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58" r:id="rId3"/>
    <p:sldId id="260" r:id="rId4"/>
    <p:sldId id="261" r:id="rId5"/>
    <p:sldId id="262" r:id="rId6"/>
    <p:sldId id="264" r:id="rId7"/>
    <p:sldId id="265" r:id="rId8"/>
    <p:sldId id="266" r:id="rId9"/>
    <p:sldId id="269" r:id="rId10"/>
    <p:sldId id="278" r:id="rId11"/>
    <p:sldId id="270" r:id="rId12"/>
    <p:sldId id="275" r:id="rId13"/>
    <p:sldId id="276" r:id="rId14"/>
    <p:sldId id="277" r:id="rId15"/>
    <p:sldId id="279" r:id="rId16"/>
    <p:sldId id="271" r:id="rId17"/>
    <p:sldId id="268" r:id="rId18"/>
    <p:sldId id="272" r:id="rId19"/>
    <p:sldId id="267" r:id="rId20"/>
    <p:sldId id="274" r:id="rId21"/>
    <p:sldId id="273" r:id="rId22"/>
    <p:sldId id="259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29E"/>
    <a:srgbClr val="CC3300"/>
    <a:srgbClr val="004F9E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972" autoAdjust="0"/>
    <p:restoredTop sz="82371" autoAdjust="0"/>
  </p:normalViewPr>
  <p:slideViewPr>
    <p:cSldViewPr>
      <p:cViewPr varScale="1">
        <p:scale>
          <a:sx n="107" d="100"/>
          <a:sy n="107" d="100"/>
        </p:scale>
        <p:origin x="-97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10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anjo\Documents\work\documents\rac%20usage%202007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anjo\Documents\work\documents\rac%20usage%202007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anjo\Documents\work\documents\rac%20usage%202007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anjo\Documents\work\documents\rac%20usage%202007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m\manjo\Documents\work\documents\rac%20usage%20200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K Sessions</a:t>
            </a:r>
          </a:p>
        </c:rich>
      </c:tx>
      <c:layout/>
    </c:title>
    <c:plotArea>
      <c:layout/>
      <c:areaChart>
        <c:grouping val="stacked"/>
        <c:ser>
          <c:idx val="0"/>
          <c:order val="0"/>
          <c:tx>
            <c:strRef>
              <c:f>Sheet2!$C$3</c:f>
              <c:strCache>
                <c:ptCount val="1"/>
                <c:pt idx="0">
                  <c:v>ATLAS</c:v>
                </c:pt>
              </c:strCache>
            </c:strRef>
          </c:tx>
          <c:cat>
            <c:strRef>
              <c:f>Sheet2!$B$4:$B$13</c:f>
              <c:strCache>
                <c:ptCount val="10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Sheet2!$C$4:$C$13</c:f>
              <c:numCache>
                <c:formatCode>General</c:formatCode>
                <c:ptCount val="10"/>
                <c:pt idx="0">
                  <c:v>1169</c:v>
                </c:pt>
                <c:pt idx="1">
                  <c:v>1885</c:v>
                </c:pt>
                <c:pt idx="2">
                  <c:v>4774</c:v>
                </c:pt>
                <c:pt idx="3">
                  <c:v>3082</c:v>
                </c:pt>
                <c:pt idx="4">
                  <c:v>5475</c:v>
                </c:pt>
                <c:pt idx="5">
                  <c:v>5783</c:v>
                </c:pt>
                <c:pt idx="6">
                  <c:v>4970</c:v>
                </c:pt>
                <c:pt idx="7">
                  <c:v>5834</c:v>
                </c:pt>
                <c:pt idx="8">
                  <c:v>8415</c:v>
                </c:pt>
                <c:pt idx="9">
                  <c:v>11534</c:v>
                </c:pt>
              </c:numCache>
            </c:numRef>
          </c:val>
        </c:ser>
        <c:ser>
          <c:idx val="1"/>
          <c:order val="1"/>
          <c:tx>
            <c:strRef>
              <c:f>Sheet2!$D$3</c:f>
              <c:strCache>
                <c:ptCount val="1"/>
                <c:pt idx="0">
                  <c:v>CMS</c:v>
                </c:pt>
              </c:strCache>
            </c:strRef>
          </c:tx>
          <c:cat>
            <c:strRef>
              <c:f>Sheet2!$B$4:$B$13</c:f>
              <c:strCache>
                <c:ptCount val="10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Sheet2!$D$4:$D$13</c:f>
              <c:numCache>
                <c:formatCode>General</c:formatCode>
                <c:ptCount val="10"/>
                <c:pt idx="0">
                  <c:v>5473</c:v>
                </c:pt>
                <c:pt idx="1">
                  <c:v>7288</c:v>
                </c:pt>
                <c:pt idx="2">
                  <c:v>458</c:v>
                </c:pt>
                <c:pt idx="3">
                  <c:v>9581</c:v>
                </c:pt>
                <c:pt idx="4">
                  <c:v>12099</c:v>
                </c:pt>
                <c:pt idx="5">
                  <c:v>11061</c:v>
                </c:pt>
                <c:pt idx="6">
                  <c:v>7642</c:v>
                </c:pt>
                <c:pt idx="7">
                  <c:v>5555</c:v>
                </c:pt>
                <c:pt idx="8">
                  <c:v>3449</c:v>
                </c:pt>
                <c:pt idx="9">
                  <c:v>3224</c:v>
                </c:pt>
              </c:numCache>
            </c:numRef>
          </c:val>
        </c:ser>
        <c:ser>
          <c:idx val="2"/>
          <c:order val="2"/>
          <c:tx>
            <c:strRef>
              <c:f>Sheet2!$E$3</c:f>
              <c:strCache>
                <c:ptCount val="1"/>
                <c:pt idx="0">
                  <c:v>LHCB</c:v>
                </c:pt>
              </c:strCache>
            </c:strRef>
          </c:tx>
          <c:cat>
            <c:strRef>
              <c:f>Sheet2!$B$4:$B$13</c:f>
              <c:strCache>
                <c:ptCount val="10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Sheet2!$E$4:$E$13</c:f>
              <c:numCache>
                <c:formatCode>General</c:formatCode>
                <c:ptCount val="10"/>
                <c:pt idx="0">
                  <c:v>144</c:v>
                </c:pt>
                <c:pt idx="1">
                  <c:v>107</c:v>
                </c:pt>
                <c:pt idx="2">
                  <c:v>227</c:v>
                </c:pt>
                <c:pt idx="3">
                  <c:v>193</c:v>
                </c:pt>
                <c:pt idx="4">
                  <c:v>232</c:v>
                </c:pt>
                <c:pt idx="5">
                  <c:v>286</c:v>
                </c:pt>
                <c:pt idx="6">
                  <c:v>241</c:v>
                </c:pt>
                <c:pt idx="7">
                  <c:v>278</c:v>
                </c:pt>
                <c:pt idx="8">
                  <c:v>300</c:v>
                </c:pt>
                <c:pt idx="9">
                  <c:v>315</c:v>
                </c:pt>
              </c:numCache>
            </c:numRef>
          </c:val>
        </c:ser>
        <c:ser>
          <c:idx val="3"/>
          <c:order val="3"/>
          <c:tx>
            <c:strRef>
              <c:f>Sheet2!$F$3</c:f>
              <c:strCache>
                <c:ptCount val="1"/>
                <c:pt idx="0">
                  <c:v>WLCG</c:v>
                </c:pt>
              </c:strCache>
            </c:strRef>
          </c:tx>
          <c:cat>
            <c:strRef>
              <c:f>Sheet2!$B$4:$B$13</c:f>
              <c:strCache>
                <c:ptCount val="10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Sheet2!$F$4:$F$13</c:f>
              <c:numCache>
                <c:formatCode>General</c:formatCode>
                <c:ptCount val="10"/>
                <c:pt idx="0">
                  <c:v>465</c:v>
                </c:pt>
                <c:pt idx="1">
                  <c:v>738</c:v>
                </c:pt>
                <c:pt idx="2">
                  <c:v>1143</c:v>
                </c:pt>
                <c:pt idx="3">
                  <c:v>1061</c:v>
                </c:pt>
                <c:pt idx="4">
                  <c:v>1141</c:v>
                </c:pt>
                <c:pt idx="5">
                  <c:v>432</c:v>
                </c:pt>
                <c:pt idx="6">
                  <c:v>473</c:v>
                </c:pt>
                <c:pt idx="7">
                  <c:v>516</c:v>
                </c:pt>
                <c:pt idx="8">
                  <c:v>501</c:v>
                </c:pt>
                <c:pt idx="9">
                  <c:v>598</c:v>
                </c:pt>
              </c:numCache>
            </c:numRef>
          </c:val>
        </c:ser>
        <c:axId val="128587648"/>
        <c:axId val="128616320"/>
      </c:areaChart>
      <c:catAx>
        <c:axId val="12858764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28616320"/>
        <c:crosses val="autoZero"/>
        <c:auto val="1"/>
        <c:lblAlgn val="ctr"/>
        <c:lblOffset val="100"/>
      </c:catAx>
      <c:valAx>
        <c:axId val="12861632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28587648"/>
        <c:crosses val="autoZero"/>
        <c:crossBetween val="midCat"/>
      </c:valAx>
    </c:plotArea>
    <c:legend>
      <c:legendPos val="b"/>
      <c:layout/>
      <c:txPr>
        <a:bodyPr/>
        <a:lstStyle/>
        <a:p>
          <a:pPr>
            <a:defRPr sz="1200" b="1"/>
          </a:pPr>
          <a:endParaRPr lang="en-U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Logical Writes (TiB to memory)</a:t>
            </a:r>
          </a:p>
        </c:rich>
      </c:tx>
      <c:layout/>
    </c:title>
    <c:plotArea>
      <c:layout/>
      <c:areaChart>
        <c:grouping val="stacked"/>
        <c:ser>
          <c:idx val="0"/>
          <c:order val="0"/>
          <c:tx>
            <c:strRef>
              <c:f>Sheet2!$C$29</c:f>
              <c:strCache>
                <c:ptCount val="1"/>
                <c:pt idx="0">
                  <c:v>ATLAS</c:v>
                </c:pt>
              </c:strCache>
            </c:strRef>
          </c:tx>
          <c:cat>
            <c:strRef>
              <c:f>Sheet2!$B$30:$B$39</c:f>
              <c:strCache>
                <c:ptCount val="10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Sheet2!$C$30:$C$39</c:f>
              <c:numCache>
                <c:formatCode>General</c:formatCode>
                <c:ptCount val="10"/>
                <c:pt idx="0">
                  <c:v>8</c:v>
                </c:pt>
                <c:pt idx="1">
                  <c:v>22</c:v>
                </c:pt>
                <c:pt idx="2">
                  <c:v>78</c:v>
                </c:pt>
                <c:pt idx="3">
                  <c:v>102</c:v>
                </c:pt>
                <c:pt idx="4">
                  <c:v>51</c:v>
                </c:pt>
                <c:pt idx="5">
                  <c:v>31</c:v>
                </c:pt>
                <c:pt idx="6">
                  <c:v>23</c:v>
                </c:pt>
                <c:pt idx="7">
                  <c:v>22</c:v>
                </c:pt>
                <c:pt idx="8">
                  <c:v>42</c:v>
                </c:pt>
                <c:pt idx="9">
                  <c:v>84</c:v>
                </c:pt>
              </c:numCache>
            </c:numRef>
          </c:val>
        </c:ser>
        <c:ser>
          <c:idx val="1"/>
          <c:order val="1"/>
          <c:tx>
            <c:strRef>
              <c:f>Sheet2!$D$29</c:f>
              <c:strCache>
                <c:ptCount val="1"/>
                <c:pt idx="0">
                  <c:v>CMS</c:v>
                </c:pt>
              </c:strCache>
            </c:strRef>
          </c:tx>
          <c:cat>
            <c:strRef>
              <c:f>Sheet2!$B$30:$B$39</c:f>
              <c:strCache>
                <c:ptCount val="10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Sheet2!$D$30:$D$39</c:f>
              <c:numCache>
                <c:formatCode>General</c:formatCode>
                <c:ptCount val="10"/>
                <c:pt idx="0">
                  <c:v>243</c:v>
                </c:pt>
                <c:pt idx="1">
                  <c:v>174</c:v>
                </c:pt>
                <c:pt idx="2">
                  <c:v>1</c:v>
                </c:pt>
                <c:pt idx="3">
                  <c:v>47</c:v>
                </c:pt>
                <c:pt idx="4">
                  <c:v>122</c:v>
                </c:pt>
                <c:pt idx="5">
                  <c:v>50</c:v>
                </c:pt>
                <c:pt idx="6">
                  <c:v>63</c:v>
                </c:pt>
                <c:pt idx="7">
                  <c:v>53</c:v>
                </c:pt>
                <c:pt idx="8">
                  <c:v>60</c:v>
                </c:pt>
                <c:pt idx="9">
                  <c:v>64</c:v>
                </c:pt>
              </c:numCache>
            </c:numRef>
          </c:val>
        </c:ser>
        <c:ser>
          <c:idx val="2"/>
          <c:order val="2"/>
          <c:tx>
            <c:strRef>
              <c:f>Sheet2!$E$29</c:f>
              <c:strCache>
                <c:ptCount val="1"/>
                <c:pt idx="0">
                  <c:v>LHCB</c:v>
                </c:pt>
              </c:strCache>
            </c:strRef>
          </c:tx>
          <c:cat>
            <c:strRef>
              <c:f>Sheet2!$B$30:$B$39</c:f>
              <c:strCache>
                <c:ptCount val="10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Sheet2!$E$30:$E$39</c:f>
              <c:numCache>
                <c:formatCode>General</c:formatCode>
                <c:ptCount val="10"/>
                <c:pt idx="0">
                  <c:v>10</c:v>
                </c:pt>
                <c:pt idx="1">
                  <c:v>8</c:v>
                </c:pt>
                <c:pt idx="2">
                  <c:v>13</c:v>
                </c:pt>
                <c:pt idx="3">
                  <c:v>1</c:v>
                </c:pt>
                <c:pt idx="4">
                  <c:v>5</c:v>
                </c:pt>
                <c:pt idx="5">
                  <c:v>5</c:v>
                </c:pt>
                <c:pt idx="6">
                  <c:v>11</c:v>
                </c:pt>
                <c:pt idx="7">
                  <c:v>9</c:v>
                </c:pt>
                <c:pt idx="8">
                  <c:v>6</c:v>
                </c:pt>
                <c:pt idx="9">
                  <c:v>4</c:v>
                </c:pt>
              </c:numCache>
            </c:numRef>
          </c:val>
        </c:ser>
        <c:ser>
          <c:idx val="3"/>
          <c:order val="3"/>
          <c:tx>
            <c:strRef>
              <c:f>Sheet2!$F$29</c:f>
              <c:strCache>
                <c:ptCount val="1"/>
                <c:pt idx="0">
                  <c:v>WLCG</c:v>
                </c:pt>
              </c:strCache>
            </c:strRef>
          </c:tx>
          <c:cat>
            <c:strRef>
              <c:f>Sheet2!$B$30:$B$39</c:f>
              <c:strCache>
                <c:ptCount val="10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Sheet2!$F$30:$F$39</c:f>
              <c:numCache>
                <c:formatCode>General</c:formatCode>
                <c:ptCount val="10"/>
                <c:pt idx="0">
                  <c:v>48</c:v>
                </c:pt>
                <c:pt idx="1">
                  <c:v>34</c:v>
                </c:pt>
                <c:pt idx="2">
                  <c:v>57</c:v>
                </c:pt>
                <c:pt idx="3">
                  <c:v>58</c:v>
                </c:pt>
                <c:pt idx="4">
                  <c:v>85</c:v>
                </c:pt>
                <c:pt idx="5">
                  <c:v>76</c:v>
                </c:pt>
                <c:pt idx="6">
                  <c:v>66</c:v>
                </c:pt>
                <c:pt idx="7">
                  <c:v>71</c:v>
                </c:pt>
                <c:pt idx="8">
                  <c:v>62</c:v>
                </c:pt>
                <c:pt idx="9">
                  <c:v>78</c:v>
                </c:pt>
              </c:numCache>
            </c:numRef>
          </c:val>
        </c:ser>
        <c:axId val="94895488"/>
        <c:axId val="95073024"/>
      </c:areaChart>
      <c:catAx>
        <c:axId val="94895488"/>
        <c:scaling>
          <c:orientation val="minMax"/>
        </c:scaling>
        <c:axPos val="b"/>
        <c:majorTickMark val="none"/>
        <c:tickLblPos val="nextTo"/>
        <c:crossAx val="95073024"/>
        <c:crosses val="autoZero"/>
        <c:auto val="1"/>
        <c:lblAlgn val="ctr"/>
        <c:lblOffset val="100"/>
      </c:catAx>
      <c:valAx>
        <c:axId val="9507302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94895488"/>
        <c:crosses val="autoZero"/>
        <c:crossBetween val="midCat"/>
      </c:valAx>
    </c:plotArea>
    <c:plotVisOnly val="1"/>
  </c:chart>
  <c:txPr>
    <a:bodyPr/>
    <a:lstStyle/>
    <a:p>
      <a:pPr>
        <a:defRPr sz="1200" b="1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CPU Hours</a:t>
            </a:r>
          </a:p>
        </c:rich>
      </c:tx>
      <c:layout/>
    </c:title>
    <c:plotArea>
      <c:layout/>
      <c:areaChart>
        <c:grouping val="stacked"/>
        <c:ser>
          <c:idx val="0"/>
          <c:order val="0"/>
          <c:tx>
            <c:strRef>
              <c:f>Sheet2!$I$3</c:f>
              <c:strCache>
                <c:ptCount val="1"/>
                <c:pt idx="0">
                  <c:v>ATLAS</c:v>
                </c:pt>
              </c:strCache>
            </c:strRef>
          </c:tx>
          <c:cat>
            <c:strRef>
              <c:f>Sheet2!$H$4:$H$13</c:f>
              <c:strCache>
                <c:ptCount val="10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Sheet2!$I$4:$I$13</c:f>
              <c:numCache>
                <c:formatCode>General</c:formatCode>
                <c:ptCount val="10"/>
                <c:pt idx="0">
                  <c:v>888</c:v>
                </c:pt>
                <c:pt idx="1">
                  <c:v>775</c:v>
                </c:pt>
                <c:pt idx="2">
                  <c:v>995</c:v>
                </c:pt>
                <c:pt idx="3">
                  <c:v>998</c:v>
                </c:pt>
                <c:pt idx="4">
                  <c:v>876</c:v>
                </c:pt>
                <c:pt idx="5">
                  <c:v>1214</c:v>
                </c:pt>
                <c:pt idx="6">
                  <c:v>748</c:v>
                </c:pt>
                <c:pt idx="7">
                  <c:v>686</c:v>
                </c:pt>
                <c:pt idx="8">
                  <c:v>754</c:v>
                </c:pt>
                <c:pt idx="9">
                  <c:v>1126</c:v>
                </c:pt>
              </c:numCache>
            </c:numRef>
          </c:val>
        </c:ser>
        <c:ser>
          <c:idx val="1"/>
          <c:order val="1"/>
          <c:tx>
            <c:strRef>
              <c:f>Sheet2!$J$3</c:f>
              <c:strCache>
                <c:ptCount val="1"/>
                <c:pt idx="0">
                  <c:v>CMS</c:v>
                </c:pt>
              </c:strCache>
            </c:strRef>
          </c:tx>
          <c:cat>
            <c:strRef>
              <c:f>Sheet2!$H$4:$H$13</c:f>
              <c:strCache>
                <c:ptCount val="10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Sheet2!$J$4:$J$13</c:f>
              <c:numCache>
                <c:formatCode>General</c:formatCode>
                <c:ptCount val="10"/>
                <c:pt idx="0">
                  <c:v>611</c:v>
                </c:pt>
                <c:pt idx="1">
                  <c:v>514</c:v>
                </c:pt>
                <c:pt idx="2">
                  <c:v>21</c:v>
                </c:pt>
                <c:pt idx="3">
                  <c:v>806</c:v>
                </c:pt>
                <c:pt idx="4">
                  <c:v>1388</c:v>
                </c:pt>
                <c:pt idx="5">
                  <c:v>1165</c:v>
                </c:pt>
                <c:pt idx="6">
                  <c:v>1501</c:v>
                </c:pt>
                <c:pt idx="7">
                  <c:v>2716</c:v>
                </c:pt>
                <c:pt idx="8">
                  <c:v>3544</c:v>
                </c:pt>
                <c:pt idx="9">
                  <c:v>3448</c:v>
                </c:pt>
              </c:numCache>
            </c:numRef>
          </c:val>
        </c:ser>
        <c:ser>
          <c:idx val="2"/>
          <c:order val="2"/>
          <c:tx>
            <c:strRef>
              <c:f>Sheet2!$K$3</c:f>
              <c:strCache>
                <c:ptCount val="1"/>
                <c:pt idx="0">
                  <c:v>LHCB</c:v>
                </c:pt>
              </c:strCache>
            </c:strRef>
          </c:tx>
          <c:cat>
            <c:strRef>
              <c:f>Sheet2!$H$4:$H$13</c:f>
              <c:strCache>
                <c:ptCount val="10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Sheet2!$K$4:$K$13</c:f>
              <c:numCache>
                <c:formatCode>General</c:formatCode>
                <c:ptCount val="10"/>
                <c:pt idx="0">
                  <c:v>144</c:v>
                </c:pt>
                <c:pt idx="1">
                  <c:v>120</c:v>
                </c:pt>
                <c:pt idx="2">
                  <c:v>242</c:v>
                </c:pt>
                <c:pt idx="3">
                  <c:v>208</c:v>
                </c:pt>
                <c:pt idx="4">
                  <c:v>756</c:v>
                </c:pt>
                <c:pt idx="5">
                  <c:v>188</c:v>
                </c:pt>
                <c:pt idx="6">
                  <c:v>252</c:v>
                </c:pt>
                <c:pt idx="7">
                  <c:v>302</c:v>
                </c:pt>
                <c:pt idx="8">
                  <c:v>207</c:v>
                </c:pt>
                <c:pt idx="9">
                  <c:v>190</c:v>
                </c:pt>
              </c:numCache>
            </c:numRef>
          </c:val>
        </c:ser>
        <c:ser>
          <c:idx val="3"/>
          <c:order val="3"/>
          <c:tx>
            <c:strRef>
              <c:f>Sheet2!$L$3</c:f>
              <c:strCache>
                <c:ptCount val="1"/>
                <c:pt idx="0">
                  <c:v>WLCG</c:v>
                </c:pt>
              </c:strCache>
            </c:strRef>
          </c:tx>
          <c:cat>
            <c:strRef>
              <c:f>Sheet2!$H$4:$H$13</c:f>
              <c:strCache>
                <c:ptCount val="10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Sheet2!$L$4:$L$13</c:f>
              <c:numCache>
                <c:formatCode>General</c:formatCode>
                <c:ptCount val="10"/>
                <c:pt idx="0">
                  <c:v>852</c:v>
                </c:pt>
                <c:pt idx="1">
                  <c:v>723</c:v>
                </c:pt>
                <c:pt idx="2">
                  <c:v>1355</c:v>
                </c:pt>
                <c:pt idx="3">
                  <c:v>1157</c:v>
                </c:pt>
                <c:pt idx="4">
                  <c:v>1094</c:v>
                </c:pt>
                <c:pt idx="5">
                  <c:v>968</c:v>
                </c:pt>
                <c:pt idx="6">
                  <c:v>1108</c:v>
                </c:pt>
                <c:pt idx="7">
                  <c:v>1029</c:v>
                </c:pt>
                <c:pt idx="8">
                  <c:v>1578</c:v>
                </c:pt>
                <c:pt idx="9">
                  <c:v>1710</c:v>
                </c:pt>
              </c:numCache>
            </c:numRef>
          </c:val>
        </c:ser>
        <c:axId val="95272960"/>
        <c:axId val="95274880"/>
      </c:areaChart>
      <c:catAx>
        <c:axId val="9527296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95274880"/>
        <c:crosses val="autoZero"/>
        <c:auto val="1"/>
        <c:lblAlgn val="ctr"/>
        <c:lblOffset val="100"/>
      </c:catAx>
      <c:valAx>
        <c:axId val="9527488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95272960"/>
        <c:crosses val="autoZero"/>
        <c:crossBetween val="midCat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Logical Reads (TiB from memory)</a:t>
            </a:r>
          </a:p>
        </c:rich>
      </c:tx>
      <c:layout/>
    </c:title>
    <c:plotArea>
      <c:layout/>
      <c:areaChart>
        <c:grouping val="stacked"/>
        <c:ser>
          <c:idx val="0"/>
          <c:order val="0"/>
          <c:tx>
            <c:strRef>
              <c:f>Sheet2!$C$16</c:f>
              <c:strCache>
                <c:ptCount val="1"/>
                <c:pt idx="0">
                  <c:v>ATLAS</c:v>
                </c:pt>
              </c:strCache>
            </c:strRef>
          </c:tx>
          <c:cat>
            <c:strRef>
              <c:f>Sheet2!$B$17:$B$26</c:f>
              <c:strCache>
                <c:ptCount val="10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Sheet2!$C$17:$C$26</c:f>
              <c:numCache>
                <c:formatCode>General</c:formatCode>
                <c:ptCount val="10"/>
                <c:pt idx="0">
                  <c:v>613</c:v>
                </c:pt>
                <c:pt idx="1">
                  <c:v>580</c:v>
                </c:pt>
                <c:pt idx="2">
                  <c:v>1124</c:v>
                </c:pt>
                <c:pt idx="3">
                  <c:v>815</c:v>
                </c:pt>
                <c:pt idx="4">
                  <c:v>998</c:v>
                </c:pt>
                <c:pt idx="5">
                  <c:v>2865</c:v>
                </c:pt>
                <c:pt idx="6">
                  <c:v>891</c:v>
                </c:pt>
                <c:pt idx="7">
                  <c:v>591</c:v>
                </c:pt>
                <c:pt idx="8">
                  <c:v>557</c:v>
                </c:pt>
                <c:pt idx="9">
                  <c:v>820</c:v>
                </c:pt>
              </c:numCache>
            </c:numRef>
          </c:val>
        </c:ser>
        <c:ser>
          <c:idx val="1"/>
          <c:order val="1"/>
          <c:tx>
            <c:strRef>
              <c:f>Sheet2!$D$16</c:f>
              <c:strCache>
                <c:ptCount val="1"/>
                <c:pt idx="0">
                  <c:v>CMS</c:v>
                </c:pt>
              </c:strCache>
            </c:strRef>
          </c:tx>
          <c:cat>
            <c:strRef>
              <c:f>Sheet2!$B$17:$B$26</c:f>
              <c:strCache>
                <c:ptCount val="10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Sheet2!$D$17:$D$26</c:f>
              <c:numCache>
                <c:formatCode>General</c:formatCode>
                <c:ptCount val="10"/>
                <c:pt idx="0">
                  <c:v>1208</c:v>
                </c:pt>
                <c:pt idx="1">
                  <c:v>1125</c:v>
                </c:pt>
                <c:pt idx="2">
                  <c:v>45</c:v>
                </c:pt>
                <c:pt idx="3">
                  <c:v>1871</c:v>
                </c:pt>
                <c:pt idx="4">
                  <c:v>2671</c:v>
                </c:pt>
                <c:pt idx="5">
                  <c:v>2719</c:v>
                </c:pt>
                <c:pt idx="6">
                  <c:v>3599</c:v>
                </c:pt>
                <c:pt idx="7">
                  <c:v>4992</c:v>
                </c:pt>
                <c:pt idx="8">
                  <c:v>5794</c:v>
                </c:pt>
                <c:pt idx="9">
                  <c:v>5705</c:v>
                </c:pt>
              </c:numCache>
            </c:numRef>
          </c:val>
        </c:ser>
        <c:ser>
          <c:idx val="2"/>
          <c:order val="2"/>
          <c:tx>
            <c:strRef>
              <c:f>Sheet2!$E$16</c:f>
              <c:strCache>
                <c:ptCount val="1"/>
                <c:pt idx="0">
                  <c:v>LHCB</c:v>
                </c:pt>
              </c:strCache>
            </c:strRef>
          </c:tx>
          <c:cat>
            <c:strRef>
              <c:f>Sheet2!$B$17:$B$26</c:f>
              <c:strCache>
                <c:ptCount val="10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Sheet2!$E$17:$E$26</c:f>
              <c:numCache>
                <c:formatCode>General</c:formatCode>
                <c:ptCount val="10"/>
                <c:pt idx="0">
                  <c:v>91</c:v>
                </c:pt>
                <c:pt idx="1">
                  <c:v>69</c:v>
                </c:pt>
                <c:pt idx="2">
                  <c:v>150</c:v>
                </c:pt>
                <c:pt idx="3">
                  <c:v>92</c:v>
                </c:pt>
                <c:pt idx="4">
                  <c:v>219</c:v>
                </c:pt>
                <c:pt idx="5">
                  <c:v>252</c:v>
                </c:pt>
                <c:pt idx="6">
                  <c:v>365</c:v>
                </c:pt>
                <c:pt idx="7">
                  <c:v>648</c:v>
                </c:pt>
                <c:pt idx="8">
                  <c:v>329</c:v>
                </c:pt>
                <c:pt idx="9">
                  <c:v>158</c:v>
                </c:pt>
              </c:numCache>
            </c:numRef>
          </c:val>
        </c:ser>
        <c:ser>
          <c:idx val="3"/>
          <c:order val="3"/>
          <c:tx>
            <c:strRef>
              <c:f>Sheet2!$F$16</c:f>
              <c:strCache>
                <c:ptCount val="1"/>
                <c:pt idx="0">
                  <c:v>WLCG</c:v>
                </c:pt>
              </c:strCache>
            </c:strRef>
          </c:tx>
          <c:cat>
            <c:strRef>
              <c:f>Sheet2!$B$17:$B$26</c:f>
              <c:strCache>
                <c:ptCount val="10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</c:strCache>
            </c:strRef>
          </c:cat>
          <c:val>
            <c:numRef>
              <c:f>Sheet2!$F$17:$F$26</c:f>
              <c:numCache>
                <c:formatCode>General</c:formatCode>
                <c:ptCount val="10"/>
                <c:pt idx="0">
                  <c:v>1464</c:v>
                </c:pt>
                <c:pt idx="1">
                  <c:v>1203</c:v>
                </c:pt>
                <c:pt idx="2">
                  <c:v>3977</c:v>
                </c:pt>
                <c:pt idx="3">
                  <c:v>3371</c:v>
                </c:pt>
                <c:pt idx="4">
                  <c:v>2493</c:v>
                </c:pt>
                <c:pt idx="5">
                  <c:v>1998</c:v>
                </c:pt>
                <c:pt idx="6">
                  <c:v>2276</c:v>
                </c:pt>
                <c:pt idx="7">
                  <c:v>1283</c:v>
                </c:pt>
                <c:pt idx="8">
                  <c:v>1767</c:v>
                </c:pt>
                <c:pt idx="9">
                  <c:v>2593</c:v>
                </c:pt>
              </c:numCache>
            </c:numRef>
          </c:val>
        </c:ser>
        <c:axId val="67768704"/>
        <c:axId val="94668672"/>
      </c:areaChart>
      <c:catAx>
        <c:axId val="6776870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94668672"/>
        <c:crosses val="autoZero"/>
        <c:auto val="1"/>
        <c:lblAlgn val="ctr"/>
        <c:lblOffset val="100"/>
      </c:catAx>
      <c:valAx>
        <c:axId val="9466867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67768704"/>
        <c:crosses val="autoZero"/>
        <c:crossBetween val="midCat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Space usage</a:t>
            </a:r>
            <a:r>
              <a:rPr lang="en-US" sz="1400" baseline="0"/>
              <a:t> in GiB</a:t>
            </a:r>
            <a:endParaRPr lang="en-US" sz="1400"/>
          </a:p>
        </c:rich>
      </c:tx>
      <c:layout/>
    </c:title>
    <c:plotArea>
      <c:layout/>
      <c:barChart>
        <c:barDir val="bar"/>
        <c:grouping val="stacked"/>
        <c:ser>
          <c:idx val="0"/>
          <c:order val="0"/>
          <c:tx>
            <c:strRef>
              <c:f>Sheet3!$C$3</c:f>
              <c:strCache>
                <c:ptCount val="1"/>
                <c:pt idx="0">
                  <c:v>ATLAS</c:v>
                </c:pt>
              </c:strCache>
            </c:strRef>
          </c:tx>
          <c:cat>
            <c:strRef>
              <c:f>Sheet3!$B$4:$B$5</c:f>
              <c:strCache>
                <c:ptCount val="2"/>
                <c:pt idx="0">
                  <c:v>April</c:v>
                </c:pt>
                <c:pt idx="1">
                  <c:v>November</c:v>
                </c:pt>
              </c:strCache>
            </c:strRef>
          </c:cat>
          <c:val>
            <c:numRef>
              <c:f>Sheet3!$C$4:$C$5</c:f>
              <c:numCache>
                <c:formatCode>General</c:formatCode>
                <c:ptCount val="2"/>
                <c:pt idx="0">
                  <c:v>652</c:v>
                </c:pt>
                <c:pt idx="1">
                  <c:v>1588</c:v>
                </c:pt>
              </c:numCache>
            </c:numRef>
          </c:val>
        </c:ser>
        <c:ser>
          <c:idx val="1"/>
          <c:order val="1"/>
          <c:tx>
            <c:strRef>
              <c:f>Sheet3!$D$3</c:f>
              <c:strCache>
                <c:ptCount val="1"/>
                <c:pt idx="0">
                  <c:v>CMS</c:v>
                </c:pt>
              </c:strCache>
            </c:strRef>
          </c:tx>
          <c:cat>
            <c:strRef>
              <c:f>Sheet3!$B$4:$B$5</c:f>
              <c:strCache>
                <c:ptCount val="2"/>
                <c:pt idx="0">
                  <c:v>April</c:v>
                </c:pt>
                <c:pt idx="1">
                  <c:v>November</c:v>
                </c:pt>
              </c:strCache>
            </c:strRef>
          </c:cat>
          <c:val>
            <c:numRef>
              <c:f>Sheet3!$D$4:$D$5</c:f>
              <c:numCache>
                <c:formatCode>General</c:formatCode>
                <c:ptCount val="2"/>
                <c:pt idx="0">
                  <c:v>237</c:v>
                </c:pt>
                <c:pt idx="1">
                  <c:v>594</c:v>
                </c:pt>
              </c:numCache>
            </c:numRef>
          </c:val>
        </c:ser>
        <c:ser>
          <c:idx val="2"/>
          <c:order val="2"/>
          <c:tx>
            <c:strRef>
              <c:f>Sheet3!$E$3</c:f>
              <c:strCache>
                <c:ptCount val="1"/>
                <c:pt idx="0">
                  <c:v>LHCB</c:v>
                </c:pt>
              </c:strCache>
            </c:strRef>
          </c:tx>
          <c:cat>
            <c:strRef>
              <c:f>Sheet3!$B$4:$B$5</c:f>
              <c:strCache>
                <c:ptCount val="2"/>
                <c:pt idx="0">
                  <c:v>April</c:v>
                </c:pt>
                <c:pt idx="1">
                  <c:v>November</c:v>
                </c:pt>
              </c:strCache>
            </c:strRef>
          </c:cat>
          <c:val>
            <c:numRef>
              <c:f>Sheet3!$E$4:$E$5</c:f>
              <c:numCache>
                <c:formatCode>General</c:formatCode>
                <c:ptCount val="2"/>
                <c:pt idx="0">
                  <c:v>250</c:v>
                </c:pt>
                <c:pt idx="1">
                  <c:v>309</c:v>
                </c:pt>
              </c:numCache>
            </c:numRef>
          </c:val>
        </c:ser>
        <c:ser>
          <c:idx val="3"/>
          <c:order val="3"/>
          <c:tx>
            <c:strRef>
              <c:f>Sheet3!$F$3</c:f>
              <c:strCache>
                <c:ptCount val="1"/>
                <c:pt idx="0">
                  <c:v>WLCG</c:v>
                </c:pt>
              </c:strCache>
            </c:strRef>
          </c:tx>
          <c:cat>
            <c:strRef>
              <c:f>Sheet3!$B$4:$B$5</c:f>
              <c:strCache>
                <c:ptCount val="2"/>
                <c:pt idx="0">
                  <c:v>April</c:v>
                </c:pt>
                <c:pt idx="1">
                  <c:v>November</c:v>
                </c:pt>
              </c:strCache>
            </c:strRef>
          </c:cat>
          <c:val>
            <c:numRef>
              <c:f>Sheet3!$F$4:$F$5</c:f>
              <c:numCache>
                <c:formatCode>General</c:formatCode>
                <c:ptCount val="2"/>
                <c:pt idx="0">
                  <c:v>558</c:v>
                </c:pt>
                <c:pt idx="1">
                  <c:v>1163</c:v>
                </c:pt>
              </c:numCache>
            </c:numRef>
          </c:val>
        </c:ser>
        <c:gapWidth val="75"/>
        <c:overlap val="100"/>
        <c:axId val="118798208"/>
        <c:axId val="118799744"/>
      </c:barChart>
      <c:catAx>
        <c:axId val="118798208"/>
        <c:scaling>
          <c:orientation val="minMax"/>
        </c:scaling>
        <c:axPos val="l"/>
        <c:maj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18799744"/>
        <c:crosses val="autoZero"/>
        <c:auto val="1"/>
        <c:lblAlgn val="ctr"/>
        <c:lblOffset val="100"/>
      </c:catAx>
      <c:valAx>
        <c:axId val="118799744"/>
        <c:scaling>
          <c:orientation val="minMax"/>
        </c:scaling>
        <c:axPos val="b"/>
        <c:majorGridlines/>
        <c:numFmt formatCode="General" sourceLinked="1"/>
        <c:maj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200" b="1"/>
            </a:pPr>
            <a:endParaRPr lang="en-US"/>
          </a:p>
        </c:txPr>
        <c:crossAx val="118798208"/>
        <c:crosses val="autoZero"/>
        <c:crossBetween val="between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155E82-AA05-44BE-AF20-5B9F3744FCD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Welcome, done with the team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 Talk based on the experiment needs;</a:t>
            </a:r>
            <a:r>
              <a:rPr lang="en-US" baseline="0" dirty="0" smtClean="0"/>
              <a:t> solution we developed; current usage and future improvements; </a:t>
            </a:r>
          </a:p>
          <a:p>
            <a:pPr>
              <a:buFontTx/>
              <a:buChar char="-"/>
            </a:pPr>
            <a:r>
              <a:rPr lang="en-US" baseline="0" dirty="0" smtClean="0"/>
              <a:t> Pragmatic talk, main issues and concerns will be presented, </a:t>
            </a:r>
          </a:p>
          <a:p>
            <a:pPr>
              <a:buFontTx/>
              <a:buChar char="-"/>
            </a:pPr>
            <a:r>
              <a:rPr lang="en-US" baseline="0" dirty="0" smtClean="0"/>
              <a:t> aim is to create awareness of where we are today and work it is being done within whole IT to have a high quality service during the whole LHC run.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55E82-AA05-44BE-AF20-5B9F3744FCD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RAC 1, then RAC2 and finally RAC 3 and 4, downstairs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55E82-AA05-44BE-AF20-5B9F3744FCD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Some details</a:t>
            </a:r>
            <a:r>
              <a:rPr lang="en-US" baseline="0" dirty="0" smtClean="0"/>
              <a:t> of our configuration for HA and high performance</a:t>
            </a:r>
          </a:p>
          <a:p>
            <a:pPr>
              <a:buFontTx/>
              <a:buChar char="-"/>
            </a:pPr>
            <a:r>
              <a:rPr lang="en-US" baseline="0" dirty="0" smtClean="0"/>
              <a:t>On the storage, for each RAC we use an Oracle product called Automatic Storage Management, to which we give raw disks, not mirrored</a:t>
            </a:r>
          </a:p>
          <a:p>
            <a:pPr>
              <a:buFontTx/>
              <a:buChar char="-"/>
            </a:pPr>
            <a:endParaRPr lang="en-US" baseline="0" dirty="0" smtClean="0"/>
          </a:p>
          <a:p>
            <a:pPr>
              <a:buFontTx/>
              <a:buChar char="-"/>
            </a:pPr>
            <a:r>
              <a:rPr lang="en-US" dirty="0" smtClean="0"/>
              <a:t> SAME </a:t>
            </a:r>
            <a:r>
              <a:rPr lang="en-US" dirty="0" smtClean="0"/>
              <a:t>– </a:t>
            </a:r>
            <a:r>
              <a:rPr lang="en-US" dirty="0" smtClean="0"/>
              <a:t>Strip </a:t>
            </a:r>
            <a:r>
              <a:rPr lang="en-US" dirty="0" smtClean="0"/>
              <a:t>and Mirror </a:t>
            </a:r>
            <a:r>
              <a:rPr lang="en-US" dirty="0" smtClean="0"/>
              <a:t>Everything</a:t>
            </a:r>
            <a:r>
              <a:rPr lang="en-US" baseline="0" dirty="0" smtClean="0"/>
              <a:t> – strip disks in small chunks which are placed anywhere in a big volume, and mirror disks to a different disk array</a:t>
            </a:r>
            <a:endParaRPr lang="en-US" dirty="0" smtClean="0"/>
          </a:p>
          <a:p>
            <a:r>
              <a:rPr lang="en-US" dirty="0" smtClean="0"/>
              <a:t>- Each database has a data and recovery disk group. </a:t>
            </a:r>
          </a:p>
          <a:p>
            <a:pPr>
              <a:buFontTx/>
              <a:buChar char="-"/>
            </a:pPr>
            <a:r>
              <a:rPr lang="en-US" dirty="0" smtClean="0"/>
              <a:t>Use </a:t>
            </a:r>
            <a:r>
              <a:rPr lang="en-US" dirty="0" err="1" smtClean="0"/>
              <a:t>Destroking</a:t>
            </a:r>
            <a:r>
              <a:rPr lang="en-US" dirty="0" smtClean="0"/>
              <a:t>: use the external </a:t>
            </a:r>
            <a:r>
              <a:rPr lang="en-US" dirty="0" smtClean="0"/>
              <a:t>part – faster access - </a:t>
            </a:r>
            <a:r>
              <a:rPr lang="en-US" dirty="0" smtClean="0"/>
              <a:t>for data and internal for recovery (includes copy of db and archive</a:t>
            </a:r>
            <a:r>
              <a:rPr lang="en-US" baseline="0" dirty="0" smtClean="0"/>
              <a:t> logs</a:t>
            </a:r>
            <a:r>
              <a:rPr lang="en-US" baseline="0" dirty="0" smtClean="0"/>
              <a:t>)</a:t>
            </a:r>
          </a:p>
          <a:p>
            <a:pPr>
              <a:buFontTx/>
              <a:buChar char="-"/>
            </a:pPr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 Data automatically balanced across all disks available. When one disk fails, data automatically rebalanced.</a:t>
            </a:r>
          </a:p>
          <a:p>
            <a:pPr>
              <a:buFontTx/>
              <a:buChar char="-"/>
            </a:pPr>
            <a:r>
              <a:rPr lang="en-US" baseline="0" dirty="0" smtClean="0"/>
              <a:t> RAID 1+0 – stripped data mirrored. Done by ASM automatically.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55E82-AA05-44BE-AF20-5B9F3744FCD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Resources in a RAC</a:t>
            </a:r>
            <a:r>
              <a:rPr lang="en-US" baseline="0" dirty="0" smtClean="0"/>
              <a:t> database are distributed among services.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Applications are assigned to dedicated services</a:t>
            </a:r>
            <a:endParaRPr lang="en-US" b="0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Services are assigned to a set of nodes – having nodes set as preferred and an ordered available nodes</a:t>
            </a:r>
          </a:p>
          <a:p>
            <a:pPr>
              <a:buFontTx/>
              <a:buChar char="-"/>
            </a:pPr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When a node fails, services on that node are assigned to the next available node</a:t>
            </a:r>
          </a:p>
          <a:p>
            <a:pPr>
              <a:buFontTx/>
              <a:buChar char="-"/>
            </a:pPr>
            <a:r>
              <a:rPr lang="en-US" baseline="0" dirty="0" smtClean="0"/>
              <a:t>This allows to do rolling interventions like for applying patches.</a:t>
            </a:r>
          </a:p>
          <a:p>
            <a:pPr>
              <a:buFontTx/>
              <a:buChar char="-"/>
            </a:pPr>
            <a:r>
              <a:rPr lang="en-US" baseline="0" dirty="0" smtClean="0"/>
              <a:t>When moving connections from one node to another, some transactions might fail, errors might appear before a new transaction is started.</a:t>
            </a:r>
          </a:p>
          <a:p>
            <a:pPr>
              <a:buFontTx/>
              <a:buNone/>
            </a:pPr>
            <a:r>
              <a:rPr lang="en-US" dirty="0" smtClean="0"/>
              <a:t>-</a:t>
            </a:r>
            <a:r>
              <a:rPr lang="en-US" baseline="0" dirty="0" smtClean="0"/>
              <a:t>Is on the applications to expect re-connections and unexpected failed transactions – need to retry.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55E82-AA05-44BE-AF20-5B9F3744FCD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RAC solution also provides some kinds of load balancing</a:t>
            </a:r>
          </a:p>
          <a:p>
            <a:pPr>
              <a:buFontTx/>
              <a:buChar char="-"/>
            </a:pPr>
            <a:r>
              <a:rPr lang="en-US" dirty="0" smtClean="0"/>
              <a:t>Concept of virtual IP, a second IP that is virtually assigned to a NIC</a:t>
            </a:r>
            <a:r>
              <a:rPr lang="en-US" baseline="0" dirty="0" smtClean="0"/>
              <a:t> and managed by the oracle </a:t>
            </a:r>
            <a:r>
              <a:rPr lang="en-US" baseline="0" dirty="0" err="1" smtClean="0"/>
              <a:t>clusterware</a:t>
            </a:r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All VIP are mentioned in the connection string</a:t>
            </a:r>
          </a:p>
          <a:p>
            <a:pPr>
              <a:buFontTx/>
              <a:buChar char="-"/>
            </a:pPr>
            <a:r>
              <a:rPr lang="en-US" baseline="0" dirty="0" smtClean="0"/>
              <a:t>Client load balanced is done by randomly connecting to a virtual IP</a:t>
            </a:r>
          </a:p>
          <a:p>
            <a:pPr>
              <a:buFontTx/>
              <a:buChar char="-"/>
            </a:pPr>
            <a:r>
              <a:rPr lang="en-US" baseline="0" dirty="0" smtClean="0"/>
              <a:t>The listener that receives the connection, sees where requested service is running and sends connection to least loaded node – server load balancing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55E82-AA05-44BE-AF20-5B9F3744FCD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-When node</a:t>
            </a:r>
            <a:r>
              <a:rPr lang="en-US" baseline="0" dirty="0" smtClean="0"/>
              <a:t> is not available, the VIP moves to a different node, which responds to two different VIPs</a:t>
            </a:r>
          </a:p>
          <a:p>
            <a:r>
              <a:rPr lang="en-US" dirty="0" smtClean="0"/>
              <a:t>-This</a:t>
            </a:r>
            <a:r>
              <a:rPr lang="en-US" baseline="0" dirty="0" smtClean="0"/>
              <a:t> is also used for rolling upgrades. </a:t>
            </a:r>
          </a:p>
          <a:p>
            <a:pPr>
              <a:buFontTx/>
              <a:buChar char="-"/>
            </a:pPr>
            <a:r>
              <a:rPr lang="en-US" baseline="0" dirty="0" smtClean="0"/>
              <a:t>Some problems are some times seen during this move of VIPs, for few instants VIP might not be available and connections stays hanging in the TCP time out of 2 hours.</a:t>
            </a:r>
          </a:p>
          <a:p>
            <a:pPr>
              <a:buFontTx/>
              <a:buChar char="-"/>
            </a:pPr>
            <a:r>
              <a:rPr lang="en-US" baseline="0" dirty="0" smtClean="0"/>
              <a:t>Again, on the applications to be aware of these infrequent problems.</a:t>
            </a:r>
          </a:p>
          <a:p>
            <a:pPr>
              <a:buFontTx/>
              <a:buChar char="-"/>
            </a:pPr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- on the example, service moves to a different set of nodes, VIP moves also. </a:t>
            </a:r>
          </a:p>
          <a:p>
            <a:pPr>
              <a:buFontTx/>
              <a:buChar char="-"/>
            </a:pPr>
            <a:r>
              <a:rPr lang="en-US" baseline="0" dirty="0" smtClean="0"/>
              <a:t>Existing connections are moved along with the service, active transactions are rolled back.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55E82-AA05-44BE-AF20-5B9F3744FCD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We have a validation service which is used</a:t>
            </a:r>
            <a:r>
              <a:rPr lang="en-US" baseline="0" dirty="0" smtClean="0"/>
              <a:t> to test applications in a production-like environment</a:t>
            </a:r>
          </a:p>
          <a:p>
            <a:pPr>
              <a:buFontTx/>
              <a:buChar char="-"/>
            </a:pPr>
            <a:r>
              <a:rPr lang="en-US" baseline="0" dirty="0" smtClean="0"/>
              <a:t>Also used to application developers to test application against new database </a:t>
            </a:r>
            <a:r>
              <a:rPr lang="en-US" baseline="0" dirty="0" err="1" smtClean="0"/>
              <a:t>sw</a:t>
            </a:r>
            <a:r>
              <a:rPr lang="en-US" baseline="0" dirty="0" smtClean="0"/>
              <a:t> releases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55E82-AA05-44BE-AF20-5B9F3744FCD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baseline="0" dirty="0" smtClean="0"/>
              <a:t>Work for 6 DBAs and more</a:t>
            </a:r>
          </a:p>
          <a:p>
            <a:pPr>
              <a:buFontTx/>
              <a:buChar char="-"/>
            </a:pPr>
            <a:r>
              <a:rPr lang="en-US" baseline="0" dirty="0" smtClean="0"/>
              <a:t>RAC installation is a cross group activity, with help of FIO and CS groups. Expertise of the storage arrays on FIO team</a:t>
            </a:r>
          </a:p>
          <a:p>
            <a:pPr>
              <a:buFontTx/>
              <a:buChar char="-"/>
            </a:pPr>
            <a:r>
              <a:rPr lang="en-US" baseline="0" dirty="0" smtClean="0"/>
              <a:t>Developers support via Remedy very demanding. Trying to write tutorials to decrease requests. Users often don’t search our web pages for solution.</a:t>
            </a:r>
          </a:p>
          <a:p>
            <a:pPr>
              <a:buFontTx/>
              <a:buNone/>
            </a:pPr>
            <a:r>
              <a:rPr lang="en-US" baseline="0" dirty="0" smtClean="0"/>
              <a:t>-On call service 24x7 in rotational basis</a:t>
            </a:r>
          </a:p>
          <a:p>
            <a:pPr>
              <a:buFontTx/>
              <a:buNone/>
            </a:pPr>
            <a:r>
              <a:rPr lang="en-US" baseline="0" dirty="0" smtClean="0"/>
              <a:t>-Test of quarterly Oracle patches and new OS updates before install on integration RACs</a:t>
            </a:r>
          </a:p>
          <a:p>
            <a:pPr>
              <a:buFontTx/>
              <a:buNone/>
            </a:pPr>
            <a:r>
              <a:rPr lang="en-US" baseline="0" dirty="0" smtClean="0"/>
              <a:t>-Application optimization – experiment DBAs giving a big help, putting in place a policy for special DB access for experiment DBAs</a:t>
            </a:r>
          </a:p>
          <a:p>
            <a:pPr>
              <a:buFontTx/>
              <a:buNone/>
            </a:pPr>
            <a:r>
              <a:rPr lang="en-US" baseline="0" dirty="0" smtClean="0"/>
              <a:t>-Active monitoring to catch potential problems before they happen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55E82-AA05-44BE-AF20-5B9F3744FCD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We</a:t>
            </a:r>
            <a:r>
              <a:rPr lang="en-US" baseline="0" dirty="0" smtClean="0"/>
              <a:t> rely on two main sources of reactive monitoring – Lemon alarms, mostly for HW failures and OS problems, which follow the usual Operators-</a:t>
            </a:r>
            <a:r>
              <a:rPr lang="en-US" baseline="0" dirty="0" err="1" smtClean="0"/>
              <a:t>SysAdmins</a:t>
            </a:r>
            <a:r>
              <a:rPr lang="en-US" baseline="0" dirty="0" smtClean="0"/>
              <a:t> procedures; </a:t>
            </a:r>
          </a:p>
          <a:p>
            <a:pPr>
              <a:buFontTx/>
              <a:buChar char="-"/>
            </a:pPr>
            <a:r>
              <a:rPr lang="en-US" baseline="0" dirty="0" smtClean="0"/>
              <a:t>and home grown scripts for DB host, instance and service availability, which sends SMS directly to a the DBA on duty. </a:t>
            </a:r>
          </a:p>
          <a:p>
            <a:pPr>
              <a:buFontTx/>
              <a:buChar char="-"/>
            </a:pPr>
            <a:r>
              <a:rPr lang="en-US" baseline="0" dirty="0" smtClean="0"/>
              <a:t>HW failure usually does not affect the service as a DB instance or service error.</a:t>
            </a:r>
          </a:p>
          <a:p>
            <a:pPr>
              <a:buFontTx/>
              <a:buChar char="-"/>
            </a:pPr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Active monitoring is done using Oracle tool called Enterprise manager, Lemon and weekly reports (also home grown), which can alert for potential problems.</a:t>
            </a:r>
          </a:p>
          <a:p>
            <a:pPr>
              <a:buFontTx/>
              <a:buChar char="-"/>
            </a:pPr>
            <a:r>
              <a:rPr lang="en-US" baseline="0" dirty="0" smtClean="0"/>
              <a:t>These weekly reports are sent to experiment DBAs, link persons and 3D sites.</a:t>
            </a:r>
          </a:p>
          <a:p>
            <a:pPr>
              <a:buFontTx/>
              <a:buChar char="-"/>
            </a:pPr>
            <a:r>
              <a:rPr lang="en-US" baseline="0" dirty="0" smtClean="0"/>
              <a:t>The 3D monitoring is included in experiment dashboards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55E82-AA05-44BE-AF20-5B9F3744FCD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When we are approached by the LHC experiment to provision service for the online databases, including streaming between them</a:t>
            </a:r>
          </a:p>
          <a:p>
            <a:pPr>
              <a:buFontTx/>
              <a:buChar char="-"/>
            </a:pPr>
            <a:r>
              <a:rPr lang="en-US" dirty="0" smtClean="0"/>
              <a:t>The</a:t>
            </a:r>
            <a:r>
              <a:rPr lang="en-US" baseline="0" dirty="0" smtClean="0"/>
              <a:t> numbers show a double of data in the database in a 6 months period</a:t>
            </a:r>
          </a:p>
          <a:p>
            <a:pPr>
              <a:buFontTx/>
              <a:buChar char="-"/>
            </a:pPr>
            <a:r>
              <a:rPr lang="en-US" baseline="0" dirty="0" smtClean="0"/>
              <a:t>Our work in the Physics Databases team, in cooperation with application developers of the experiments, is to make that this does not reflect in higher usage of the resources</a:t>
            </a:r>
          </a:p>
          <a:p>
            <a:pPr>
              <a:buFontTx/>
              <a:buChar char="-"/>
            </a:pPr>
            <a:r>
              <a:rPr lang="en-US" baseline="0" dirty="0" smtClean="0"/>
              <a:t> mostly done by optimization of the application. </a:t>
            </a:r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55E82-AA05-44BE-AF20-5B9F3744FCD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Main concerns</a:t>
            </a:r>
            <a:r>
              <a:rPr lang="en-US" baseline="0" dirty="0" smtClean="0"/>
              <a:t> based on example of recent problems in production</a:t>
            </a:r>
          </a:p>
          <a:p>
            <a:pPr>
              <a:buFontTx/>
              <a:buChar char="-"/>
            </a:pPr>
            <a:r>
              <a:rPr lang="en-US" baseline="0" dirty="0" smtClean="0"/>
              <a:t>Both from DBAs and developers. Can be reduced but is almost unavoidable to happen if we want to improve system, correct problems</a:t>
            </a:r>
          </a:p>
          <a:p>
            <a:pPr>
              <a:buFontTx/>
              <a:buChar char="-"/>
            </a:pPr>
            <a:r>
              <a:rPr lang="en-US" baseline="0" dirty="0" smtClean="0"/>
              <a:t>Oracle SW introduces changes when expected only security patches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55E82-AA05-44BE-AF20-5B9F3744FCD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55E82-AA05-44BE-AF20-5B9F3744FCD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Oracle databases,</a:t>
            </a:r>
            <a:r>
              <a:rPr lang="en-US" baseline="0" dirty="0" smtClean="0"/>
              <a:t> as main database product, aimed by hackers all over the world. CERN not yet victim but always better to protect</a:t>
            </a:r>
          </a:p>
          <a:p>
            <a:pPr>
              <a:buFontTx/>
              <a:buChar char="-"/>
            </a:pPr>
            <a:r>
              <a:rPr lang="en-US" baseline="0" dirty="0" smtClean="0"/>
              <a:t>Repositories should not contain sensitive data. Connection parameters (host, port, db name) are sensitive data</a:t>
            </a:r>
          </a:p>
          <a:p>
            <a:pPr>
              <a:buFontTx/>
              <a:buChar char="-"/>
            </a:pPr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Stored data doubled in last 6 months. Tapes are still slow, backups technology do not progress so fast</a:t>
            </a:r>
          </a:p>
          <a:p>
            <a:pPr>
              <a:buFontTx/>
              <a:buChar char="-"/>
            </a:pPr>
            <a:r>
              <a:rPr lang="en-US" baseline="0" dirty="0" smtClean="0"/>
              <a:t> need to think on solutions – move to disk, prune redundant data, summarizing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55E82-AA05-44BE-AF20-5B9F3744FCDE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Quad-core servers are ordered – 1 quad-core dual CPU (8 cores) better than 4</a:t>
            </a:r>
            <a:r>
              <a:rPr lang="en-US" baseline="0" dirty="0" smtClean="0"/>
              <a:t> servers dual CPU. Save on space, energy consumption </a:t>
            </a:r>
          </a:p>
          <a:p>
            <a:endParaRPr lang="en-US" dirty="0" smtClean="0"/>
          </a:p>
          <a:p>
            <a:r>
              <a:rPr lang="en-US" dirty="0" smtClean="0"/>
              <a:t>Data </a:t>
            </a:r>
            <a:r>
              <a:rPr lang="en-US" dirty="0" smtClean="0"/>
              <a:t>guard</a:t>
            </a:r>
            <a:r>
              <a:rPr lang="en-US" baseline="0" dirty="0" smtClean="0"/>
              <a:t> – disaster recovery – just apply redo log and </a:t>
            </a:r>
            <a:r>
              <a:rPr lang="en-US" baseline="0" dirty="0" smtClean="0"/>
              <a:t>switch</a:t>
            </a:r>
          </a:p>
          <a:p>
            <a:endParaRPr lang="en-US" baseline="0" dirty="0" smtClean="0"/>
          </a:p>
          <a:p>
            <a:r>
              <a:rPr lang="en-US" baseline="0" dirty="0" smtClean="0"/>
              <a:t>Streams as a very new technology needs still to move to HA mode, need to add redundancy, </a:t>
            </a:r>
            <a:r>
              <a:rPr lang="en-US" baseline="0" dirty="0" err="1" smtClean="0"/>
              <a:t>automatize</a:t>
            </a:r>
            <a:r>
              <a:rPr lang="en-US" baseline="0" dirty="0" smtClean="0"/>
              <a:t> common operations</a:t>
            </a:r>
          </a:p>
          <a:p>
            <a:endParaRPr lang="en-US" baseline="0" dirty="0" smtClean="0"/>
          </a:p>
          <a:p>
            <a:r>
              <a:rPr lang="en-US" baseline="0" dirty="0" smtClean="0"/>
              <a:t>Next Oracle version, currently in version 1, nice new features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55E82-AA05-44BE-AF20-5B9F3744FCD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Oracle</a:t>
            </a:r>
            <a:r>
              <a:rPr lang="en-US" baseline="0" dirty="0" smtClean="0"/>
              <a:t> RAC solution match most of the needs</a:t>
            </a:r>
          </a:p>
          <a:p>
            <a:pPr>
              <a:buFontTx/>
              <a:buChar char="-"/>
            </a:pPr>
            <a:r>
              <a:rPr lang="en-US" baseline="0" dirty="0" smtClean="0"/>
              <a:t>Done by clustering redundant hw, eliminate single points of failures</a:t>
            </a:r>
          </a:p>
          <a:p>
            <a:pPr>
              <a:buFontTx/>
              <a:buChar char="-"/>
            </a:pPr>
            <a:r>
              <a:rPr lang="en-US" baseline="0" dirty="0" smtClean="0"/>
              <a:t>Big work from physics database team to create a high available service, </a:t>
            </a:r>
          </a:p>
          <a:p>
            <a:pPr>
              <a:buFontTx/>
              <a:buChar char="-"/>
            </a:pPr>
            <a:r>
              <a:rPr lang="en-US" baseline="0" dirty="0" smtClean="0"/>
              <a:t>Necessary excellent contact with experiment coordinators </a:t>
            </a:r>
          </a:p>
          <a:p>
            <a:pPr>
              <a:buFontTx/>
              <a:buChar char="-"/>
            </a:pPr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Critical services of experiments are not fulfilled by 24x7 best effort service</a:t>
            </a:r>
          </a:p>
          <a:p>
            <a:pPr>
              <a:buFontTx/>
              <a:buChar char="-"/>
            </a:pPr>
            <a:r>
              <a:rPr lang="en-US" baseline="0" dirty="0" smtClean="0"/>
              <a:t>Need cooperation of application developers to hide glitches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55E82-AA05-44BE-AF20-5B9F3744FCD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Jamie already covered</a:t>
            </a:r>
          </a:p>
          <a:p>
            <a:pPr>
              <a:buFontTx/>
              <a:buChar char="-"/>
            </a:pPr>
            <a:r>
              <a:rPr lang="en-US" dirty="0" smtClean="0"/>
              <a:t> Oracle is ranked 1</a:t>
            </a:r>
            <a:r>
              <a:rPr lang="en-US" baseline="30000" dirty="0" smtClean="0"/>
              <a:t>st</a:t>
            </a:r>
            <a:r>
              <a:rPr lang="en-US" dirty="0" smtClean="0"/>
              <a:t> in criticality.</a:t>
            </a:r>
            <a:r>
              <a:rPr lang="en-US" baseline="0" dirty="0" smtClean="0"/>
              <a:t> Half hour is not human time-scale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55E82-AA05-44BE-AF20-5B9F3744FCD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Atlas Online RAC running in the computer</a:t>
            </a:r>
            <a:r>
              <a:rPr lang="en-US" baseline="0" dirty="0" smtClean="0"/>
              <a:t> centre by IT.</a:t>
            </a:r>
          </a:p>
          <a:p>
            <a:r>
              <a:rPr lang="en-US" baseline="0" dirty="0" smtClean="0"/>
              <a:t>5 day buffer seems reasonable.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55E82-AA05-44BE-AF20-5B9F3744FCD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Oracle written,</a:t>
            </a:r>
            <a:r>
              <a:rPr lang="en-US" baseline="0" dirty="0" smtClean="0"/>
              <a:t> but most of services here have an Oracle database behind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55E82-AA05-44BE-AF20-5B9F3744FCD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Same as Alice, LFC service backend</a:t>
            </a:r>
            <a:r>
              <a:rPr lang="en-US" baseline="0" dirty="0" smtClean="0"/>
              <a:t> at CERN is Oracle, FTS, Condition DB, LHCb Bookkeeping, Oracle streaming, SAM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55E82-AA05-44BE-AF20-5B9F3744FCD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Several years ago CERN had to decide for a vendor.</a:t>
            </a:r>
            <a:r>
              <a:rPr lang="en-US" baseline="0" dirty="0" smtClean="0"/>
              <a:t> Oracle was chosen. Few years ago we tested with success the RAC – Real Application Clusters – technology.</a:t>
            </a:r>
          </a:p>
          <a:p>
            <a:r>
              <a:rPr lang="en-US" baseline="0" dirty="0" smtClean="0"/>
              <a:t>- Oracle uses the work ‘Grid’ with a smaller different meaning. Mostly means: HA, scalable and flexible solution. Is it true?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55E82-AA05-44BE-AF20-5B9F3744FCD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Back to CERN IT, October/November</a:t>
            </a:r>
            <a:r>
              <a:rPr lang="en-US" baseline="0" dirty="0" smtClean="0"/>
              <a:t> 2007:</a:t>
            </a:r>
          </a:p>
          <a:p>
            <a:pPr>
              <a:buFontTx/>
              <a:buChar char="-"/>
            </a:pPr>
            <a:r>
              <a:rPr lang="en-US" baseline="0" dirty="0" smtClean="0"/>
              <a:t>Next slides will be showing the service we – Physics Databases team – provide to the LHC</a:t>
            </a:r>
          </a:p>
          <a:p>
            <a:pPr>
              <a:buFontTx/>
              <a:buChar char="-"/>
            </a:pPr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 Big infrastructure, connected worldwide within 3D project, 24x7 best effort service</a:t>
            </a:r>
          </a:p>
          <a:p>
            <a:pPr>
              <a:buFontTx/>
              <a:buChar char="-"/>
            </a:pPr>
            <a:r>
              <a:rPr lang="en-US" baseline="0" dirty="0" smtClean="0"/>
              <a:t> Highly available for the users, &lt;7.5 hours downtime over almost 76k hours</a:t>
            </a:r>
          </a:p>
          <a:p>
            <a:pPr>
              <a:buFontTx/>
              <a:buChar char="-"/>
            </a:pPr>
            <a:r>
              <a:rPr lang="en-US" baseline="0" dirty="0" smtClean="0"/>
              <a:t> Even if servers had much worst availability performance &gt;1.750 hours of server downtime</a:t>
            </a:r>
          </a:p>
          <a:p>
            <a:pPr>
              <a:buFontTx/>
              <a:buChar char="-"/>
            </a:pPr>
            <a:r>
              <a:rPr lang="en-US" baseline="0" dirty="0" smtClean="0"/>
              <a:t> concept of services in the next slides – but mostly equivalent to application</a:t>
            </a:r>
          </a:p>
          <a:p>
            <a:pPr>
              <a:buFontTx/>
              <a:buChar char="-"/>
            </a:pPr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 102 production services</a:t>
            </a:r>
          </a:p>
          <a:p>
            <a:pPr>
              <a:buFontTx/>
              <a:buChar char="-"/>
            </a:pPr>
            <a:r>
              <a:rPr lang="en-US" baseline="0" dirty="0" smtClean="0"/>
              <a:t>36 production servers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55E82-AA05-44BE-AF20-5B9F3744FCD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Tell there are other production</a:t>
            </a:r>
            <a:r>
              <a:rPr lang="en-US" baseline="0" dirty="0" smtClean="0"/>
              <a:t> </a:t>
            </a:r>
            <a:r>
              <a:rPr lang="en-US" baseline="0" dirty="0" smtClean="0"/>
              <a:t>RACs – ATLAS, CMS, LHCb, WLCG, Other physics applications (includes Alice) and Compass</a:t>
            </a:r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 redundant </a:t>
            </a:r>
            <a:r>
              <a:rPr lang="en-US" baseline="0" dirty="0" smtClean="0"/>
              <a:t>hardware – all machines belonging to one RAC are exactly the same</a:t>
            </a:r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 no single point of </a:t>
            </a:r>
            <a:r>
              <a:rPr lang="en-US" baseline="0" dirty="0" smtClean="0"/>
              <a:t>failure – every component is doubled</a:t>
            </a:r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 dual power supply (except switches) and critical power </a:t>
            </a:r>
            <a:r>
              <a:rPr lang="en-US" baseline="0" dirty="0" smtClean="0"/>
              <a:t>line – connected to UPS and diesel</a:t>
            </a:r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 standardized and </a:t>
            </a:r>
            <a:r>
              <a:rPr lang="en-US" baseline="0" dirty="0" smtClean="0"/>
              <a:t>homogeneous configuration – certified for usage by Oracle</a:t>
            </a:r>
          </a:p>
          <a:p>
            <a:pPr>
              <a:buFontTx/>
              <a:buChar char="-"/>
            </a:pPr>
            <a:r>
              <a:rPr lang="en-US" baseline="0" dirty="0" smtClean="0"/>
              <a:t> Completely scalable within needs of the experiment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55E82-AA05-44BE-AF20-5B9F3744FCD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00529E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3080" name="Text Box 8"/>
          <p:cNvSpPr txBox="1">
            <a:spLocks noChangeArrowheads="1"/>
          </p:cNvSpPr>
          <p:nvPr userDrawn="1"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900">
                <a:latin typeface="Tahoma" pitchFamily="-44" charset="0"/>
              </a:rPr>
              <a:t>CERN - IT Department</a:t>
            </a:r>
          </a:p>
          <a:p>
            <a:pPr algn="r"/>
            <a:r>
              <a:rPr lang="en-US" sz="900">
                <a:latin typeface="Tahoma" pitchFamily="-44" charset="0"/>
              </a:rPr>
              <a:t>CH-1211 Genève 23</a:t>
            </a:r>
          </a:p>
          <a:p>
            <a:pPr algn="r"/>
            <a:r>
              <a:rPr lang="en-US" sz="900">
                <a:latin typeface="Tahoma" pitchFamily="-44" charset="0"/>
              </a:rPr>
              <a:t>Switzerland</a:t>
            </a:r>
          </a:p>
          <a:p>
            <a:pPr algn="r"/>
            <a:r>
              <a:rPr lang="en-US" sz="1100" b="1">
                <a:latin typeface="Tahoma" pitchFamily="-44" charset="0"/>
              </a:rPr>
              <a:t>www.cern.ch/i</a:t>
            </a:r>
            <a:r>
              <a:rPr lang="en-US" sz="1000" b="1">
                <a:latin typeface="Tahoma" pitchFamily="-44" charset="0"/>
              </a:rPr>
              <a:t>t</a:t>
            </a:r>
          </a:p>
        </p:txBody>
      </p:sp>
      <p:pic>
        <p:nvPicPr>
          <p:cNvPr id="3081" name="Picture 9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</p:spPr>
      </p:pic>
      <p:pic>
        <p:nvPicPr>
          <p:cNvPr id="3092" name="Picture 20" descr="banner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04900" y="0"/>
            <a:ext cx="8039100" cy="884238"/>
          </a:xfrm>
          <a:prstGeom prst="rect">
            <a:avLst/>
          </a:prstGeom>
          <a:noFill/>
        </p:spPr>
      </p:pic>
      <p:pic>
        <p:nvPicPr>
          <p:cNvPr id="3091" name="Picture 19" descr="lato3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04913" cy="6096000"/>
          </a:xfrm>
          <a:prstGeom prst="rect">
            <a:avLst/>
          </a:prstGeom>
          <a:noFill/>
        </p:spPr>
      </p:pic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Oracle Real Application Clusters (RAC) - </a:t>
            </a:r>
            <a:fld id="{E6895068-DD9F-4013-8D57-3AC73249EB7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>
                <a:latin typeface="Calibri" pitchFamily="34" charset="0"/>
              </a:defRPr>
            </a:lvl1pPr>
            <a:lvl2pPr>
              <a:defRPr sz="2400">
                <a:latin typeface="Calibri" pitchFamily="34" charset="0"/>
              </a:defRPr>
            </a:lvl2pPr>
            <a:lvl3pPr>
              <a:defRPr sz="2000">
                <a:latin typeface="Calibri" pitchFamily="34" charset="0"/>
              </a:defRPr>
            </a:lvl3pPr>
            <a:lvl4pPr>
              <a:defRPr sz="1800">
                <a:latin typeface="Calibri" pitchFamily="34" charset="0"/>
              </a:defRPr>
            </a:lvl4pPr>
            <a:lvl5pPr>
              <a:defRPr sz="1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Oracle Real Application Clusters (RAC) - </a:t>
            </a:r>
            <a:fld id="{E6895068-DD9F-4013-8D57-3AC73249EB7A}" type="slidenum">
              <a:rPr lang="en-US" smtClean="0"/>
              <a:pPr/>
              <a:t>‹#›</a:t>
            </a:fld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banner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</p:spPr>
      </p:pic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-533400" y="6111875"/>
            <a:ext cx="1828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900">
                <a:latin typeface="Tahoma" pitchFamily="-44" charset="0"/>
              </a:rPr>
              <a:t>CERN - IT Department</a:t>
            </a:r>
          </a:p>
          <a:p>
            <a:pPr algn="r"/>
            <a:r>
              <a:rPr lang="en-US" sz="900">
                <a:latin typeface="Tahoma" pitchFamily="-44" charset="0"/>
              </a:rPr>
              <a:t>CH-1211 Genève 23</a:t>
            </a:r>
          </a:p>
          <a:p>
            <a:pPr algn="r"/>
            <a:r>
              <a:rPr lang="en-US" sz="900">
                <a:latin typeface="Tahoma" pitchFamily="-44" charset="0"/>
              </a:rPr>
              <a:t>Switzerland</a:t>
            </a:r>
          </a:p>
          <a:p>
            <a:pPr algn="r"/>
            <a:r>
              <a:rPr lang="en-US" sz="1100" b="1">
                <a:latin typeface="Tahoma" pitchFamily="-44" charset="0"/>
              </a:rPr>
              <a:t>www.cern.ch/i</a:t>
            </a:r>
            <a:r>
              <a:rPr lang="en-US" sz="1000" b="1">
                <a:latin typeface="Tahoma" pitchFamily="-44" charset="0"/>
              </a:rPr>
              <a:t>t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043" name="Picture 19" descr="lato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1204913" cy="6096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Calibri" pitchFamily="34" charset="0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6600"/>
        </a:buClr>
        <a:buChar char="•"/>
        <a:defRPr sz="28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Microsoft_Office_Excel_Worksheet1.xlsx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5852" y="1752600"/>
            <a:ext cx="7715304" cy="1470025"/>
          </a:xfrm>
        </p:spPr>
        <p:txBody>
          <a:bodyPr/>
          <a:lstStyle/>
          <a:p>
            <a:r>
              <a:rPr lang="en-US" sz="2800" dirty="0" smtClean="0"/>
              <a:t>Oracle Real Application Clusters (RAC)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Techniques for implementing &amp; running </a:t>
            </a:r>
            <a:br>
              <a:rPr lang="en-US" sz="1800" dirty="0" smtClean="0"/>
            </a:br>
            <a:r>
              <a:rPr lang="en-US" sz="1800" dirty="0" smtClean="0"/>
              <a:t>robust and reliable services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1800" i="1" dirty="0" smtClean="0"/>
          </a:p>
          <a:p>
            <a:r>
              <a:rPr lang="en-US" sz="1800" dirty="0" smtClean="0"/>
              <a:t>WLCG Service Reliability Workshop</a:t>
            </a:r>
            <a:endParaRPr lang="en-US" sz="1800" b="1" dirty="0" smtClean="0"/>
          </a:p>
          <a:p>
            <a:r>
              <a:rPr lang="en-US" sz="1600" b="1" dirty="0" smtClean="0"/>
              <a:t>26 November 2007</a:t>
            </a:r>
            <a:endParaRPr lang="en-US" sz="1600" i="1" dirty="0" smtClean="0"/>
          </a:p>
          <a:p>
            <a:r>
              <a:rPr lang="en-US" sz="1600" b="1" i="1" dirty="0" smtClean="0"/>
              <a:t>Miguel Anjo</a:t>
            </a:r>
            <a:r>
              <a:rPr lang="en-US" sz="1600" i="1" dirty="0" smtClean="0"/>
              <a:t>, CERN-Physics Databases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Oracle Real Application Clusters (RAC) - </a:t>
            </a:r>
            <a:fld id="{E6895068-DD9F-4013-8D57-3AC73249EB7A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1027" descr="RAC1_small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6662" y="1095356"/>
            <a:ext cx="3206776" cy="240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28" descr="RAC2_small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1095356"/>
            <a:ext cx="3206776" cy="240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29" descr="RAC3_small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14847" y="3643314"/>
            <a:ext cx="3228591" cy="2421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30" descr="RAC4_smalle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1600" y="3643314"/>
            <a:ext cx="3206776" cy="240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 (storage)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Oracle Real Application Clusters (RAC) - </a:t>
            </a:r>
            <a:fld id="{E6895068-DD9F-4013-8D57-3AC73249EB7A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1676400" y="3627452"/>
            <a:ext cx="6677025" cy="1944688"/>
            <a:chOff x="657" y="2115"/>
            <a:chExt cx="4206" cy="1225"/>
          </a:xfrm>
        </p:grpSpPr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657" y="2115"/>
              <a:ext cx="1756" cy="865"/>
              <a:chOff x="657" y="2115"/>
              <a:chExt cx="1756" cy="865"/>
            </a:xfrm>
          </p:grpSpPr>
          <p:grpSp>
            <p:nvGrpSpPr>
              <p:cNvPr id="39" name="Group 6"/>
              <p:cNvGrpSpPr>
                <a:grpSpLocks/>
              </p:cNvGrpSpPr>
              <p:nvPr/>
            </p:nvGrpSpPr>
            <p:grpSpPr bwMode="auto">
              <a:xfrm>
                <a:off x="657" y="2115"/>
                <a:ext cx="848" cy="865"/>
                <a:chOff x="3359" y="2976"/>
                <a:chExt cx="1104" cy="942"/>
              </a:xfrm>
            </p:grpSpPr>
            <p:grpSp>
              <p:nvGrpSpPr>
                <p:cNvPr id="52" name="Group 7"/>
                <p:cNvGrpSpPr>
                  <a:grpSpLocks/>
                </p:cNvGrpSpPr>
                <p:nvPr/>
              </p:nvGrpSpPr>
              <p:grpSpPr bwMode="auto">
                <a:xfrm>
                  <a:off x="3407" y="2976"/>
                  <a:ext cx="1001" cy="942"/>
                  <a:chOff x="391" y="2850"/>
                  <a:chExt cx="1001" cy="818"/>
                </a:xfrm>
              </p:grpSpPr>
              <p:pic>
                <p:nvPicPr>
                  <p:cNvPr id="55" name="Picture 8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391" y="2860"/>
                    <a:ext cx="396" cy="808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56" name="Picture 9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477" y="2860"/>
                    <a:ext cx="396" cy="808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57" name="Picture 10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564" y="2860"/>
                    <a:ext cx="396" cy="808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58" name="Picture 11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650" y="2860"/>
                    <a:ext cx="396" cy="808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59" name="Picture 12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736" y="2850"/>
                    <a:ext cx="396" cy="807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60" name="Picture 13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823" y="2850"/>
                    <a:ext cx="396" cy="807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61" name="Picture 14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909" y="2850"/>
                    <a:ext cx="396" cy="807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62" name="Picture 15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996" y="2850"/>
                    <a:ext cx="396" cy="807"/>
                  </a:xfrm>
                  <a:prstGeom prst="rect">
                    <a:avLst/>
                  </a:prstGeom>
                  <a:noFill/>
                </p:spPr>
              </p:pic>
            </p:grpSp>
            <p:sp>
              <p:nvSpPr>
                <p:cNvPr id="53" name="Rectangle 16"/>
                <p:cNvSpPr>
                  <a:spLocks noChangeArrowheads="1"/>
                </p:cNvSpPr>
                <p:nvPr/>
              </p:nvSpPr>
              <p:spPr bwMode="auto">
                <a:xfrm>
                  <a:off x="3359" y="3120"/>
                  <a:ext cx="1104" cy="240"/>
                </a:xfrm>
                <a:prstGeom prst="rect">
                  <a:avLst/>
                </a:prstGeom>
                <a:solidFill>
                  <a:srgbClr val="FF8D8D">
                    <a:alpha val="50000"/>
                  </a:srgb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54" name="Rectangle 17"/>
                <p:cNvSpPr>
                  <a:spLocks noChangeArrowheads="1"/>
                </p:cNvSpPr>
                <p:nvPr/>
              </p:nvSpPr>
              <p:spPr bwMode="auto">
                <a:xfrm>
                  <a:off x="3359" y="3456"/>
                  <a:ext cx="1104" cy="336"/>
                </a:xfrm>
                <a:prstGeom prst="rect">
                  <a:avLst/>
                </a:prstGeom>
                <a:solidFill>
                  <a:srgbClr val="9999FF">
                    <a:alpha val="50000"/>
                  </a:srgb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</p:grpSp>
          <p:grpSp>
            <p:nvGrpSpPr>
              <p:cNvPr id="40" name="Group 18"/>
              <p:cNvGrpSpPr>
                <a:grpSpLocks/>
              </p:cNvGrpSpPr>
              <p:nvPr/>
            </p:nvGrpSpPr>
            <p:grpSpPr bwMode="auto">
              <a:xfrm>
                <a:off x="1565" y="2115"/>
                <a:ext cx="848" cy="865"/>
                <a:chOff x="3359" y="2976"/>
                <a:chExt cx="1104" cy="942"/>
              </a:xfrm>
            </p:grpSpPr>
            <p:grpSp>
              <p:nvGrpSpPr>
                <p:cNvPr id="41" name="Group 19"/>
                <p:cNvGrpSpPr>
                  <a:grpSpLocks/>
                </p:cNvGrpSpPr>
                <p:nvPr/>
              </p:nvGrpSpPr>
              <p:grpSpPr bwMode="auto">
                <a:xfrm>
                  <a:off x="3407" y="2976"/>
                  <a:ext cx="1001" cy="942"/>
                  <a:chOff x="391" y="2850"/>
                  <a:chExt cx="1001" cy="818"/>
                </a:xfrm>
              </p:grpSpPr>
              <p:pic>
                <p:nvPicPr>
                  <p:cNvPr id="44" name="Picture 20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391" y="2860"/>
                    <a:ext cx="396" cy="808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45" name="Picture 21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477" y="2860"/>
                    <a:ext cx="396" cy="808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46" name="Picture 22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564" y="2860"/>
                    <a:ext cx="396" cy="808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47" name="Picture 23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650" y="2860"/>
                    <a:ext cx="396" cy="808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48" name="Picture 24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736" y="2850"/>
                    <a:ext cx="396" cy="807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49" name="Picture 25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823" y="2850"/>
                    <a:ext cx="396" cy="807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50" name="Picture 26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909" y="2850"/>
                    <a:ext cx="396" cy="807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51" name="Picture 27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996" y="2850"/>
                    <a:ext cx="396" cy="807"/>
                  </a:xfrm>
                  <a:prstGeom prst="rect">
                    <a:avLst/>
                  </a:prstGeom>
                  <a:noFill/>
                </p:spPr>
              </p:pic>
            </p:grpSp>
            <p:sp>
              <p:nvSpPr>
                <p:cNvPr id="42" name="Rectangle 28"/>
                <p:cNvSpPr>
                  <a:spLocks noChangeArrowheads="1"/>
                </p:cNvSpPr>
                <p:nvPr/>
              </p:nvSpPr>
              <p:spPr bwMode="auto">
                <a:xfrm>
                  <a:off x="3359" y="3120"/>
                  <a:ext cx="1104" cy="240"/>
                </a:xfrm>
                <a:prstGeom prst="rect">
                  <a:avLst/>
                </a:prstGeom>
                <a:solidFill>
                  <a:srgbClr val="FF8D8D">
                    <a:alpha val="50000"/>
                  </a:srgb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43" name="Rectangle 29"/>
                <p:cNvSpPr>
                  <a:spLocks noChangeArrowheads="1"/>
                </p:cNvSpPr>
                <p:nvPr/>
              </p:nvSpPr>
              <p:spPr bwMode="auto">
                <a:xfrm>
                  <a:off x="3359" y="3456"/>
                  <a:ext cx="1104" cy="336"/>
                </a:xfrm>
                <a:prstGeom prst="rect">
                  <a:avLst/>
                </a:prstGeom>
                <a:solidFill>
                  <a:srgbClr val="9999FF">
                    <a:alpha val="50000"/>
                  </a:srgb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8" name="Line 30"/>
            <p:cNvSpPr>
              <a:spLocks noChangeShapeType="1"/>
            </p:cNvSpPr>
            <p:nvPr/>
          </p:nvSpPr>
          <p:spPr bwMode="auto">
            <a:xfrm flipH="1" flipV="1">
              <a:off x="2426" y="2523"/>
              <a:ext cx="635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lg" len="lg"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9" name="Group 31"/>
            <p:cNvGrpSpPr>
              <a:grpSpLocks/>
            </p:cNvGrpSpPr>
            <p:nvPr/>
          </p:nvGrpSpPr>
          <p:grpSpPr bwMode="auto">
            <a:xfrm>
              <a:off x="3107" y="2115"/>
              <a:ext cx="1756" cy="865"/>
              <a:chOff x="657" y="2115"/>
              <a:chExt cx="1756" cy="865"/>
            </a:xfrm>
          </p:grpSpPr>
          <p:grpSp>
            <p:nvGrpSpPr>
              <p:cNvPr id="15" name="Group 32"/>
              <p:cNvGrpSpPr>
                <a:grpSpLocks/>
              </p:cNvGrpSpPr>
              <p:nvPr/>
            </p:nvGrpSpPr>
            <p:grpSpPr bwMode="auto">
              <a:xfrm>
                <a:off x="657" y="2115"/>
                <a:ext cx="848" cy="865"/>
                <a:chOff x="3359" y="2976"/>
                <a:chExt cx="1104" cy="942"/>
              </a:xfrm>
            </p:grpSpPr>
            <p:grpSp>
              <p:nvGrpSpPr>
                <p:cNvPr id="28" name="Group 33"/>
                <p:cNvGrpSpPr>
                  <a:grpSpLocks/>
                </p:cNvGrpSpPr>
                <p:nvPr/>
              </p:nvGrpSpPr>
              <p:grpSpPr bwMode="auto">
                <a:xfrm>
                  <a:off x="3407" y="2976"/>
                  <a:ext cx="1001" cy="942"/>
                  <a:chOff x="391" y="2850"/>
                  <a:chExt cx="1001" cy="818"/>
                </a:xfrm>
              </p:grpSpPr>
              <p:pic>
                <p:nvPicPr>
                  <p:cNvPr id="31" name="Picture 34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391" y="2860"/>
                    <a:ext cx="396" cy="808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32" name="Picture 35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477" y="2860"/>
                    <a:ext cx="396" cy="808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33" name="Picture 36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564" y="2860"/>
                    <a:ext cx="396" cy="808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34" name="Picture 37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650" y="2860"/>
                    <a:ext cx="396" cy="808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35" name="Picture 38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736" y="2850"/>
                    <a:ext cx="396" cy="807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36" name="Picture 39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823" y="2850"/>
                    <a:ext cx="396" cy="807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37" name="Picture 40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909" y="2850"/>
                    <a:ext cx="396" cy="807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38" name="Picture 41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996" y="2850"/>
                    <a:ext cx="396" cy="807"/>
                  </a:xfrm>
                  <a:prstGeom prst="rect">
                    <a:avLst/>
                  </a:prstGeom>
                  <a:noFill/>
                </p:spPr>
              </p:pic>
            </p:grpSp>
            <p:sp>
              <p:nvSpPr>
                <p:cNvPr id="29" name="Rectangle 42"/>
                <p:cNvSpPr>
                  <a:spLocks noChangeArrowheads="1"/>
                </p:cNvSpPr>
                <p:nvPr/>
              </p:nvSpPr>
              <p:spPr bwMode="auto">
                <a:xfrm>
                  <a:off x="3359" y="3120"/>
                  <a:ext cx="1104" cy="240"/>
                </a:xfrm>
                <a:prstGeom prst="rect">
                  <a:avLst/>
                </a:prstGeom>
                <a:solidFill>
                  <a:srgbClr val="FF8D8D">
                    <a:alpha val="50000"/>
                  </a:srgb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30" name="Rectangle 43"/>
                <p:cNvSpPr>
                  <a:spLocks noChangeArrowheads="1"/>
                </p:cNvSpPr>
                <p:nvPr/>
              </p:nvSpPr>
              <p:spPr bwMode="auto">
                <a:xfrm>
                  <a:off x="3359" y="3456"/>
                  <a:ext cx="1104" cy="336"/>
                </a:xfrm>
                <a:prstGeom prst="rect">
                  <a:avLst/>
                </a:prstGeom>
                <a:solidFill>
                  <a:srgbClr val="9999FF">
                    <a:alpha val="50000"/>
                  </a:srgb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44"/>
              <p:cNvGrpSpPr>
                <a:grpSpLocks/>
              </p:cNvGrpSpPr>
              <p:nvPr/>
            </p:nvGrpSpPr>
            <p:grpSpPr bwMode="auto">
              <a:xfrm>
                <a:off x="1565" y="2115"/>
                <a:ext cx="848" cy="865"/>
                <a:chOff x="3359" y="2976"/>
                <a:chExt cx="1104" cy="942"/>
              </a:xfrm>
            </p:grpSpPr>
            <p:grpSp>
              <p:nvGrpSpPr>
                <p:cNvPr id="17" name="Group 45"/>
                <p:cNvGrpSpPr>
                  <a:grpSpLocks/>
                </p:cNvGrpSpPr>
                <p:nvPr/>
              </p:nvGrpSpPr>
              <p:grpSpPr bwMode="auto">
                <a:xfrm>
                  <a:off x="3407" y="2976"/>
                  <a:ext cx="1001" cy="942"/>
                  <a:chOff x="391" y="2850"/>
                  <a:chExt cx="1001" cy="818"/>
                </a:xfrm>
              </p:grpSpPr>
              <p:pic>
                <p:nvPicPr>
                  <p:cNvPr id="20" name="Picture 46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391" y="2860"/>
                    <a:ext cx="396" cy="808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21" name="Picture 47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477" y="2860"/>
                    <a:ext cx="396" cy="808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22" name="Picture 48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564" y="2860"/>
                    <a:ext cx="396" cy="808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23" name="Picture 49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650" y="2860"/>
                    <a:ext cx="396" cy="808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24" name="Picture 50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736" y="2850"/>
                    <a:ext cx="396" cy="807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25" name="Picture 51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823" y="2850"/>
                    <a:ext cx="396" cy="807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26" name="Picture 52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909" y="2850"/>
                    <a:ext cx="396" cy="807"/>
                  </a:xfrm>
                  <a:prstGeom prst="rect">
                    <a:avLst/>
                  </a:prstGeom>
                  <a:noFill/>
                </p:spPr>
              </p:pic>
              <p:pic>
                <p:nvPicPr>
                  <p:cNvPr id="27" name="Picture 53" descr="database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996" y="2850"/>
                    <a:ext cx="396" cy="807"/>
                  </a:xfrm>
                  <a:prstGeom prst="rect">
                    <a:avLst/>
                  </a:prstGeom>
                  <a:noFill/>
                </p:spPr>
              </p:pic>
            </p:grpSp>
            <p:sp>
              <p:nvSpPr>
                <p:cNvPr id="18" name="Rectangle 54"/>
                <p:cNvSpPr>
                  <a:spLocks noChangeArrowheads="1"/>
                </p:cNvSpPr>
                <p:nvPr/>
              </p:nvSpPr>
              <p:spPr bwMode="auto">
                <a:xfrm>
                  <a:off x="3359" y="3120"/>
                  <a:ext cx="1104" cy="240"/>
                </a:xfrm>
                <a:prstGeom prst="rect">
                  <a:avLst/>
                </a:prstGeom>
                <a:solidFill>
                  <a:srgbClr val="FF8D8D">
                    <a:alpha val="50000"/>
                  </a:srgb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19" name="Rectangle 55"/>
                <p:cNvSpPr>
                  <a:spLocks noChangeArrowheads="1"/>
                </p:cNvSpPr>
                <p:nvPr/>
              </p:nvSpPr>
              <p:spPr bwMode="auto">
                <a:xfrm>
                  <a:off x="3359" y="3456"/>
                  <a:ext cx="1104" cy="336"/>
                </a:xfrm>
                <a:prstGeom prst="rect">
                  <a:avLst/>
                </a:prstGeom>
                <a:solidFill>
                  <a:srgbClr val="9999FF">
                    <a:alpha val="50000"/>
                  </a:srgbClr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0" name="Text Box 56"/>
            <p:cNvSpPr txBox="1">
              <a:spLocks noChangeArrowheads="1"/>
            </p:cNvSpPr>
            <p:nvPr/>
          </p:nvSpPr>
          <p:spPr bwMode="auto">
            <a:xfrm>
              <a:off x="2426" y="2614"/>
              <a:ext cx="680" cy="2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56693" tIns="28346" rIns="56693" bIns="28346"/>
            <a:lstStyle/>
            <a:p>
              <a:pPr algn="ctr"/>
              <a:r>
                <a:rPr lang="en-US" sz="1400" b="1">
                  <a:solidFill>
                    <a:srgbClr val="FF0000"/>
                  </a:solidFill>
                  <a:latin typeface="Times" pitchFamily="18" charset="0"/>
                </a:rPr>
                <a:t>Mirroring</a:t>
              </a:r>
              <a:endParaRPr lang="en-US" sz="280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11" name="Text Box 57"/>
            <p:cNvSpPr txBox="1">
              <a:spLocks noChangeArrowheads="1"/>
            </p:cNvSpPr>
            <p:nvPr/>
          </p:nvSpPr>
          <p:spPr bwMode="auto">
            <a:xfrm>
              <a:off x="1156" y="3113"/>
              <a:ext cx="680" cy="2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56693" tIns="28346" rIns="56693" bIns="28346"/>
            <a:lstStyle/>
            <a:p>
              <a:pPr algn="ctr"/>
              <a:r>
                <a:rPr lang="en-US" sz="1400" b="1">
                  <a:solidFill>
                    <a:srgbClr val="FF0000"/>
                  </a:solidFill>
                  <a:latin typeface="Times" pitchFamily="18" charset="0"/>
                </a:rPr>
                <a:t>Striping</a:t>
              </a:r>
              <a:endParaRPr lang="en-US" sz="280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12" name="Line 58"/>
            <p:cNvSpPr>
              <a:spLocks noChangeShapeType="1"/>
            </p:cNvSpPr>
            <p:nvPr/>
          </p:nvSpPr>
          <p:spPr bwMode="auto">
            <a:xfrm flipH="1" flipV="1">
              <a:off x="748" y="3067"/>
              <a:ext cx="149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arrow" w="lg" len="lg"/>
              <a:tailEnd type="arrow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59"/>
            <p:cNvSpPr>
              <a:spLocks noChangeShapeType="1"/>
            </p:cNvSpPr>
            <p:nvPr/>
          </p:nvSpPr>
          <p:spPr bwMode="auto">
            <a:xfrm flipH="1" flipV="1">
              <a:off x="3288" y="3067"/>
              <a:ext cx="145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arrow" w="lg" len="lg"/>
              <a:tailEnd type="arrow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 Box 60"/>
            <p:cNvSpPr txBox="1">
              <a:spLocks noChangeArrowheads="1"/>
            </p:cNvSpPr>
            <p:nvPr/>
          </p:nvSpPr>
          <p:spPr bwMode="auto">
            <a:xfrm>
              <a:off x="3651" y="3113"/>
              <a:ext cx="680" cy="2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56693" tIns="28346" rIns="56693" bIns="28346"/>
            <a:lstStyle/>
            <a:p>
              <a:pPr algn="ctr"/>
              <a:r>
                <a:rPr lang="en-US" sz="1400" b="1">
                  <a:solidFill>
                    <a:srgbClr val="FF0000"/>
                  </a:solidFill>
                  <a:latin typeface="Times" pitchFamily="18" charset="0"/>
                </a:rPr>
                <a:t>Striping</a:t>
              </a:r>
              <a:endParaRPr lang="en-US" sz="280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600200" y="2941652"/>
            <a:ext cx="2663825" cy="288925"/>
            <a:chOff x="1600200" y="2941652"/>
            <a:chExt cx="2663825" cy="288925"/>
          </a:xfrm>
        </p:grpSpPr>
        <p:sp>
          <p:nvSpPr>
            <p:cNvPr id="63" name="Rectangle 61"/>
            <p:cNvSpPr>
              <a:spLocks noChangeArrowheads="1"/>
            </p:cNvSpPr>
            <p:nvPr/>
          </p:nvSpPr>
          <p:spPr bwMode="auto">
            <a:xfrm>
              <a:off x="1600200" y="2941652"/>
              <a:ext cx="1223963" cy="288925"/>
            </a:xfrm>
            <a:prstGeom prst="rect">
              <a:avLst/>
            </a:prstGeom>
            <a:solidFill>
              <a:srgbClr val="FF8D8D"/>
            </a:solidFill>
            <a:ln w="38100">
              <a:noFill/>
              <a:miter lim="800000"/>
              <a:headEnd/>
              <a:tailEnd/>
            </a:ln>
          </p:spPr>
          <p:txBody>
            <a:bodyPr lIns="56693" tIns="28346" rIns="56693" bIns="28346" anchor="ctr"/>
            <a:lstStyle/>
            <a:p>
              <a:pPr algn="ctr"/>
              <a:r>
                <a:rPr lang="en-US" sz="2000">
                  <a:latin typeface="Times New Roman" pitchFamily="18" charset="0"/>
                </a:rPr>
                <a:t>DiskGrp1</a:t>
              </a:r>
            </a:p>
          </p:txBody>
        </p:sp>
        <p:sp>
          <p:nvSpPr>
            <p:cNvPr id="64" name="Rectangle 62"/>
            <p:cNvSpPr>
              <a:spLocks noChangeArrowheads="1"/>
            </p:cNvSpPr>
            <p:nvPr/>
          </p:nvSpPr>
          <p:spPr bwMode="auto">
            <a:xfrm>
              <a:off x="3040063" y="2941652"/>
              <a:ext cx="1223962" cy="287338"/>
            </a:xfrm>
            <a:prstGeom prst="rect">
              <a:avLst/>
            </a:prstGeom>
            <a:solidFill>
              <a:srgbClr val="9999FF">
                <a:alpha val="50000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2000">
                  <a:latin typeface="Times New Roman" pitchFamily="18" charset="0"/>
                </a:rPr>
                <a:t>DiskGrp2</a:t>
              </a:r>
            </a:p>
          </p:txBody>
        </p:sp>
      </p:grpSp>
      <p:sp>
        <p:nvSpPr>
          <p:cNvPr id="66" name="Content Placeholder 65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171925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Following SAME concept:</a:t>
            </a:r>
          </a:p>
          <a:p>
            <a:pPr lvl="1"/>
            <a:r>
              <a:rPr lang="en-US" dirty="0" smtClean="0"/>
              <a:t>Oracle ASM for mirroring across arrays and striping</a:t>
            </a:r>
          </a:p>
          <a:p>
            <a:r>
              <a:rPr lang="en-US" dirty="0" smtClean="0"/>
              <a:t>Two </a:t>
            </a:r>
            <a:r>
              <a:rPr lang="en-US" dirty="0" err="1" smtClean="0"/>
              <a:t>diskgroups</a:t>
            </a:r>
            <a:r>
              <a:rPr lang="en-US" dirty="0" smtClean="0"/>
              <a:t> per database (‘data’, ‘recovery’)</a:t>
            </a:r>
          </a:p>
          <a:p>
            <a:r>
              <a:rPr lang="en-US" dirty="0" err="1" smtClean="0"/>
              <a:t>Destroking</a:t>
            </a:r>
            <a:r>
              <a:rPr lang="en-US" dirty="0" smtClean="0"/>
              <a:t>: most accessed data on external part of disk</a:t>
            </a:r>
          </a:p>
          <a:p>
            <a:endParaRPr lang="en-US" dirty="0" smtClean="0"/>
          </a:p>
          <a:p>
            <a:r>
              <a:rPr lang="en-US" dirty="0" smtClean="0"/>
              <a:t>Example: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 (services)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171925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 Resources distributed among Oracle services</a:t>
            </a:r>
          </a:p>
          <a:p>
            <a:pPr lvl="1"/>
            <a:r>
              <a:rPr lang="en-US" dirty="0" smtClean="0"/>
              <a:t>Applications assigned to dedicated service</a:t>
            </a:r>
          </a:p>
          <a:p>
            <a:pPr lvl="1"/>
            <a:r>
              <a:rPr lang="en-US" dirty="0" smtClean="0"/>
              <a:t>Applications components might have different services</a:t>
            </a:r>
          </a:p>
          <a:p>
            <a:r>
              <a:rPr lang="en-US" dirty="0" smtClean="0"/>
              <a:t>Service reallocation not always completely transparent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Oracle Real Application Clusters (RAC) - </a:t>
            </a:r>
            <a:fld id="{E6895068-DD9F-4013-8D57-3AC73249EB7A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89281" y="5694383"/>
            <a:ext cx="454025" cy="663575"/>
          </a:xfrm>
          <a:prstGeom prst="rect">
            <a:avLst/>
          </a:prstGeom>
          <a:noFill/>
        </p:spPr>
      </p:pic>
      <p:pic>
        <p:nvPicPr>
          <p:cNvPr id="6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90962" y="5694383"/>
            <a:ext cx="454025" cy="663575"/>
          </a:xfrm>
          <a:prstGeom prst="rect">
            <a:avLst/>
          </a:prstGeom>
          <a:noFill/>
        </p:spPr>
      </p:pic>
      <p:pic>
        <p:nvPicPr>
          <p:cNvPr id="6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62562" y="5694383"/>
            <a:ext cx="454025" cy="663575"/>
          </a:xfrm>
          <a:prstGeom prst="rect">
            <a:avLst/>
          </a:prstGeom>
          <a:noFill/>
        </p:spPr>
      </p:pic>
      <p:pic>
        <p:nvPicPr>
          <p:cNvPr id="69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5694383"/>
            <a:ext cx="454025" cy="663575"/>
          </a:xfrm>
          <a:prstGeom prst="rect">
            <a:avLst/>
          </a:prstGeom>
          <a:noFill/>
        </p:spPr>
      </p:pic>
      <p:pic>
        <p:nvPicPr>
          <p:cNvPr id="9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47065" y="5694383"/>
            <a:ext cx="454025" cy="6635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prstMaterial="matte"/>
        </p:spPr>
      </p:pic>
      <p:pic>
        <p:nvPicPr>
          <p:cNvPr id="10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46603" y="5694383"/>
            <a:ext cx="454025" cy="663575"/>
          </a:xfrm>
          <a:prstGeom prst="rect">
            <a:avLst/>
          </a:prstGeom>
          <a:noFill/>
        </p:spPr>
      </p:pic>
      <p:pic>
        <p:nvPicPr>
          <p:cNvPr id="10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5694383"/>
            <a:ext cx="454025" cy="663575"/>
          </a:xfrm>
          <a:prstGeom prst="rect">
            <a:avLst/>
          </a:prstGeom>
          <a:noFill/>
        </p:spPr>
      </p:pic>
      <p:pic>
        <p:nvPicPr>
          <p:cNvPr id="106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44" y="5694383"/>
            <a:ext cx="454025" cy="663575"/>
          </a:xfrm>
          <a:prstGeom prst="rect">
            <a:avLst/>
          </a:prstGeom>
          <a:noFill/>
        </p:spPr>
      </p:pic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581178" y="2838465"/>
          <a:ext cx="6991350" cy="2805113"/>
        </p:xfrm>
        <a:graphic>
          <a:graphicData uri="http://schemas.openxmlformats.org/presentationml/2006/ole">
            <p:oleObj spid="_x0000_s2051" name="Worksheet" r:id="rId5" imgW="6992082" imgH="2805622" progId="Excel.Sheet.12">
              <p:embed/>
            </p:oleObj>
          </a:graphicData>
        </a:graphic>
      </p:graphicFrame>
      <p:sp>
        <p:nvSpPr>
          <p:cNvPr id="108" name="Multiply 107"/>
          <p:cNvSpPr/>
          <p:nvPr/>
        </p:nvSpPr>
        <p:spPr>
          <a:xfrm>
            <a:off x="5929322" y="5572140"/>
            <a:ext cx="500066" cy="857256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 (load balancing)</a:t>
            </a:r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1219192"/>
          </a:xfrm>
        </p:spPr>
        <p:txBody>
          <a:bodyPr>
            <a:normAutofit fontScale="70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Service’s </a:t>
            </a:r>
            <a:r>
              <a:rPr lang="en-US" i="1" dirty="0" smtClean="0"/>
              <a:t>connection string</a:t>
            </a:r>
            <a:r>
              <a:rPr lang="en-US" dirty="0" smtClean="0"/>
              <a:t> mentions </a:t>
            </a:r>
            <a:r>
              <a:rPr lang="en-US" u="sng" dirty="0" smtClean="0"/>
              <a:t>all</a:t>
            </a:r>
            <a:r>
              <a:rPr lang="en-US" dirty="0" smtClean="0"/>
              <a:t> virtual IPs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 connects to a random virtual IP (client load balance)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Listener sends connection to least loaded node where service runs (server load balance)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Oracle Real Application Clusters (RAC) - </a:t>
            </a:r>
            <a:fld id="{E6895068-DD9F-4013-8D57-3AC73249EB7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4" name="AutoShape 12"/>
          <p:cNvSpPr>
            <a:spLocks noChangeArrowheads="1"/>
          </p:cNvSpPr>
          <p:nvPr/>
        </p:nvSpPr>
        <p:spPr bwMode="auto">
          <a:xfrm>
            <a:off x="1928794" y="2838448"/>
            <a:ext cx="1219200" cy="304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/>
              <a:t>cmsr1-v</a:t>
            </a:r>
            <a:endParaRPr lang="pl-PL" sz="1400" b="1" dirty="0"/>
          </a:p>
        </p:txBody>
      </p:sp>
      <p:sp>
        <p:nvSpPr>
          <p:cNvPr id="75" name="AutoShape 13"/>
          <p:cNvSpPr>
            <a:spLocks noChangeArrowheads="1"/>
          </p:cNvSpPr>
          <p:nvPr/>
        </p:nvSpPr>
        <p:spPr bwMode="auto">
          <a:xfrm>
            <a:off x="1857356" y="3982568"/>
            <a:ext cx="5572164" cy="446564"/>
          </a:xfrm>
          <a:prstGeom prst="roundRect">
            <a:avLst>
              <a:gd name="adj" fmla="val 16667"/>
            </a:avLst>
          </a:prstGeom>
          <a:noFill/>
          <a:ln w="19050" cmpd="sng">
            <a:solidFill>
              <a:schemeClr val="accent1">
                <a:shade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AutoShape 15"/>
          <p:cNvSpPr>
            <a:spLocks noChangeArrowheads="1"/>
          </p:cNvSpPr>
          <p:nvPr/>
        </p:nvSpPr>
        <p:spPr bwMode="auto">
          <a:xfrm>
            <a:off x="3428992" y="5214950"/>
            <a:ext cx="2514600" cy="228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1D1D1"/>
              </a:gs>
              <a:gs pos="50000">
                <a:srgbClr val="EAEAEA"/>
              </a:gs>
              <a:gs pos="100000">
                <a:srgbClr val="D1D1D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/>
              <a:t>CMS_DBS</a:t>
            </a:r>
            <a:endParaRPr lang="pl-PL" sz="1400" b="1" dirty="0"/>
          </a:p>
        </p:txBody>
      </p:sp>
      <p:sp>
        <p:nvSpPr>
          <p:cNvPr id="85" name="AutoShape 23"/>
          <p:cNvSpPr>
            <a:spLocks noChangeArrowheads="1"/>
          </p:cNvSpPr>
          <p:nvPr/>
        </p:nvSpPr>
        <p:spPr bwMode="auto">
          <a:xfrm>
            <a:off x="3300394" y="2838448"/>
            <a:ext cx="1219200" cy="304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/>
              <a:t>cmsr2-v</a:t>
            </a:r>
            <a:endParaRPr lang="pl-PL" sz="1400" b="1" dirty="0" smtClean="0"/>
          </a:p>
        </p:txBody>
      </p:sp>
      <p:sp>
        <p:nvSpPr>
          <p:cNvPr id="86" name="AutoShape 24"/>
          <p:cNvSpPr>
            <a:spLocks noChangeArrowheads="1"/>
          </p:cNvSpPr>
          <p:nvPr/>
        </p:nvSpPr>
        <p:spPr bwMode="auto">
          <a:xfrm>
            <a:off x="4671994" y="2838448"/>
            <a:ext cx="1219200" cy="304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/>
              <a:t>cmsr3-v</a:t>
            </a:r>
            <a:endParaRPr lang="pl-PL" sz="1400" b="1" dirty="0" smtClean="0"/>
          </a:p>
        </p:txBody>
      </p:sp>
      <p:sp>
        <p:nvSpPr>
          <p:cNvPr id="87" name="AutoShape 25"/>
          <p:cNvSpPr>
            <a:spLocks noChangeArrowheads="1"/>
          </p:cNvSpPr>
          <p:nvPr/>
        </p:nvSpPr>
        <p:spPr bwMode="auto">
          <a:xfrm>
            <a:off x="6043594" y="2838448"/>
            <a:ext cx="1219200" cy="304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/>
              <a:t>cmsr4-v</a:t>
            </a:r>
            <a:endParaRPr lang="pl-PL" sz="1400" b="1" dirty="0" smtClean="0"/>
          </a:p>
        </p:txBody>
      </p:sp>
      <p:cxnSp>
        <p:nvCxnSpPr>
          <p:cNvPr id="96" name="Straight Arrow Connector 95"/>
          <p:cNvCxnSpPr/>
          <p:nvPr/>
        </p:nvCxnSpPr>
        <p:spPr>
          <a:xfrm>
            <a:off x="2501092" y="4502952"/>
            <a:ext cx="999338" cy="640560"/>
          </a:xfrm>
          <a:prstGeom prst="straightConnector1">
            <a:avLst/>
          </a:prstGeom>
          <a:ln w="25400"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rot="5400000">
            <a:off x="3607587" y="4822835"/>
            <a:ext cx="641354" cy="1588"/>
          </a:xfrm>
          <a:prstGeom prst="straightConnector1">
            <a:avLst/>
          </a:prstGeom>
          <a:ln w="25400"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rot="5400000">
            <a:off x="4964512" y="4821644"/>
            <a:ext cx="642148" cy="1588"/>
          </a:xfrm>
          <a:prstGeom prst="straightConnector1">
            <a:avLst/>
          </a:prstGeom>
          <a:ln w="25400"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rot="10800000" flipV="1">
            <a:off x="5500694" y="4500570"/>
            <a:ext cx="1214446" cy="642942"/>
          </a:xfrm>
          <a:prstGeom prst="straightConnector1">
            <a:avLst/>
          </a:prstGeom>
          <a:ln w="25400"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5408631"/>
            <a:ext cx="454025" cy="663575"/>
          </a:xfrm>
          <a:prstGeom prst="rect">
            <a:avLst/>
          </a:prstGeom>
          <a:noFill/>
        </p:spPr>
      </p:pic>
      <p:pic>
        <p:nvPicPr>
          <p:cNvPr id="3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46867" y="5408631"/>
            <a:ext cx="454025" cy="663575"/>
          </a:xfrm>
          <a:prstGeom prst="rect">
            <a:avLst/>
          </a:prstGeom>
          <a:noFill/>
        </p:spPr>
      </p:pic>
      <p:pic>
        <p:nvPicPr>
          <p:cNvPr id="3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89347" y="5408631"/>
            <a:ext cx="454025" cy="663575"/>
          </a:xfrm>
          <a:prstGeom prst="rect">
            <a:avLst/>
          </a:prstGeom>
          <a:noFill/>
        </p:spPr>
      </p:pic>
      <p:pic>
        <p:nvPicPr>
          <p:cNvPr id="3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5408631"/>
            <a:ext cx="454025" cy="663575"/>
          </a:xfrm>
          <a:prstGeom prst="rect">
            <a:avLst/>
          </a:prstGeom>
          <a:noFill/>
        </p:spPr>
      </p:pic>
      <p:sp>
        <p:nvSpPr>
          <p:cNvPr id="40" name="AutoShape 12"/>
          <p:cNvSpPr>
            <a:spLocks noChangeArrowheads="1"/>
          </p:cNvSpPr>
          <p:nvPr/>
        </p:nvSpPr>
        <p:spPr bwMode="auto">
          <a:xfrm>
            <a:off x="1952644" y="4054006"/>
            <a:ext cx="1219200" cy="304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/>
              <a:t>listener cmsr1</a:t>
            </a:r>
            <a:endParaRPr lang="pl-PL" sz="1400" b="1" dirty="0"/>
          </a:p>
        </p:txBody>
      </p:sp>
      <p:sp>
        <p:nvSpPr>
          <p:cNvPr id="41" name="AutoShape 23"/>
          <p:cNvSpPr>
            <a:spLocks noChangeArrowheads="1"/>
          </p:cNvSpPr>
          <p:nvPr/>
        </p:nvSpPr>
        <p:spPr bwMode="auto">
          <a:xfrm>
            <a:off x="3324244" y="4054006"/>
            <a:ext cx="1219200" cy="304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/>
              <a:t>listener cmsr2</a:t>
            </a:r>
            <a:endParaRPr lang="pl-PL" sz="1400" b="1" dirty="0"/>
          </a:p>
        </p:txBody>
      </p:sp>
      <p:sp>
        <p:nvSpPr>
          <p:cNvPr id="42" name="AutoShape 24"/>
          <p:cNvSpPr>
            <a:spLocks noChangeArrowheads="1"/>
          </p:cNvSpPr>
          <p:nvPr/>
        </p:nvSpPr>
        <p:spPr bwMode="auto">
          <a:xfrm>
            <a:off x="4695844" y="4054006"/>
            <a:ext cx="1219200" cy="304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/>
              <a:t>listener cmsr3</a:t>
            </a:r>
            <a:endParaRPr lang="pl-PL" sz="1400" b="1" dirty="0"/>
          </a:p>
        </p:txBody>
      </p:sp>
      <p:sp>
        <p:nvSpPr>
          <p:cNvPr id="43" name="AutoShape 25"/>
          <p:cNvSpPr>
            <a:spLocks noChangeArrowheads="1"/>
          </p:cNvSpPr>
          <p:nvPr/>
        </p:nvSpPr>
        <p:spPr bwMode="auto">
          <a:xfrm>
            <a:off x="6067444" y="4054006"/>
            <a:ext cx="1219200" cy="304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/>
              <a:t>listener cmsr4</a:t>
            </a:r>
            <a:endParaRPr lang="pl-PL" sz="1400" b="1" dirty="0"/>
          </a:p>
        </p:txBody>
      </p:sp>
      <p:cxnSp>
        <p:nvCxnSpPr>
          <p:cNvPr id="44" name="Straight Arrow Connector 43"/>
          <p:cNvCxnSpPr/>
          <p:nvPr/>
        </p:nvCxnSpPr>
        <p:spPr>
          <a:xfrm rot="5400000">
            <a:off x="2428066" y="3785396"/>
            <a:ext cx="285752" cy="1588"/>
          </a:xfrm>
          <a:prstGeom prst="straightConnector1">
            <a:avLst/>
          </a:prstGeom>
          <a:ln w="25400"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>
            <a:off x="3643306" y="3786984"/>
            <a:ext cx="285752" cy="1588"/>
          </a:xfrm>
          <a:prstGeom prst="straightConnector1">
            <a:avLst/>
          </a:prstGeom>
          <a:ln w="25400"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5400000">
            <a:off x="5073654" y="3786190"/>
            <a:ext cx="285752" cy="1588"/>
          </a:xfrm>
          <a:prstGeom prst="straightConnector1">
            <a:avLst/>
          </a:prstGeom>
          <a:ln w="25400"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>
            <a:off x="6500826" y="3785396"/>
            <a:ext cx="285752" cy="1588"/>
          </a:xfrm>
          <a:prstGeom prst="straightConnector1">
            <a:avLst/>
          </a:prstGeom>
          <a:ln w="25400"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857488" y="2285992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nsolas" pitchFamily="49" charset="0"/>
                <a:cs typeface="Courier New" pitchFamily="49" charset="0"/>
              </a:rPr>
              <a:t>$ </a:t>
            </a:r>
            <a:r>
              <a:rPr lang="en-US" b="1" dirty="0" err="1" smtClean="0">
                <a:latin typeface="Consolas" pitchFamily="49" charset="0"/>
                <a:cs typeface="Courier New" pitchFamily="49" charset="0"/>
              </a:rPr>
              <a:t>sqlplus</a:t>
            </a:r>
            <a:r>
              <a:rPr lang="en-US" b="1" dirty="0" smtClean="0">
                <a:latin typeface="Consolas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latin typeface="Consolas" pitchFamily="49" charset="0"/>
                <a:cs typeface="Courier New" pitchFamily="49" charset="0"/>
              </a:rPr>
              <a:t>cms_dbs@cms_dbs</a:t>
            </a:r>
            <a:endParaRPr lang="en-US" b="1" dirty="0">
              <a:latin typeface="Consolas" pitchFamily="49" charset="0"/>
              <a:cs typeface="Courier New" pitchFamily="49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715272" y="2845354"/>
            <a:ext cx="1180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Virtual IP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3929058" y="4500570"/>
            <a:ext cx="1285884" cy="642942"/>
          </a:xfrm>
          <a:prstGeom prst="straightConnector1">
            <a:avLst/>
          </a:prstGeom>
          <a:ln w="25400">
            <a:solidFill>
              <a:schemeClr val="accent2">
                <a:lumMod val="20000"/>
                <a:lumOff val="80000"/>
                <a:alpha val="27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2571736" y="4500570"/>
            <a:ext cx="2357454" cy="571504"/>
          </a:xfrm>
          <a:prstGeom prst="straightConnector1">
            <a:avLst/>
          </a:prstGeom>
          <a:ln w="25400">
            <a:solidFill>
              <a:schemeClr val="accent2">
                <a:lumMod val="20000"/>
                <a:lumOff val="80000"/>
                <a:alpha val="27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rot="10800000" flipV="1">
            <a:off x="4000496" y="4500570"/>
            <a:ext cx="1285884" cy="642942"/>
          </a:xfrm>
          <a:prstGeom prst="straightConnector1">
            <a:avLst/>
          </a:prstGeom>
          <a:ln w="25400">
            <a:solidFill>
              <a:schemeClr val="accent2">
                <a:lumMod val="20000"/>
                <a:lumOff val="80000"/>
                <a:alpha val="27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rot="10800000" flipV="1">
            <a:off x="4143372" y="4500570"/>
            <a:ext cx="2571768" cy="642942"/>
          </a:xfrm>
          <a:prstGeom prst="straightConnector1">
            <a:avLst/>
          </a:prstGeom>
          <a:ln w="25400">
            <a:solidFill>
              <a:schemeClr val="accent2">
                <a:lumMod val="20000"/>
                <a:lumOff val="80000"/>
                <a:alpha val="27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 (load balancing)</a:t>
            </a:r>
            <a:endParaRPr lang="en-US" dirty="0"/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150494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Used also for rolling upgrades (patch applied node by node)</a:t>
            </a:r>
          </a:p>
          <a:p>
            <a:r>
              <a:rPr lang="en-US" dirty="0" smtClean="0"/>
              <a:t>Small glitches might happen during VIP move</a:t>
            </a:r>
          </a:p>
          <a:p>
            <a:pPr lvl="1"/>
            <a:r>
              <a:rPr lang="en-US" dirty="0" smtClean="0"/>
              <a:t>no response / timeout / error</a:t>
            </a:r>
          </a:p>
          <a:p>
            <a:pPr lvl="1"/>
            <a:r>
              <a:rPr lang="en-US" dirty="0" smtClean="0"/>
              <a:t>applications need to be ready for this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catch errors, retry, not hang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Oracle Real Application Clusters (RAC) - </a:t>
            </a:r>
            <a:fld id="{E6895068-DD9F-4013-8D57-3AC73249EB7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4" name="AutoShape 12"/>
          <p:cNvSpPr>
            <a:spLocks noChangeArrowheads="1"/>
          </p:cNvSpPr>
          <p:nvPr/>
        </p:nvSpPr>
        <p:spPr bwMode="auto">
          <a:xfrm>
            <a:off x="1928794" y="2838448"/>
            <a:ext cx="1219200" cy="304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/>
              <a:t>cmsr1-v</a:t>
            </a:r>
            <a:endParaRPr lang="pl-PL" sz="1400" b="1" dirty="0"/>
          </a:p>
        </p:txBody>
      </p:sp>
      <p:sp>
        <p:nvSpPr>
          <p:cNvPr id="75" name="AutoShape 13"/>
          <p:cNvSpPr>
            <a:spLocks noChangeArrowheads="1"/>
          </p:cNvSpPr>
          <p:nvPr/>
        </p:nvSpPr>
        <p:spPr bwMode="auto">
          <a:xfrm>
            <a:off x="1857356" y="3982568"/>
            <a:ext cx="5572164" cy="446564"/>
          </a:xfrm>
          <a:prstGeom prst="roundRect">
            <a:avLst>
              <a:gd name="adj" fmla="val 16667"/>
            </a:avLst>
          </a:prstGeom>
          <a:noFill/>
          <a:ln w="19050" cmpd="sng">
            <a:solidFill>
              <a:schemeClr val="accent1">
                <a:shade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AutoShape 15"/>
          <p:cNvSpPr>
            <a:spLocks noChangeArrowheads="1"/>
          </p:cNvSpPr>
          <p:nvPr/>
        </p:nvSpPr>
        <p:spPr bwMode="auto">
          <a:xfrm>
            <a:off x="4772044" y="5214950"/>
            <a:ext cx="2514600" cy="228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D1D1D1"/>
              </a:gs>
              <a:gs pos="50000">
                <a:srgbClr val="EAEAEA"/>
              </a:gs>
              <a:gs pos="100000">
                <a:srgbClr val="D1D1D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/>
              <a:t>CMS_DBS</a:t>
            </a:r>
            <a:endParaRPr lang="pl-PL" sz="1400" b="1" dirty="0"/>
          </a:p>
        </p:txBody>
      </p:sp>
      <p:sp>
        <p:nvSpPr>
          <p:cNvPr id="85" name="AutoShape 23"/>
          <p:cNvSpPr>
            <a:spLocks noChangeArrowheads="1"/>
          </p:cNvSpPr>
          <p:nvPr/>
        </p:nvSpPr>
        <p:spPr bwMode="auto">
          <a:xfrm>
            <a:off x="4671994" y="3185911"/>
            <a:ext cx="1219200" cy="304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/>
              <a:t>cmsr2-v </a:t>
            </a:r>
            <a:endParaRPr lang="pl-PL" sz="1400" b="1" dirty="0" smtClean="0"/>
          </a:p>
        </p:txBody>
      </p:sp>
      <p:sp>
        <p:nvSpPr>
          <p:cNvPr id="86" name="AutoShape 24"/>
          <p:cNvSpPr>
            <a:spLocks noChangeArrowheads="1"/>
          </p:cNvSpPr>
          <p:nvPr/>
        </p:nvSpPr>
        <p:spPr bwMode="auto">
          <a:xfrm>
            <a:off x="4671994" y="2838448"/>
            <a:ext cx="1219200" cy="304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/>
              <a:t>cmsr3-v</a:t>
            </a:r>
            <a:endParaRPr lang="pl-PL" sz="1400" b="1" dirty="0" smtClean="0"/>
          </a:p>
        </p:txBody>
      </p:sp>
      <p:sp>
        <p:nvSpPr>
          <p:cNvPr id="87" name="AutoShape 25"/>
          <p:cNvSpPr>
            <a:spLocks noChangeArrowheads="1"/>
          </p:cNvSpPr>
          <p:nvPr/>
        </p:nvSpPr>
        <p:spPr bwMode="auto">
          <a:xfrm>
            <a:off x="6043594" y="2838448"/>
            <a:ext cx="1219200" cy="304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/>
              <a:t>cmsr4-v</a:t>
            </a:r>
            <a:endParaRPr lang="pl-PL" sz="1400" b="1" dirty="0" smtClean="0"/>
          </a:p>
        </p:txBody>
      </p:sp>
      <p:cxnSp>
        <p:nvCxnSpPr>
          <p:cNvPr id="96" name="Straight Arrow Connector 95"/>
          <p:cNvCxnSpPr/>
          <p:nvPr/>
        </p:nvCxnSpPr>
        <p:spPr>
          <a:xfrm>
            <a:off x="2501092" y="4502952"/>
            <a:ext cx="2570974" cy="569122"/>
          </a:xfrm>
          <a:prstGeom prst="straightConnector1">
            <a:avLst/>
          </a:prstGeom>
          <a:ln w="25400"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rot="5400000">
            <a:off x="4964512" y="4821644"/>
            <a:ext cx="642148" cy="1588"/>
          </a:xfrm>
          <a:prstGeom prst="straightConnector1">
            <a:avLst/>
          </a:prstGeom>
          <a:ln w="25400"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rot="5400000">
            <a:off x="6393669" y="4822041"/>
            <a:ext cx="642942" cy="1588"/>
          </a:xfrm>
          <a:prstGeom prst="straightConnector1">
            <a:avLst/>
          </a:prstGeom>
          <a:ln w="25400"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5408631"/>
            <a:ext cx="454025" cy="663575"/>
          </a:xfrm>
          <a:prstGeom prst="rect">
            <a:avLst/>
          </a:prstGeom>
          <a:noFill/>
        </p:spPr>
      </p:pic>
      <p:pic>
        <p:nvPicPr>
          <p:cNvPr id="3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46867" y="5408631"/>
            <a:ext cx="454025" cy="663575"/>
          </a:xfrm>
          <a:prstGeom prst="rect">
            <a:avLst/>
          </a:prstGeom>
          <a:noFill/>
        </p:spPr>
      </p:pic>
      <p:pic>
        <p:nvPicPr>
          <p:cNvPr id="3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89347" y="5408631"/>
            <a:ext cx="454025" cy="663575"/>
          </a:xfrm>
          <a:prstGeom prst="rect">
            <a:avLst/>
          </a:prstGeom>
          <a:noFill/>
        </p:spPr>
      </p:pic>
      <p:pic>
        <p:nvPicPr>
          <p:cNvPr id="3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5408631"/>
            <a:ext cx="454025" cy="663575"/>
          </a:xfrm>
          <a:prstGeom prst="rect">
            <a:avLst/>
          </a:prstGeom>
          <a:noFill/>
        </p:spPr>
      </p:pic>
      <p:sp>
        <p:nvSpPr>
          <p:cNvPr id="40" name="AutoShape 12"/>
          <p:cNvSpPr>
            <a:spLocks noChangeArrowheads="1"/>
          </p:cNvSpPr>
          <p:nvPr/>
        </p:nvSpPr>
        <p:spPr bwMode="auto">
          <a:xfrm>
            <a:off x="1952644" y="4054006"/>
            <a:ext cx="1219200" cy="304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/>
              <a:t>listener cmsr1</a:t>
            </a:r>
            <a:endParaRPr lang="pl-PL" sz="1400" b="1" dirty="0"/>
          </a:p>
        </p:txBody>
      </p:sp>
      <p:sp>
        <p:nvSpPr>
          <p:cNvPr id="42" name="AutoShape 24"/>
          <p:cNvSpPr>
            <a:spLocks noChangeArrowheads="1"/>
          </p:cNvSpPr>
          <p:nvPr/>
        </p:nvSpPr>
        <p:spPr bwMode="auto">
          <a:xfrm>
            <a:off x="4695844" y="4054006"/>
            <a:ext cx="1219200" cy="304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/>
              <a:t>listener cmsr3</a:t>
            </a:r>
            <a:endParaRPr lang="pl-PL" sz="1400" b="1" dirty="0"/>
          </a:p>
        </p:txBody>
      </p:sp>
      <p:sp>
        <p:nvSpPr>
          <p:cNvPr id="43" name="AutoShape 25"/>
          <p:cNvSpPr>
            <a:spLocks noChangeArrowheads="1"/>
          </p:cNvSpPr>
          <p:nvPr/>
        </p:nvSpPr>
        <p:spPr bwMode="auto">
          <a:xfrm>
            <a:off x="6067444" y="4054006"/>
            <a:ext cx="1219200" cy="304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50000">
                <a:srgbClr val="EAEAEA"/>
              </a:gs>
              <a:gs pos="100000">
                <a:srgbClr val="EAEAEA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/>
              <a:t>listener cmsr4</a:t>
            </a:r>
            <a:endParaRPr lang="pl-PL" sz="1400" b="1" dirty="0"/>
          </a:p>
        </p:txBody>
      </p:sp>
      <p:cxnSp>
        <p:nvCxnSpPr>
          <p:cNvPr id="44" name="Straight Arrow Connector 43"/>
          <p:cNvCxnSpPr/>
          <p:nvPr/>
        </p:nvCxnSpPr>
        <p:spPr>
          <a:xfrm rot="5400000">
            <a:off x="2428066" y="3785396"/>
            <a:ext cx="285752" cy="1588"/>
          </a:xfrm>
          <a:prstGeom prst="straightConnector1">
            <a:avLst/>
          </a:prstGeom>
          <a:ln w="25400"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5400000">
            <a:off x="5073654" y="3786190"/>
            <a:ext cx="285752" cy="1588"/>
          </a:xfrm>
          <a:prstGeom prst="straightConnector1">
            <a:avLst/>
          </a:prstGeom>
          <a:ln w="25400"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>
            <a:off x="6500826" y="3785396"/>
            <a:ext cx="285752" cy="1588"/>
          </a:xfrm>
          <a:prstGeom prst="straightConnector1">
            <a:avLst/>
          </a:prstGeom>
          <a:ln w="25400">
            <a:solidFill>
              <a:srgbClr val="00529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857488" y="2285992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nsolas" pitchFamily="49" charset="0"/>
                <a:cs typeface="Courier New" pitchFamily="49" charset="0"/>
              </a:rPr>
              <a:t>$ </a:t>
            </a:r>
            <a:r>
              <a:rPr lang="en-US" b="1" dirty="0" err="1" smtClean="0">
                <a:latin typeface="Consolas" pitchFamily="49" charset="0"/>
                <a:cs typeface="Courier New" pitchFamily="49" charset="0"/>
              </a:rPr>
              <a:t>sqlplus</a:t>
            </a:r>
            <a:r>
              <a:rPr lang="en-US" b="1" dirty="0" smtClean="0">
                <a:latin typeface="Consolas" pitchFamily="49" charset="0"/>
                <a:cs typeface="Courier New" pitchFamily="49" charset="0"/>
              </a:rPr>
              <a:t> </a:t>
            </a:r>
            <a:r>
              <a:rPr lang="en-US" b="1" dirty="0" err="1" smtClean="0">
                <a:latin typeface="Consolas" pitchFamily="49" charset="0"/>
                <a:cs typeface="Courier New" pitchFamily="49" charset="0"/>
              </a:rPr>
              <a:t>cms_dbs@cms_dbs</a:t>
            </a:r>
            <a:endParaRPr lang="en-US" b="1" dirty="0">
              <a:latin typeface="Consolas" pitchFamily="49" charset="0"/>
              <a:cs typeface="Courier New" pitchFamily="49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715272" y="2845354"/>
            <a:ext cx="1180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Virtual IP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9" name="Multiply 28"/>
          <p:cNvSpPr/>
          <p:nvPr/>
        </p:nvSpPr>
        <p:spPr>
          <a:xfrm>
            <a:off x="3714744" y="4857760"/>
            <a:ext cx="500066" cy="178595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/>
          <p:cNvCxnSpPr/>
          <p:nvPr/>
        </p:nvCxnSpPr>
        <p:spPr>
          <a:xfrm rot="10800000" flipV="1">
            <a:off x="5429256" y="4500570"/>
            <a:ext cx="1285884" cy="642942"/>
          </a:xfrm>
          <a:prstGeom prst="straightConnector1">
            <a:avLst/>
          </a:prstGeom>
          <a:ln w="25400">
            <a:solidFill>
              <a:schemeClr val="accent2">
                <a:lumMod val="20000"/>
                <a:lumOff val="80000"/>
                <a:alpha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5286380" y="4500570"/>
            <a:ext cx="1285884" cy="642942"/>
          </a:xfrm>
          <a:prstGeom prst="straightConnector1">
            <a:avLst/>
          </a:prstGeom>
          <a:ln w="25400">
            <a:solidFill>
              <a:schemeClr val="accent2">
                <a:lumMod val="20000"/>
                <a:lumOff val="80000"/>
                <a:alpha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2571736" y="4500570"/>
            <a:ext cx="4000528" cy="642942"/>
          </a:xfrm>
          <a:prstGeom prst="straightConnector1">
            <a:avLst/>
          </a:prstGeom>
          <a:ln w="25400">
            <a:solidFill>
              <a:schemeClr val="accent2">
                <a:lumMod val="20000"/>
                <a:lumOff val="80000"/>
                <a:alpha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Apps and Database release cycle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Oracle Real Application Clusters (RAC) - </a:t>
            </a:r>
            <a:fld id="{E6895068-DD9F-4013-8D57-3AC73249EB7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57290" y="1066800"/>
            <a:ext cx="7543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SzTx/>
              <a:buFontTx/>
              <a:buChar char="•"/>
              <a:tabLst/>
              <a:defRPr/>
            </a:pPr>
            <a:r>
              <a:rPr kumimoji="0" lang="pl-PL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Applications’ release cycle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6600"/>
              </a:buClr>
              <a:buSzTx/>
              <a:buFontTx/>
              <a:buNone/>
              <a:tabLst/>
              <a:defRPr/>
            </a:pPr>
            <a:endParaRPr kumimoji="0" lang="pl-PL" sz="2800" b="0" i="0" u="none" strike="noStrike" kern="0" cap="none" spc="0" normalizeH="0" baseline="0" noProof="0" dirty="0" smtClean="0">
              <a:ln>
                <a:noFill/>
              </a:ln>
              <a:solidFill>
                <a:srgbClr val="106022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357290" y="3352800"/>
            <a:ext cx="7543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6600"/>
              </a:buClr>
              <a:buFontTx/>
              <a:buChar char="•"/>
            </a:pPr>
            <a:r>
              <a:rPr lang="pl-PL" sz="2800" dirty="0">
                <a:latin typeface="Calibri" pitchFamily="34" charset="0"/>
              </a:rPr>
              <a:t>Database software release cycle</a:t>
            </a:r>
          </a:p>
          <a:p>
            <a:pPr marL="342900" indent="-342900">
              <a:spcBef>
                <a:spcPct val="20000"/>
              </a:spcBef>
              <a:buClr>
                <a:srgbClr val="006600"/>
              </a:buClr>
            </a:pPr>
            <a:endParaRPr lang="pl-PL" sz="2800" dirty="0">
              <a:solidFill>
                <a:srgbClr val="106022"/>
              </a:solidFill>
              <a:latin typeface="Comic Sans MS" pitchFamily="48" charset="0"/>
            </a:endParaRPr>
          </a:p>
        </p:txBody>
      </p: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1263650" y="1600200"/>
            <a:ext cx="6932613" cy="1571625"/>
            <a:chOff x="796" y="1008"/>
            <a:chExt cx="4367" cy="990"/>
          </a:xfrm>
        </p:grpSpPr>
        <p:sp>
          <p:nvSpPr>
            <p:cNvPr id="8" name="Text Box 17"/>
            <p:cNvSpPr txBox="1">
              <a:spLocks noChangeArrowheads="1"/>
            </p:cNvSpPr>
            <p:nvPr/>
          </p:nvSpPr>
          <p:spPr bwMode="auto">
            <a:xfrm>
              <a:off x="796" y="1632"/>
              <a:ext cx="1104" cy="19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1400" b="1" dirty="0">
                  <a:latin typeface="+mn-lt"/>
                </a:rPr>
                <a:t>Developmen</a:t>
              </a:r>
              <a:r>
                <a:rPr lang="en-US" sz="1400" b="1" dirty="0">
                  <a:latin typeface="+mn-lt"/>
                </a:rPr>
                <a:t>t</a:t>
              </a:r>
              <a:r>
                <a:rPr lang="pl-PL" sz="1400" b="1" dirty="0">
                  <a:latin typeface="+mn-lt"/>
                </a:rPr>
                <a:t> service</a:t>
              </a:r>
              <a:endParaRPr lang="en-US" sz="1400" b="1" dirty="0">
                <a:latin typeface="+mn-lt"/>
              </a:endParaRPr>
            </a:p>
          </p:txBody>
        </p:sp>
        <p:grpSp>
          <p:nvGrpSpPr>
            <p:cNvPr id="9" name="Group 28"/>
            <p:cNvGrpSpPr>
              <a:grpSpLocks/>
            </p:cNvGrpSpPr>
            <p:nvPr/>
          </p:nvGrpSpPr>
          <p:grpSpPr bwMode="auto">
            <a:xfrm>
              <a:off x="1104" y="1008"/>
              <a:ext cx="4059" cy="990"/>
              <a:chOff x="1104" y="1296"/>
              <a:chExt cx="4059" cy="990"/>
            </a:xfrm>
          </p:grpSpPr>
          <p:pic>
            <p:nvPicPr>
              <p:cNvPr id="10" name="Picture 5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736" y="1488"/>
                <a:ext cx="286" cy="4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6"/>
              <p:cNvPicPr preferRelativeResize="0"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072" y="1536"/>
                <a:ext cx="324" cy="37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pic>
            <p:nvPicPr>
              <p:cNvPr id="12" name="Picture 7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104" y="1536"/>
                <a:ext cx="286" cy="4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Picture 8"/>
              <p:cNvPicPr preferRelativeResize="0"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440" y="1584"/>
                <a:ext cx="324" cy="37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pic>
            <p:nvPicPr>
              <p:cNvPr id="14" name="Picture 9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464" y="1488"/>
                <a:ext cx="286" cy="4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10"/>
              <p:cNvPicPr preferRelativeResize="0"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800" y="1536"/>
                <a:ext cx="324" cy="37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</p:pic>
          <p:sp>
            <p:nvSpPr>
              <p:cNvPr id="16" name="AutoShape 15"/>
              <p:cNvSpPr>
                <a:spLocks noChangeArrowheads="1"/>
              </p:cNvSpPr>
              <p:nvPr/>
            </p:nvSpPr>
            <p:spPr bwMode="auto">
              <a:xfrm>
                <a:off x="1344" y="1296"/>
                <a:ext cx="1920" cy="192"/>
              </a:xfrm>
              <a:prstGeom prst="curvedDownArrow">
                <a:avLst>
                  <a:gd name="adj1" fmla="val 200000"/>
                  <a:gd name="adj2" fmla="val 400000"/>
                  <a:gd name="adj3" fmla="val 33333"/>
                </a:avLst>
              </a:prstGeom>
              <a:gradFill rotWithShape="1">
                <a:gsLst>
                  <a:gs pos="0">
                    <a:srgbClr val="6C6C6C"/>
                  </a:gs>
                  <a:gs pos="50000">
                    <a:srgbClr val="EAEAEA"/>
                  </a:gs>
                  <a:gs pos="100000">
                    <a:srgbClr val="6C6C6C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AutoShape 16"/>
              <p:cNvSpPr>
                <a:spLocks noChangeArrowheads="1"/>
              </p:cNvSpPr>
              <p:nvPr/>
            </p:nvSpPr>
            <p:spPr bwMode="auto">
              <a:xfrm>
                <a:off x="3120" y="1296"/>
                <a:ext cx="1968" cy="192"/>
              </a:xfrm>
              <a:prstGeom prst="curvedDownArrow">
                <a:avLst>
                  <a:gd name="adj1" fmla="val 205000"/>
                  <a:gd name="adj2" fmla="val 410000"/>
                  <a:gd name="adj3" fmla="val 33333"/>
                </a:avLst>
              </a:prstGeom>
              <a:gradFill rotWithShape="1">
                <a:gsLst>
                  <a:gs pos="0">
                    <a:srgbClr val="6C6C6C"/>
                  </a:gs>
                  <a:gs pos="50000">
                    <a:srgbClr val="EAEAEA"/>
                  </a:gs>
                  <a:gs pos="100000">
                    <a:srgbClr val="6C6C6C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Text Box 18"/>
              <p:cNvSpPr txBox="1">
                <a:spLocks noChangeArrowheads="1"/>
              </p:cNvSpPr>
              <p:nvPr/>
            </p:nvSpPr>
            <p:spPr bwMode="auto">
              <a:xfrm>
                <a:off x="2495" y="1920"/>
                <a:ext cx="947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pl-PL" sz="1400" b="1" dirty="0">
                    <a:latin typeface="+mn-lt"/>
                  </a:rPr>
                  <a:t>Validation service</a:t>
                </a:r>
                <a:endParaRPr lang="en-US" sz="1400" b="1" dirty="0">
                  <a:latin typeface="+mn-lt"/>
                </a:endParaRPr>
              </a:p>
            </p:txBody>
          </p:sp>
          <p:sp>
            <p:nvSpPr>
              <p:cNvPr id="19" name="Text Box 19"/>
              <p:cNvSpPr txBox="1">
                <a:spLocks noChangeArrowheads="1"/>
              </p:cNvSpPr>
              <p:nvPr/>
            </p:nvSpPr>
            <p:spPr bwMode="auto">
              <a:xfrm>
                <a:off x="4175" y="1920"/>
                <a:ext cx="988" cy="19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pl-PL" sz="1400" b="1" dirty="0">
                    <a:latin typeface="+mn-lt"/>
                  </a:rPr>
                  <a:t>Production service</a:t>
                </a:r>
                <a:endParaRPr lang="en-US" sz="1400" b="1" dirty="0">
                  <a:latin typeface="+mn-lt"/>
                </a:endParaRPr>
              </a:p>
            </p:txBody>
          </p:sp>
          <p:sp>
            <p:nvSpPr>
              <p:cNvPr id="20" name="AutoShape 20"/>
              <p:cNvSpPr>
                <a:spLocks noChangeArrowheads="1"/>
              </p:cNvSpPr>
              <p:nvPr/>
            </p:nvSpPr>
            <p:spPr bwMode="auto">
              <a:xfrm flipH="1">
                <a:off x="2688" y="2112"/>
                <a:ext cx="2115" cy="174"/>
              </a:xfrm>
              <a:prstGeom prst="curvedUpArrow">
                <a:avLst>
                  <a:gd name="adj1" fmla="val 243103"/>
                  <a:gd name="adj2" fmla="val 486207"/>
                  <a:gd name="adj3" fmla="val 33333"/>
                </a:avLst>
              </a:prstGeom>
              <a:gradFill rotWithShape="1">
                <a:gsLst>
                  <a:gs pos="0">
                    <a:srgbClr val="6C6C6C"/>
                  </a:gs>
                  <a:gs pos="50000">
                    <a:srgbClr val="EAEAEA"/>
                  </a:gs>
                  <a:gs pos="100000">
                    <a:srgbClr val="6C6C6C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2214563" y="5638800"/>
            <a:ext cx="1668405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sz="1400" b="1" dirty="0">
                <a:latin typeface="+mn-lt"/>
              </a:rPr>
              <a:t>Validation service</a:t>
            </a:r>
          </a:p>
          <a:p>
            <a:pPr algn="ctr"/>
            <a:r>
              <a:rPr lang="pl-PL" sz="1400" b="1" dirty="0">
                <a:latin typeface="+mn-lt"/>
              </a:rPr>
              <a:t>version 10.2.0.(n+1)</a:t>
            </a:r>
            <a:endParaRPr lang="en-US" sz="1400" b="1" dirty="0">
              <a:latin typeface="+mn-lt"/>
            </a:endParaRPr>
          </a:p>
        </p:txBody>
      </p:sp>
      <p:grpSp>
        <p:nvGrpSpPr>
          <p:cNvPr id="22" name="Group 29"/>
          <p:cNvGrpSpPr>
            <a:grpSpLocks/>
          </p:cNvGrpSpPr>
          <p:nvPr/>
        </p:nvGrpSpPr>
        <p:grpSpPr bwMode="auto">
          <a:xfrm>
            <a:off x="2667000" y="3886200"/>
            <a:ext cx="4610100" cy="2428875"/>
            <a:chOff x="1680" y="2640"/>
            <a:chExt cx="2904" cy="1530"/>
          </a:xfrm>
        </p:grpSpPr>
        <p:pic>
          <p:nvPicPr>
            <p:cNvPr id="23" name="Picture 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80" y="3120"/>
              <a:ext cx="286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2"/>
            <p:cNvPicPr preferRelativeResize="0"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16" y="3168"/>
              <a:ext cx="324" cy="3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pic>
          <p:nvPicPr>
            <p:cNvPr id="25" name="Picture 1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96" y="2640"/>
              <a:ext cx="286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4"/>
            <p:cNvPicPr preferRelativeResize="0"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32" y="2688"/>
              <a:ext cx="324" cy="3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27" name="Text Box 22"/>
            <p:cNvSpPr txBox="1">
              <a:spLocks noChangeArrowheads="1"/>
            </p:cNvSpPr>
            <p:nvPr/>
          </p:nvSpPr>
          <p:spPr bwMode="auto">
            <a:xfrm>
              <a:off x="3503" y="3072"/>
              <a:ext cx="988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1400" b="1" dirty="0">
                  <a:latin typeface="+mn-lt"/>
                </a:rPr>
                <a:t>Production service</a:t>
              </a:r>
            </a:p>
            <a:p>
              <a:pPr algn="ctr"/>
              <a:r>
                <a:rPr lang="pl-PL" sz="1400" b="1" dirty="0">
                  <a:latin typeface="+mn-lt"/>
                </a:rPr>
                <a:t>version 10.2.0.n</a:t>
              </a:r>
              <a:endParaRPr lang="en-US" sz="1400" b="1" dirty="0">
                <a:latin typeface="+mn-lt"/>
              </a:endParaRPr>
            </a:p>
          </p:txBody>
        </p:sp>
        <p:pic>
          <p:nvPicPr>
            <p:cNvPr id="28" name="Picture 2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44" y="3408"/>
              <a:ext cx="286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24"/>
            <p:cNvPicPr preferRelativeResize="0"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80" y="3456"/>
              <a:ext cx="324" cy="37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30" name="Text Box 25"/>
            <p:cNvSpPr txBox="1">
              <a:spLocks noChangeArrowheads="1"/>
            </p:cNvSpPr>
            <p:nvPr/>
          </p:nvSpPr>
          <p:spPr bwMode="auto">
            <a:xfrm>
              <a:off x="3533" y="3840"/>
              <a:ext cx="1051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1400" b="1">
                  <a:latin typeface="+mn-lt"/>
                </a:rPr>
                <a:t>Production service</a:t>
              </a:r>
            </a:p>
            <a:p>
              <a:pPr algn="ctr"/>
              <a:r>
                <a:rPr lang="pl-PL" sz="1400" b="1" dirty="0">
                  <a:latin typeface="+mn-lt"/>
                </a:rPr>
                <a:t>version 10.2.0.(n+1)</a:t>
              </a:r>
              <a:endParaRPr lang="en-US" sz="1400" b="1" dirty="0">
                <a:latin typeface="+mn-lt"/>
              </a:endParaRPr>
            </a:p>
          </p:txBody>
        </p:sp>
        <p:sp>
          <p:nvSpPr>
            <p:cNvPr id="31" name="AutoShape 26"/>
            <p:cNvSpPr>
              <a:spLocks noChangeArrowheads="1"/>
            </p:cNvSpPr>
            <p:nvPr/>
          </p:nvSpPr>
          <p:spPr bwMode="auto">
            <a:xfrm rot="-1200000">
              <a:off x="2344" y="2919"/>
              <a:ext cx="1291" cy="202"/>
            </a:xfrm>
            <a:prstGeom prst="leftArrow">
              <a:avLst>
                <a:gd name="adj1" fmla="val 50000"/>
                <a:gd name="adj2" fmla="val 159777"/>
              </a:avLst>
            </a:prstGeom>
            <a:gradFill rotWithShape="1">
              <a:gsLst>
                <a:gs pos="0">
                  <a:srgbClr val="6C6C6C"/>
                </a:gs>
                <a:gs pos="50000">
                  <a:srgbClr val="EAEAEA"/>
                </a:gs>
                <a:gs pos="100000">
                  <a:srgbClr val="6C6C6C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AutoShape 27"/>
            <p:cNvSpPr>
              <a:spLocks noChangeArrowheads="1"/>
            </p:cNvSpPr>
            <p:nvPr/>
          </p:nvSpPr>
          <p:spPr bwMode="auto">
            <a:xfrm rot="1200000">
              <a:off x="2363" y="3457"/>
              <a:ext cx="1296" cy="192"/>
            </a:xfrm>
            <a:prstGeom prst="rightArrow">
              <a:avLst>
                <a:gd name="adj1" fmla="val 50000"/>
                <a:gd name="adj2" fmla="val 168750"/>
              </a:avLst>
            </a:prstGeom>
            <a:gradFill rotWithShape="1">
              <a:gsLst>
                <a:gs pos="0">
                  <a:srgbClr val="6C6C6C"/>
                </a:gs>
                <a:gs pos="50000">
                  <a:srgbClr val="EAEAEA"/>
                </a:gs>
                <a:gs pos="100000">
                  <a:srgbClr val="6C6C6C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Administrative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Install and configure Oracle RAC databases</a:t>
            </a:r>
          </a:p>
          <a:p>
            <a:pPr lvl="1"/>
            <a:r>
              <a:rPr lang="en-US" dirty="0" smtClean="0"/>
              <a:t>Expertise from several groups</a:t>
            </a:r>
          </a:p>
          <a:p>
            <a:r>
              <a:rPr lang="en-US" dirty="0" smtClean="0"/>
              <a:t>Apps developers support (remedy line)</a:t>
            </a:r>
          </a:p>
          <a:p>
            <a:r>
              <a:rPr lang="en-US" dirty="0" smtClean="0"/>
              <a:t>Account creation, application deployment</a:t>
            </a:r>
          </a:p>
          <a:p>
            <a:r>
              <a:rPr lang="en-US" dirty="0" smtClean="0"/>
              <a:t>On call </a:t>
            </a:r>
            <a:r>
              <a:rPr lang="en-US" dirty="0" err="1" smtClean="0"/>
              <a:t>rota</a:t>
            </a:r>
            <a:r>
              <a:rPr lang="en-US" dirty="0" smtClean="0"/>
              <a:t> 24x7</a:t>
            </a:r>
          </a:p>
          <a:p>
            <a:r>
              <a:rPr lang="en-US" dirty="0" smtClean="0"/>
              <a:t>Oracle and Linux patches deployment and test</a:t>
            </a:r>
          </a:p>
          <a:p>
            <a:pPr lvl="1"/>
            <a:r>
              <a:rPr lang="en-US" dirty="0" smtClean="0"/>
              <a:t>/etc/</a:t>
            </a:r>
            <a:r>
              <a:rPr lang="en-US" dirty="0" err="1" smtClean="0"/>
              <a:t>nospma</a:t>
            </a:r>
            <a:r>
              <a:rPr lang="en-US" dirty="0" smtClean="0"/>
              <a:t> to avoid automatic OS updates</a:t>
            </a:r>
          </a:p>
          <a:p>
            <a:r>
              <a:rPr lang="en-US" dirty="0" smtClean="0"/>
              <a:t>Application optimization in cooperation with developers and experiment DBAs</a:t>
            </a:r>
          </a:p>
          <a:p>
            <a:pPr lvl="1"/>
            <a:r>
              <a:rPr lang="en-US" dirty="0" smtClean="0"/>
              <a:t>Putting in place a policy for DB access for experiment DBAs</a:t>
            </a:r>
          </a:p>
          <a:p>
            <a:r>
              <a:rPr lang="en-US" dirty="0" smtClean="0"/>
              <a:t>Active monitoring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Oracle Real Application Clusters (RAC) - </a:t>
            </a:r>
            <a:fld id="{E6895068-DD9F-4013-8D57-3AC73249EB7A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24x7 reactive monitoring</a:t>
            </a:r>
          </a:p>
          <a:p>
            <a:pPr lvl="1"/>
            <a:r>
              <a:rPr lang="en-US" dirty="0" smtClean="0"/>
              <a:t>Lemon Alarms, Operators, </a:t>
            </a:r>
            <a:r>
              <a:rPr lang="en-US" dirty="0" err="1" smtClean="0"/>
              <a:t>SysAdmins</a:t>
            </a:r>
            <a:endParaRPr lang="en-US" dirty="0" smtClean="0"/>
          </a:p>
          <a:p>
            <a:pPr lvl="2"/>
            <a:r>
              <a:rPr lang="en-US" dirty="0" smtClean="0"/>
              <a:t>HW failures, OS problems, </a:t>
            </a:r>
            <a:r>
              <a:rPr lang="en-US" dirty="0" smtClean="0"/>
              <a:t>High load</a:t>
            </a:r>
            <a:endParaRPr lang="en-US" dirty="0" smtClean="0"/>
          </a:p>
          <a:p>
            <a:pPr lvl="1"/>
            <a:r>
              <a:rPr lang="en-US" dirty="0" smtClean="0"/>
              <a:t>Host and, instance and service </a:t>
            </a:r>
            <a:r>
              <a:rPr lang="en-US" dirty="0" smtClean="0"/>
              <a:t>availability</a:t>
            </a:r>
          </a:p>
          <a:p>
            <a:pPr lvl="2"/>
            <a:r>
              <a:rPr lang="en-US" dirty="0" smtClean="0"/>
              <a:t>home grown monitoring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Active monitoring</a:t>
            </a:r>
          </a:p>
          <a:p>
            <a:pPr lvl="1"/>
            <a:r>
              <a:rPr lang="en-US" dirty="0" smtClean="0"/>
              <a:t>Oracle Enterprise Manager</a:t>
            </a:r>
          </a:p>
          <a:p>
            <a:pPr lvl="2"/>
            <a:r>
              <a:rPr lang="en-US" dirty="0" smtClean="0"/>
              <a:t>Execution plans, resource usage per service</a:t>
            </a:r>
          </a:p>
          <a:p>
            <a:pPr lvl="1"/>
            <a:r>
              <a:rPr lang="en-US" dirty="0" smtClean="0"/>
              <a:t>3D monitoring included into experiments dashboards</a:t>
            </a:r>
          </a:p>
          <a:p>
            <a:pPr lvl="1"/>
            <a:r>
              <a:rPr lang="en-US" dirty="0" smtClean="0"/>
              <a:t>Lemon</a:t>
            </a:r>
          </a:p>
          <a:p>
            <a:pPr lvl="1"/>
            <a:r>
              <a:rPr lang="en-US" dirty="0" smtClean="0"/>
              <a:t>Weekly reports (sent to experiment DBAs/links/3D)</a:t>
            </a:r>
          </a:p>
          <a:p>
            <a:pPr lvl="2"/>
            <a:r>
              <a:rPr lang="en-US" dirty="0" smtClean="0"/>
              <a:t>SQL changes, service usage, bad connection management, bad indexes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Oracle Real Application Clusters (RAC) - </a:t>
            </a:r>
            <a:fld id="{E6895068-DD9F-4013-8D57-3AC73249EB7A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and Future usage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Approached </a:t>
            </a:r>
            <a:r>
              <a:rPr lang="en-US" sz="1800" dirty="0" smtClean="0"/>
              <a:t>by the LHC experiments for service provision for the online database, including Online to Offline databases streaming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Oracle Real Application Clusters (RAC) - </a:t>
            </a:r>
            <a:fld id="{E6895068-DD9F-4013-8D57-3AC73249EB7A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1500166" y="3000372"/>
          <a:ext cx="3429024" cy="1857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5286380" y="3000372"/>
          <a:ext cx="3429024" cy="1714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1571604" y="4714884"/>
          <a:ext cx="3500462" cy="2143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5000628" y="4500570"/>
          <a:ext cx="3786182" cy="2171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Chart 9"/>
          <p:cNvGraphicFramePr/>
          <p:nvPr/>
        </p:nvGraphicFramePr>
        <p:xfrm>
          <a:off x="3357554" y="1571612"/>
          <a:ext cx="3357570" cy="1571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concerns </a:t>
            </a:r>
            <a:r>
              <a:rPr lang="en-US" sz="2000" dirty="0" smtClean="0"/>
              <a:t>(based on experience)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Human errors</a:t>
            </a:r>
          </a:p>
          <a:p>
            <a:pPr lvl="1"/>
            <a:r>
              <a:rPr lang="en-US" dirty="0" smtClean="0"/>
              <a:t>on administrative tasks (SAM problem on tidying up old data) 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test better the procedures, not always easy task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Human errors</a:t>
            </a:r>
          </a:p>
          <a:p>
            <a:pPr lvl="1"/>
            <a:r>
              <a:rPr lang="en-US" dirty="0" smtClean="0"/>
              <a:t>By developers (SAM dropped tables)</a:t>
            </a:r>
          </a:p>
          <a:p>
            <a:pPr lvl="2"/>
            <a:r>
              <a:rPr lang="en-US" dirty="0" smtClean="0"/>
              <a:t>Restrict access to production accounts to developers</a:t>
            </a:r>
          </a:p>
          <a:p>
            <a:endParaRPr lang="en-US" dirty="0" smtClean="0"/>
          </a:p>
          <a:p>
            <a:r>
              <a:rPr lang="en-US" dirty="0" smtClean="0"/>
              <a:t>Logical corruption / Oracle SW bugs</a:t>
            </a:r>
          </a:p>
          <a:p>
            <a:pPr lvl="1"/>
            <a:r>
              <a:rPr lang="en-US" dirty="0" smtClean="0"/>
              <a:t>VOMS/LFC data inserted in wrong VOs</a:t>
            </a:r>
          </a:p>
          <a:p>
            <a:pPr lvl="2"/>
            <a:r>
              <a:rPr lang="en-US" dirty="0" smtClean="0"/>
              <a:t>Better testing on pilot environments before deployment of new patches in production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Oracle Real Application Clusters (RAC) - </a:t>
            </a:r>
            <a:fld id="{E6895068-DD9F-4013-8D57-3AC73249EB7A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Experiments Critical services</a:t>
            </a:r>
          </a:p>
          <a:p>
            <a:r>
              <a:rPr lang="en-US" dirty="0" smtClean="0"/>
              <a:t>Oracle RAC solution</a:t>
            </a:r>
          </a:p>
          <a:p>
            <a:pPr lvl="1"/>
            <a:r>
              <a:rPr lang="en-US" dirty="0" smtClean="0"/>
              <a:t>Architecture</a:t>
            </a:r>
          </a:p>
          <a:p>
            <a:pPr lvl="1"/>
            <a:r>
              <a:rPr lang="en-US" dirty="0" smtClean="0"/>
              <a:t>Monitoring</a:t>
            </a:r>
          </a:p>
          <a:p>
            <a:pPr lvl="1"/>
            <a:r>
              <a:rPr lang="en-US" dirty="0" smtClean="0"/>
              <a:t>Administrative work </a:t>
            </a:r>
          </a:p>
          <a:p>
            <a:pPr lvl="1"/>
            <a:r>
              <a:rPr lang="en-US" dirty="0" smtClean="0"/>
              <a:t>Current and future usage</a:t>
            </a:r>
          </a:p>
          <a:p>
            <a:pPr lvl="1"/>
            <a:r>
              <a:rPr lang="en-US" dirty="0" smtClean="0"/>
              <a:t>Concerns</a:t>
            </a:r>
          </a:p>
          <a:p>
            <a:pPr lvl="1"/>
            <a:r>
              <a:rPr lang="en-US" dirty="0" smtClean="0"/>
              <a:t>Future improvements</a:t>
            </a:r>
          </a:p>
          <a:p>
            <a:r>
              <a:rPr lang="en-US" dirty="0" smtClean="0"/>
              <a:t>Summary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Oracle Real Application Clusters (RAC) - </a:t>
            </a:r>
            <a:fld id="{E6895068-DD9F-4013-8D57-3AC73249EB7A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concerns </a:t>
            </a:r>
            <a:r>
              <a:rPr lang="en-US" sz="2000" dirty="0" smtClean="0"/>
              <a:t>(based on experience)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Oracle software Security</a:t>
            </a:r>
          </a:p>
          <a:p>
            <a:pPr lvl="1"/>
            <a:r>
              <a:rPr lang="en-US" dirty="0" smtClean="0"/>
              <a:t>Quarterly security patches released by Oracle</a:t>
            </a:r>
          </a:p>
          <a:p>
            <a:pPr lvl="2"/>
            <a:r>
              <a:rPr lang="en-US" dirty="0" smtClean="0"/>
              <a:t>Firewalls, no default configuration, restrict access to </a:t>
            </a:r>
            <a:r>
              <a:rPr lang="en-US" dirty="0" smtClean="0"/>
              <a:t>essential</a:t>
            </a:r>
          </a:p>
          <a:p>
            <a:pPr lvl="2"/>
            <a:r>
              <a:rPr lang="en-US" dirty="0" smtClean="0"/>
              <a:t>Do not publish connection data on web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Increasing amount of stored data</a:t>
            </a:r>
          </a:p>
          <a:p>
            <a:pPr lvl="1"/>
            <a:r>
              <a:rPr lang="en-US" dirty="0" smtClean="0"/>
              <a:t>Tapes slow as 5 years ago, backups take longer</a:t>
            </a:r>
          </a:p>
          <a:p>
            <a:pPr lvl="2"/>
            <a:r>
              <a:rPr lang="en-US" dirty="0" smtClean="0"/>
              <a:t>Move to backup on disks</a:t>
            </a:r>
          </a:p>
          <a:p>
            <a:pPr lvl="2"/>
            <a:r>
              <a:rPr lang="en-US" dirty="0" smtClean="0"/>
              <a:t>prune old redundant data/summarizing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Oracle Real Application Clusters (RAC) - </a:t>
            </a:r>
            <a:fld id="{E6895068-DD9F-4013-8D57-3AC73249EB7A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Quad-core servers</a:t>
            </a:r>
          </a:p>
          <a:p>
            <a:pPr lvl="1"/>
            <a:r>
              <a:rPr lang="en-US" dirty="0" smtClean="0"/>
              <a:t>Smaller RACs, 1 quad-core better than 4 dual CPU single core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Data guard</a:t>
            </a:r>
          </a:p>
          <a:p>
            <a:pPr lvl="1"/>
            <a:r>
              <a:rPr lang="en-US" dirty="0" smtClean="0"/>
              <a:t>Parallel RAC with small lag (few hours)</a:t>
            </a:r>
          </a:p>
          <a:p>
            <a:pPr lvl="1"/>
            <a:r>
              <a:rPr lang="en-US" dirty="0" smtClean="0"/>
              <a:t>Fast disaster recovery</a:t>
            </a:r>
          </a:p>
          <a:p>
            <a:pPr lvl="1"/>
            <a:r>
              <a:rPr lang="en-US" dirty="0" smtClean="0"/>
              <a:t>Can be open read-only to recover from human errors</a:t>
            </a:r>
          </a:p>
          <a:p>
            <a:endParaRPr lang="en-US" dirty="0" smtClean="0"/>
          </a:p>
          <a:p>
            <a:r>
              <a:rPr lang="en-US" dirty="0" smtClean="0"/>
              <a:t>Streams replication</a:t>
            </a:r>
          </a:p>
          <a:p>
            <a:pPr lvl="1"/>
            <a:r>
              <a:rPr lang="en-US" dirty="0" smtClean="0"/>
              <a:t>Add redundancy for downstream and streams monitoring</a:t>
            </a:r>
          </a:p>
          <a:p>
            <a:pPr lvl="1"/>
            <a:r>
              <a:rPr lang="en-US" dirty="0" smtClean="0"/>
              <a:t>Automation of the split-merge (procedure used when one site needs to be dropped/re-synchronized)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Oracle 11g new features</a:t>
            </a:r>
          </a:p>
          <a:p>
            <a:pPr lvl="1"/>
            <a:r>
              <a:rPr lang="en-US" dirty="0" smtClean="0"/>
              <a:t>“SQL Replay” to have load on validation RAC</a:t>
            </a:r>
          </a:p>
          <a:p>
            <a:pPr lvl="1"/>
            <a:r>
              <a:rPr lang="en-US" dirty="0" smtClean="0"/>
              <a:t>“Data Guard - Standby snapshot” allows make a snapshot of production DB</a:t>
            </a:r>
          </a:p>
          <a:p>
            <a:pPr lvl="1"/>
            <a:r>
              <a:rPr lang="en-US" dirty="0" smtClean="0"/>
              <a:t>“SQL Plan Management” to stabilize optimizer</a:t>
            </a:r>
          </a:p>
          <a:p>
            <a:pPr lvl="1"/>
            <a:r>
              <a:rPr lang="en-US" dirty="0" smtClean="0"/>
              <a:t>“Result cache” for faster results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Oracle Real Application Clusters (RAC) - </a:t>
            </a:r>
            <a:fld id="{E6895068-DD9F-4013-8D57-3AC73249EB7A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Clustering of redundant hardware</a:t>
            </a:r>
          </a:p>
          <a:p>
            <a:r>
              <a:rPr lang="en-US" dirty="0" smtClean="0"/>
              <a:t>Eliminate single points of failure</a:t>
            </a:r>
          </a:p>
          <a:p>
            <a:r>
              <a:rPr lang="en-US" dirty="0" smtClean="0"/>
              <a:t>Applications mapped to ‘oracle services’ to better allocate resources and avoid </a:t>
            </a:r>
            <a:r>
              <a:rPr lang="en-US" dirty="0" smtClean="0"/>
              <a:t>starvation</a:t>
            </a:r>
          </a:p>
          <a:p>
            <a:r>
              <a:rPr lang="en-US" dirty="0" smtClean="0"/>
              <a:t>Validation and production release cycles</a:t>
            </a:r>
            <a:endParaRPr lang="en-US" dirty="0" smtClean="0"/>
          </a:p>
          <a:p>
            <a:r>
              <a:rPr lang="en-US" dirty="0" smtClean="0"/>
              <a:t>Active monitoring by 6 DBAs, reports</a:t>
            </a:r>
          </a:p>
          <a:p>
            <a:r>
              <a:rPr lang="en-US" dirty="0" smtClean="0"/>
              <a:t>Very good contact with experiment coordinators</a:t>
            </a:r>
          </a:p>
          <a:p>
            <a:r>
              <a:rPr lang="en-US" dirty="0" smtClean="0"/>
              <a:t>Average service availability </a:t>
            </a:r>
            <a:r>
              <a:rPr lang="en-US" dirty="0" smtClean="0"/>
              <a:t>99.99</a:t>
            </a:r>
            <a:r>
              <a:rPr lang="en-US" dirty="0" smtClean="0"/>
              <a:t>% (</a:t>
            </a:r>
            <a:r>
              <a:rPr lang="en-US" dirty="0" err="1" smtClean="0"/>
              <a:t>oct</a:t>
            </a:r>
            <a:r>
              <a:rPr lang="en-US" dirty="0" smtClean="0"/>
              <a:t> 07)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On-call 24x7 best effort service does not fulfill requirements from experiments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Need cooperation of the application developers to hide glitches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Oracle Real Application Clusters (RAC) - </a:t>
            </a:r>
            <a:fld id="{E6895068-DD9F-4013-8D57-3AC73249EB7A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Services CMS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Oracle Real Application Clusters (RAC) - </a:t>
            </a:r>
            <a:fld id="{E6895068-DD9F-4013-8D57-3AC73249EB7A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643051"/>
            <a:ext cx="7500990" cy="4259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1357290" y="1018744"/>
            <a:ext cx="5952270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b="1" dirty="0" smtClean="0"/>
              <a:t>https://twiki.cern.ch/twiki/bin/view/CMS/SWIntCMSServices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Services ATLAS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Oracle Real Application Clusters (RAC) - </a:t>
            </a:r>
            <a:fld id="{E6895068-DD9F-4013-8D57-3AC73249EB7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285860"/>
            <a:ext cx="7286676" cy="156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2285992"/>
            <a:ext cx="5214974" cy="3927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1357290" y="947306"/>
            <a:ext cx="6218369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b="1" dirty="0" smtClean="0"/>
              <a:t>https://twiki.cern.ch/twiki//bin/view/Atlas/AtlasCriticalServices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Services Alice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Oracle Real Application Clusters (RAC) - </a:t>
            </a:r>
            <a:fld id="{E6895068-DD9F-4013-8D57-3AC73249EB7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214422"/>
            <a:ext cx="7488582" cy="4629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1357290" y="947306"/>
            <a:ext cx="7731091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b="1" dirty="0" smtClean="0"/>
              <a:t>http://indico.cern.ch/conferenceOtherViews.py?view=standard&amp;confId=20080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Services LHCb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Oracle Real Application Clusters (RAC) - </a:t>
            </a:r>
            <a:fld id="{E6895068-DD9F-4013-8D57-3AC73249EB7A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1195498"/>
            <a:ext cx="4832696" cy="537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1357290" y="947306"/>
            <a:ext cx="4979248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b="1" dirty="0" smtClean="0"/>
              <a:t>https://twiki.cern.ch/twiki/bin/view/LHCb/CCRC08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Oracle point of view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Oracle Real Application Clusters (RAC) - </a:t>
            </a:r>
            <a:fld id="{E6895068-DD9F-4013-8D57-3AC73249EB7A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500174"/>
            <a:ext cx="618932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285852" y="1000108"/>
            <a:ext cx="7526804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b="1" i="1" dirty="0" smtClean="0"/>
              <a:t>Oracle Real Application Clusters 10g - Foundation for Grid Computing</a:t>
            </a:r>
          </a:p>
          <a:p>
            <a:r>
              <a:rPr lang="en-US" sz="1600" b="1" i="1" dirty="0" smtClean="0"/>
              <a:t>http://www.oracle.com/technology/products/database/clustering/index.html</a:t>
            </a:r>
            <a:endParaRPr lang="en-US" sz="1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reality at CERN </a:t>
            </a:r>
            <a:r>
              <a:rPr lang="en-US" sz="1800" dirty="0" smtClean="0"/>
              <a:t>(Oct07)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58118" cy="49530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18 RACs up to 8 nodes running for production and integration services (LHC experiments, Grid, non-LHC)</a:t>
            </a:r>
          </a:p>
          <a:p>
            <a:pPr lvl="1"/>
            <a:r>
              <a:rPr lang="en-US" sz="2000" dirty="0" smtClean="0"/>
              <a:t>110 mid-range servers and 110 disk arrays (~1100 disks)</a:t>
            </a:r>
          </a:p>
          <a:p>
            <a:pPr lvl="1"/>
            <a:r>
              <a:rPr lang="en-US" sz="2000" dirty="0" smtClean="0"/>
              <a:t>Or: 220 CPUs, 440GB of RAM, 300 TB of raw disk space(!)</a:t>
            </a:r>
          </a:p>
          <a:p>
            <a:r>
              <a:rPr lang="en-US" dirty="0" smtClean="0"/>
              <a:t>Recently connected to the 10 Tier1 sites for synchronized databases (3D project)</a:t>
            </a:r>
          </a:p>
          <a:p>
            <a:pPr lvl="1"/>
            <a:r>
              <a:rPr lang="en-US" dirty="0" smtClean="0"/>
              <a:t>Sharing policies and procedures</a:t>
            </a:r>
          </a:p>
          <a:p>
            <a:r>
              <a:rPr lang="en-US" sz="2400" dirty="0" smtClean="0"/>
              <a:t>Team of 6 DBAs + Maria Girone service coordination and link to experiments</a:t>
            </a:r>
          </a:p>
          <a:p>
            <a:r>
              <a:rPr lang="en-US" sz="2400" dirty="0" smtClean="0"/>
              <a:t>24x7 best effort service for production RACs</a:t>
            </a:r>
          </a:p>
          <a:p>
            <a:r>
              <a:rPr lang="en-US" sz="2400" dirty="0" smtClean="0"/>
              <a:t>Maintenance  without  downtime within RAC features</a:t>
            </a:r>
          </a:p>
          <a:p>
            <a:pPr lvl="1"/>
            <a:r>
              <a:rPr lang="en-US" sz="2000" dirty="0" smtClean="0"/>
              <a:t>99.99% production </a:t>
            </a:r>
            <a:r>
              <a:rPr lang="en-US" sz="2000" dirty="0" smtClean="0"/>
              <a:t>services availability </a:t>
            </a:r>
            <a:r>
              <a:rPr lang="en-US" sz="2000" dirty="0" smtClean="0"/>
              <a:t>(Oct2007)</a:t>
            </a:r>
          </a:p>
          <a:p>
            <a:pPr lvl="2"/>
            <a:r>
              <a:rPr lang="en-US" sz="1600" dirty="0" smtClean="0"/>
              <a:t>Problems with SAM (max 3.5 hours unavailable)</a:t>
            </a:r>
          </a:p>
          <a:p>
            <a:pPr lvl="1"/>
            <a:r>
              <a:rPr lang="en-US" sz="2000" dirty="0" smtClean="0"/>
              <a:t>93.46% production </a:t>
            </a:r>
            <a:r>
              <a:rPr lang="en-US" sz="2000" dirty="0" smtClean="0"/>
              <a:t>servers availability </a:t>
            </a:r>
            <a:r>
              <a:rPr lang="en-US" sz="2000" dirty="0" smtClean="0"/>
              <a:t>(Oct2007)</a:t>
            </a:r>
          </a:p>
          <a:p>
            <a:pPr lvl="2"/>
            <a:r>
              <a:rPr lang="en-US" sz="1600" dirty="0" smtClean="0"/>
              <a:t>Patch deployment, broken hardware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Oracle Real Application Clusters (RAC) - </a:t>
            </a:r>
            <a:fld id="{E6895068-DD9F-4013-8D57-3AC73249EB7A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4826" y="1571612"/>
            <a:ext cx="6325319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1004878"/>
          </a:xfrm>
          <a:solidFill>
            <a:schemeClr val="bg1"/>
          </a:solidFill>
        </p:spPr>
        <p:txBody>
          <a:bodyPr/>
          <a:lstStyle/>
          <a:p>
            <a:r>
              <a:rPr lang="en-US" sz="2000" dirty="0" smtClean="0"/>
              <a:t> Applications consolidated on large clusters, </a:t>
            </a:r>
            <a:r>
              <a:rPr lang="en-US" sz="2000" dirty="0" smtClean="0">
                <a:solidFill>
                  <a:srgbClr val="CC3300"/>
                </a:solidFill>
              </a:rPr>
              <a:t>per experiment</a:t>
            </a:r>
          </a:p>
          <a:p>
            <a:r>
              <a:rPr lang="en-US" sz="2000" dirty="0" smtClean="0"/>
              <a:t>Redundant and homogeneous HW across each RAC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Oracle Real Application Clusters (RAC) - </a:t>
            </a:r>
            <a:fld id="{E6895068-DD9F-4013-8D57-3AC73249EB7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5399</TotalTime>
  <Words>2543</Words>
  <Application>Microsoft Office PowerPoint</Application>
  <PresentationFormat>On-screen Show (4:3)</PresentationFormat>
  <Paragraphs>334</Paragraphs>
  <Slides>22</Slides>
  <Notes>22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Default Design</vt:lpstr>
      <vt:lpstr>Worksheet</vt:lpstr>
      <vt:lpstr>Oracle Real Application Clusters (RAC)  Techniques for implementing &amp; running  robust and reliable services</vt:lpstr>
      <vt:lpstr>Outline</vt:lpstr>
      <vt:lpstr>Critical Services CMS</vt:lpstr>
      <vt:lpstr>Critical Services ATLAS</vt:lpstr>
      <vt:lpstr>Critical Services Alice</vt:lpstr>
      <vt:lpstr>Critical Services LHCb</vt:lpstr>
      <vt:lpstr>Oracle point of view</vt:lpstr>
      <vt:lpstr>The reality at CERN (Oct07)</vt:lpstr>
      <vt:lpstr>Architecture</vt:lpstr>
      <vt:lpstr>Architecture</vt:lpstr>
      <vt:lpstr>Architecture (storage)</vt:lpstr>
      <vt:lpstr>Architecture (services)</vt:lpstr>
      <vt:lpstr>Architecture (load balancing)</vt:lpstr>
      <vt:lpstr>Architecture (load balancing)</vt:lpstr>
      <vt:lpstr>Apps and Database release cycle</vt:lpstr>
      <vt:lpstr>Administrative work</vt:lpstr>
      <vt:lpstr>Monitoring</vt:lpstr>
      <vt:lpstr>Current and Future usage</vt:lpstr>
      <vt:lpstr>Main concerns (based on experience)</vt:lpstr>
      <vt:lpstr>Main concerns (based on experience)</vt:lpstr>
      <vt:lpstr>Future improvements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Miguel Anjo</cp:lastModifiedBy>
  <cp:revision>523</cp:revision>
  <dcterms:created xsi:type="dcterms:W3CDTF">2006-05-15T08:51:15Z</dcterms:created>
  <dcterms:modified xsi:type="dcterms:W3CDTF">2007-11-25T13:02:50Z</dcterms:modified>
</cp:coreProperties>
</file>