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2" r:id="rId1"/>
    <p:sldMasterId id="2147495338" r:id="rId2"/>
    <p:sldMasterId id="2147499231" r:id="rId3"/>
  </p:sldMasterIdLst>
  <p:notesMasterIdLst>
    <p:notesMasterId r:id="rId17"/>
  </p:notesMasterIdLst>
  <p:handoutMasterIdLst>
    <p:handoutMasterId r:id="rId18"/>
  </p:handoutMasterIdLst>
  <p:sldIdLst>
    <p:sldId id="502" r:id="rId4"/>
    <p:sldId id="510" r:id="rId5"/>
    <p:sldId id="503" r:id="rId6"/>
    <p:sldId id="507" r:id="rId7"/>
    <p:sldId id="504" r:id="rId8"/>
    <p:sldId id="514" r:id="rId9"/>
    <p:sldId id="509" r:id="rId10"/>
    <p:sldId id="511" r:id="rId11"/>
    <p:sldId id="517" r:id="rId12"/>
    <p:sldId id="512" r:id="rId13"/>
    <p:sldId id="513" r:id="rId14"/>
    <p:sldId id="515" r:id="rId15"/>
    <p:sldId id="516" r:id="rId16"/>
  </p:sldIdLst>
  <p:sldSz cx="9144000" cy="6858000" type="screen4x3"/>
  <p:notesSz cx="6645275" cy="9775825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3200" b="1" kern="1200">
        <a:solidFill>
          <a:srgbClr val="3366FF"/>
        </a:solidFill>
        <a:latin typeface="Trebuchet MS" pitchFamily="34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sz="3200" b="1" kern="1200">
        <a:solidFill>
          <a:srgbClr val="3366FF"/>
        </a:solidFill>
        <a:latin typeface="Trebuchet MS" pitchFamily="34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sz="3200" b="1" kern="1200">
        <a:solidFill>
          <a:srgbClr val="3366FF"/>
        </a:solidFill>
        <a:latin typeface="Trebuchet MS" pitchFamily="34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sz="3200" b="1" kern="1200">
        <a:solidFill>
          <a:srgbClr val="3366FF"/>
        </a:solidFill>
        <a:latin typeface="Trebuchet MS" pitchFamily="34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sz="3200" b="1" kern="1200">
        <a:solidFill>
          <a:srgbClr val="3366FF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rgbClr val="3366FF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rgbClr val="3366FF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rgbClr val="3366FF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rgbClr val="3366FF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66"/>
    <a:srgbClr val="3366CC"/>
    <a:srgbClr val="0033CC"/>
    <a:srgbClr val="006666"/>
    <a:srgbClr val="660033"/>
    <a:srgbClr val="FF0066"/>
    <a:srgbClr val="CC99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62" autoAdjust="0"/>
    <p:restoredTop sz="94681" autoAdjust="0"/>
  </p:normalViewPr>
  <p:slideViewPr>
    <p:cSldViewPr>
      <p:cViewPr varScale="1">
        <p:scale>
          <a:sx n="83" d="100"/>
          <a:sy n="83" d="100"/>
        </p:scale>
        <p:origin x="-9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725" cy="488950"/>
          </a:xfrm>
          <a:prstGeom prst="rect">
            <a:avLst/>
          </a:prstGeom>
        </p:spPr>
        <p:txBody>
          <a:bodyPr vert="horz" lIns="90526" tIns="45263" rIns="90526" bIns="45263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3963" y="0"/>
            <a:ext cx="2879725" cy="488950"/>
          </a:xfrm>
          <a:prstGeom prst="rect">
            <a:avLst/>
          </a:prstGeom>
        </p:spPr>
        <p:txBody>
          <a:bodyPr vert="horz" lIns="90526" tIns="45263" rIns="90526" bIns="45263" rtlCol="0"/>
          <a:lstStyle>
            <a:lvl1pPr algn="r">
              <a:defRPr sz="1200"/>
            </a:lvl1pPr>
          </a:lstStyle>
          <a:p>
            <a:pPr>
              <a:defRPr/>
            </a:pPr>
            <a:fld id="{B92E0488-A36C-44EC-8959-841CBE6CA026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6875"/>
            <a:ext cx="2879725" cy="487363"/>
          </a:xfrm>
          <a:prstGeom prst="rect">
            <a:avLst/>
          </a:prstGeom>
        </p:spPr>
        <p:txBody>
          <a:bodyPr vert="horz" lIns="90526" tIns="45263" rIns="90526" bIns="4526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3963" y="9286875"/>
            <a:ext cx="2879725" cy="487363"/>
          </a:xfrm>
          <a:prstGeom prst="rect">
            <a:avLst/>
          </a:prstGeom>
        </p:spPr>
        <p:txBody>
          <a:bodyPr vert="horz" lIns="90526" tIns="45263" rIns="90526" bIns="45263" rtlCol="0" anchor="b"/>
          <a:lstStyle>
            <a:lvl1pPr algn="r">
              <a:defRPr sz="1200"/>
            </a:lvl1pPr>
          </a:lstStyle>
          <a:p>
            <a:pPr>
              <a:defRPr/>
            </a:pPr>
            <a:fld id="{61B118AB-CF92-437E-8F82-8CE64023F9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6" tIns="45263" rIns="90526" bIns="45263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6" tIns="45263" rIns="90526" bIns="452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86325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3438"/>
            <a:ext cx="4873625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6" tIns="45263" rIns="90526" bIns="452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6875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6" tIns="45263" rIns="90526" bIns="45263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86875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6" tIns="45263" rIns="90526" bIns="45263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0463EB17-1D80-4A99-92DB-58EA4EC28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9790A-13D8-4542-9968-B63F6247A7FA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EFA3A-FAD4-455D-9CE5-B850751DCEA5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EFA3A-FAD4-455D-9CE5-B850751DCEA5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EFA3A-FAD4-455D-9CE5-B850751DCEA5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EFA3A-FAD4-455D-9CE5-B850751DCEA5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EFA3A-FAD4-455D-9CE5-B850751DCEA5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E8D8A2-DACD-4D9B-B85B-C886508E9705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FE680C-A5C9-46B5-98E1-138EC0C34854}" type="slidenum">
              <a:rPr lang="en-GB" smtClean="0"/>
              <a:pPr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EFA3A-FAD4-455D-9CE5-B850751DCEA5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EFA3A-FAD4-455D-9CE5-B850751DCEA5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EFA3A-FAD4-455D-9CE5-B850751DCEA5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EFA3A-FAD4-455D-9CE5-B850751DCEA5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EFA3A-FAD4-455D-9CE5-B850751DCEA5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228600" y="6111875"/>
            <a:ext cx="18288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400" b="0">
                <a:solidFill>
                  <a:schemeClr val="tx1"/>
                </a:solidFill>
                <a:latin typeface="Comic Sans MS" pitchFamily="66" charset="0"/>
              </a:rPr>
              <a:t>Maria Girone</a:t>
            </a:r>
          </a:p>
          <a:p>
            <a:pPr>
              <a:spcBef>
                <a:spcPct val="0"/>
              </a:spcBef>
              <a:defRPr/>
            </a:pPr>
            <a:r>
              <a:rPr lang="en-US" sz="1400" b="0">
                <a:solidFill>
                  <a:schemeClr val="tx1"/>
                </a:solidFill>
                <a:latin typeface="Comic Sans MS" pitchFamily="66" charset="0"/>
              </a:rPr>
              <a:t>CERN - IT</a:t>
            </a:r>
            <a:endParaRPr lang="en-US" sz="160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04900" y="0"/>
            <a:ext cx="80391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3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0491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657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E1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LHC start-up – Service Challenge Technical Day 15/9 - </a:t>
            </a:r>
            <a:fld id="{16C73F0B-2236-4933-8EFF-C70E2B909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LHC start-up – Service Challenge Technical Day 15/9 - </a:t>
            </a:r>
            <a:fld id="{E72ECCDC-CF10-40B2-A634-80D562A28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7B82C-C39B-4334-A44D-D6F345CF8234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832A3-EAAD-47FE-A5C8-C5F25137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3C26B-8CF3-45B9-B6CC-BEC460558D76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73BC2-CD13-4F21-B47F-4B669F400E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39499-B6AA-49B1-AC9F-D7C5870D03D8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A3B75-F99D-45CB-BFC4-3427556FD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AD118-B715-41D8-B7CD-8B7333D444D0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B9C3F-2F2D-4589-898F-89DC088EB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BEE82-4ABA-4AB9-9B30-387A829B29EA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D83DC-FE3D-4AE1-87ED-2A7512D96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74EB3-C32B-4814-81A2-C0080EB29CAE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FFA61-8875-46A9-A28B-4FCE04C169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F0021-E81B-4BD2-A876-D85B430C334B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A1E3F-A754-40A1-B54E-A69FDA9F3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C94E0-8AB3-4FFF-BADF-4448DC3AF3F7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CB6A9-E58D-46FE-889A-95C53C70F2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LHC start-up – Service Challenge Technical Day 15/9 - </a:t>
            </a:r>
            <a:fld id="{920C7CA7-0E07-4BE5-9F3F-6DF788049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3A464-6109-450D-88C8-BC8EF76E3E95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A2629-542B-4A91-85FB-8078D8553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03BA2-8E70-4EDD-80F1-2DCD8B8706DC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DD88F-63BB-4926-A784-E97B5A462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2A53F-0CD5-46A8-AABB-25DEE52DB99E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A4947-344C-45DD-BC38-A0E88AB52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 userDrawn="1"/>
        </p:nvGrpSpPr>
        <p:grpSpPr bwMode="auto">
          <a:xfrm>
            <a:off x="0" y="1447800"/>
            <a:ext cx="9144000" cy="5410200"/>
            <a:chOff x="0" y="1369219"/>
            <a:chExt cx="9144000" cy="5410200"/>
          </a:xfrm>
        </p:grpSpPr>
        <p:pic>
          <p:nvPicPr>
            <p:cNvPr id="3" name="Picture 8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369219"/>
              <a:ext cx="8001000" cy="5408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9" descr="logo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153400" y="5712619"/>
              <a:ext cx="8382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0" y="6627019"/>
              <a:ext cx="9144000" cy="152400"/>
            </a:xfrm>
            <a:prstGeom prst="rect">
              <a:avLst/>
            </a:prstGeom>
            <a:solidFill>
              <a:srgbClr val="0D2B88"/>
            </a:solidFill>
            <a:ln w="9525">
              <a:solidFill>
                <a:srgbClr val="0D2B8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6" name="Text Box 6"/>
            <p:cNvSpPr txBox="1">
              <a:spLocks noChangeArrowheads="1"/>
            </p:cNvSpPr>
            <p:nvPr userDrawn="1"/>
          </p:nvSpPr>
          <p:spPr bwMode="auto">
            <a:xfrm>
              <a:off x="0" y="5779294"/>
              <a:ext cx="3143250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Nick Thackray</a:t>
              </a:r>
              <a:endParaRPr lang="en-US" sz="2000" dirty="0">
                <a:solidFill>
                  <a:schemeClr val="bg1"/>
                </a:solidFill>
              </a:endParaRPr>
            </a:p>
            <a:p>
              <a:pPr>
                <a:defRPr/>
              </a:pPr>
              <a:r>
                <a:rPr lang="en-US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Grid Operations </a:t>
              </a:r>
              <a:endPara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44839-9A04-4529-9FFD-CF32E842851A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AE3BA-F3DE-43A0-A956-90C3D9C26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F38F1-1F59-41DC-911C-9C4CA9A53E7A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EDDFB-3B8C-4606-8843-9A9B2B4128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BBC11-E789-4A91-B69C-F238BA8C0728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D5BF6-4986-4D95-BA25-4AA834B466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C55D6-C6B1-498C-84D7-D320238CCAE4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CEC02-2BBC-4997-ACA4-3C371CE11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894E0-B04C-49F5-B85B-85D322CB7BC7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C11BA-D823-4199-80F4-E1BC368DE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8869B-D4D7-44BE-B392-FFAC3E6A7C82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8AC1C-4E05-48C9-B10D-38D2F4AF1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LHC start-up – Service Challenge Technical Day 15/9 - </a:t>
            </a:r>
            <a:fld id="{A81FCFA6-A16A-47F2-804B-66B0FD872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FF25D-6BDA-4CFD-827A-AEE9958F803F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F4011-2AD3-4CE2-9590-18C724628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762DB-CDF0-40E9-A596-EF504E594467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04C5-9C78-468C-AE92-2B7868D3A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4448F-3893-4EB7-BF2C-934CEDF98B25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1E3CD-6384-471B-A612-1D05FB0F3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70162-E2C3-40DA-88E2-8F2431E425DD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59A3A-817E-4309-815C-AE60308AC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Ian Bird - OGF/EGEE User Forum - May 9th 2007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5C81E-FC8B-4A6B-851C-B1C6315724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LHC start-up – Service Challenge Technical Day 15/9 - </a:t>
            </a:r>
            <a:fld id="{083E2A22-EDB4-4555-AA09-A2C73AFE7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LHC start-up – Service Challenge Technical Day 15/9 - </a:t>
            </a:r>
            <a:fld id="{7555ACAE-F794-464A-B412-8176999E5D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LHC start-up – Service Challenge Technical Day 15/9 - </a:t>
            </a:r>
            <a:fld id="{7237EFCA-32B3-439B-B79A-0CFC7288E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LHC start-up – Service Challenge Technical Day 15/9 - </a:t>
            </a:r>
            <a:fld id="{97B79905-D979-497A-8D88-130AD6DBE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LHC start-up – Service Challenge Technical Day 15/9 - </a:t>
            </a:r>
            <a:fld id="{9A08261C-1E04-4427-A827-B5C286AE1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LHC start-up – Service Challenge Technical Day 15/9 - </a:t>
            </a:r>
            <a:fld id="{BB9700BE-9A50-4245-B2AF-1AE739228B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4086" name="Text Box 6"/>
          <p:cNvSpPr txBox="1">
            <a:spLocks noChangeArrowheads="1"/>
          </p:cNvSpPr>
          <p:nvPr userDrawn="1"/>
        </p:nvSpPr>
        <p:spPr bwMode="auto">
          <a:xfrm>
            <a:off x="0" y="6208713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b="0">
                <a:solidFill>
                  <a:schemeClr val="tx1"/>
                </a:solidFill>
                <a:latin typeface="Comic Sans MS" pitchFamily="66" charset="0"/>
              </a:rPr>
              <a:t>Maria Girone</a:t>
            </a:r>
          </a:p>
          <a:p>
            <a:pPr>
              <a:spcBef>
                <a:spcPct val="0"/>
              </a:spcBef>
              <a:defRPr/>
            </a:pPr>
            <a:r>
              <a:rPr lang="en-US" sz="1200" b="0">
                <a:solidFill>
                  <a:schemeClr val="tx1"/>
                </a:solidFill>
                <a:latin typeface="Comic Sans MS" pitchFamily="66" charset="0"/>
              </a:rPr>
              <a:t>CERN, IT-PSS</a:t>
            </a:r>
          </a:p>
        </p:txBody>
      </p:sp>
      <p:sp>
        <p:nvSpPr>
          <p:cNvPr id="8140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172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i="1">
                <a:solidFill>
                  <a:srgbClr val="00529E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Overview of LHC start-up – Service Challenge Technical Day 15/9 - </a:t>
            </a:r>
            <a:fld id="{393F97DF-74DC-4B6E-BEEC-FCD285C45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8" descr="lato3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0491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500493" r:id="rId1"/>
    <p:sldLayoutId id="2147500472" r:id="rId2"/>
    <p:sldLayoutId id="2147500473" r:id="rId3"/>
    <p:sldLayoutId id="2147500474" r:id="rId4"/>
    <p:sldLayoutId id="2147500475" r:id="rId5"/>
    <p:sldLayoutId id="2147500476" r:id="rId6"/>
    <p:sldLayoutId id="2147500477" r:id="rId7"/>
    <p:sldLayoutId id="2147500478" r:id="rId8"/>
    <p:sldLayoutId id="2147500479" r:id="rId9"/>
    <p:sldLayoutId id="2147500480" r:id="rId10"/>
    <p:sldLayoutId id="21475004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 pitchFamily="8" charset="0"/>
              </a:defRPr>
            </a:lvl1pPr>
          </a:lstStyle>
          <a:p>
            <a:pPr>
              <a:defRPr/>
            </a:pPr>
            <a:fld id="{31B6349E-875A-4F08-93AF-D915E15E545A}" type="datetimeFigureOut">
              <a:rPr lang="en-US"/>
              <a:pPr>
                <a:defRPr/>
              </a:pPr>
              <a:t>11/27/2007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 pitchFamily="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 pitchFamily="8" charset="0"/>
              </a:defRPr>
            </a:lvl1pPr>
          </a:lstStyle>
          <a:p>
            <a:pPr>
              <a:defRPr/>
            </a:pPr>
            <a:fld id="{33A2DD68-668B-442B-B8C8-A321974A83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00482" r:id="rId1"/>
    <p:sldLayoutId id="2147500483" r:id="rId2"/>
    <p:sldLayoutId id="2147500484" r:id="rId3"/>
    <p:sldLayoutId id="2147500485" r:id="rId4"/>
    <p:sldLayoutId id="2147500486" r:id="rId5"/>
    <p:sldLayoutId id="2147500487" r:id="rId6"/>
    <p:sldLayoutId id="2147500488" r:id="rId7"/>
    <p:sldLayoutId id="2147500489" r:id="rId8"/>
    <p:sldLayoutId id="2147500490" r:id="rId9"/>
    <p:sldLayoutId id="2147500491" r:id="rId10"/>
    <p:sldLayoutId id="214750049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1071563" y="274638"/>
            <a:ext cx="7615237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les.robertson@cern.ch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31A37A-71A8-4E5F-8C4A-019927446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9" name="Picture 12" descr="logo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42875" y="28575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00494" r:id="rId1"/>
    <p:sldLayoutId id="2147500495" r:id="rId2"/>
    <p:sldLayoutId id="2147500496" r:id="rId3"/>
    <p:sldLayoutId id="2147500497" r:id="rId4"/>
    <p:sldLayoutId id="2147500498" r:id="rId5"/>
    <p:sldLayoutId id="2147500499" r:id="rId6"/>
    <p:sldLayoutId id="2147500500" r:id="rId7"/>
    <p:sldLayoutId id="2147500501" r:id="rId8"/>
    <p:sldLayoutId id="2147500502" r:id="rId9"/>
    <p:sldLayoutId id="2147500503" r:id="rId10"/>
    <p:sldLayoutId id="2147500504" r:id="rId11"/>
    <p:sldLayoutId id="214750050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ategoryDisplay.py?categId=258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503198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twiki.cern.ch/twiki/bin/view/EGEE/SA1" TargetMode="External"/><Relationship Id="rId3" Type="http://schemas.openxmlformats.org/officeDocument/2006/relationships/hyperlink" Target="http://goc.grid.sinica.edu.tw/gocwiki/FrontPage" TargetMode="External"/><Relationship Id="rId7" Type="http://schemas.openxmlformats.org/officeDocument/2006/relationships/hyperlink" Target="http://lcg.web.cern.ch/LCG/Sites/the-LCG-directory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://www.sysadmin.hep.ac.uk/wiki/Main_Page" TargetMode="External"/><Relationship Id="rId5" Type="http://schemas.openxmlformats.org/officeDocument/2006/relationships/hyperlink" Target="http://www.gridpp.ac.uk/deployment/admin/admin.html" TargetMode="External"/><Relationship Id="rId4" Type="http://schemas.openxmlformats.org/officeDocument/2006/relationships/hyperlink" Target="https://gus.fzk.de/pages/docu.php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goc.grid.sinica.edu.tw/gstat/" TargetMode="External"/><Relationship Id="rId3" Type="http://schemas.openxmlformats.org/officeDocument/2006/relationships/hyperlink" Target="http://cic.gridops.org/" TargetMode="External"/><Relationship Id="rId7" Type="http://schemas.openxmlformats.org/officeDocument/2006/relationships/hyperlink" Target="https://lcg-sam.cern.ch:8443/sam/sam.py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lcg-fcr.cern.ch:8443/fcr/fcr.cgi" TargetMode="External"/><Relationship Id="rId5" Type="http://schemas.openxmlformats.org/officeDocument/2006/relationships/hyperlink" Target="http://www.ggus.org/" TargetMode="External"/><Relationship Id="rId4" Type="http://schemas.openxmlformats.org/officeDocument/2006/relationships/hyperlink" Target="https://goc.gridops.org/" TargetMode="External"/><Relationship Id="rId9" Type="http://schemas.openxmlformats.org/officeDocument/2006/relationships/hyperlink" Target="http://www.egee.cesga.es/acctenfor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ctrTitle" idx="4294967295"/>
          </p:nvPr>
        </p:nvSpPr>
        <p:spPr>
          <a:xfrm>
            <a:off x="1000125" y="0"/>
            <a:ext cx="8143875" cy="1470025"/>
          </a:xfrm>
        </p:spPr>
        <p:txBody>
          <a:bodyPr/>
          <a:lstStyle/>
          <a:p>
            <a:pPr eaLnBrk="1" hangingPunct="1"/>
            <a:r>
              <a:rPr lang="en-GB" smtClean="0"/>
              <a:t>WLCG – Worldwide LHC Computing Grid</a:t>
            </a:r>
            <a:endParaRPr lang="en-US" smtClean="0"/>
          </a:p>
        </p:txBody>
      </p:sp>
      <p:sp>
        <p:nvSpPr>
          <p:cNvPr id="17411" name="Subtitle 2"/>
          <p:cNvSpPr>
            <a:spLocks noGrp="1"/>
          </p:cNvSpPr>
          <p:nvPr>
            <p:ph type="subTitle" idx="4294967295"/>
          </p:nvPr>
        </p:nvSpPr>
        <p:spPr>
          <a:xfrm>
            <a:off x="0" y="1357313"/>
            <a:ext cx="4000500" cy="36433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GB" sz="1400" b="1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GB" sz="3600" b="1" smtClean="0">
                <a:solidFill>
                  <a:schemeClr val="bg1"/>
                </a:solidFill>
              </a:rPr>
              <a:t>Grid Operations:</a:t>
            </a:r>
          </a:p>
          <a:p>
            <a:pPr eaLnBrk="1" hangingPunct="1"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</a:rPr>
              <a:t>The Current Model</a:t>
            </a:r>
            <a:endParaRPr lang="en-GB" sz="2800" b="1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GB" sz="2000" b="1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sz="2000" b="1" smtClean="0">
                <a:solidFill>
                  <a:schemeClr val="bg1"/>
                </a:solidFill>
              </a:rPr>
              <a:t>WLCG Service Reliability</a:t>
            </a:r>
            <a:br>
              <a:rPr lang="en-US" sz="2000" b="1" smtClean="0">
                <a:solidFill>
                  <a:schemeClr val="bg1"/>
                </a:solidFill>
              </a:rPr>
            </a:br>
            <a:r>
              <a:rPr lang="en-US" sz="2000" b="1" smtClean="0">
                <a:solidFill>
                  <a:schemeClr val="bg1"/>
                </a:solidFill>
              </a:rPr>
              <a:t>Workshop</a:t>
            </a:r>
            <a:endParaRPr lang="en-GB" sz="2000" b="1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GB" sz="2000" b="1" smtClean="0">
                <a:solidFill>
                  <a:schemeClr val="bg1"/>
                </a:solidFill>
              </a:rPr>
              <a:t>November 27</a:t>
            </a:r>
            <a:r>
              <a:rPr lang="en-GB" sz="2000" b="1" baseline="30000" smtClean="0">
                <a:solidFill>
                  <a:schemeClr val="bg1"/>
                </a:solidFill>
              </a:rPr>
              <a:t>th</a:t>
            </a:r>
            <a:r>
              <a:rPr lang="en-GB" sz="2000" b="1" smtClean="0">
                <a:solidFill>
                  <a:schemeClr val="bg1"/>
                </a:solidFill>
              </a:rPr>
              <a:t> 2007</a:t>
            </a:r>
          </a:p>
          <a:p>
            <a:pPr eaLnBrk="1" hangingPunct="1">
              <a:buFont typeface="Arial" charset="0"/>
              <a:buNone/>
            </a:pPr>
            <a:endParaRPr lang="en-GB" sz="2000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Meetings, meetings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>
                <a:latin typeface="Comic Sans MS" pitchFamily="66" charset="0"/>
              </a:rPr>
              <a:t>WLCG/OSG/EGEE weekly grid operations meeting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Conference call every Monday at 16:00 Swiss local time </a:t>
            </a:r>
            <a:r>
              <a:rPr lang="en-GB" sz="1600" dirty="0" smtClean="0">
                <a:latin typeface="Comic Sans MS" pitchFamily="66" charset="0"/>
              </a:rPr>
              <a:t>(agendas:  </a:t>
            </a:r>
            <a:r>
              <a:rPr lang="en-GB" sz="1600" dirty="0" smtClean="0">
                <a:latin typeface="Comic Sans MS" pitchFamily="66" charset="0"/>
                <a:hlinkClick r:id="rId3"/>
              </a:rPr>
              <a:t>http://indico.cern.ch/categoryDisplay.py?categId=258</a:t>
            </a:r>
            <a:r>
              <a:rPr lang="en-GB" sz="1600" dirty="0" smtClean="0">
                <a:latin typeface="Comic Sans MS" pitchFamily="66" charset="0"/>
              </a:rPr>
              <a:t>)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Attendees:</a:t>
            </a:r>
          </a:p>
          <a:p>
            <a:pPr lvl="2">
              <a:buNone/>
              <a:tabLst>
                <a:tab pos="5022850" algn="l"/>
              </a:tabLst>
            </a:pPr>
            <a:r>
              <a:rPr lang="en-GB" sz="1600" dirty="0" smtClean="0">
                <a:latin typeface="Comic Sans MS" pitchFamily="66" charset="0"/>
              </a:rPr>
              <a:t>Tier 0/1 sites (mandatory),  Other sites (optional),  WLCG coordination,</a:t>
            </a:r>
          </a:p>
          <a:p>
            <a:pPr lvl="2">
              <a:buNone/>
              <a:tabLst>
                <a:tab pos="5022850" algn="l"/>
              </a:tabLst>
            </a:pPr>
            <a:r>
              <a:rPr lang="en-GB" sz="1600" dirty="0" smtClean="0">
                <a:latin typeface="Comic Sans MS" pitchFamily="66" charset="0"/>
              </a:rPr>
              <a:t>VOs (LHC VOs mandatory),  ROCs,  EGEE operations team,</a:t>
            </a:r>
          </a:p>
          <a:p>
            <a:pPr lvl="2">
              <a:buNone/>
              <a:tabLst>
                <a:tab pos="5022850" algn="l"/>
              </a:tabLst>
            </a:pPr>
            <a:r>
              <a:rPr lang="en-GB" sz="1600" dirty="0" smtClean="0">
                <a:latin typeface="Comic Sans MS" pitchFamily="66" charset="0"/>
              </a:rPr>
              <a:t>OSG operations team,  GGUS representative,  Security representative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Efficacy has improved enormously over last 2 years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Further improvements in the pipeline – suggestions always welcome </a:t>
            </a:r>
            <a:r>
              <a:rPr lang="en-GB" sz="2200" dirty="0" smtClean="0">
                <a:latin typeface="Comic Sans MS" pitchFamily="66" charset="0"/>
                <a:sym typeface="Wingdings" pitchFamily="2" charset="2"/>
              </a:rPr>
              <a:t></a:t>
            </a:r>
            <a:endParaRPr lang="en-GB" sz="2200" dirty="0" smtClean="0">
              <a:latin typeface="Comic Sans MS" pitchFamily="66" charset="0"/>
            </a:endParaRPr>
          </a:p>
          <a:p>
            <a:pPr>
              <a:spcBef>
                <a:spcPts val="1200"/>
              </a:spcBef>
            </a:pPr>
            <a:r>
              <a:rPr lang="en-GB" sz="2400" dirty="0" smtClean="0">
                <a:latin typeface="Comic Sans MS" pitchFamily="66" charset="0"/>
              </a:rPr>
              <a:t>Bi-weekly ROC Managers meeting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Handle longer term issues, strategic decision making for operations, tactical planning, etc.</a:t>
            </a:r>
          </a:p>
          <a:p>
            <a:pPr>
              <a:spcBef>
                <a:spcPts val="1200"/>
              </a:spcBef>
            </a:pPr>
            <a:r>
              <a:rPr lang="en-GB" sz="2400" dirty="0" smtClean="0">
                <a:latin typeface="Comic Sans MS" pitchFamily="66" charset="0"/>
              </a:rPr>
              <a:t>Bi-annual (roughly) operations workshops	</a:t>
            </a:r>
          </a:p>
          <a:p>
            <a:pPr>
              <a:spcBef>
                <a:spcPts val="1200"/>
              </a:spcBef>
            </a:pPr>
            <a:r>
              <a:rPr lang="en-GB" sz="2400" dirty="0" smtClean="0">
                <a:latin typeface="Comic Sans MS" pitchFamily="66" charset="0"/>
              </a:rPr>
              <a:t>Sessions at WLCG collaboration workshops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Processes &amp; Procedures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>
                <a:latin typeface="Comic Sans MS" pitchFamily="66" charset="0"/>
              </a:rPr>
              <a:t>Middleware release process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Formalized process to move middleware updates and new services through pre-production testing and into the production service (more on this later)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Speed of release </a:t>
            </a:r>
            <a:r>
              <a:rPr lang="en-GB" sz="2200" dirty="0" err="1" smtClean="0">
                <a:latin typeface="Comic Sans MS" pitchFamily="66" charset="0"/>
              </a:rPr>
              <a:t>vs</a:t>
            </a:r>
            <a:r>
              <a:rPr lang="en-GB" sz="2200" dirty="0" smtClean="0">
                <a:latin typeface="Comic Sans MS" pitchFamily="66" charset="0"/>
              </a:rPr>
              <a:t> testing (reliability)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Soon to include interoperability testing with OSG</a:t>
            </a:r>
          </a:p>
          <a:p>
            <a:pPr>
              <a:spcBef>
                <a:spcPts val="2400"/>
              </a:spcBef>
            </a:pPr>
            <a:r>
              <a:rPr lang="en-GB" sz="2400" b="1" dirty="0" smtClean="0">
                <a:latin typeface="Comic Sans MS" pitchFamily="66" charset="0"/>
              </a:rPr>
              <a:t>Security Incident Response Procedure</a:t>
            </a:r>
          </a:p>
          <a:p>
            <a:pPr lvl="1">
              <a:spcBef>
                <a:spcPts val="0"/>
              </a:spcBef>
            </a:pPr>
            <a:r>
              <a:rPr lang="en-GB" sz="1700" dirty="0" smtClean="0">
                <a:latin typeface="Comic Sans MS" pitchFamily="66" charset="0"/>
                <a:hlinkClick r:id="rId3"/>
              </a:rPr>
              <a:t>https://edms.cern.ch/file/867454/1/EGEE_Incident_Response_Procedure.pdf </a:t>
            </a:r>
          </a:p>
          <a:p>
            <a:pPr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Site registration</a:t>
            </a:r>
          </a:p>
          <a:p>
            <a:pPr lvl="1">
              <a:spcBef>
                <a:spcPts val="0"/>
              </a:spcBef>
            </a:pPr>
            <a:r>
              <a:rPr lang="en-GB" sz="2200" dirty="0" smtClean="0">
                <a:latin typeface="Comic Sans MS" pitchFamily="66" charset="0"/>
                <a:hlinkClick r:id="rId3"/>
              </a:rPr>
              <a:t>https://edms.cern.ch/document/503198/</a:t>
            </a:r>
            <a:r>
              <a:rPr lang="en-GB" sz="2200" dirty="0" smtClean="0">
                <a:latin typeface="Comic Sans MS" pitchFamily="66" charset="0"/>
              </a:rPr>
              <a:t> </a:t>
            </a:r>
          </a:p>
          <a:p>
            <a:pPr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VO registration</a:t>
            </a:r>
          </a:p>
          <a:p>
            <a:pPr lvl="1">
              <a:spcBef>
                <a:spcPts val="0"/>
              </a:spcBef>
            </a:pPr>
            <a:r>
              <a:rPr lang="en-GB" sz="2200" dirty="0" smtClean="0">
                <a:latin typeface="Comic Sans MS" pitchFamily="66" charset="0"/>
                <a:hlinkClick r:id="rId3"/>
              </a:rPr>
              <a:t>http://edms.cern.ch/document/503245</a:t>
            </a:r>
          </a:p>
          <a:p>
            <a:pPr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Grid operations procedures manual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Information Overload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 lnSpcReduction="10000"/>
          </a:bodyPr>
          <a:lstStyle/>
          <a:p>
            <a:r>
              <a:rPr lang="en-GB" sz="2400" i="1" dirty="0" smtClean="0">
                <a:latin typeface="Comic Sans MS" pitchFamily="66" charset="0"/>
              </a:rPr>
              <a:t>Many</a:t>
            </a:r>
            <a:r>
              <a:rPr lang="en-GB" sz="2400" dirty="0" smtClean="0">
                <a:latin typeface="Comic Sans MS" pitchFamily="66" charset="0"/>
              </a:rPr>
              <a:t> sources of information on all aspects of operations (some better maintained than others).  A smattering…</a:t>
            </a:r>
          </a:p>
          <a:p>
            <a:pPr lvl="1">
              <a:spcBef>
                <a:spcPts val="1200"/>
              </a:spcBef>
            </a:pPr>
            <a:r>
              <a:rPr lang="en-GB" sz="2200" dirty="0" smtClean="0">
                <a:latin typeface="Comic Sans MS" pitchFamily="66" charset="0"/>
              </a:rPr>
              <a:t>GOC wiki: </a:t>
            </a:r>
            <a:r>
              <a:rPr lang="en-GB" sz="2200" dirty="0" smtClean="0">
                <a:latin typeface="Comic Sans MS" pitchFamily="66" charset="0"/>
                <a:hlinkClick r:id="rId3"/>
              </a:rPr>
              <a:t>http://goc.grid.sinica.edu.tw/gocwiki/FrontPage</a:t>
            </a:r>
            <a:r>
              <a:rPr lang="en-GB" sz="2200" dirty="0" smtClean="0">
                <a:latin typeface="Comic Sans MS" pitchFamily="66" charset="0"/>
              </a:rPr>
              <a:t> 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GB" sz="2200" dirty="0" smtClean="0">
                <a:latin typeface="Comic Sans MS" pitchFamily="66" charset="0"/>
              </a:rPr>
              <a:t>GGUS documentation for site administrators: </a:t>
            </a:r>
            <a:r>
              <a:rPr lang="en-GB" sz="2200" dirty="0" smtClean="0">
                <a:latin typeface="Comic Sans MS" pitchFamily="66" charset="0"/>
                <a:hlinkClick r:id="rId4"/>
              </a:rPr>
              <a:t>https://gus.fzk.de/pages/docu.php#3</a:t>
            </a:r>
            <a:r>
              <a:rPr lang="en-GB" sz="2200" dirty="0" smtClean="0">
                <a:latin typeface="Comic Sans MS" pitchFamily="66" charset="0"/>
              </a:rPr>
              <a:t> </a:t>
            </a:r>
          </a:p>
          <a:p>
            <a:pPr lvl="1">
              <a:spcBef>
                <a:spcPts val="1200"/>
              </a:spcBef>
            </a:pPr>
            <a:r>
              <a:rPr lang="en-GB" sz="2200" dirty="0" smtClean="0">
                <a:latin typeface="Comic Sans MS" pitchFamily="66" charset="0"/>
              </a:rPr>
              <a:t>GridPP Admin Area: </a:t>
            </a:r>
            <a:r>
              <a:rPr lang="en-GB" sz="2200" dirty="0" smtClean="0">
                <a:latin typeface="Comic Sans MS" pitchFamily="66" charset="0"/>
                <a:hlinkClick r:id="rId5"/>
              </a:rPr>
              <a:t>http://www.gridpp.ac.uk/deployment/admin/admin.html</a:t>
            </a:r>
            <a:r>
              <a:rPr lang="en-GB" sz="2200" dirty="0" smtClean="0">
                <a:latin typeface="Comic Sans MS" pitchFamily="66" charset="0"/>
              </a:rPr>
              <a:t> </a:t>
            </a:r>
          </a:p>
          <a:p>
            <a:pPr lvl="1">
              <a:spcBef>
                <a:spcPts val="1200"/>
              </a:spcBef>
            </a:pPr>
            <a:r>
              <a:rPr lang="en-GB" sz="2200" dirty="0" smtClean="0">
                <a:latin typeface="Comic Sans MS" pitchFamily="66" charset="0"/>
              </a:rPr>
              <a:t>System Management Working Group (</a:t>
            </a:r>
            <a:r>
              <a:rPr lang="en-GB" sz="2200" dirty="0" err="1" smtClean="0">
                <a:latin typeface="Comic Sans MS" pitchFamily="66" charset="0"/>
              </a:rPr>
              <a:t>SMWG</a:t>
            </a:r>
            <a:r>
              <a:rPr lang="en-GB" sz="2200" dirty="0" smtClean="0">
                <a:latin typeface="Comic Sans MS" pitchFamily="66" charset="0"/>
              </a:rPr>
              <a:t>) wiki: </a:t>
            </a:r>
            <a:r>
              <a:rPr lang="en-GB" sz="2200" dirty="0" smtClean="0">
                <a:latin typeface="Comic Sans MS" pitchFamily="66" charset="0"/>
                <a:hlinkClick r:id="rId6"/>
              </a:rPr>
              <a:t>http://www.sysadmin.hep.ac.uk/wiki/Main_Page</a:t>
            </a:r>
            <a:endParaRPr lang="en-GB" sz="2200" dirty="0" smtClean="0">
              <a:latin typeface="Comic Sans MS" pitchFamily="66" charset="0"/>
            </a:endParaRPr>
          </a:p>
          <a:p>
            <a:pPr lvl="1">
              <a:spcBef>
                <a:spcPts val="1200"/>
              </a:spcBef>
            </a:pPr>
            <a:r>
              <a:rPr lang="en-GB" sz="2200" dirty="0" smtClean="0">
                <a:latin typeface="Comic Sans MS" pitchFamily="66" charset="0"/>
              </a:rPr>
              <a:t>LCG directory:</a:t>
            </a:r>
            <a:br>
              <a:rPr lang="en-GB" sz="2200" dirty="0" smtClean="0">
                <a:latin typeface="Comic Sans MS" pitchFamily="66" charset="0"/>
              </a:rPr>
            </a:br>
            <a:r>
              <a:rPr lang="en-GB" dirty="0" smtClean="0">
                <a:latin typeface="Comic Sans MS" pitchFamily="66" charset="0"/>
                <a:hlinkClick r:id="rId7"/>
              </a:rPr>
              <a:t>http://lcg.web.cern.ch/LCG/Sites/the-LCG-directory.html</a:t>
            </a:r>
            <a:r>
              <a:rPr lang="en-GB" dirty="0" smtClean="0">
                <a:latin typeface="Comic Sans MS" pitchFamily="66" charset="0"/>
              </a:rPr>
              <a:t> </a:t>
            </a:r>
          </a:p>
          <a:p>
            <a:pPr lvl="1">
              <a:spcBef>
                <a:spcPts val="1200"/>
              </a:spcBef>
            </a:pPr>
            <a:r>
              <a:rPr lang="en-GB" sz="2200" dirty="0" smtClean="0">
                <a:latin typeface="Comic Sans MS" pitchFamily="66" charset="0"/>
              </a:rPr>
              <a:t>EGEE SA1 Wiki:  </a:t>
            </a:r>
            <a:r>
              <a:rPr lang="en-GB" sz="2200" dirty="0" smtClean="0">
                <a:latin typeface="Comic Sans MS" pitchFamily="66" charset="0"/>
                <a:hlinkClick r:id="rId8"/>
              </a:rPr>
              <a:t>https://twiki.cern.ch/twiki/bin/view/EGEE/SA1</a:t>
            </a:r>
            <a:r>
              <a:rPr lang="en-GB" sz="2200" dirty="0" smtClean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As clear as mud?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ahoma" pitchFamily="34" charset="0"/>
              </a:rPr>
              <a:t>Questions</a:t>
            </a:r>
          </a:p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ahoma" pitchFamily="34" charset="0"/>
              </a:rPr>
              <a:t>(and hopefully answers)</a:t>
            </a:r>
          </a:p>
        </p:txBody>
      </p:sp>
      <p:pic>
        <p:nvPicPr>
          <p:cNvPr id="6" name="Picture 2" descr="C:\Documents and Settings\thackray\Local Settings\Temporary Internet Files\Content.IE5\VE46Y17R\MCj039790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900" y="2124075"/>
            <a:ext cx="900113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thackray\Local Settings\Temporary Internet Files\Content.IE5\YDOQUYKK\MCj030431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2908300"/>
            <a:ext cx="10699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thackray\Local Settings\Temporary Internet Files\Content.IE5\VAS89P21\MCj039175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4816475"/>
            <a:ext cx="1152525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Documents and Settings\thackray\Local Settings\Temporary Internet Files\Content.IE5\VAS89P21\MCBD05048_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" y="3670300"/>
            <a:ext cx="1966913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:\Documents and Settings\thackray\Local Settings\Temporary Internet Files\Content.IE5\JH89F5HS\MCPE07016_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56463" y="1965325"/>
            <a:ext cx="1309687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C:\Documents and Settings\thackray\Local Settings\Temporary Internet Files\Content.IE5\VE46Y17R\MCj0082279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24525" y="3595688"/>
            <a:ext cx="1452563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C:\Documents and Settings\thackray\Local Settings\Temporary Internet Files\Content.IE5\YDOQUYKK\MCj0326908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72050" y="5386388"/>
            <a:ext cx="912813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:\Documents and Settings\thackray\Local Settings\Temporary Internet Files\Content.IE5\YDOQUYKK\MCj00786220000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28913" y="2528888"/>
            <a:ext cx="923925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1" descr="C:\Documents and Settings\thackray\Local Settings\Temporary Internet Files\Content.IE5\VE46Y17R\MCj00890480000[1]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909888" y="4892675"/>
            <a:ext cx="812800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09600" y="3200400"/>
            <a:ext cx="7924800" cy="1371600"/>
          </a:xfrm>
          <a:prstGeom prst="rect">
            <a:avLst/>
          </a:prstGeom>
          <a:solidFill>
            <a:schemeClr val="bg1">
              <a:alpha val="97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63500" dist="38100" dir="6000000" sx="101000" sy="101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108000" rIns="144000" bIns="108000" rtlCol="0" anchor="ctr" anchorCtr="1">
            <a:noAutofit/>
          </a:bodyPr>
          <a:lstStyle/>
          <a:p>
            <a:r>
              <a:rPr lang="en-GB" sz="2800" dirty="0" smtClean="0"/>
              <a:t>How can/should grid operations interact with the LHC experiments in the future?</a:t>
            </a:r>
            <a:endParaRPr lang="en-GB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What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Grid Operations?  Well…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4038600" cy="5257800"/>
          </a:xfrm>
        </p:spPr>
        <p:txBody>
          <a:bodyPr lIns="0" tIns="0" rIns="0" bIns="0">
            <a:normAutofit fontScale="92500"/>
          </a:bodyPr>
          <a:lstStyle/>
          <a:p>
            <a:pPr marL="252000" indent="-252000">
              <a:spcBef>
                <a:spcPts val="0"/>
              </a:spcBef>
            </a:pPr>
            <a:r>
              <a:rPr lang="en-GB" sz="2400" dirty="0" smtClean="0">
                <a:latin typeface="Comic Sans MS" pitchFamily="66" charset="0"/>
              </a:rPr>
              <a:t>Infrastructures</a:t>
            </a:r>
          </a:p>
          <a:p>
            <a:pPr marL="534988" lvl="1" indent="-282575">
              <a:spcBef>
                <a:spcPts val="600"/>
              </a:spcBef>
            </a:pPr>
            <a:r>
              <a:rPr lang="en-GB" sz="2200" dirty="0" smtClean="0">
                <a:latin typeface="Comic Sans MS" pitchFamily="66" charset="0"/>
              </a:rPr>
              <a:t>Production service</a:t>
            </a:r>
          </a:p>
          <a:p>
            <a:pPr marL="534988" lvl="1" indent="-282575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>
                <a:latin typeface="Comic Sans MS" pitchFamily="66" charset="0"/>
              </a:rPr>
              <a:t>Pre-production service (PPS)</a:t>
            </a:r>
          </a:p>
          <a:p>
            <a:pPr marL="252000" indent="-252000">
              <a:lnSpc>
                <a:spcPct val="90000"/>
              </a:lnSpc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Processes</a:t>
            </a:r>
          </a:p>
          <a:p>
            <a:pPr marL="534988" lvl="1" indent="-282575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>
                <a:latin typeface="Comic Sans MS" pitchFamily="66" charset="0"/>
              </a:rPr>
              <a:t>Middleware release process</a:t>
            </a:r>
          </a:p>
          <a:p>
            <a:pPr marL="534988" lvl="1" indent="-282575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>
                <a:latin typeface="Comic Sans MS" pitchFamily="66" charset="0"/>
              </a:rPr>
              <a:t>Site registration</a:t>
            </a:r>
          </a:p>
          <a:p>
            <a:pPr marL="534988" lvl="1" indent="-282575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>
                <a:latin typeface="Comic Sans MS" pitchFamily="66" charset="0"/>
              </a:rPr>
              <a:t>VO registration</a:t>
            </a:r>
          </a:p>
          <a:p>
            <a:pPr marL="252000" indent="-252000">
              <a:lnSpc>
                <a:spcPct val="90000"/>
              </a:lnSpc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Communications</a:t>
            </a:r>
          </a:p>
          <a:p>
            <a:pPr marL="534988" lvl="1" indent="-282575">
              <a:lnSpc>
                <a:spcPct val="90000"/>
              </a:lnSpc>
              <a:spcBef>
                <a:spcPts val="600"/>
              </a:spcBef>
            </a:pPr>
            <a:r>
              <a:rPr lang="en-GB" sz="2200" dirty="0" smtClean="0">
                <a:latin typeface="Comic Sans MS" pitchFamily="66" charset="0"/>
              </a:rPr>
              <a:t>Weekly, monthly, bi-annual meetings for all stakeholders </a:t>
            </a:r>
          </a:p>
          <a:p>
            <a:pPr marL="252000" indent="-252000">
              <a:lnSpc>
                <a:spcPct val="90000"/>
              </a:lnSpc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Interoperations with other grids (OSG)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48200" y="1371600"/>
            <a:ext cx="4191000" cy="5257800"/>
          </a:xfrm>
        </p:spPr>
        <p:txBody>
          <a:bodyPr lIns="0" tIns="0" rIns="0" bIns="0">
            <a:normAutofit/>
          </a:bodyPr>
          <a:lstStyle/>
          <a:p>
            <a:pPr marL="252000" indent="-252000">
              <a:lnSpc>
                <a:spcPct val="90000"/>
              </a:lnSpc>
              <a:spcBef>
                <a:spcPts val="2400"/>
              </a:spcBef>
            </a:pPr>
            <a:r>
              <a:rPr lang="en-GB" sz="2200" dirty="0" smtClean="0">
                <a:latin typeface="Comic Sans MS" pitchFamily="66" charset="0"/>
              </a:rPr>
              <a:t>Grid security</a:t>
            </a:r>
          </a:p>
          <a:p>
            <a:pPr marL="252000" indent="-252000">
              <a:lnSpc>
                <a:spcPct val="90000"/>
              </a:lnSpc>
              <a:spcBef>
                <a:spcPts val="2400"/>
              </a:spcBef>
            </a:pPr>
            <a:r>
              <a:rPr lang="en-GB" sz="2200" dirty="0" smtClean="0">
                <a:latin typeface="Comic Sans MS" pitchFamily="66" charset="0"/>
              </a:rPr>
              <a:t>User + Operations support</a:t>
            </a:r>
          </a:p>
          <a:p>
            <a:pPr marL="252000" indent="-252000">
              <a:lnSpc>
                <a:spcPct val="90000"/>
              </a:lnSpc>
              <a:spcBef>
                <a:spcPts val="2400"/>
              </a:spcBef>
            </a:pPr>
            <a:r>
              <a:rPr lang="en-GB" sz="2200" dirty="0" smtClean="0">
                <a:latin typeface="Comic Sans MS" pitchFamily="66" charset="0"/>
              </a:rPr>
              <a:t>Operations tools</a:t>
            </a:r>
          </a:p>
          <a:p>
            <a:pPr marL="534988" lvl="1" indent="-282575">
              <a:lnSpc>
                <a:spcPct val="90000"/>
              </a:lnSpc>
              <a:spcBef>
                <a:spcPts val="600"/>
              </a:spcBef>
            </a:pPr>
            <a:r>
              <a:rPr lang="en-GB" sz="2000" dirty="0" smtClean="0">
                <a:latin typeface="Comic Sans MS" pitchFamily="66" charset="0"/>
              </a:rPr>
              <a:t>CIC Portal</a:t>
            </a:r>
          </a:p>
          <a:p>
            <a:pPr marL="935038" lvl="2" indent="-282575">
              <a:lnSpc>
                <a:spcPct val="90000"/>
              </a:lnSpc>
              <a:spcBef>
                <a:spcPts val="600"/>
              </a:spcBef>
            </a:pPr>
            <a:r>
              <a:rPr lang="en-GB" dirty="0" smtClean="0">
                <a:latin typeface="Comic Sans MS" pitchFamily="66" charset="0"/>
              </a:rPr>
              <a:t>Broadcast tool</a:t>
            </a:r>
          </a:p>
          <a:p>
            <a:pPr marL="935038" lvl="2" indent="-282575">
              <a:lnSpc>
                <a:spcPct val="90000"/>
              </a:lnSpc>
              <a:spcBef>
                <a:spcPts val="600"/>
              </a:spcBef>
            </a:pPr>
            <a:r>
              <a:rPr lang="en-GB" dirty="0" smtClean="0">
                <a:latin typeface="Comic Sans MS" pitchFamily="66" charset="0"/>
              </a:rPr>
              <a:t>VO ID cards</a:t>
            </a:r>
          </a:p>
          <a:p>
            <a:pPr marL="534988" lvl="1" indent="-282575">
              <a:lnSpc>
                <a:spcPct val="90000"/>
              </a:lnSpc>
              <a:spcBef>
                <a:spcPts val="600"/>
              </a:spcBef>
            </a:pPr>
            <a:r>
              <a:rPr lang="en-GB" sz="2000" dirty="0" smtClean="0">
                <a:latin typeface="Comic Sans MS" pitchFamily="66" charset="0"/>
              </a:rPr>
              <a:t>GOC database</a:t>
            </a:r>
          </a:p>
          <a:p>
            <a:pPr marL="534988" lvl="1" indent="-282575">
              <a:lnSpc>
                <a:spcPct val="90000"/>
              </a:lnSpc>
              <a:spcBef>
                <a:spcPts val="600"/>
              </a:spcBef>
            </a:pPr>
            <a:r>
              <a:rPr lang="en-GB" sz="2000" dirty="0" smtClean="0">
                <a:latin typeface="Comic Sans MS" pitchFamily="66" charset="0"/>
              </a:rPr>
              <a:t>Monitoring</a:t>
            </a:r>
          </a:p>
          <a:p>
            <a:pPr marL="534988" lvl="1" indent="-282575">
              <a:lnSpc>
                <a:spcPct val="90000"/>
              </a:lnSpc>
              <a:spcBef>
                <a:spcPts val="600"/>
              </a:spcBef>
            </a:pPr>
            <a:r>
              <a:rPr lang="en-GB" sz="2000" dirty="0" smtClean="0">
                <a:latin typeface="Comic Sans MS" pitchFamily="66" charset="0"/>
              </a:rPr>
              <a:t>Trouble ticketing system (GGUS)</a:t>
            </a:r>
          </a:p>
          <a:p>
            <a:pPr marL="134938" indent="-282575">
              <a:lnSpc>
                <a:spcPct val="90000"/>
              </a:lnSpc>
              <a:spcBef>
                <a:spcPts val="2400"/>
              </a:spcBef>
            </a:pPr>
            <a:r>
              <a:rPr lang="en-GB" sz="2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… among other things!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Straight Connector 42"/>
          <p:cNvCxnSpPr>
            <a:stCxn id="5" idx="2"/>
            <a:endCxn id="16" idx="0"/>
          </p:cNvCxnSpPr>
          <p:nvPr/>
        </p:nvCxnSpPr>
        <p:spPr>
          <a:xfrm rot="5400000">
            <a:off x="2038350" y="4705350"/>
            <a:ext cx="1600200" cy="57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21" idx="2"/>
            <a:endCxn id="22" idx="0"/>
          </p:cNvCxnSpPr>
          <p:nvPr/>
        </p:nvCxnSpPr>
        <p:spPr>
          <a:xfrm rot="5400000">
            <a:off x="4400550" y="5238750"/>
            <a:ext cx="1447800" cy="419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9" idx="2"/>
            <a:endCxn id="24" idx="0"/>
          </p:cNvCxnSpPr>
          <p:nvPr/>
        </p:nvCxnSpPr>
        <p:spPr>
          <a:xfrm rot="16200000" flipH="1">
            <a:off x="4914900" y="4953000"/>
            <a:ext cx="20574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4267200" y="3048000"/>
            <a:ext cx="2133600" cy="1676400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9462" name="Title 1"/>
          <p:cNvSpPr>
            <a:spLocks noGrp="1"/>
          </p:cNvSpPr>
          <p:nvPr>
            <p:ph type="title"/>
          </p:nvPr>
        </p:nvSpPr>
        <p:spPr>
          <a:xfrm>
            <a:off x="1071563" y="274638"/>
            <a:ext cx="6700837" cy="868362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Grid Operations Management:</a:t>
            </a:r>
            <a:b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Logical Structure</a:t>
            </a:r>
          </a:p>
        </p:txBody>
      </p:sp>
      <p:sp>
        <p:nvSpPr>
          <p:cNvPr id="3" name="Oval 2"/>
          <p:cNvSpPr/>
          <p:nvPr/>
        </p:nvSpPr>
        <p:spPr>
          <a:xfrm>
            <a:off x="3657600" y="1524000"/>
            <a:ext cx="1600200" cy="9144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/>
              <a:t>OCC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85800" y="3429000"/>
            <a:ext cx="1371600" cy="7620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400" dirty="0"/>
              <a:t>ROC 1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438400" y="3429000"/>
            <a:ext cx="1371600" cy="7620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400" dirty="0"/>
              <a:t>ROC 2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343400" y="3124200"/>
            <a:ext cx="1143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ROC 3.1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467600" y="3505200"/>
            <a:ext cx="1371600" cy="762000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400" dirty="0"/>
              <a:t>ROC 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4724400"/>
            <a:ext cx="83820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85800" y="5257800"/>
            <a:ext cx="83820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71600" y="4724400"/>
            <a:ext cx="83820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33600" y="5791200"/>
            <a:ext cx="838200" cy="457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743200" y="5257800"/>
            <a:ext cx="838200" cy="457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05200" y="5715000"/>
            <a:ext cx="838200" cy="457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n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181600" y="3505200"/>
            <a:ext cx="1143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ROC 3.2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495800" y="3962400"/>
            <a:ext cx="1143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ROC 3.3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95800" y="6172200"/>
            <a:ext cx="838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29200" y="5486400"/>
            <a:ext cx="838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715000" y="6172200"/>
            <a:ext cx="838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705600" y="5105400"/>
            <a:ext cx="83820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1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239000" y="5715000"/>
            <a:ext cx="83820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2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077200" y="5105400"/>
            <a:ext cx="83820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Site n</a:t>
            </a:r>
          </a:p>
        </p:txBody>
      </p:sp>
      <p:cxnSp>
        <p:nvCxnSpPr>
          <p:cNvPr id="29" name="Straight Connector 28"/>
          <p:cNvCxnSpPr>
            <a:stCxn id="4" idx="2"/>
            <a:endCxn id="13" idx="0"/>
          </p:cNvCxnSpPr>
          <p:nvPr/>
        </p:nvCxnSpPr>
        <p:spPr>
          <a:xfrm rot="5400000">
            <a:off x="704850" y="4057650"/>
            <a:ext cx="533400" cy="800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4" idx="2"/>
            <a:endCxn id="15" idx="0"/>
          </p:cNvCxnSpPr>
          <p:nvPr/>
        </p:nvCxnSpPr>
        <p:spPr>
          <a:xfrm rot="16200000" flipH="1">
            <a:off x="1314450" y="4248150"/>
            <a:ext cx="533400" cy="419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4" idx="2"/>
            <a:endCxn id="14" idx="0"/>
          </p:cNvCxnSpPr>
          <p:nvPr/>
        </p:nvCxnSpPr>
        <p:spPr>
          <a:xfrm rot="5400000">
            <a:off x="704850" y="4591050"/>
            <a:ext cx="1066800" cy="266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5" idx="2"/>
            <a:endCxn id="17" idx="0"/>
          </p:cNvCxnSpPr>
          <p:nvPr/>
        </p:nvCxnSpPr>
        <p:spPr>
          <a:xfrm rot="16200000" flipH="1">
            <a:off x="2609850" y="4705350"/>
            <a:ext cx="10668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5" idx="2"/>
            <a:endCxn id="18" idx="0"/>
          </p:cNvCxnSpPr>
          <p:nvPr/>
        </p:nvCxnSpPr>
        <p:spPr>
          <a:xfrm rot="16200000" flipH="1">
            <a:off x="2762250" y="4552950"/>
            <a:ext cx="1524000" cy="800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21" idx="2"/>
            <a:endCxn id="23" idx="0"/>
          </p:cNvCxnSpPr>
          <p:nvPr/>
        </p:nvCxnSpPr>
        <p:spPr>
          <a:xfrm rot="16200000" flipH="1">
            <a:off x="5010150" y="5048250"/>
            <a:ext cx="762000" cy="114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7" idx="2"/>
            <a:endCxn id="26" idx="0"/>
          </p:cNvCxnSpPr>
          <p:nvPr/>
        </p:nvCxnSpPr>
        <p:spPr>
          <a:xfrm rot="5400000">
            <a:off x="7181850" y="4743450"/>
            <a:ext cx="1447800" cy="495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7" idx="2"/>
            <a:endCxn id="27" idx="0"/>
          </p:cNvCxnSpPr>
          <p:nvPr/>
        </p:nvCxnSpPr>
        <p:spPr>
          <a:xfrm rot="16200000" flipH="1">
            <a:off x="7905750" y="4514850"/>
            <a:ext cx="8382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7" idx="2"/>
            <a:endCxn id="25" idx="0"/>
          </p:cNvCxnSpPr>
          <p:nvPr/>
        </p:nvCxnSpPr>
        <p:spPr>
          <a:xfrm rot="5400000">
            <a:off x="7219950" y="4171950"/>
            <a:ext cx="838200" cy="1028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3" idx="2"/>
            <a:endCxn id="4" idx="0"/>
          </p:cNvCxnSpPr>
          <p:nvPr/>
        </p:nvCxnSpPr>
        <p:spPr>
          <a:xfrm rot="10800000" flipV="1">
            <a:off x="1371600" y="1981200"/>
            <a:ext cx="228600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3" idx="3"/>
            <a:endCxn id="5" idx="0"/>
          </p:cNvCxnSpPr>
          <p:nvPr/>
        </p:nvCxnSpPr>
        <p:spPr>
          <a:xfrm rot="5400000">
            <a:off x="2946400" y="2482850"/>
            <a:ext cx="1123950" cy="768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3" idx="6"/>
            <a:endCxn id="7" idx="0"/>
          </p:cNvCxnSpPr>
          <p:nvPr/>
        </p:nvCxnSpPr>
        <p:spPr>
          <a:xfrm>
            <a:off x="5257800" y="1981200"/>
            <a:ext cx="28956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3" idx="5"/>
            <a:endCxn id="21" idx="0"/>
          </p:cNvCxnSpPr>
          <p:nvPr/>
        </p:nvCxnSpPr>
        <p:spPr>
          <a:xfrm rot="16200000" flipH="1">
            <a:off x="4806950" y="2520950"/>
            <a:ext cx="742950" cy="311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7" descr="SA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3338" y="2046288"/>
            <a:ext cx="6138862" cy="3962400"/>
          </a:xfrm>
        </p:spPr>
      </p:pic>
      <p:sp>
        <p:nvSpPr>
          <p:cNvPr id="20483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4400" y="1431925"/>
            <a:ext cx="4219575" cy="930275"/>
          </a:xfrm>
        </p:spPr>
        <p:txBody>
          <a:bodyPr/>
          <a:lstStyle/>
          <a:p>
            <a:pPr>
              <a:buClr>
                <a:srgbClr val="00FF00"/>
              </a:buClr>
              <a:buSzPct val="150000"/>
              <a:buFont typeface="Wingdings" pitchFamily="2" charset="2"/>
              <a:buChar char="l"/>
            </a:pPr>
            <a:r>
              <a:rPr lang="en-US" sz="2000" b="1" smtClean="0">
                <a:latin typeface="Comic Sans MS" pitchFamily="66" charset="0"/>
              </a:rPr>
              <a:t>Regional Operations Centres</a:t>
            </a:r>
          </a:p>
          <a:p>
            <a:pPr marL="611188" lvl="1">
              <a:buClr>
                <a:srgbClr val="00FF00"/>
              </a:buClr>
              <a:buSzPct val="150000"/>
              <a:buFont typeface="Arial" charset="0"/>
              <a:buNone/>
            </a:pPr>
            <a:r>
              <a:rPr lang="en-US" sz="1800" smtClean="0">
                <a:latin typeface="Comic Sans MS" pitchFamily="66" charset="0"/>
              </a:rPr>
              <a:t>Core support infrastructure</a:t>
            </a:r>
          </a:p>
        </p:txBody>
      </p:sp>
      <p:sp>
        <p:nvSpPr>
          <p:cNvPr id="20484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7845425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Grid Operations Management:</a:t>
            </a:r>
            <a:b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Physical Structure</a:t>
            </a:r>
            <a:endParaRPr lang="en-GB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6DA9BB-5829-4057-939E-3AEEC57BC02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24" name="Text Placeholder 3"/>
          <p:cNvSpPr txBox="1">
            <a:spLocks/>
          </p:cNvSpPr>
          <p:nvPr/>
        </p:nvSpPr>
        <p:spPr bwMode="auto">
          <a:xfrm>
            <a:off x="152400" y="1447800"/>
            <a:ext cx="449580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buClr>
                <a:srgbClr val="FF0000"/>
              </a:buClr>
              <a:buSzPct val="150000"/>
              <a:buFont typeface="Wingdings" pitchFamily="2" charset="2"/>
              <a:buChar char=""/>
              <a:defRPr/>
            </a:pPr>
            <a:r>
              <a:rPr lang="en-US" sz="2000" kern="0" dirty="0">
                <a:solidFill>
                  <a:schemeClr val="tx1"/>
                </a:solidFill>
                <a:latin typeface="Comic Sans MS" pitchFamily="66" charset="0"/>
              </a:rPr>
              <a:t>Operations Coordination Centre</a:t>
            </a:r>
          </a:p>
          <a:p>
            <a:pPr marL="360000" lvl="1" algn="l">
              <a:buClr>
                <a:srgbClr val="FF0000"/>
              </a:buClr>
              <a:buSzPct val="150000"/>
              <a:defRPr/>
            </a:pPr>
            <a:r>
              <a:rPr lang="en-US" sz="1800" b="0" kern="0" dirty="0">
                <a:solidFill>
                  <a:srgbClr val="00338F"/>
                </a:solidFill>
                <a:latin typeface="Comic Sans MS" pitchFamily="66" charset="0"/>
              </a:rPr>
              <a:t>Management, oversight, coordination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 bwMode="auto">
          <a:xfrm>
            <a:off x="4191000" y="5181600"/>
            <a:ext cx="4572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buClr>
                <a:schemeClr val="accent2">
                  <a:lumMod val="60000"/>
                  <a:lumOff val="40000"/>
                </a:schemeClr>
              </a:buClr>
              <a:buSzPct val="150000"/>
              <a:buFont typeface="Wingdings" pitchFamily="2" charset="2"/>
              <a:buChar char="l"/>
              <a:defRPr/>
            </a:pPr>
            <a:r>
              <a:rPr lang="en-US" sz="2000" dirty="0">
                <a:solidFill>
                  <a:schemeClr val="tx1"/>
                </a:solidFill>
                <a:latin typeface="Comic Sans MS" pitchFamily="66" charset="0"/>
              </a:rPr>
              <a:t>EGEE Network Operations Centre (ENOC)</a:t>
            </a:r>
          </a:p>
          <a:p>
            <a:pPr marL="360000" lvl="1" algn="l" eaLnBrk="0" hangingPunct="0">
              <a:buClr>
                <a:schemeClr val="accent2">
                  <a:lumMod val="60000"/>
                  <a:lumOff val="40000"/>
                </a:schemeClr>
              </a:buClr>
              <a:buSzPct val="150000"/>
              <a:buFont typeface="Arial" charset="0"/>
              <a:buNone/>
              <a:defRPr/>
            </a:pPr>
            <a:r>
              <a:rPr lang="en-US" sz="1800" b="0" dirty="0">
                <a:solidFill>
                  <a:srgbClr val="002060"/>
                </a:solidFill>
                <a:latin typeface="Comic Sans MS" pitchFamily="66" charset="0"/>
              </a:rPr>
              <a:t>Coordination with </a:t>
            </a:r>
            <a:r>
              <a:rPr lang="en-US" sz="1800" b="0" dirty="0" err="1">
                <a:solidFill>
                  <a:srgbClr val="002060"/>
                </a:solidFill>
                <a:latin typeface="Comic Sans MS" pitchFamily="66" charset="0"/>
              </a:rPr>
              <a:t>NRENs</a:t>
            </a:r>
            <a:r>
              <a:rPr lang="en-US" sz="1800" b="0" dirty="0">
                <a:solidFill>
                  <a:srgbClr val="002060"/>
                </a:solidFill>
                <a:latin typeface="Comic Sans MS" pitchFamily="66" charset="0"/>
              </a:rPr>
              <a:t> &amp; GEANT2</a:t>
            </a:r>
            <a:endParaRPr lang="en-GB" sz="1800" b="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0488" name="Text Placeholder 3"/>
          <p:cNvSpPr txBox="1">
            <a:spLocks/>
          </p:cNvSpPr>
          <p:nvPr/>
        </p:nvSpPr>
        <p:spPr bwMode="auto">
          <a:xfrm>
            <a:off x="5791200" y="2514600"/>
            <a:ext cx="3124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buClr>
                <a:srgbClr val="FFFF99"/>
              </a:buClr>
              <a:buSzPct val="150000"/>
              <a:buFont typeface="Wingdings" pitchFamily="2" charset="2"/>
              <a:buChar char="l"/>
            </a:pPr>
            <a:r>
              <a:rPr lang="en-US" sz="2000">
                <a:solidFill>
                  <a:schemeClr val="tx1"/>
                </a:solidFill>
                <a:latin typeface="Comic Sans MS" pitchFamily="66" charset="0"/>
              </a:rPr>
              <a:t>Grid User Support (GGUS)</a:t>
            </a:r>
          </a:p>
          <a:p>
            <a:pPr marL="358775" lvl="1" algn="l" eaLnBrk="0" hangingPunct="0">
              <a:lnSpc>
                <a:spcPct val="90000"/>
              </a:lnSpc>
              <a:buClr>
                <a:srgbClr val="FFFF99"/>
              </a:buClr>
              <a:buSzPct val="150000"/>
              <a:buFont typeface="Arial" charset="0"/>
              <a:buNone/>
            </a:pPr>
            <a:r>
              <a:rPr lang="en-US" sz="1800" b="0">
                <a:solidFill>
                  <a:srgbClr val="002060"/>
                </a:solidFill>
                <a:latin typeface="Comic Sans MS" pitchFamily="66" charset="0"/>
              </a:rPr>
              <a:t>Coordination, management of user support</a:t>
            </a:r>
          </a:p>
        </p:txBody>
      </p:sp>
      <p:grpSp>
        <p:nvGrpSpPr>
          <p:cNvPr id="20489" name="Group 28"/>
          <p:cNvGrpSpPr>
            <a:grpSpLocks/>
          </p:cNvGrpSpPr>
          <p:nvPr/>
        </p:nvGrpSpPr>
        <p:grpSpPr bwMode="auto">
          <a:xfrm>
            <a:off x="533400" y="3208338"/>
            <a:ext cx="4513263" cy="1812925"/>
            <a:chOff x="420914" y="3773714"/>
            <a:chExt cx="4513943" cy="1814286"/>
          </a:xfrm>
        </p:grpSpPr>
        <p:sp>
          <p:nvSpPr>
            <p:cNvPr id="20492" name="Oval 29"/>
            <p:cNvSpPr>
              <a:spLocks noChangeArrowheads="1"/>
            </p:cNvSpPr>
            <p:nvPr/>
          </p:nvSpPr>
          <p:spPr bwMode="auto">
            <a:xfrm>
              <a:off x="3207657" y="3773714"/>
              <a:ext cx="174171" cy="174172"/>
            </a:xfrm>
            <a:prstGeom prst="ellipse">
              <a:avLst/>
            </a:prstGeom>
            <a:solidFill>
              <a:srgbClr val="00FF00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493" name="Oval 30"/>
            <p:cNvSpPr>
              <a:spLocks noChangeArrowheads="1"/>
            </p:cNvSpPr>
            <p:nvPr/>
          </p:nvSpPr>
          <p:spPr bwMode="auto">
            <a:xfrm>
              <a:off x="638629" y="4194628"/>
              <a:ext cx="174171" cy="174172"/>
            </a:xfrm>
            <a:prstGeom prst="ellipse">
              <a:avLst/>
            </a:prstGeom>
            <a:solidFill>
              <a:srgbClr val="00FF00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494" name="Oval 31"/>
            <p:cNvSpPr>
              <a:spLocks noChangeArrowheads="1"/>
            </p:cNvSpPr>
            <p:nvPr/>
          </p:nvSpPr>
          <p:spPr bwMode="auto">
            <a:xfrm>
              <a:off x="420914" y="5326743"/>
              <a:ext cx="174171" cy="174172"/>
            </a:xfrm>
            <a:prstGeom prst="ellipse">
              <a:avLst/>
            </a:prstGeom>
            <a:solidFill>
              <a:srgbClr val="00FF00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495" name="Oval 32"/>
            <p:cNvSpPr>
              <a:spLocks noChangeArrowheads="1"/>
            </p:cNvSpPr>
            <p:nvPr/>
          </p:nvSpPr>
          <p:spPr bwMode="auto">
            <a:xfrm>
              <a:off x="986971" y="4760685"/>
              <a:ext cx="174171" cy="174172"/>
            </a:xfrm>
            <a:prstGeom prst="ellipse">
              <a:avLst/>
            </a:prstGeom>
            <a:solidFill>
              <a:srgbClr val="00FF00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496" name="Oval 33"/>
            <p:cNvSpPr>
              <a:spLocks noChangeArrowheads="1"/>
            </p:cNvSpPr>
            <p:nvPr/>
          </p:nvSpPr>
          <p:spPr bwMode="auto">
            <a:xfrm>
              <a:off x="1291771" y="4775200"/>
              <a:ext cx="174171" cy="174172"/>
            </a:xfrm>
            <a:prstGeom prst="ellipse">
              <a:avLst/>
            </a:prstGeom>
            <a:solidFill>
              <a:srgbClr val="00FF00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497" name="Oval 34"/>
            <p:cNvSpPr>
              <a:spLocks noChangeArrowheads="1"/>
            </p:cNvSpPr>
            <p:nvPr/>
          </p:nvSpPr>
          <p:spPr bwMode="auto">
            <a:xfrm>
              <a:off x="1436915" y="4470399"/>
              <a:ext cx="174171" cy="174172"/>
            </a:xfrm>
            <a:prstGeom prst="ellipse">
              <a:avLst/>
            </a:prstGeom>
            <a:solidFill>
              <a:srgbClr val="00FF00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498" name="Oval 35"/>
            <p:cNvSpPr>
              <a:spLocks noChangeArrowheads="1"/>
            </p:cNvSpPr>
            <p:nvPr/>
          </p:nvSpPr>
          <p:spPr bwMode="auto">
            <a:xfrm>
              <a:off x="1451428" y="3947885"/>
              <a:ext cx="174171" cy="174172"/>
            </a:xfrm>
            <a:prstGeom prst="ellipse">
              <a:avLst/>
            </a:prstGeom>
            <a:solidFill>
              <a:srgbClr val="00FF00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499" name="Oval 36"/>
            <p:cNvSpPr>
              <a:spLocks noChangeArrowheads="1"/>
            </p:cNvSpPr>
            <p:nvPr/>
          </p:nvSpPr>
          <p:spPr bwMode="auto">
            <a:xfrm>
              <a:off x="2046515" y="4383314"/>
              <a:ext cx="174171" cy="174172"/>
            </a:xfrm>
            <a:prstGeom prst="ellipse">
              <a:avLst/>
            </a:prstGeom>
            <a:solidFill>
              <a:srgbClr val="00FF00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500" name="Oval 37"/>
            <p:cNvSpPr>
              <a:spLocks noChangeArrowheads="1"/>
            </p:cNvSpPr>
            <p:nvPr/>
          </p:nvSpPr>
          <p:spPr bwMode="auto">
            <a:xfrm>
              <a:off x="2467429" y="5413828"/>
              <a:ext cx="174171" cy="174172"/>
            </a:xfrm>
            <a:prstGeom prst="ellipse">
              <a:avLst/>
            </a:prstGeom>
            <a:solidFill>
              <a:srgbClr val="00FF00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501" name="Oval 38"/>
            <p:cNvSpPr>
              <a:spLocks noChangeArrowheads="1"/>
            </p:cNvSpPr>
            <p:nvPr/>
          </p:nvSpPr>
          <p:spPr bwMode="auto">
            <a:xfrm>
              <a:off x="1698171" y="5050971"/>
              <a:ext cx="174171" cy="174172"/>
            </a:xfrm>
            <a:prstGeom prst="ellipse">
              <a:avLst/>
            </a:prstGeom>
            <a:solidFill>
              <a:srgbClr val="00FF00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502" name="Oval 39"/>
            <p:cNvSpPr>
              <a:spLocks noChangeArrowheads="1"/>
            </p:cNvSpPr>
            <p:nvPr/>
          </p:nvSpPr>
          <p:spPr bwMode="auto">
            <a:xfrm>
              <a:off x="4760686" y="4296228"/>
              <a:ext cx="174171" cy="174172"/>
            </a:xfrm>
            <a:prstGeom prst="ellipse">
              <a:avLst/>
            </a:prstGeom>
            <a:solidFill>
              <a:srgbClr val="00FF00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503" name="Oval 40"/>
            <p:cNvSpPr>
              <a:spLocks noChangeArrowheads="1"/>
            </p:cNvSpPr>
            <p:nvPr/>
          </p:nvSpPr>
          <p:spPr bwMode="auto">
            <a:xfrm>
              <a:off x="1509486" y="4368800"/>
              <a:ext cx="174171" cy="174172"/>
            </a:xfrm>
            <a:prstGeom prst="ellipse">
              <a:avLst/>
            </a:prstGeom>
            <a:solidFill>
              <a:srgbClr val="FFFF66"/>
            </a:solidFill>
            <a:ln w="25400" algn="ctr">
              <a:noFill/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>
                  <a:srgbClr val="FFCC66"/>
                </a:buClr>
                <a:buFontTx/>
                <a:buChar char="•"/>
              </a:pPr>
              <a:endParaRPr lang="en-GB" sz="1800" b="0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sp>
        <p:nvSpPr>
          <p:cNvPr id="20490" name="Oval 41"/>
          <p:cNvSpPr>
            <a:spLocks noChangeArrowheads="1"/>
          </p:cNvSpPr>
          <p:nvPr/>
        </p:nvSpPr>
        <p:spPr bwMode="auto">
          <a:xfrm>
            <a:off x="1447800" y="4295775"/>
            <a:ext cx="174625" cy="174625"/>
          </a:xfrm>
          <a:prstGeom prst="ellipse">
            <a:avLst/>
          </a:prstGeom>
          <a:solidFill>
            <a:srgbClr val="FF0000"/>
          </a:solidFill>
          <a:ln w="25400" algn="ctr">
            <a:noFill/>
            <a:round/>
            <a:headEnd/>
            <a:tailEnd type="triangle" w="med" len="med"/>
          </a:ln>
        </p:spPr>
        <p:txBody>
          <a:bodyPr lIns="90000" tIns="46800" rIns="90000" bIns="46800">
            <a:spAutoFit/>
          </a:bodyPr>
          <a:lstStyle/>
          <a:p>
            <a:pPr algn="l">
              <a:buClr>
                <a:srgbClr val="FFCC66"/>
              </a:buClr>
              <a:buFontTx/>
              <a:buChar char="•"/>
            </a:pPr>
            <a:endParaRPr lang="en-GB" sz="1800" b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1055688" y="4281488"/>
            <a:ext cx="174625" cy="17462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Clr>
                <a:srgbClr val="FFCC66"/>
              </a:buClr>
              <a:buFontTx/>
              <a:buChar char="•"/>
              <a:defRPr/>
            </a:pPr>
            <a:endParaRPr lang="en-GB" sz="1800" b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Day-to-day Grid Operations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 lnSpcReduction="10000"/>
          </a:bodyPr>
          <a:lstStyle/>
          <a:p>
            <a:r>
              <a:rPr lang="en-GB" sz="2600" dirty="0" smtClean="0">
                <a:latin typeface="Comic Sans MS" pitchFamily="66" charset="0"/>
              </a:rPr>
              <a:t>Everyone contributes (or should): OCC, ROCs, sites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600" dirty="0" smtClean="0">
                <a:latin typeface="Comic Sans MS" pitchFamily="66" charset="0"/>
              </a:rPr>
              <a:t>However, day-to-day “grid level” operations carried out by the COD teams, using COD dashboard</a:t>
            </a:r>
            <a:r>
              <a:rPr lang="en-GB" sz="2800" dirty="0" smtClean="0">
                <a:latin typeface="Comic Sans MS" pitchFamily="66" charset="0"/>
              </a:rPr>
              <a:t/>
            </a:r>
            <a:br>
              <a:rPr lang="en-GB" sz="2800" dirty="0" smtClean="0">
                <a:latin typeface="Comic Sans MS" pitchFamily="66" charset="0"/>
              </a:rPr>
            </a:br>
            <a:r>
              <a:rPr lang="en-GB" sz="2800" dirty="0" smtClean="0">
                <a:latin typeface="Comic Sans MS" pitchFamily="66" charset="0"/>
              </a:rPr>
              <a:t>  </a:t>
            </a:r>
            <a:r>
              <a:rPr lang="en-GB" dirty="0" smtClean="0">
                <a:latin typeface="Comic Sans MS" pitchFamily="66" charset="0"/>
              </a:rPr>
              <a:t>(COD = “CIC-on-duty”,  CIC = “Core Infrastructure Centre” ??)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600" dirty="0" smtClean="0">
                <a:latin typeface="Comic Sans MS" pitchFamily="66" charset="0"/>
              </a:rPr>
              <a:t>10 teams – 1 from each ROC.  2 teams on shift per week.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600" dirty="0" smtClean="0">
                <a:latin typeface="Comic Sans MS" pitchFamily="66" charset="0"/>
              </a:rPr>
              <a:t>Handover at the weekly grid operations meeting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400" dirty="0" smtClean="0">
                <a:latin typeface="Comic Sans MS" pitchFamily="66" charset="0"/>
              </a:rPr>
              <a:t>CODs are currently responsible for monitoring the grid, spotting the major problems, raising tickets and chasing resolution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But this needs to change (not scalable). Need to move more responsibility to the ROCs and sites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GB" sz="2200" b="1" i="1" dirty="0" smtClean="0">
                <a:solidFill>
                  <a:srgbClr val="CC0000"/>
                </a:solidFill>
                <a:latin typeface="Comic Sans MS" pitchFamily="66" charset="0"/>
              </a:rPr>
              <a:t>Pro-activity!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User Support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/>
          </a:bodyPr>
          <a:lstStyle/>
          <a:p>
            <a:r>
              <a:rPr lang="en-GB" sz="2600" dirty="0" smtClean="0">
                <a:latin typeface="Comic Sans MS" pitchFamily="66" charset="0"/>
              </a:rPr>
              <a:t>Organized in a similar way to grid operations: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Coordinated by the ESC (executive support committee)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Teams of TPMs (Ticket Processing Managers) handle tickets coming into the GGUS system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TPM teams hand over each week</a:t>
            </a:r>
          </a:p>
          <a:p>
            <a:pPr lvl="1"/>
            <a:r>
              <a:rPr lang="en-GB" sz="2200" dirty="0" smtClean="0">
                <a:latin typeface="Comic Sans MS" pitchFamily="66" charset="0"/>
              </a:rPr>
              <a:t>A significant difference is that some (all?) of the LHC VOs act as 1</a:t>
            </a:r>
            <a:r>
              <a:rPr lang="en-GB" sz="2200" baseline="30000" dirty="0" smtClean="0">
                <a:latin typeface="Comic Sans MS" pitchFamily="66" charset="0"/>
              </a:rPr>
              <a:t>st</a:t>
            </a:r>
            <a:r>
              <a:rPr lang="en-GB" sz="2200" dirty="0" smtClean="0">
                <a:latin typeface="Comic Sans MS" pitchFamily="66" charset="0"/>
              </a:rPr>
              <a:t> level support and only pass tickets to GGUS when can’t be answered “in house”</a:t>
            </a:r>
          </a:p>
          <a:p>
            <a:pPr>
              <a:spcBef>
                <a:spcPts val="1800"/>
              </a:spcBef>
            </a:pPr>
            <a:r>
              <a:rPr lang="en-GB" sz="2400" dirty="0" smtClean="0">
                <a:latin typeface="Comic Sans MS" pitchFamily="66" charset="0"/>
              </a:rPr>
              <a:t>Again, a significant amount of effort goes into this activity – including from the LHC experiments!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Tools for the job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 fontScale="92500" lnSpcReduction="20000"/>
          </a:bodyPr>
          <a:lstStyle/>
          <a:p>
            <a:r>
              <a:rPr lang="en-GB" sz="2600" dirty="0" smtClean="0">
                <a:latin typeface="Comic Sans MS" pitchFamily="66" charset="0"/>
              </a:rPr>
              <a:t>CIC Portal := Grid Operations Portal (IN2P3)</a:t>
            </a:r>
          </a:p>
          <a:p>
            <a:pPr lvl="1"/>
            <a:r>
              <a:rPr lang="en-GB" sz="2400" dirty="0" smtClean="0">
                <a:latin typeface="Comic Sans MS" pitchFamily="66" charset="0"/>
              </a:rPr>
              <a:t>Central portal for grid operations 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400" dirty="0" smtClean="0">
                <a:latin typeface="Comic Sans MS" pitchFamily="66" charset="0"/>
              </a:rPr>
              <a:t>GOC DB := Grid Operations Centre database (RAL)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GB" sz="2200" dirty="0" smtClean="0">
                <a:latin typeface="Comic Sans MS" pitchFamily="66" charset="0"/>
              </a:rPr>
              <a:t>Contains contact and security information for all sites + contains a “steady state” view of the sites and the services which they provide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400" dirty="0" smtClean="0">
                <a:latin typeface="Comic Sans MS" pitchFamily="66" charset="0"/>
              </a:rPr>
              <a:t>GGUS := Global Grid User Support (FZK)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400" dirty="0" smtClean="0">
                <a:latin typeface="Comic Sans MS" pitchFamily="66" charset="0"/>
              </a:rPr>
              <a:t>FCR := Freedom of Choice of Resources (CERN)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GB" sz="2200" dirty="0" smtClean="0">
                <a:latin typeface="Comic Sans MS" pitchFamily="66" charset="0"/>
              </a:rPr>
              <a:t>Allows VOs to select sites according either to SAM results or to VO maintained </a:t>
            </a:r>
            <a:r>
              <a:rPr lang="en-GB" sz="2200" dirty="0" err="1" smtClean="0">
                <a:latin typeface="Comic Sans MS" pitchFamily="66" charset="0"/>
              </a:rPr>
              <a:t>whitelist</a:t>
            </a:r>
            <a:r>
              <a:rPr lang="en-GB" sz="2200" dirty="0" smtClean="0">
                <a:latin typeface="Comic Sans MS" pitchFamily="66" charset="0"/>
              </a:rPr>
              <a:t> / blacklist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400" dirty="0" smtClean="0">
                <a:latin typeface="Comic Sans MS" pitchFamily="66" charset="0"/>
              </a:rPr>
              <a:t>SAM := Service Availability Monitoring (CERN)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400" dirty="0" smtClean="0">
                <a:latin typeface="Comic Sans MS" pitchFamily="66" charset="0"/>
              </a:rPr>
              <a:t>Gstat : displays + validates the information published to the grid Information System by the sites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400" dirty="0" smtClean="0">
                <a:latin typeface="Comic Sans MS" pitchFamily="66" charset="0"/>
              </a:rPr>
              <a:t>Accounting Enforcement Portal: show which sites are not publishing accounting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Tools for the job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/>
          </a:bodyPr>
          <a:lstStyle/>
          <a:p>
            <a:r>
              <a:rPr lang="en-GB" sz="2600" dirty="0" smtClean="0">
                <a:latin typeface="Comic Sans MS" pitchFamily="66" charset="0"/>
              </a:rPr>
              <a:t>CIC Portal : </a:t>
            </a:r>
            <a:r>
              <a:rPr lang="en-GB" sz="2600" dirty="0" smtClean="0">
                <a:latin typeface="Comic Sans MS" pitchFamily="66" charset="0"/>
                <a:hlinkClick r:id="rId3"/>
              </a:rPr>
              <a:t>http://cic.gridops.org/</a:t>
            </a:r>
            <a:r>
              <a:rPr lang="en-GB" sz="2600" dirty="0" smtClean="0">
                <a:latin typeface="Comic Sans MS" pitchFamily="66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GOC DB : </a:t>
            </a:r>
            <a:r>
              <a:rPr lang="en-GB" sz="2400" dirty="0" smtClean="0">
                <a:latin typeface="Comic Sans MS" pitchFamily="66" charset="0"/>
                <a:hlinkClick r:id="rId4"/>
              </a:rPr>
              <a:t>https://goc.gridops.org/</a:t>
            </a:r>
            <a:r>
              <a:rPr lang="en-GB" sz="2400" dirty="0" smtClean="0">
                <a:latin typeface="Comic Sans MS" pitchFamily="66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GGUS : </a:t>
            </a:r>
            <a:r>
              <a:rPr lang="en-GB" sz="2400" dirty="0" smtClean="0">
                <a:latin typeface="Comic Sans MS" pitchFamily="66" charset="0"/>
                <a:hlinkClick r:id="rId5"/>
              </a:rPr>
              <a:t>www.ggus.org</a:t>
            </a:r>
            <a:r>
              <a:rPr lang="en-GB" sz="2400" dirty="0" smtClean="0">
                <a:latin typeface="Comic Sans MS" pitchFamily="66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FCR : </a:t>
            </a:r>
            <a:r>
              <a:rPr lang="en-GB" sz="2400" dirty="0" smtClean="0">
                <a:latin typeface="Comic Sans MS" pitchFamily="66" charset="0"/>
                <a:hlinkClick r:id="rId6"/>
              </a:rPr>
              <a:t>https://lcg-fcr.cern.ch:8443/fcr/fcr.cgi</a:t>
            </a:r>
            <a:r>
              <a:rPr lang="en-GB" sz="2400" dirty="0" smtClean="0">
                <a:latin typeface="Comic Sans MS" pitchFamily="66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SAM : </a:t>
            </a:r>
            <a:r>
              <a:rPr lang="en-GB" sz="2400" dirty="0" smtClean="0">
                <a:latin typeface="Comic Sans MS" pitchFamily="66" charset="0"/>
                <a:hlinkClick r:id="rId7"/>
              </a:rPr>
              <a:t>https://lcg-sam.cern.ch:8443/sam/sam.py</a:t>
            </a:r>
            <a:r>
              <a:rPr lang="en-GB" sz="2400" dirty="0" smtClean="0">
                <a:latin typeface="Comic Sans MS" pitchFamily="66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Gstat : </a:t>
            </a:r>
            <a:r>
              <a:rPr lang="en-GB" sz="2400" dirty="0" smtClean="0">
                <a:latin typeface="Comic Sans MS" pitchFamily="66" charset="0"/>
                <a:hlinkClick r:id="rId8"/>
              </a:rPr>
              <a:t>http://goc.grid.sinica.edu.tw/gstat/</a:t>
            </a:r>
            <a:r>
              <a:rPr lang="en-GB" sz="2400" dirty="0" smtClean="0">
                <a:latin typeface="Comic Sans MS" pitchFamily="66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2400"/>
              </a:spcBef>
            </a:pPr>
            <a:r>
              <a:rPr lang="en-GB" sz="2400" dirty="0" smtClean="0">
                <a:latin typeface="Comic Sans MS" pitchFamily="66" charset="0"/>
              </a:rPr>
              <a:t>Accounting Enforcement Portal : </a:t>
            </a:r>
            <a:r>
              <a:rPr lang="en-GB" sz="2400" dirty="0" smtClean="0">
                <a:latin typeface="Comic Sans MS" pitchFamily="66" charset="0"/>
                <a:hlinkClick r:id="rId9"/>
              </a:rPr>
              <a:t>www3.egee.cesga.es/acctenfor</a:t>
            </a:r>
            <a:r>
              <a:rPr lang="en-GB" sz="2400" dirty="0" smtClean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Interoperations:  We are not alone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/>
          </a:bodyPr>
          <a:lstStyle/>
          <a:p>
            <a:r>
              <a:rPr lang="en-GB" sz="2600" dirty="0" smtClean="0">
                <a:latin typeface="Comic Sans MS" pitchFamily="66" charset="0"/>
              </a:rPr>
              <a:t>And not to forget interoperations with other grids around the world</a:t>
            </a:r>
            <a:r>
              <a:rPr lang="en-GB" sz="2400" dirty="0" smtClean="0">
                <a:latin typeface="Comic Sans MS" pitchFamily="66" charset="0"/>
              </a:rPr>
              <a:t>.  Currently only OSG but </a:t>
            </a:r>
            <a:r>
              <a:rPr lang="en-GB" sz="2400" dirty="0" err="1" smtClean="0">
                <a:latin typeface="Comic Sans MS" pitchFamily="66" charset="0"/>
              </a:rPr>
              <a:t>NorduGrid</a:t>
            </a:r>
            <a:r>
              <a:rPr lang="en-GB" sz="2400" dirty="0" smtClean="0">
                <a:latin typeface="Comic Sans MS" pitchFamily="66" charset="0"/>
              </a:rPr>
              <a:t> and other will come along soon.</a:t>
            </a:r>
          </a:p>
          <a:p>
            <a:pPr>
              <a:spcBef>
                <a:spcPts val="1800"/>
              </a:spcBef>
            </a:pPr>
            <a:r>
              <a:rPr lang="en-GB" sz="2400" dirty="0" smtClean="0">
                <a:latin typeface="Comic Sans MS" pitchFamily="66" charset="0"/>
              </a:rPr>
              <a:t>More than just interoperability (which is the easy bit :o)</a:t>
            </a:r>
          </a:p>
          <a:p>
            <a:pPr lvl="1"/>
            <a:r>
              <a:rPr lang="en-GB" sz="2400" dirty="0" smtClean="0">
                <a:latin typeface="Comic Sans MS" pitchFamily="66" charset="0"/>
              </a:rPr>
              <a:t>Cross grid trouble tickets</a:t>
            </a:r>
          </a:p>
          <a:p>
            <a:pPr lvl="1"/>
            <a:r>
              <a:rPr lang="en-GB" sz="2400" dirty="0" smtClean="0">
                <a:latin typeface="Comic Sans MS" pitchFamily="66" charset="0"/>
              </a:rPr>
              <a:t>Interoperability testing</a:t>
            </a:r>
          </a:p>
          <a:p>
            <a:pPr lvl="1"/>
            <a:r>
              <a:rPr lang="en-GB" sz="2400" dirty="0" smtClean="0">
                <a:latin typeface="Comic Sans MS" pitchFamily="66" charset="0"/>
              </a:rPr>
              <a:t>Dependency analysis</a:t>
            </a:r>
          </a:p>
          <a:p>
            <a:pPr>
              <a:spcBef>
                <a:spcPts val="1800"/>
              </a:spcBef>
            </a:pPr>
            <a:r>
              <a:rPr lang="en-GB" sz="2600" dirty="0" smtClean="0">
                <a:latin typeface="Comic Sans MS" pitchFamily="66" charset="0"/>
              </a:rPr>
              <a:t>Interoperations effectively adds another dimension to the complexity matrix</a:t>
            </a:r>
            <a:endParaRPr lang="en-GB" sz="26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newGridPP2_talks</Template>
  <TotalTime>4896</TotalTime>
  <Words>784</Words>
  <Application>Microsoft PowerPoint</Application>
  <PresentationFormat>On-screen Show (4:3)</PresentationFormat>
  <Paragraphs>150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1_Default Design</vt:lpstr>
      <vt:lpstr>Custom Design</vt:lpstr>
      <vt:lpstr>Office Theme</vt:lpstr>
      <vt:lpstr>WLCG – Worldwide LHC Computing Grid</vt:lpstr>
      <vt:lpstr>What is Grid Operations?  Well…</vt:lpstr>
      <vt:lpstr>Grid Operations Management: Logical Structure</vt:lpstr>
      <vt:lpstr>Grid Operations Management: Physical Structure</vt:lpstr>
      <vt:lpstr>Day-to-day Grid Operations</vt:lpstr>
      <vt:lpstr>User Support</vt:lpstr>
      <vt:lpstr>Tools for the job</vt:lpstr>
      <vt:lpstr>Tools for the job</vt:lpstr>
      <vt:lpstr>Interoperations:  We are not alone</vt:lpstr>
      <vt:lpstr>Meetings, meetings</vt:lpstr>
      <vt:lpstr>Processes &amp; Procedures</vt:lpstr>
      <vt:lpstr>Information Overload</vt:lpstr>
      <vt:lpstr>As clear as mud?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Service Challenges</dc:title>
  <dc:creator>Jamie Shiers</dc:creator>
  <cp:lastModifiedBy>NJMT CERN</cp:lastModifiedBy>
  <cp:revision>848</cp:revision>
  <dcterms:created xsi:type="dcterms:W3CDTF">2006-06-20T06:54:21Z</dcterms:created>
  <dcterms:modified xsi:type="dcterms:W3CDTF">2007-11-27T11:17:05Z</dcterms:modified>
</cp:coreProperties>
</file>