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49" r:id="rId2"/>
    <p:sldId id="350" r:id="rId3"/>
    <p:sldId id="351" r:id="rId4"/>
    <p:sldId id="356" r:id="rId5"/>
    <p:sldId id="354" r:id="rId6"/>
  </p:sldIdLst>
  <p:sldSz cx="9906000" cy="6858000" type="A4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C0128"/>
    <a:srgbClr val="C80000"/>
    <a:srgbClr val="993300"/>
    <a:srgbClr val="0033CC"/>
    <a:srgbClr val="FF0033"/>
    <a:srgbClr val="CC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70" autoAdjust="0"/>
    <p:restoredTop sz="94634" autoAdjust="0"/>
  </p:normalViewPr>
  <p:slideViewPr>
    <p:cSldViewPr snapToGrid="0">
      <p:cViewPr>
        <p:scale>
          <a:sx n="100" d="100"/>
          <a:sy n="100" d="100"/>
        </p:scale>
        <p:origin x="-2130" y="-5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48313600544218"/>
          <c:y val="0.17955112219451372"/>
          <c:w val="0.59865348969985543"/>
          <c:h val="0.75311720698254359"/>
        </c:manualLayout>
      </c:layout>
      <c:lineChart>
        <c:grouping val="standard"/>
        <c:varyColors val="0"/>
        <c:ser>
          <c:idx val="2"/>
          <c:order val="0"/>
          <c:tx>
            <c:v>JAN 2008 - MARCH 2007</c:v>
          </c:tx>
          <c:spPr>
            <a:ln w="12700">
              <a:solidFill>
                <a:srgbClr val="FF99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9900"/>
              </a:solidFill>
              <a:ln>
                <a:solidFill>
                  <a:srgbClr val="FF9900"/>
                </a:solidFill>
                <a:prstDash val="solid"/>
              </a:ln>
            </c:spPr>
          </c:marker>
          <c:cat>
            <c:strRef>
              <c:f>TABLE_RECAPITULATIF!$A$9:$A$13</c:f>
              <c:strCache>
                <c:ptCount val="5"/>
                <c:pt idx="0">
                  <c:v>PL2</c:v>
                </c:pt>
                <c:pt idx="1">
                  <c:v>PL1</c:v>
                </c:pt>
                <c:pt idx="2">
                  <c:v>P0</c:v>
                </c:pt>
                <c:pt idx="3">
                  <c:v>PR1</c:v>
                </c:pt>
                <c:pt idx="4">
                  <c:v>PR2</c:v>
                </c:pt>
              </c:strCache>
            </c:strRef>
          </c:cat>
          <c:val>
            <c:numRef>
              <c:f>TABLE_RECAPITULATIF!$B$9:$B$13</c:f>
              <c:numCache>
                <c:formatCode>0.0</c:formatCode>
                <c:ptCount val="5"/>
                <c:pt idx="1">
                  <c:v>-0.67000000000128068</c:v>
                </c:pt>
                <c:pt idx="2">
                  <c:v>-0.57999999999935881</c:v>
                </c:pt>
                <c:pt idx="3">
                  <c:v>-0.18000000000029104</c:v>
                </c:pt>
                <c:pt idx="4">
                  <c:v>0.42999999999970839</c:v>
                </c:pt>
              </c:numCache>
            </c:numRef>
          </c:val>
          <c:smooth val="0"/>
        </c:ser>
        <c:ser>
          <c:idx val="0"/>
          <c:order val="1"/>
          <c:tx>
            <c:v>MARCH 2009 - MARCH 2007</c:v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TABLE_RECAPITULATIF!$A$9:$A$13</c:f>
              <c:strCache>
                <c:ptCount val="5"/>
                <c:pt idx="0">
                  <c:v>PL2</c:v>
                </c:pt>
                <c:pt idx="1">
                  <c:v>PL1</c:v>
                </c:pt>
                <c:pt idx="2">
                  <c:v>P0</c:v>
                </c:pt>
                <c:pt idx="3">
                  <c:v>PR1</c:v>
                </c:pt>
                <c:pt idx="4">
                  <c:v>PR2</c:v>
                </c:pt>
              </c:strCache>
            </c:strRef>
          </c:cat>
          <c:val>
            <c:numRef>
              <c:f>TABLE_RECAPITULATIF!$C$9:$C$13</c:f>
              <c:numCache>
                <c:formatCode>0.0</c:formatCode>
                <c:ptCount val="5"/>
                <c:pt idx="1">
                  <c:v>-0.63000000000101863</c:v>
                </c:pt>
                <c:pt idx="2">
                  <c:v>-0.89000000000005741</c:v>
                </c:pt>
                <c:pt idx="3">
                  <c:v>-0.32000000000032003</c:v>
                </c:pt>
                <c:pt idx="4">
                  <c:v>0.21000000000093166</c:v>
                </c:pt>
              </c:numCache>
            </c:numRef>
          </c:val>
          <c:smooth val="0"/>
        </c:ser>
        <c:ser>
          <c:idx val="1"/>
          <c:order val="2"/>
          <c:tx>
            <c:v>FEB 2011 - MARCH 2007</c:v>
          </c:tx>
          <c:spPr>
            <a:ln w="25400">
              <a:solidFill>
                <a:srgbClr val="FF00FF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TABLE_RECAPITULATIF!$A$9:$A$13</c:f>
              <c:strCache>
                <c:ptCount val="5"/>
                <c:pt idx="0">
                  <c:v>PL2</c:v>
                </c:pt>
                <c:pt idx="1">
                  <c:v>PL1</c:v>
                </c:pt>
                <c:pt idx="2">
                  <c:v>P0</c:v>
                </c:pt>
                <c:pt idx="3">
                  <c:v>PR1</c:v>
                </c:pt>
                <c:pt idx="4">
                  <c:v>PR2</c:v>
                </c:pt>
              </c:strCache>
            </c:strRef>
          </c:cat>
          <c:val>
            <c:numRef>
              <c:f>TABLE_RECAPITULATIF!$D$9:$D$13</c:f>
              <c:numCache>
                <c:formatCode>0.0</c:formatCode>
                <c:ptCount val="5"/>
                <c:pt idx="1">
                  <c:v>-0.89000000000005741</c:v>
                </c:pt>
                <c:pt idx="2">
                  <c:v>-1.3800000000010471</c:v>
                </c:pt>
                <c:pt idx="3">
                  <c:v>-0.66000000000165926</c:v>
                </c:pt>
                <c:pt idx="4">
                  <c:v>9.9999999996214228E-3</c:v>
                </c:pt>
              </c:numCache>
            </c:numRef>
          </c:val>
          <c:smooth val="0"/>
        </c:ser>
        <c:ser>
          <c:idx val="3"/>
          <c:order val="3"/>
          <c:tx>
            <c:v>FEB 2012 - MARCH 2007</c:v>
          </c:tx>
          <c:val>
            <c:numRef>
              <c:f>TABLE_RECAPITULATIF!$E$9:$E$13</c:f>
              <c:numCache>
                <c:formatCode>0.0</c:formatCode>
                <c:ptCount val="5"/>
                <c:pt idx="1">
                  <c:v>-0.84000000000017394</c:v>
                </c:pt>
                <c:pt idx="2">
                  <c:v>-1.3900000000006685</c:v>
                </c:pt>
                <c:pt idx="3">
                  <c:v>-0.62000000000139721</c:v>
                </c:pt>
                <c:pt idx="4">
                  <c:v>4.0000000000262048E-2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067072"/>
        <c:axId val="24081152"/>
      </c:lineChart>
      <c:catAx>
        <c:axId val="24067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40811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4081152"/>
        <c:scaling>
          <c:orientation val="minMax"/>
          <c:max val="0.5"/>
          <c:min val="-1.5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400"/>
                  <a:t>[mm]</a:t>
                </a:r>
              </a:p>
            </c:rich>
          </c:tx>
          <c:layout>
            <c:manualLayout>
              <c:xMode val="edge"/>
              <c:yMode val="edge"/>
              <c:x val="3.1949533989774443E-4"/>
              <c:y val="0.48713582173741871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4067072"/>
        <c:crosses val="autoZero"/>
        <c:crossBetween val="between"/>
        <c:majorUnit val="0.5"/>
        <c:minorUnit val="0.1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1429113462951521"/>
          <c:y val="9.3362148611018014E-4"/>
          <c:w val="0.28413849487136306"/>
          <c:h val="0.24918948564265289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33294114439775"/>
          <c:y val="0.20201680248570905"/>
          <c:w val="0.8267399777375577"/>
          <c:h val="0.74000090332141522"/>
        </c:manualLayout>
      </c:layout>
      <c:lineChart>
        <c:grouping val="standard"/>
        <c:varyColors val="0"/>
        <c:ser>
          <c:idx val="2"/>
          <c:order val="0"/>
          <c:tx>
            <c:strRef>
              <c:f>TABLE_RECAPITULATIF!$B$2</c:f>
              <c:strCache>
                <c:ptCount val="1"/>
                <c:pt idx="0">
                  <c:v>JAN 2008 - MARCH 2007</c:v>
                </c:pt>
              </c:strCache>
            </c:strRef>
          </c:tx>
          <c:spPr>
            <a:ln w="12700">
              <a:solidFill>
                <a:srgbClr val="FF99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9900"/>
              </a:solidFill>
              <a:ln>
                <a:solidFill>
                  <a:srgbClr val="FF9900"/>
                </a:solidFill>
                <a:prstDash val="solid"/>
              </a:ln>
            </c:spPr>
          </c:marker>
          <c:cat>
            <c:strRef>
              <c:f>TABLE_RECAPITULATIF!$A$4:$A$8</c:f>
              <c:strCache>
                <c:ptCount val="5"/>
                <c:pt idx="0">
                  <c:v>ML2</c:v>
                </c:pt>
                <c:pt idx="1">
                  <c:v>ML1</c:v>
                </c:pt>
                <c:pt idx="2">
                  <c:v>M0</c:v>
                </c:pt>
                <c:pt idx="3">
                  <c:v>MR1</c:v>
                </c:pt>
                <c:pt idx="4">
                  <c:v>MR2</c:v>
                </c:pt>
              </c:strCache>
            </c:strRef>
          </c:cat>
          <c:val>
            <c:numRef>
              <c:f>TABLE_RECAPITULATIF!$B$4:$B$8</c:f>
              <c:numCache>
                <c:formatCode>0.0</c:formatCode>
                <c:ptCount val="5"/>
                <c:pt idx="1">
                  <c:v>-0.75000000000002842</c:v>
                </c:pt>
                <c:pt idx="2">
                  <c:v>-0.43999999999932982</c:v>
                </c:pt>
                <c:pt idx="3">
                  <c:v>-8.0000000000524096E-2</c:v>
                </c:pt>
                <c:pt idx="4">
                  <c:v>0.42000000000008697</c:v>
                </c:pt>
              </c:numCache>
            </c:numRef>
          </c:val>
          <c:smooth val="0"/>
        </c:ser>
        <c:ser>
          <c:idx val="0"/>
          <c:order val="1"/>
          <c:tx>
            <c:v>MARCH 2009 - MARCH 2007</c:v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TABLE_RECAPITULATIF!$A$4:$A$8</c:f>
              <c:strCache>
                <c:ptCount val="5"/>
                <c:pt idx="0">
                  <c:v>ML2</c:v>
                </c:pt>
                <c:pt idx="1">
                  <c:v>ML1</c:v>
                </c:pt>
                <c:pt idx="2">
                  <c:v>M0</c:v>
                </c:pt>
                <c:pt idx="3">
                  <c:v>MR1</c:v>
                </c:pt>
                <c:pt idx="4">
                  <c:v>MR2</c:v>
                </c:pt>
              </c:strCache>
            </c:strRef>
          </c:cat>
          <c:val>
            <c:numRef>
              <c:f>TABLE_RECAPITULATIF!$C$4:$C$8</c:f>
              <c:numCache>
                <c:formatCode>0.0</c:formatCode>
                <c:ptCount val="5"/>
                <c:pt idx="1">
                  <c:v>-0.71000000000154273</c:v>
                </c:pt>
                <c:pt idx="2">
                  <c:v>-0.94999999999956231</c:v>
                </c:pt>
                <c:pt idx="3">
                  <c:v>-0.36000000000058208</c:v>
                </c:pt>
                <c:pt idx="4">
                  <c:v>0.23000000000017451</c:v>
                </c:pt>
              </c:numCache>
            </c:numRef>
          </c:val>
          <c:smooth val="0"/>
        </c:ser>
        <c:ser>
          <c:idx val="1"/>
          <c:order val="2"/>
          <c:tx>
            <c:v>FEB 2011 - MARCH 2007</c:v>
          </c:tx>
          <c:spPr>
            <a:ln w="25400">
              <a:solidFill>
                <a:srgbClr val="FF00FF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TABLE_RECAPITULATIF!$A$4:$A$8</c:f>
              <c:strCache>
                <c:ptCount val="5"/>
                <c:pt idx="0">
                  <c:v>ML2</c:v>
                </c:pt>
                <c:pt idx="1">
                  <c:v>ML1</c:v>
                </c:pt>
                <c:pt idx="2">
                  <c:v>M0</c:v>
                </c:pt>
                <c:pt idx="3">
                  <c:v>MR1</c:v>
                </c:pt>
                <c:pt idx="4">
                  <c:v>MR2</c:v>
                </c:pt>
              </c:strCache>
            </c:strRef>
          </c:cat>
          <c:val>
            <c:numRef>
              <c:f>TABLE_RECAPITULATIF!$D$4:$D$8</c:f>
              <c:numCache>
                <c:formatCode>0.0</c:formatCode>
                <c:ptCount val="5"/>
                <c:pt idx="1">
                  <c:v>-1.0300000000000864</c:v>
                </c:pt>
                <c:pt idx="2">
                  <c:v>-1.4199999999995327</c:v>
                </c:pt>
                <c:pt idx="3">
                  <c:v>-0.75000000000002842</c:v>
                </c:pt>
                <c:pt idx="4">
                  <c:v>9.9999999999766942E-2</c:v>
                </c:pt>
              </c:numCache>
            </c:numRef>
          </c:val>
          <c:smooth val="0"/>
        </c:ser>
        <c:ser>
          <c:idx val="3"/>
          <c:order val="3"/>
          <c:tx>
            <c:v>FEB 2012 - MARCH 2007</c:v>
          </c:tx>
          <c:val>
            <c:numRef>
              <c:f>TABLE_RECAPITULATIF!$E$4:$E$8</c:f>
              <c:numCache>
                <c:formatCode>0.0</c:formatCode>
                <c:ptCount val="5"/>
                <c:pt idx="1">
                  <c:v>-1.0100000000008436</c:v>
                </c:pt>
                <c:pt idx="2">
                  <c:v>-1.4500000000001734</c:v>
                </c:pt>
                <c:pt idx="3">
                  <c:v>-0.77000000000104762</c:v>
                </c:pt>
                <c:pt idx="4">
                  <c:v>9.9999999999766942E-2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919616"/>
        <c:axId val="21308160"/>
      </c:lineChart>
      <c:catAx>
        <c:axId val="23919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081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308160"/>
        <c:scaling>
          <c:orientation val="minMax"/>
          <c:max val="0.5"/>
          <c:min val="-1.5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[mm]</a:t>
                </a:r>
              </a:p>
            </c:rich>
          </c:tx>
          <c:layout>
            <c:manualLayout>
              <c:xMode val="edge"/>
              <c:yMode val="edge"/>
              <c:x val="6.8212824010914054E-3"/>
              <c:y val="0.47500052493438316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3919616"/>
        <c:crosses val="autoZero"/>
        <c:crossBetween val="between"/>
        <c:majorUnit val="0.5"/>
        <c:minorUnit val="0.1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184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4763" y="31750"/>
            <a:ext cx="3160713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t" anchorCtr="0" compatLnSpc="1">
            <a:prstTxWarp prst="textNoShape">
              <a:avLst/>
            </a:prstTxWarp>
          </a:bodyPr>
          <a:lstStyle>
            <a:lvl1pPr algn="l" defTabSz="882650">
              <a:defRPr sz="1000" b="0" i="1"/>
            </a:lvl1pPr>
          </a:lstStyle>
          <a:p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59250" y="31750"/>
            <a:ext cx="3160713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t" anchorCtr="0" compatLnSpc="1">
            <a:prstTxWarp prst="textNoShape">
              <a:avLst/>
            </a:prstTxWarp>
          </a:bodyPr>
          <a:lstStyle>
            <a:lvl1pPr algn="r" defTabSz="882650">
              <a:defRPr sz="1000" b="0" i="1"/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6325" y="704850"/>
            <a:ext cx="5168900" cy="3578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8350"/>
            <a:ext cx="5334000" cy="433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76" tIns="44445" rIns="90476" bIns="444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4763" y="9128125"/>
            <a:ext cx="3160713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b" anchorCtr="0" compatLnSpc="1">
            <a:prstTxWarp prst="textNoShape">
              <a:avLst/>
            </a:prstTxWarp>
          </a:bodyPr>
          <a:lstStyle>
            <a:lvl1pPr algn="l" defTabSz="882650">
              <a:defRPr sz="1000" b="0" i="1"/>
            </a:lvl1pPr>
          </a:lstStyle>
          <a:p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59250" y="9128125"/>
            <a:ext cx="3160713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b" anchorCtr="0" compatLnSpc="1">
            <a:prstTxWarp prst="textNoShape">
              <a:avLst/>
            </a:prstTxWarp>
          </a:bodyPr>
          <a:lstStyle>
            <a:lvl1pPr algn="r" defTabSz="882650">
              <a:defRPr sz="1000" b="0" i="1"/>
            </a:lvl1pPr>
          </a:lstStyle>
          <a:p>
            <a:fld id="{8C715961-6EBA-4A35-AF09-B30A9EDA0AD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7274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49263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98525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47788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97050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25.09.2012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r>
              <a:rPr lang="en-GB"/>
              <a:t>A. Behrens BE/ABP/SU-EM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lvl2pPr lvl="1">
              <a:defRPr/>
            </a:lvl2pPr>
          </a:lstStyle>
          <a:p>
            <a:pPr lvl="1"/>
            <a:endParaRPr lang="en-GB"/>
          </a:p>
          <a:p>
            <a:pPr lvl="1"/>
            <a:fld id="{0446C462-5485-41FC-A144-9D8BEDCD4104}" type="slidenum">
              <a:rPr lang="en-GB"/>
              <a:pPr lvl="1"/>
              <a:t>‹#›</a:t>
            </a:fld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720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5792788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7950" y="996950"/>
            <a:ext cx="3575050" cy="53213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996950"/>
            <a:ext cx="3576638" cy="2584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3733800"/>
            <a:ext cx="3576638" cy="2584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219200" y="64008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25.09.2012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506788" y="6400800"/>
            <a:ext cx="2513012" cy="457200"/>
          </a:xfrm>
        </p:spPr>
        <p:txBody>
          <a:bodyPr/>
          <a:lstStyle>
            <a:lvl2pPr lvl="1">
              <a:defRPr/>
            </a:lvl2pPr>
          </a:lstStyle>
          <a:p>
            <a:pPr lvl="1"/>
            <a:r>
              <a:rPr lang="en-GB"/>
              <a:t>A. Behrens BE/ABP/SU-EM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18288" y="6399213"/>
            <a:ext cx="2063750" cy="457200"/>
          </a:xfrm>
        </p:spPr>
        <p:txBody>
          <a:bodyPr/>
          <a:lstStyle>
            <a:lvl1pPr>
              <a:defRPr/>
            </a:lvl1pPr>
            <a:lvl2pPr lvl="1">
              <a:defRPr/>
            </a:lvl2pPr>
          </a:lstStyle>
          <a:p>
            <a:pPr lvl="1"/>
            <a:endParaRPr lang="en-GB"/>
          </a:p>
          <a:p>
            <a:pPr lvl="1"/>
            <a:fld id="{A2F70E89-661D-4035-A0CE-E4F43310FDB0}" type="slidenum">
              <a:rPr lang="en-GB"/>
              <a:pPr lvl="1"/>
              <a:t>‹#›</a:t>
            </a:fld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60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4008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+mn-lt"/>
              </a:defRPr>
            </a:lvl1pPr>
          </a:lstStyle>
          <a:p>
            <a:r>
              <a:rPr lang="en-GB" dirty="0" smtClean="0"/>
              <a:t>25.09.2012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6788" y="6400800"/>
            <a:ext cx="2513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2pPr lvl="1">
              <a:defRPr sz="1200" b="0">
                <a:latin typeface="+mn-lt"/>
              </a:defRPr>
            </a:lvl2pPr>
          </a:lstStyle>
          <a:p>
            <a:pPr lvl="1"/>
            <a:r>
              <a:rPr lang="en-GB" dirty="0" smtClean="0"/>
              <a:t>A. Behrens BE/ABP/SU-EM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8288" y="6399213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  <a:lvl2pPr lvl="1" algn="r">
              <a:defRPr sz="1200" b="0">
                <a:latin typeface="Times New Roman" pitchFamily="18" charset="0"/>
              </a:defRPr>
            </a:lvl2pPr>
          </a:lstStyle>
          <a:p>
            <a:pPr lvl="1"/>
            <a:endParaRPr lang="en-GB" dirty="0" smtClean="0"/>
          </a:p>
          <a:p>
            <a:pPr lvl="1"/>
            <a:fld id="{E4AF9764-ED78-4DEA-9374-4A6683F05658}" type="slidenum">
              <a:rPr lang="en-GB" smtClean="0">
                <a:latin typeface="+mn-lt"/>
              </a:rPr>
              <a:pPr lvl="1"/>
              <a:t>‹#›</a:t>
            </a:fld>
            <a:endParaRPr lang="en-GB" dirty="0" smtClean="0">
              <a:latin typeface="+mn-lt"/>
            </a:endParaRPr>
          </a:p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28600"/>
            <a:ext cx="5792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7950" y="996950"/>
            <a:ext cx="7304088" cy="53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188913"/>
            <a:ext cx="6175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90600" y="6475413"/>
            <a:ext cx="8001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1066800" y="914400"/>
            <a:ext cx="78486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1497013" y="188913"/>
            <a:ext cx="70564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</a:pPr>
            <a:endParaRPr lang="en-GB" sz="2400" b="0">
              <a:solidFill>
                <a:srgbClr val="9933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377950" y="1790700"/>
            <a:ext cx="7304088" cy="4552950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50000"/>
              </a:spcBef>
              <a:buClrTx/>
              <a:buSzTx/>
              <a:buNone/>
            </a:pPr>
            <a:r>
              <a:rPr lang="en-US" sz="4000" kern="1200" dirty="0" smtClean="0">
                <a:solidFill>
                  <a:srgbClr val="000000"/>
                </a:solidFill>
                <a:latin typeface="Arial" charset="0"/>
              </a:rPr>
              <a:t>Experimental cavern movements</a:t>
            </a:r>
            <a:endParaRPr lang="en-US" sz="4000" kern="1200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>
              <a:lnSpc>
                <a:spcPct val="100000"/>
              </a:lnSpc>
              <a:spcBef>
                <a:spcPct val="50000"/>
              </a:spcBef>
              <a:buClrTx/>
              <a:buSzTx/>
              <a:buNone/>
            </a:pPr>
            <a:endParaRPr lang="en-US" sz="2000" b="1" kern="1200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>
              <a:lnSpc>
                <a:spcPct val="100000"/>
              </a:lnSpc>
              <a:spcBef>
                <a:spcPct val="50000"/>
              </a:spcBef>
              <a:buClrTx/>
              <a:buSzTx/>
              <a:buNone/>
            </a:pPr>
            <a:r>
              <a:rPr lang="en-US" sz="4000" kern="1200" dirty="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z="4000" kern="1200" baseline="30000" dirty="0" smtClean="0">
                <a:solidFill>
                  <a:srgbClr val="000000"/>
                </a:solidFill>
                <a:latin typeface="Arial" charset="0"/>
              </a:rPr>
              <a:t>nd</a:t>
            </a:r>
            <a:r>
              <a:rPr lang="en-US" sz="4000" kern="1200" dirty="0" smtClean="0">
                <a:solidFill>
                  <a:srgbClr val="000000"/>
                </a:solidFill>
                <a:latin typeface="Arial" charset="0"/>
              </a:rPr>
              <a:t> HL-LHC PLC meeting</a:t>
            </a:r>
          </a:p>
          <a:p>
            <a:pPr marL="0" lvl="0" indent="0" algn="ctr">
              <a:lnSpc>
                <a:spcPct val="100000"/>
              </a:lnSpc>
              <a:spcBef>
                <a:spcPct val="50000"/>
              </a:spcBef>
              <a:buClrTx/>
              <a:buSzTx/>
              <a:buNone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25.09.2012</a:t>
            </a:r>
          </a:p>
          <a:p>
            <a:pPr marL="0" lvl="0" indent="0" algn="ctr">
              <a:lnSpc>
                <a:spcPct val="100000"/>
              </a:lnSpc>
              <a:spcBef>
                <a:spcPct val="50000"/>
              </a:spcBef>
              <a:buClrTx/>
              <a:buSzTx/>
              <a:buNone/>
            </a:pPr>
            <a:endParaRPr lang="en-US" sz="2000" kern="1200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>
              <a:lnSpc>
                <a:spcPct val="100000"/>
              </a:lnSpc>
              <a:spcBef>
                <a:spcPct val="50000"/>
              </a:spcBef>
              <a:buClrTx/>
              <a:buSzTx/>
              <a:buNone/>
            </a:pPr>
            <a:r>
              <a:rPr lang="en-US" sz="2000" u="sng" kern="1200" dirty="0" smtClean="0">
                <a:solidFill>
                  <a:srgbClr val="000000"/>
                </a:solidFill>
                <a:latin typeface="Arial" charset="0"/>
              </a:rPr>
              <a:t>A. Behrens</a:t>
            </a: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, J.-C. </a:t>
            </a:r>
            <a:r>
              <a:rPr lang="en-US" sz="2000" kern="1200" dirty="0" err="1" smtClean="0">
                <a:solidFill>
                  <a:srgbClr val="000000"/>
                </a:solidFill>
                <a:latin typeface="Arial" charset="0"/>
              </a:rPr>
              <a:t>Gayde</a:t>
            </a: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, D. </a:t>
            </a:r>
            <a:r>
              <a:rPr lang="en-US" sz="2000" kern="1200" dirty="0" err="1" smtClean="0">
                <a:solidFill>
                  <a:srgbClr val="000000"/>
                </a:solidFill>
                <a:latin typeface="Arial" charset="0"/>
              </a:rPr>
              <a:t>Mergelkuhl</a:t>
            </a:r>
            <a:endParaRPr lang="en-US" sz="2000" kern="1200" dirty="0" smtClean="0">
              <a:solidFill>
                <a:srgbClr val="000000"/>
              </a:solidFill>
              <a:latin typeface="Arial" charset="0"/>
            </a:endParaRPr>
          </a:p>
          <a:p>
            <a:pPr marL="0" lvl="0" indent="0" algn="ctr">
              <a:lnSpc>
                <a:spcPct val="100000"/>
              </a:lnSpc>
              <a:spcBef>
                <a:spcPct val="50000"/>
              </a:spcBef>
              <a:buClrTx/>
              <a:buSzTx/>
              <a:buNone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BE/ABP/SU-EM</a:t>
            </a:r>
            <a:endParaRPr lang="en-US" sz="2000" kern="12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33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5" t="56650" r="31912" b="6340"/>
          <a:stretch>
            <a:fillRect/>
          </a:stretch>
        </p:blipFill>
        <p:spPr bwMode="auto">
          <a:xfrm>
            <a:off x="3816348" y="3322075"/>
            <a:ext cx="4805215" cy="3095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71624" y="228600"/>
            <a:ext cx="7781925" cy="579438"/>
          </a:xfrm>
        </p:spPr>
        <p:txBody>
          <a:bodyPr/>
          <a:lstStyle/>
          <a:p>
            <a:pPr algn="l"/>
            <a:r>
              <a:rPr lang="en-US" dirty="0" smtClean="0"/>
              <a:t>CMS Stability</a:t>
            </a:r>
            <a:r>
              <a:rPr lang="en-US" dirty="0" smtClean="0"/>
              <a:t>: </a:t>
            </a:r>
            <a:r>
              <a:rPr lang="en-US" dirty="0"/>
              <a:t>D</a:t>
            </a:r>
            <a:r>
              <a:rPr lang="en-US" dirty="0" smtClean="0"/>
              <a:t>eep references and cavern floor </a:t>
            </a:r>
            <a:r>
              <a:rPr lang="en-US" dirty="0" smtClean="0"/>
              <a:t>points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dirty="0" smtClean="0"/>
              <a:t>5.09.2012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GB" smtClean="0"/>
              <a:t>A. Behrens BE/ABP/SU-EM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endParaRPr lang="en-GB" dirty="0" smtClean="0"/>
          </a:p>
          <a:p>
            <a:pPr lvl="1"/>
            <a:fld id="{A2F70E89-661D-4035-A0CE-E4F43310FDB0}" type="slidenum">
              <a:rPr lang="en-GB" smtClean="0">
                <a:latin typeface="+mn-lt"/>
              </a:rPr>
              <a:pPr lvl="1"/>
              <a:t>2</a:t>
            </a:fld>
            <a:endParaRPr lang="en-GB" dirty="0" smtClean="0">
              <a:latin typeface="+mn-lt"/>
            </a:endParaRPr>
          </a:p>
          <a:p>
            <a:endParaRPr lang="en-GB" dirty="0">
              <a:latin typeface="+mn-lt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663825" y="1688375"/>
            <a:ext cx="23050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Reference: </a:t>
            </a:r>
            <a:endParaRPr lang="en-US" sz="1600" dirty="0" smtClean="0">
              <a:solidFill>
                <a:srgbClr val="FF0000"/>
              </a:solidFill>
            </a:endParaRPr>
          </a:p>
          <a:p>
            <a:pPr algn="l"/>
            <a:r>
              <a:rPr lang="en-US" sz="1600" dirty="0" smtClean="0">
                <a:solidFill>
                  <a:srgbClr val="FF0000"/>
                </a:solidFill>
              </a:rPr>
              <a:t>5 deep </a:t>
            </a:r>
            <a:r>
              <a:rPr lang="en-US" sz="1600" dirty="0">
                <a:solidFill>
                  <a:srgbClr val="FF0000"/>
                </a:solidFill>
              </a:rPr>
              <a:t>references</a:t>
            </a:r>
          </a:p>
        </p:txBody>
      </p:sp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314" y="998536"/>
            <a:ext cx="2584748" cy="220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7"/>
          <p:cNvSpPr>
            <a:spLocks noChangeShapeType="1"/>
          </p:cNvSpPr>
          <p:nvPr/>
        </p:nvSpPr>
        <p:spPr bwMode="auto">
          <a:xfrm flipH="1">
            <a:off x="6329971" y="2242374"/>
            <a:ext cx="775679" cy="1494321"/>
          </a:xfrm>
          <a:prstGeom prst="line">
            <a:avLst/>
          </a:prstGeom>
          <a:noFill/>
          <a:ln w="38100">
            <a:solidFill>
              <a:srgbClr val="FF00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 rot="5400000" flipV="1">
            <a:off x="4226599" y="3974507"/>
            <a:ext cx="212368" cy="226415"/>
          </a:xfrm>
          <a:prstGeom prst="ellipse">
            <a:avLst/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pic>
        <p:nvPicPr>
          <p:cNvPr id="16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7" y="1017587"/>
            <a:ext cx="2549898" cy="218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2771775" y="2396260"/>
            <a:ext cx="1447800" cy="1585269"/>
          </a:xfrm>
          <a:prstGeom prst="line">
            <a:avLst/>
          </a:prstGeom>
          <a:noFill/>
          <a:ln w="38100">
            <a:solidFill>
              <a:srgbClr val="FF00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pic>
        <p:nvPicPr>
          <p:cNvPr id="18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6" y="3736695"/>
            <a:ext cx="3242049" cy="251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364060" y="1842263"/>
            <a:ext cx="18222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600" dirty="0" smtClean="0">
                <a:solidFill>
                  <a:srgbClr val="FF0000"/>
                </a:solidFill>
              </a:rPr>
              <a:t>10 Floor points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1" name="Oval 30"/>
          <p:cNvSpPr>
            <a:spLocks noChangeArrowheads="1"/>
          </p:cNvSpPr>
          <p:nvPr/>
        </p:nvSpPr>
        <p:spPr bwMode="auto">
          <a:xfrm>
            <a:off x="4384944" y="4215946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Oval 30"/>
          <p:cNvSpPr>
            <a:spLocks noChangeArrowheads="1"/>
          </p:cNvSpPr>
          <p:nvPr/>
        </p:nvSpPr>
        <p:spPr bwMode="auto">
          <a:xfrm>
            <a:off x="4375419" y="5349421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Oval 30"/>
          <p:cNvSpPr>
            <a:spLocks noChangeArrowheads="1"/>
          </p:cNvSpPr>
          <p:nvPr/>
        </p:nvSpPr>
        <p:spPr bwMode="auto">
          <a:xfrm>
            <a:off x="7871094" y="4206421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Oval 30"/>
          <p:cNvSpPr>
            <a:spLocks noChangeArrowheads="1"/>
          </p:cNvSpPr>
          <p:nvPr/>
        </p:nvSpPr>
        <p:spPr bwMode="auto">
          <a:xfrm>
            <a:off x="7861569" y="5339896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5270769" y="4225471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Oval 30"/>
          <p:cNvSpPr>
            <a:spLocks noChangeArrowheads="1"/>
          </p:cNvSpPr>
          <p:nvPr/>
        </p:nvSpPr>
        <p:spPr bwMode="auto">
          <a:xfrm>
            <a:off x="5261244" y="5358946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Oval 30"/>
          <p:cNvSpPr>
            <a:spLocks noChangeArrowheads="1"/>
          </p:cNvSpPr>
          <p:nvPr/>
        </p:nvSpPr>
        <p:spPr bwMode="auto">
          <a:xfrm>
            <a:off x="7004319" y="4206421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6994794" y="5349421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1" name="Text Box 54"/>
          <p:cNvSpPr txBox="1">
            <a:spLocks noChangeArrowheads="1"/>
          </p:cNvSpPr>
          <p:nvPr/>
        </p:nvSpPr>
        <p:spPr bwMode="auto">
          <a:xfrm>
            <a:off x="5089037" y="3856469"/>
            <a:ext cx="59503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ML1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23772" y="3853366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ML2</a:t>
            </a:r>
            <a:endParaRPr lang="en-GB" sz="1600" dirty="0"/>
          </a:p>
        </p:txBody>
      </p:sp>
      <p:sp>
        <p:nvSpPr>
          <p:cNvPr id="33" name="Text Box 54"/>
          <p:cNvSpPr txBox="1">
            <a:spLocks noChangeArrowheads="1"/>
          </p:cNvSpPr>
          <p:nvPr/>
        </p:nvSpPr>
        <p:spPr bwMode="auto">
          <a:xfrm>
            <a:off x="6798169" y="3864949"/>
            <a:ext cx="617478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MR1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4" name="Text Box 54"/>
          <p:cNvSpPr txBox="1">
            <a:spLocks noChangeArrowheads="1"/>
          </p:cNvSpPr>
          <p:nvPr/>
        </p:nvSpPr>
        <p:spPr bwMode="auto">
          <a:xfrm>
            <a:off x="7642451" y="3856469"/>
            <a:ext cx="617477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MR2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5" name="Text Box 54"/>
          <p:cNvSpPr txBox="1">
            <a:spLocks noChangeArrowheads="1"/>
          </p:cNvSpPr>
          <p:nvPr/>
        </p:nvSpPr>
        <p:spPr bwMode="auto">
          <a:xfrm>
            <a:off x="5078095" y="5570969"/>
            <a:ext cx="559770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>
                <a:solidFill>
                  <a:srgbClr val="FF0000"/>
                </a:solidFill>
                <a:latin typeface="+mn-lt"/>
              </a:rPr>
              <a:t>P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L1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412830" y="5567866"/>
            <a:ext cx="5597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P</a:t>
            </a:r>
            <a:r>
              <a:rPr lang="en-GB" sz="1600" dirty="0" smtClean="0">
                <a:solidFill>
                  <a:srgbClr val="FF0000"/>
                </a:solidFill>
              </a:rPr>
              <a:t>L2</a:t>
            </a:r>
            <a:endParaRPr lang="en-GB" sz="1600" dirty="0"/>
          </a:p>
        </p:txBody>
      </p:sp>
      <p:sp>
        <p:nvSpPr>
          <p:cNvPr id="38" name="Text Box 54"/>
          <p:cNvSpPr txBox="1">
            <a:spLocks noChangeArrowheads="1"/>
          </p:cNvSpPr>
          <p:nvPr/>
        </p:nvSpPr>
        <p:spPr bwMode="auto">
          <a:xfrm>
            <a:off x="6787227" y="5579449"/>
            <a:ext cx="582212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>
                <a:solidFill>
                  <a:srgbClr val="FF0000"/>
                </a:solidFill>
                <a:latin typeface="+mn-lt"/>
              </a:rPr>
              <a:t>P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R1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9" name="Text Box 54"/>
          <p:cNvSpPr txBox="1">
            <a:spLocks noChangeArrowheads="1"/>
          </p:cNvSpPr>
          <p:nvPr/>
        </p:nvSpPr>
        <p:spPr bwMode="auto">
          <a:xfrm>
            <a:off x="7631509" y="5570969"/>
            <a:ext cx="582212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>
                <a:solidFill>
                  <a:srgbClr val="FF0000"/>
                </a:solidFill>
                <a:latin typeface="+mn-lt"/>
              </a:rPr>
              <a:t>P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R2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0" name="Text Box 49"/>
          <p:cNvSpPr txBox="1">
            <a:spLocks noChangeArrowheads="1"/>
          </p:cNvSpPr>
          <p:nvPr/>
        </p:nvSpPr>
        <p:spPr bwMode="auto">
          <a:xfrm>
            <a:off x="3895960" y="3202780"/>
            <a:ext cx="9589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b="0" dirty="0" smtClean="0">
                <a:latin typeface="+mn-lt"/>
              </a:rPr>
              <a:t>L54 </a:t>
            </a:r>
            <a:r>
              <a:rPr lang="en-GB" sz="1600" b="0" dirty="0">
                <a:latin typeface="+mn-lt"/>
              </a:rPr>
              <a:t>side</a:t>
            </a:r>
          </a:p>
        </p:txBody>
      </p:sp>
      <p:sp>
        <p:nvSpPr>
          <p:cNvPr id="41" name="Text Box 49"/>
          <p:cNvSpPr txBox="1">
            <a:spLocks noChangeArrowheads="1"/>
          </p:cNvSpPr>
          <p:nvPr/>
        </p:nvSpPr>
        <p:spPr bwMode="auto">
          <a:xfrm>
            <a:off x="7571214" y="3228405"/>
            <a:ext cx="99257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b="0" dirty="0" smtClean="0">
                <a:latin typeface="+mn-lt"/>
              </a:rPr>
              <a:t>R56 </a:t>
            </a:r>
            <a:r>
              <a:rPr lang="en-GB" sz="1600" b="0" dirty="0">
                <a:latin typeface="+mn-lt"/>
              </a:rPr>
              <a:t>side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3609975" y="4869772"/>
            <a:ext cx="5153025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Arrow Connector 41"/>
          <p:cNvCxnSpPr>
            <a:stCxn id="20" idx="0"/>
            <a:endCxn id="20" idx="2"/>
          </p:cNvCxnSpPr>
          <p:nvPr/>
        </p:nvCxnSpPr>
        <p:spPr bwMode="auto">
          <a:xfrm>
            <a:off x="6218956" y="3322075"/>
            <a:ext cx="0" cy="30953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Oval 30"/>
          <p:cNvSpPr>
            <a:spLocks noChangeArrowheads="1"/>
          </p:cNvSpPr>
          <p:nvPr/>
        </p:nvSpPr>
        <p:spPr bwMode="auto">
          <a:xfrm>
            <a:off x="6128019" y="4225471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Oval 30"/>
          <p:cNvSpPr>
            <a:spLocks noChangeArrowheads="1"/>
          </p:cNvSpPr>
          <p:nvPr/>
        </p:nvSpPr>
        <p:spPr bwMode="auto">
          <a:xfrm>
            <a:off x="6137544" y="5349421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Text Box 54"/>
          <p:cNvSpPr txBox="1">
            <a:spLocks noChangeArrowheads="1"/>
          </p:cNvSpPr>
          <p:nvPr/>
        </p:nvSpPr>
        <p:spPr bwMode="auto">
          <a:xfrm>
            <a:off x="6006448" y="3858342"/>
            <a:ext cx="470000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M0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7" name="Text Box 54"/>
          <p:cNvSpPr txBox="1">
            <a:spLocks noChangeArrowheads="1"/>
          </p:cNvSpPr>
          <p:nvPr/>
        </p:nvSpPr>
        <p:spPr bwMode="auto">
          <a:xfrm>
            <a:off x="5995506" y="5572842"/>
            <a:ext cx="434734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>
                <a:solidFill>
                  <a:srgbClr val="FF0000"/>
                </a:solidFill>
                <a:latin typeface="+mn-lt"/>
              </a:rPr>
              <a:t>P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0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3" name="Text Box 49"/>
          <p:cNvSpPr txBox="1">
            <a:spLocks noChangeArrowheads="1"/>
          </p:cNvSpPr>
          <p:nvPr/>
        </p:nvSpPr>
        <p:spPr bwMode="auto">
          <a:xfrm>
            <a:off x="3330090" y="4412356"/>
            <a:ext cx="55976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dirty="0" err="1" smtClean="0">
                <a:latin typeface="+mn-lt"/>
              </a:rPr>
              <a:t>Xsu</a:t>
            </a:r>
            <a:endParaRPr lang="en-GB" sz="1600" dirty="0">
              <a:latin typeface="+mn-lt"/>
            </a:endParaRPr>
          </a:p>
        </p:txBody>
      </p:sp>
      <p:sp>
        <p:nvSpPr>
          <p:cNvPr id="44" name="Text Box 49"/>
          <p:cNvSpPr txBox="1">
            <a:spLocks noChangeArrowheads="1"/>
          </p:cNvSpPr>
          <p:nvPr/>
        </p:nvSpPr>
        <p:spPr bwMode="auto">
          <a:xfrm>
            <a:off x="6329971" y="6109771"/>
            <a:ext cx="55976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dirty="0" err="1">
                <a:latin typeface="+mn-lt"/>
              </a:rPr>
              <a:t>Y</a:t>
            </a:r>
            <a:r>
              <a:rPr lang="en-GB" sz="1600" dirty="0" err="1" smtClean="0">
                <a:latin typeface="+mn-lt"/>
              </a:rPr>
              <a:t>su</a:t>
            </a:r>
            <a:endParaRPr lang="en-GB" sz="1600" dirty="0">
              <a:latin typeface="+mn-lt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5344376" y="4409976"/>
            <a:ext cx="1756043" cy="92754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 Box 54"/>
          <p:cNvSpPr txBox="1">
            <a:spLocks noChangeArrowheads="1"/>
          </p:cNvSpPr>
          <p:nvPr/>
        </p:nvSpPr>
        <p:spPr bwMode="auto">
          <a:xfrm>
            <a:off x="5468828" y="4700495"/>
            <a:ext cx="1507144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 smtClean="0">
                <a:latin typeface="+mn-lt"/>
              </a:rPr>
              <a:t>CMS detector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70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969454"/>
              </p:ext>
            </p:extLst>
          </p:nvPr>
        </p:nvGraphicFramePr>
        <p:xfrm>
          <a:off x="904523" y="3409627"/>
          <a:ext cx="8278681" cy="2700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3587913"/>
              </p:ext>
            </p:extLst>
          </p:nvPr>
        </p:nvGraphicFramePr>
        <p:xfrm>
          <a:off x="823187" y="1052513"/>
          <a:ext cx="5990094" cy="2448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Stability</a:t>
            </a:r>
            <a:r>
              <a:rPr lang="en-US" dirty="0" smtClean="0"/>
              <a:t>: </a:t>
            </a:r>
            <a:r>
              <a:rPr lang="en-US" dirty="0" smtClean="0"/>
              <a:t>Cavern </a:t>
            </a:r>
            <a:r>
              <a:rPr lang="en-US" dirty="0" smtClean="0"/>
              <a:t>floor leveling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25.09.2012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GB" smtClean="0"/>
              <a:t>A. Behrens BE/ABP/SU-EM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endParaRPr lang="en-GB" dirty="0" smtClean="0"/>
          </a:p>
          <a:p>
            <a:pPr lvl="1"/>
            <a:fld id="{A2F70E89-661D-4035-A0CE-E4F43310FDB0}" type="slidenum">
              <a:rPr lang="en-GB" smtClean="0">
                <a:latin typeface="+mn-lt"/>
              </a:rPr>
              <a:pPr lvl="1"/>
              <a:t>3</a:t>
            </a:fld>
            <a:endParaRPr lang="en-GB" dirty="0" smtClean="0">
              <a:latin typeface="+mn-lt"/>
            </a:endParaRPr>
          </a:p>
          <a:p>
            <a:endParaRPr lang="en-GB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665743" y="3436266"/>
            <a:ext cx="1497013" cy="336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/>
              <a:t>L54 Side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5351920" y="3436266"/>
            <a:ext cx="1497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 dirty="0"/>
              <a:t>R56 Side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1857375" y="1052513"/>
            <a:ext cx="4105275" cy="336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FLOOR POINTS FAR SIDE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505075" y="6092825"/>
            <a:ext cx="2952750" cy="336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FLOOR POINTS NEAR SIDE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889327" y="4437260"/>
            <a:ext cx="268374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hlink"/>
                </a:solidFill>
              </a:rPr>
              <a:t>No significant </a:t>
            </a:r>
            <a:r>
              <a:rPr lang="en-US" sz="1600" dirty="0" smtClean="0">
                <a:solidFill>
                  <a:schemeClr val="hlink"/>
                </a:solidFill>
              </a:rPr>
              <a:t>movement</a:t>
            </a:r>
          </a:p>
          <a:p>
            <a:r>
              <a:rPr lang="en-US" sz="1600" dirty="0" smtClean="0">
                <a:solidFill>
                  <a:schemeClr val="hlink"/>
                </a:solidFill>
              </a:rPr>
              <a:t>downwards</a:t>
            </a:r>
            <a:endParaRPr lang="en-US" sz="1600" dirty="0" smtClean="0">
              <a:solidFill>
                <a:schemeClr val="hlink"/>
              </a:solidFill>
            </a:endParaRPr>
          </a:p>
          <a:p>
            <a:r>
              <a:rPr lang="en-US" sz="1600" dirty="0" smtClean="0">
                <a:solidFill>
                  <a:schemeClr val="hlink"/>
                </a:solidFill>
              </a:rPr>
              <a:t> of floor points</a:t>
            </a:r>
          </a:p>
          <a:p>
            <a:r>
              <a:rPr lang="en-US" sz="1600" dirty="0" smtClean="0">
                <a:solidFill>
                  <a:schemeClr val="hlink"/>
                </a:solidFill>
              </a:rPr>
              <a:t> during last year!</a:t>
            </a:r>
            <a:endParaRPr lang="en-US" sz="1600" dirty="0">
              <a:solidFill>
                <a:schemeClr val="hlink"/>
              </a:solidFill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7081650" y="1568053"/>
            <a:ext cx="183492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hlink"/>
                </a:solidFill>
              </a:rPr>
              <a:t>JAN 2008</a:t>
            </a:r>
          </a:p>
          <a:p>
            <a:r>
              <a:rPr lang="en-US" sz="1600" dirty="0" smtClean="0">
                <a:solidFill>
                  <a:schemeClr val="hlink"/>
                </a:solidFill>
              </a:rPr>
              <a:t>Total load 14600t</a:t>
            </a:r>
            <a:endParaRPr lang="en-US" sz="160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3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3" y="1965329"/>
            <a:ext cx="6005542" cy="376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Text Box 49"/>
          <p:cNvSpPr txBox="1">
            <a:spLocks noChangeArrowheads="1"/>
          </p:cNvSpPr>
          <p:nvPr/>
        </p:nvSpPr>
        <p:spPr bwMode="auto">
          <a:xfrm>
            <a:off x="2295526" y="4258360"/>
            <a:ext cx="2657474" cy="30777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dirty="0" smtClean="0">
                <a:solidFill>
                  <a:srgbClr val="00B050"/>
                </a:solidFill>
                <a:latin typeface="+mn-lt"/>
              </a:rPr>
              <a:t>Bedplate</a:t>
            </a:r>
            <a:endParaRPr lang="en-GB" sz="14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09" name="Text Box 49"/>
          <p:cNvSpPr txBox="1">
            <a:spLocks noChangeArrowheads="1"/>
          </p:cNvSpPr>
          <p:nvPr/>
        </p:nvSpPr>
        <p:spPr bwMode="auto">
          <a:xfrm>
            <a:off x="2295525" y="3432346"/>
            <a:ext cx="2657475" cy="30777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dirty="0" smtClean="0">
                <a:solidFill>
                  <a:srgbClr val="00B050"/>
                </a:solidFill>
                <a:latin typeface="+mn-lt"/>
              </a:rPr>
              <a:t>Bedplate</a:t>
            </a:r>
            <a:endParaRPr lang="en-GB" sz="14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92" name="Line 43"/>
          <p:cNvSpPr>
            <a:spLocks noChangeShapeType="1"/>
          </p:cNvSpPr>
          <p:nvPr/>
        </p:nvSpPr>
        <p:spPr bwMode="auto">
          <a:xfrm flipH="1">
            <a:off x="3624262" y="3720498"/>
            <a:ext cx="1533" cy="51673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09.12.2010</a:t>
            </a:r>
            <a:r>
              <a:rPr lang="en-US"/>
              <a:t> </a:t>
            </a:r>
            <a:endParaRPr lang="en-GB"/>
          </a:p>
        </p:txBody>
      </p:sp>
      <p:sp>
        <p:nvSpPr>
          <p:cNvPr id="6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GB"/>
              <a:t>A. Behrens BE/ABP/SU-EM</a:t>
            </a:r>
          </a:p>
        </p:txBody>
      </p:sp>
      <p:sp>
        <p:nvSpPr>
          <p:cNvPr id="6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endParaRPr lang="en-GB"/>
          </a:p>
          <a:p>
            <a:pPr lvl="1"/>
            <a:fld id="{266D5452-92B0-4247-B5CF-26481367CE54}" type="slidenum">
              <a:rPr lang="en-GB"/>
              <a:pPr lvl="1"/>
              <a:t>4</a:t>
            </a:fld>
            <a:endParaRPr lang="en-GB"/>
          </a:p>
          <a:p>
            <a:endParaRPr lang="en-GB"/>
          </a:p>
        </p:txBody>
      </p:sp>
      <p:pic>
        <p:nvPicPr>
          <p:cNvPr id="212003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1" y="2702719"/>
            <a:ext cx="2352674" cy="233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2007" name="Rectangle 39"/>
          <p:cNvSpPr>
            <a:spLocks noChangeArrowheads="1"/>
          </p:cNvSpPr>
          <p:nvPr/>
        </p:nvSpPr>
        <p:spPr bwMode="auto">
          <a:xfrm>
            <a:off x="7423414" y="5134632"/>
            <a:ext cx="18923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6 HLS points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on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the Bedplates</a:t>
            </a:r>
          </a:p>
        </p:txBody>
      </p:sp>
      <p:sp>
        <p:nvSpPr>
          <p:cNvPr id="212010" name="Line 42"/>
          <p:cNvSpPr>
            <a:spLocks noChangeShapeType="1"/>
          </p:cNvSpPr>
          <p:nvPr/>
        </p:nvSpPr>
        <p:spPr bwMode="auto">
          <a:xfrm>
            <a:off x="2027238" y="2732088"/>
            <a:ext cx="2682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11" name="Line 43"/>
          <p:cNvSpPr>
            <a:spLocks noChangeShapeType="1"/>
          </p:cNvSpPr>
          <p:nvPr/>
        </p:nvSpPr>
        <p:spPr bwMode="auto">
          <a:xfrm>
            <a:off x="2295525" y="2732088"/>
            <a:ext cx="0" cy="10334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12" name="Line 44"/>
          <p:cNvSpPr>
            <a:spLocks noChangeShapeType="1"/>
          </p:cNvSpPr>
          <p:nvPr/>
        </p:nvSpPr>
        <p:spPr bwMode="auto">
          <a:xfrm>
            <a:off x="2295525" y="3765550"/>
            <a:ext cx="26574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13" name="Line 45"/>
          <p:cNvSpPr>
            <a:spLocks noChangeShapeType="1"/>
          </p:cNvSpPr>
          <p:nvPr/>
        </p:nvSpPr>
        <p:spPr bwMode="auto">
          <a:xfrm flipV="1">
            <a:off x="4953000" y="2700338"/>
            <a:ext cx="0" cy="10652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14" name="Line 46"/>
          <p:cNvSpPr>
            <a:spLocks noChangeShapeType="1"/>
          </p:cNvSpPr>
          <p:nvPr/>
        </p:nvSpPr>
        <p:spPr bwMode="auto">
          <a:xfrm>
            <a:off x="4953000" y="2700338"/>
            <a:ext cx="6175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15" name="Line 47"/>
          <p:cNvSpPr>
            <a:spLocks noChangeShapeType="1"/>
          </p:cNvSpPr>
          <p:nvPr/>
        </p:nvSpPr>
        <p:spPr bwMode="auto">
          <a:xfrm>
            <a:off x="2470150" y="4249738"/>
            <a:ext cx="23653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16" name="Line 48"/>
          <p:cNvSpPr>
            <a:spLocks noChangeShapeType="1"/>
          </p:cNvSpPr>
          <p:nvPr/>
        </p:nvSpPr>
        <p:spPr bwMode="auto">
          <a:xfrm>
            <a:off x="3240088" y="3765550"/>
            <a:ext cx="0" cy="484188"/>
          </a:xfrm>
          <a:prstGeom prst="lin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17" name="Text Box 49"/>
          <p:cNvSpPr txBox="1">
            <a:spLocks noChangeArrowheads="1"/>
          </p:cNvSpPr>
          <p:nvPr/>
        </p:nvSpPr>
        <p:spPr bwMode="auto">
          <a:xfrm>
            <a:off x="423863" y="2070100"/>
            <a:ext cx="74238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b="0" dirty="0">
                <a:latin typeface="+mn-lt"/>
              </a:rPr>
              <a:t>A side</a:t>
            </a:r>
          </a:p>
        </p:txBody>
      </p:sp>
      <p:sp>
        <p:nvSpPr>
          <p:cNvPr id="212018" name="Text Box 50"/>
          <p:cNvSpPr txBox="1">
            <a:spLocks noChangeArrowheads="1"/>
          </p:cNvSpPr>
          <p:nvPr/>
        </p:nvSpPr>
        <p:spPr bwMode="auto">
          <a:xfrm>
            <a:off x="5910263" y="2070100"/>
            <a:ext cx="7649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b="0" dirty="0">
                <a:latin typeface="+mn-lt"/>
              </a:rPr>
              <a:t>C side</a:t>
            </a:r>
          </a:p>
        </p:txBody>
      </p:sp>
      <p:sp>
        <p:nvSpPr>
          <p:cNvPr id="212019" name="Text Box 51"/>
          <p:cNvSpPr txBox="1">
            <a:spLocks noChangeArrowheads="1"/>
          </p:cNvSpPr>
          <p:nvPr/>
        </p:nvSpPr>
        <p:spPr bwMode="auto">
          <a:xfrm>
            <a:off x="5616575" y="1529767"/>
            <a:ext cx="880754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b="0" dirty="0" smtClean="0">
                <a:solidFill>
                  <a:srgbClr val="FF0000"/>
                </a:solidFill>
                <a:latin typeface="+mn-lt"/>
              </a:rPr>
              <a:t>TCUSA</a:t>
            </a:r>
            <a:endParaRPr lang="en-GB" sz="16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2020" name="Line 52"/>
          <p:cNvSpPr>
            <a:spLocks noChangeShapeType="1"/>
          </p:cNvSpPr>
          <p:nvPr/>
        </p:nvSpPr>
        <p:spPr bwMode="auto">
          <a:xfrm flipH="1">
            <a:off x="5641975" y="1841333"/>
            <a:ext cx="266700" cy="6905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21" name="Line 53"/>
          <p:cNvSpPr>
            <a:spLocks noChangeShapeType="1"/>
          </p:cNvSpPr>
          <p:nvPr/>
        </p:nvSpPr>
        <p:spPr bwMode="auto">
          <a:xfrm>
            <a:off x="1466851" y="1748637"/>
            <a:ext cx="257184" cy="7469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22" name="Text Box 54"/>
          <p:cNvSpPr txBox="1">
            <a:spLocks noChangeArrowheads="1"/>
          </p:cNvSpPr>
          <p:nvPr/>
        </p:nvSpPr>
        <p:spPr bwMode="auto">
          <a:xfrm>
            <a:off x="1050494" y="1410083"/>
            <a:ext cx="870110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b="0" dirty="0" smtClean="0">
                <a:solidFill>
                  <a:srgbClr val="FF0000"/>
                </a:solidFill>
                <a:latin typeface="+mn-lt"/>
              </a:rPr>
              <a:t>TAUSA</a:t>
            </a:r>
            <a:endParaRPr lang="en-GB" sz="16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2030" name="Rectangle 62"/>
          <p:cNvSpPr>
            <a:spLocks noChangeArrowheads="1"/>
          </p:cNvSpPr>
          <p:nvPr/>
        </p:nvSpPr>
        <p:spPr bwMode="auto">
          <a:xfrm>
            <a:off x="1981200" y="228600"/>
            <a:ext cx="6915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</a:pPr>
            <a:r>
              <a:rPr lang="en-US" sz="2400" b="0" dirty="0" smtClean="0">
                <a:solidFill>
                  <a:srgbClr val="993300"/>
                </a:solidFill>
              </a:rPr>
              <a:t>ATLAS Stability – HLS points on bedplates</a:t>
            </a:r>
            <a:endParaRPr lang="en-US" sz="2400" b="0" dirty="0">
              <a:solidFill>
                <a:srgbClr val="993300"/>
              </a:solidFill>
            </a:endParaRPr>
          </a:p>
        </p:txBody>
      </p:sp>
      <p:sp>
        <p:nvSpPr>
          <p:cNvPr id="211994" name="Oval 26"/>
          <p:cNvSpPr>
            <a:spLocks noChangeArrowheads="1"/>
          </p:cNvSpPr>
          <p:nvPr/>
        </p:nvSpPr>
        <p:spPr bwMode="auto">
          <a:xfrm>
            <a:off x="3536174" y="3665549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1995" name="Oval 27"/>
          <p:cNvSpPr>
            <a:spLocks noChangeArrowheads="1"/>
          </p:cNvSpPr>
          <p:nvPr/>
        </p:nvSpPr>
        <p:spPr bwMode="auto">
          <a:xfrm>
            <a:off x="3535248" y="4154502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1993" name="Oval 25"/>
          <p:cNvSpPr>
            <a:spLocks noChangeArrowheads="1"/>
          </p:cNvSpPr>
          <p:nvPr/>
        </p:nvSpPr>
        <p:spPr bwMode="auto">
          <a:xfrm>
            <a:off x="2382982" y="4162439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1992" name="Oval 24"/>
          <p:cNvSpPr>
            <a:spLocks noChangeArrowheads="1"/>
          </p:cNvSpPr>
          <p:nvPr/>
        </p:nvSpPr>
        <p:spPr bwMode="auto">
          <a:xfrm>
            <a:off x="2383908" y="3673487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1996" name="Oval 28"/>
          <p:cNvSpPr>
            <a:spLocks noChangeArrowheads="1"/>
          </p:cNvSpPr>
          <p:nvPr/>
        </p:nvSpPr>
        <p:spPr bwMode="auto">
          <a:xfrm>
            <a:off x="4691483" y="3678249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1997" name="Oval 29"/>
          <p:cNvSpPr>
            <a:spLocks noChangeArrowheads="1"/>
          </p:cNvSpPr>
          <p:nvPr/>
        </p:nvSpPr>
        <p:spPr bwMode="auto">
          <a:xfrm>
            <a:off x="4690557" y="4167202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1999" name="Oval 31"/>
          <p:cNvSpPr>
            <a:spLocks noChangeArrowheads="1"/>
          </p:cNvSpPr>
          <p:nvPr/>
        </p:nvSpPr>
        <p:spPr bwMode="auto">
          <a:xfrm>
            <a:off x="5512489" y="2609856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3" name="Rectangle 39"/>
          <p:cNvSpPr>
            <a:spLocks noChangeArrowheads="1"/>
          </p:cNvSpPr>
          <p:nvPr/>
        </p:nvSpPr>
        <p:spPr bwMode="auto">
          <a:xfrm>
            <a:off x="7337689" y="2040265"/>
            <a:ext cx="18923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Reference: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2 HLS points</a:t>
            </a:r>
          </a:p>
        </p:txBody>
      </p:sp>
      <p:sp>
        <p:nvSpPr>
          <p:cNvPr id="94" name="Text Box 49"/>
          <p:cNvSpPr txBox="1">
            <a:spLocks noChangeArrowheads="1"/>
          </p:cNvSpPr>
          <p:nvPr/>
        </p:nvSpPr>
        <p:spPr bwMode="auto">
          <a:xfrm>
            <a:off x="3073662" y="1545892"/>
            <a:ext cx="102611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b="0" dirty="0" smtClean="0">
                <a:latin typeface="+mn-lt"/>
              </a:rPr>
              <a:t>USA </a:t>
            </a:r>
            <a:r>
              <a:rPr lang="en-GB" sz="1600" b="0" dirty="0">
                <a:latin typeface="+mn-lt"/>
              </a:rPr>
              <a:t>side</a:t>
            </a:r>
          </a:p>
        </p:txBody>
      </p:sp>
      <p:sp>
        <p:nvSpPr>
          <p:cNvPr id="95" name="Text Box 49"/>
          <p:cNvSpPr txBox="1">
            <a:spLocks noChangeArrowheads="1"/>
          </p:cNvSpPr>
          <p:nvPr/>
        </p:nvSpPr>
        <p:spPr bwMode="auto">
          <a:xfrm>
            <a:off x="3143199" y="5822617"/>
            <a:ext cx="90120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b="0" dirty="0" smtClean="0">
                <a:latin typeface="+mn-lt"/>
              </a:rPr>
              <a:t>US </a:t>
            </a:r>
            <a:r>
              <a:rPr lang="en-GB" sz="1600" b="0" dirty="0">
                <a:latin typeface="+mn-lt"/>
              </a:rPr>
              <a:t>side</a:t>
            </a:r>
          </a:p>
        </p:txBody>
      </p:sp>
      <p:sp>
        <p:nvSpPr>
          <p:cNvPr id="211998" name="Oval 30"/>
          <p:cNvSpPr>
            <a:spLocks noChangeArrowheads="1"/>
          </p:cNvSpPr>
          <p:nvPr/>
        </p:nvSpPr>
        <p:spPr bwMode="auto">
          <a:xfrm>
            <a:off x="1914534" y="2641607"/>
            <a:ext cx="179243" cy="16545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1" name="Text Box 54"/>
          <p:cNvSpPr txBox="1">
            <a:spLocks noChangeArrowheads="1"/>
          </p:cNvSpPr>
          <p:nvPr/>
        </p:nvSpPr>
        <p:spPr bwMode="auto">
          <a:xfrm>
            <a:off x="5000168" y="3248819"/>
            <a:ext cx="88838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b="0" dirty="0" smtClean="0">
                <a:solidFill>
                  <a:srgbClr val="FF0000"/>
                </a:solidFill>
                <a:latin typeface="+mn-lt"/>
              </a:rPr>
              <a:t>BCUSA</a:t>
            </a:r>
            <a:endParaRPr lang="en-GB" sz="16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2" name="Text Box 54"/>
          <p:cNvSpPr txBox="1">
            <a:spLocks noChangeArrowheads="1"/>
          </p:cNvSpPr>
          <p:nvPr/>
        </p:nvSpPr>
        <p:spPr bwMode="auto">
          <a:xfrm>
            <a:off x="3156824" y="3047151"/>
            <a:ext cx="912430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b="0" dirty="0" smtClean="0">
                <a:solidFill>
                  <a:srgbClr val="FF0000"/>
                </a:solidFill>
                <a:latin typeface="+mn-lt"/>
              </a:rPr>
              <a:t>BMUSA</a:t>
            </a:r>
            <a:endParaRPr lang="en-GB" sz="16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3" name="Text Box 54"/>
          <p:cNvSpPr txBox="1">
            <a:spLocks noChangeArrowheads="1"/>
          </p:cNvSpPr>
          <p:nvPr/>
        </p:nvSpPr>
        <p:spPr bwMode="auto">
          <a:xfrm>
            <a:off x="1216623" y="3260084"/>
            <a:ext cx="877163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b="0" dirty="0" smtClean="0">
                <a:solidFill>
                  <a:srgbClr val="FF0000"/>
                </a:solidFill>
                <a:latin typeface="+mn-lt"/>
              </a:rPr>
              <a:t>BAUSA</a:t>
            </a:r>
            <a:endParaRPr lang="en-GB" sz="16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4" name="Text Box 54"/>
          <p:cNvSpPr txBox="1">
            <a:spLocks noChangeArrowheads="1"/>
          </p:cNvSpPr>
          <p:nvPr/>
        </p:nvSpPr>
        <p:spPr bwMode="auto">
          <a:xfrm>
            <a:off x="1240293" y="4429079"/>
            <a:ext cx="740907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b="0" dirty="0" smtClean="0">
                <a:solidFill>
                  <a:srgbClr val="FF0000"/>
                </a:solidFill>
                <a:latin typeface="+mn-lt"/>
              </a:rPr>
              <a:t>BAUS</a:t>
            </a:r>
            <a:endParaRPr lang="en-GB" sz="16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5" name="Text Box 54"/>
          <p:cNvSpPr txBox="1">
            <a:spLocks noChangeArrowheads="1"/>
          </p:cNvSpPr>
          <p:nvPr/>
        </p:nvSpPr>
        <p:spPr bwMode="auto">
          <a:xfrm>
            <a:off x="3236175" y="4593880"/>
            <a:ext cx="776174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b="0" dirty="0" smtClean="0">
                <a:solidFill>
                  <a:srgbClr val="FF0000"/>
                </a:solidFill>
                <a:latin typeface="+mn-lt"/>
              </a:rPr>
              <a:t>BMUS</a:t>
            </a:r>
            <a:endParaRPr lang="en-GB" sz="16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6" name="Text Box 54"/>
          <p:cNvSpPr txBox="1">
            <a:spLocks noChangeArrowheads="1"/>
          </p:cNvSpPr>
          <p:nvPr/>
        </p:nvSpPr>
        <p:spPr bwMode="auto">
          <a:xfrm>
            <a:off x="5088799" y="4459874"/>
            <a:ext cx="752129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600" b="0" dirty="0" smtClean="0">
                <a:solidFill>
                  <a:srgbClr val="FF0000"/>
                </a:solidFill>
                <a:latin typeface="+mn-lt"/>
              </a:rPr>
              <a:t>BCUS</a:t>
            </a:r>
            <a:endParaRPr lang="en-GB" sz="16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7" name="Text Box 49"/>
          <p:cNvSpPr txBox="1">
            <a:spLocks noChangeArrowheads="1"/>
          </p:cNvSpPr>
          <p:nvPr/>
        </p:nvSpPr>
        <p:spPr bwMode="auto">
          <a:xfrm>
            <a:off x="5000168" y="3847319"/>
            <a:ext cx="106138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dirty="0" smtClean="0">
                <a:solidFill>
                  <a:srgbClr val="00B050"/>
                </a:solidFill>
                <a:latin typeface="+mn-lt"/>
              </a:rPr>
              <a:t>Trench C</a:t>
            </a:r>
            <a:endParaRPr lang="en-GB" sz="16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12005" name="Line 37"/>
          <p:cNvSpPr>
            <a:spLocks noChangeShapeType="1"/>
          </p:cNvSpPr>
          <p:nvPr/>
        </p:nvSpPr>
        <p:spPr bwMode="auto">
          <a:xfrm flipH="1" flipV="1">
            <a:off x="5172074" y="4798429"/>
            <a:ext cx="2298963" cy="60224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8" name="Text Box 49"/>
          <p:cNvSpPr txBox="1">
            <a:spLocks noChangeArrowheads="1"/>
          </p:cNvSpPr>
          <p:nvPr/>
        </p:nvSpPr>
        <p:spPr bwMode="auto">
          <a:xfrm>
            <a:off x="1134038" y="3847319"/>
            <a:ext cx="105375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lang="en-GB" sz="1600" dirty="0" smtClean="0">
                <a:solidFill>
                  <a:srgbClr val="00B050"/>
                </a:solidFill>
                <a:latin typeface="+mn-lt"/>
              </a:rPr>
              <a:t>Trench A</a:t>
            </a:r>
            <a:endParaRPr lang="en-GB" sz="1600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12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dirty="0" smtClean="0"/>
              <a:t>5.09.2012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GB" smtClean="0"/>
              <a:t>A. Behrens BE/ABP/SU-EM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endParaRPr lang="en-GB" dirty="0" smtClean="0"/>
          </a:p>
          <a:p>
            <a:pPr lvl="1"/>
            <a:fld id="{A2F70E89-661D-4035-A0CE-E4F43310FDB0}" type="slidenum">
              <a:rPr lang="en-GB" smtClean="0">
                <a:latin typeface="+mn-lt"/>
              </a:rPr>
              <a:pPr lvl="1"/>
              <a:t>5</a:t>
            </a:fld>
            <a:endParaRPr lang="en-GB" dirty="0" smtClean="0">
              <a:latin typeface="+mn-lt"/>
            </a:endParaRPr>
          </a:p>
          <a:p>
            <a:endParaRPr lang="en-GB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7693" y="2479970"/>
            <a:ext cx="4219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VARIATION OF DIFFERENCES </a:t>
            </a:r>
            <a:r>
              <a:rPr lang="en-US" sz="1600" b="1" dirty="0"/>
              <a:t>IN </a:t>
            </a:r>
            <a:r>
              <a:rPr lang="en-US" sz="1600" b="1" dirty="0" smtClean="0"/>
              <a:t>HEIGHT</a:t>
            </a:r>
          </a:p>
          <a:p>
            <a:r>
              <a:rPr lang="en-US" sz="1600" b="1" dirty="0" smtClean="0"/>
              <a:t> </a:t>
            </a:r>
            <a:r>
              <a:rPr lang="en-US" sz="1600" b="1" dirty="0"/>
              <a:t>OF HLS </a:t>
            </a:r>
            <a:r>
              <a:rPr lang="en-US" sz="1600" b="1" dirty="0" smtClean="0"/>
              <a:t>SENSORS</a:t>
            </a:r>
          </a:p>
          <a:p>
            <a:r>
              <a:rPr lang="en-US" sz="1600" b="1" dirty="0" smtClean="0"/>
              <a:t> </a:t>
            </a:r>
            <a:r>
              <a:rPr lang="en-US" sz="1600" b="1" dirty="0"/>
              <a:t>FROM </a:t>
            </a:r>
            <a:r>
              <a:rPr lang="en-GB" sz="1600" b="1" dirty="0"/>
              <a:t>20 NOV 2009 </a:t>
            </a:r>
            <a:r>
              <a:rPr lang="en-US" sz="1600" b="1" dirty="0" smtClean="0"/>
              <a:t>TO 21 AUG 2012</a:t>
            </a:r>
            <a:endParaRPr lang="en-GB" sz="1600" b="1" dirty="0" smtClean="0"/>
          </a:p>
        </p:txBody>
      </p:sp>
      <p:grpSp>
        <p:nvGrpSpPr>
          <p:cNvPr id="24" name="Group 23"/>
          <p:cNvGrpSpPr/>
          <p:nvPr/>
        </p:nvGrpSpPr>
        <p:grpSpPr>
          <a:xfrm>
            <a:off x="177742" y="2193751"/>
            <a:ext cx="9656027" cy="4275870"/>
            <a:chOff x="164069" y="2222325"/>
            <a:chExt cx="8913256" cy="4275870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t="14681" r="55820" b="43503"/>
            <a:stretch/>
          </p:blipFill>
          <p:spPr bwMode="auto">
            <a:xfrm>
              <a:off x="533400" y="3263437"/>
              <a:ext cx="8543925" cy="3234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2867380" y="5035738"/>
              <a:ext cx="29363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Shock on TAUSA sensor</a:t>
              </a:r>
              <a:endParaRPr lang="en-GB" dirty="0"/>
            </a:p>
          </p:txBody>
        </p:sp>
        <p:cxnSp>
          <p:nvCxnSpPr>
            <p:cNvPr id="27" name="Straight Arrow Connector 26"/>
            <p:cNvCxnSpPr>
              <a:stCxn id="26" idx="1"/>
            </p:cNvCxnSpPr>
            <p:nvPr/>
          </p:nvCxnSpPr>
          <p:spPr>
            <a:xfrm flipH="1">
              <a:off x="2619376" y="5235793"/>
              <a:ext cx="248004" cy="3539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 rot="16200000">
              <a:off x="1864073" y="3439471"/>
              <a:ext cx="151060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TS 2010-11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5833857" y="2792962"/>
              <a:ext cx="151060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TS 2011-12</a:t>
              </a:r>
              <a:endParaRPr lang="en-GB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533400" y="4330237"/>
              <a:ext cx="0" cy="1074833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16200000">
              <a:off x="-184424" y="4653541"/>
              <a:ext cx="1066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0.5 mm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37529" y="4830460"/>
              <a:ext cx="30124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Values </a:t>
              </a:r>
              <a:r>
                <a:rPr lang="fr-CH" sz="1400" dirty="0" err="1" smtClean="0"/>
                <a:t>normalized</a:t>
              </a:r>
              <a:r>
                <a:rPr lang="fr-CH" sz="1400" dirty="0" smtClean="0"/>
                <a:t> to TCUSA </a:t>
              </a:r>
              <a:r>
                <a:rPr lang="fr-CH" sz="1400" dirty="0" err="1" smtClean="0"/>
                <a:t>sensor</a:t>
              </a:r>
              <a:endParaRPr lang="en-GB" sz="1400" dirty="0" smtClean="0"/>
            </a:p>
          </p:txBody>
        </p:sp>
      </p:grp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155" y="1192404"/>
            <a:ext cx="4811900" cy="80630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62"/>
          <p:cNvSpPr>
            <a:spLocks noChangeArrowheads="1"/>
          </p:cNvSpPr>
          <p:nvPr/>
        </p:nvSpPr>
        <p:spPr bwMode="auto">
          <a:xfrm>
            <a:off x="1981200" y="228600"/>
            <a:ext cx="6915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</a:pPr>
            <a:r>
              <a:rPr lang="en-US" sz="2400" b="0" dirty="0" smtClean="0">
                <a:solidFill>
                  <a:srgbClr val="993300"/>
                </a:solidFill>
              </a:rPr>
              <a:t>ATLAS Stability – HLS system</a:t>
            </a:r>
            <a:endParaRPr lang="en-US" sz="2400" b="0" dirty="0">
              <a:solidFill>
                <a:srgbClr val="993300"/>
              </a:solidFill>
            </a:endParaRPr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6680055" y="1210064"/>
            <a:ext cx="26260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hlink"/>
                </a:solidFill>
              </a:rPr>
              <a:t>Max. movement upwards</a:t>
            </a:r>
            <a:endParaRPr lang="en-US" sz="1600" dirty="0" smtClean="0">
              <a:solidFill>
                <a:schemeClr val="hlink"/>
              </a:solidFill>
            </a:endParaRPr>
          </a:p>
          <a:p>
            <a:r>
              <a:rPr lang="en-US" sz="1600" dirty="0" smtClean="0">
                <a:solidFill>
                  <a:schemeClr val="hlink"/>
                </a:solidFill>
              </a:rPr>
              <a:t> of </a:t>
            </a:r>
            <a:r>
              <a:rPr lang="en-US" sz="1600" dirty="0" smtClean="0">
                <a:solidFill>
                  <a:schemeClr val="hlink"/>
                </a:solidFill>
              </a:rPr>
              <a:t>0.6mm</a:t>
            </a:r>
            <a:endParaRPr lang="en-US" sz="1600" dirty="0" smtClean="0">
              <a:solidFill>
                <a:schemeClr val="hlink"/>
              </a:solidFill>
            </a:endParaRPr>
          </a:p>
          <a:p>
            <a:r>
              <a:rPr lang="en-US" sz="1600" dirty="0" smtClean="0">
                <a:solidFill>
                  <a:schemeClr val="hlink"/>
                </a:solidFill>
              </a:rPr>
              <a:t> during last </a:t>
            </a:r>
            <a:r>
              <a:rPr lang="en-US" sz="1600" dirty="0" smtClean="0">
                <a:solidFill>
                  <a:schemeClr val="hlink"/>
                </a:solidFill>
              </a:rPr>
              <a:t>2 years!</a:t>
            </a:r>
            <a:endParaRPr lang="en-US" sz="160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79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3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Brainstorming Session</Template>
  <TotalTime>9944</TotalTime>
  <Words>214</Words>
  <Application>Microsoft Office PowerPoint</Application>
  <PresentationFormat>A4 Paper (210x297 mm)</PresentationFormat>
  <Paragraphs>87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 Presentation 3</vt:lpstr>
      <vt:lpstr>PowerPoint Presentation</vt:lpstr>
      <vt:lpstr>CMS Stability: Deep references and cavern floor points</vt:lpstr>
      <vt:lpstr>CMS Stability: Cavern floor leveling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Antje Behrens</cp:lastModifiedBy>
  <cp:revision>472</cp:revision>
  <cp:lastPrinted>1998-09-02T15:50:21Z</cp:lastPrinted>
  <dcterms:created xsi:type="dcterms:W3CDTF">1996-04-24T17:02:00Z</dcterms:created>
  <dcterms:modified xsi:type="dcterms:W3CDTF">2012-09-24T10:54:39Z</dcterms:modified>
</cp:coreProperties>
</file>