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18" r:id="rId2"/>
    <p:sldId id="419" r:id="rId3"/>
    <p:sldId id="309" r:id="rId4"/>
    <p:sldId id="257" r:id="rId5"/>
    <p:sldId id="258" r:id="rId6"/>
    <p:sldId id="259" r:id="rId7"/>
    <p:sldId id="260" r:id="rId8"/>
    <p:sldId id="405" r:id="rId9"/>
    <p:sldId id="261" r:id="rId10"/>
    <p:sldId id="262" r:id="rId11"/>
    <p:sldId id="420" r:id="rId12"/>
    <p:sldId id="265" r:id="rId13"/>
    <p:sldId id="266" r:id="rId14"/>
    <p:sldId id="267" r:id="rId15"/>
    <p:sldId id="268" r:id="rId16"/>
    <p:sldId id="390" r:id="rId17"/>
    <p:sldId id="429" r:id="rId18"/>
    <p:sldId id="439" r:id="rId19"/>
    <p:sldId id="269" r:id="rId20"/>
    <p:sldId id="270" r:id="rId21"/>
    <p:sldId id="271" r:id="rId22"/>
    <p:sldId id="272" r:id="rId23"/>
    <p:sldId id="273" r:id="rId24"/>
    <p:sldId id="274" r:id="rId25"/>
    <p:sldId id="421" r:id="rId26"/>
    <p:sldId id="319" r:id="rId27"/>
    <p:sldId id="275" r:id="rId28"/>
    <p:sldId id="397" r:id="rId29"/>
    <p:sldId id="321" r:id="rId30"/>
    <p:sldId id="312" r:id="rId31"/>
    <p:sldId id="311" r:id="rId32"/>
    <p:sldId id="313" r:id="rId33"/>
    <p:sldId id="316" r:id="rId34"/>
    <p:sldId id="315" r:id="rId35"/>
    <p:sldId id="320" r:id="rId36"/>
    <p:sldId id="314" r:id="rId37"/>
    <p:sldId id="406" r:id="rId38"/>
    <p:sldId id="398" r:id="rId39"/>
    <p:sldId id="399" r:id="rId40"/>
    <p:sldId id="400" r:id="rId41"/>
    <p:sldId id="401" r:id="rId42"/>
    <p:sldId id="402" r:id="rId43"/>
    <p:sldId id="403" r:id="rId44"/>
    <p:sldId id="276" r:id="rId45"/>
    <p:sldId id="327" r:id="rId46"/>
    <p:sldId id="328" r:id="rId47"/>
    <p:sldId id="329" r:id="rId48"/>
    <p:sldId id="332" r:id="rId49"/>
    <p:sldId id="330" r:id="rId50"/>
    <p:sldId id="344" r:id="rId51"/>
    <p:sldId id="342" r:id="rId52"/>
    <p:sldId id="335" r:id="rId53"/>
    <p:sldId id="336" r:id="rId54"/>
    <p:sldId id="456" r:id="rId55"/>
    <p:sldId id="323" r:id="rId56"/>
    <p:sldId id="324" r:id="rId57"/>
    <p:sldId id="331" r:id="rId58"/>
    <p:sldId id="325" r:id="rId59"/>
    <p:sldId id="326" r:id="rId60"/>
    <p:sldId id="355" r:id="rId61"/>
    <p:sldId id="356" r:id="rId62"/>
    <p:sldId id="371" r:id="rId63"/>
    <p:sldId id="354" r:id="rId64"/>
    <p:sldId id="438" r:id="rId65"/>
    <p:sldId id="437" r:id="rId66"/>
    <p:sldId id="357" r:id="rId67"/>
    <p:sldId id="358" r:id="rId68"/>
    <p:sldId id="359" r:id="rId69"/>
    <p:sldId id="360" r:id="rId70"/>
    <p:sldId id="364" r:id="rId71"/>
    <p:sldId id="361" r:id="rId72"/>
    <p:sldId id="362" r:id="rId73"/>
    <p:sldId id="363" r:id="rId74"/>
    <p:sldId id="365" r:id="rId75"/>
    <p:sldId id="372" r:id="rId76"/>
    <p:sldId id="374" r:id="rId77"/>
    <p:sldId id="376" r:id="rId78"/>
    <p:sldId id="380" r:id="rId79"/>
    <p:sldId id="377" r:id="rId80"/>
    <p:sldId id="378" r:id="rId81"/>
    <p:sldId id="379" r:id="rId82"/>
    <p:sldId id="381" r:id="rId83"/>
    <p:sldId id="383" r:id="rId84"/>
    <p:sldId id="384" r:id="rId85"/>
    <p:sldId id="385" r:id="rId86"/>
    <p:sldId id="386" r:id="rId87"/>
    <p:sldId id="387" r:id="rId88"/>
    <p:sldId id="432" r:id="rId89"/>
    <p:sldId id="388" r:id="rId90"/>
    <p:sldId id="283" r:id="rId91"/>
    <p:sldId id="288" r:id="rId92"/>
    <p:sldId id="457" r:id="rId93"/>
    <p:sldId id="455" r:id="rId94"/>
    <p:sldId id="307" r:id="rId95"/>
    <p:sldId id="431" r:id="rId96"/>
    <p:sldId id="422" r:id="rId97"/>
    <p:sldId id="389" r:id="rId98"/>
    <p:sldId id="427" r:id="rId99"/>
    <p:sldId id="407" r:id="rId100"/>
    <p:sldId id="408" r:id="rId101"/>
    <p:sldId id="409" r:id="rId102"/>
    <p:sldId id="410" r:id="rId103"/>
    <p:sldId id="411" r:id="rId104"/>
    <p:sldId id="412" r:id="rId105"/>
    <p:sldId id="433" r:id="rId106"/>
    <p:sldId id="415" r:id="rId107"/>
    <p:sldId id="416" r:id="rId108"/>
    <p:sldId id="417" r:id="rId109"/>
    <p:sldId id="423" r:id="rId110"/>
    <p:sldId id="353" r:id="rId111"/>
    <p:sldId id="430" r:id="rId112"/>
    <p:sldId id="350" r:id="rId113"/>
    <p:sldId id="435" r:id="rId114"/>
    <p:sldId id="347" r:id="rId115"/>
    <p:sldId id="424" r:id="rId116"/>
    <p:sldId id="454" r:id="rId117"/>
    <p:sldId id="441" r:id="rId118"/>
    <p:sldId id="442" r:id="rId119"/>
    <p:sldId id="443" r:id="rId120"/>
    <p:sldId id="444" r:id="rId121"/>
    <p:sldId id="445" r:id="rId122"/>
    <p:sldId id="446" r:id="rId123"/>
    <p:sldId id="447" r:id="rId124"/>
    <p:sldId id="448" r:id="rId125"/>
    <p:sldId id="449" r:id="rId126"/>
    <p:sldId id="451" r:id="rId127"/>
    <p:sldId id="452" r:id="rId1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FFDE"/>
    <a:srgbClr val="FFE610"/>
    <a:srgbClr val="1092D4"/>
    <a:srgbClr val="36B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01" autoAdjust="0"/>
  </p:normalViewPr>
  <p:slideViewPr>
    <p:cSldViewPr snapToGrid="0" snapToObjects="1">
      <p:cViewPr>
        <p:scale>
          <a:sx n="75" d="100"/>
          <a:sy n="75" d="100"/>
        </p:scale>
        <p:origin x="-792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presProps" Target="presProps.xml"/><Relationship Id="rId131" Type="http://schemas.openxmlformats.org/officeDocument/2006/relationships/viewProps" Target="viewProps.xml"/><Relationship Id="rId132" Type="http://schemas.openxmlformats.org/officeDocument/2006/relationships/theme" Target="theme/theme1.xml"/><Relationship Id="rId13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1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4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2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0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0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2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2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6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1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3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99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D25CF-278A-8F4D-9AC6-7B56535063A7}" type="datetimeFigureOut">
              <a:rPr lang="en-US" smtClean="0"/>
              <a:t>06/12/2012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A98D1-4246-BE42-BC76-ED51B0174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56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4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4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4" Type="http://schemas.openxmlformats.org/officeDocument/2006/relationships/image" Target="../media/image187.png"/><Relationship Id="rId5" Type="http://schemas.openxmlformats.org/officeDocument/2006/relationships/image" Target="../media/image188.png"/><Relationship Id="rId6" Type="http://schemas.openxmlformats.org/officeDocument/2006/relationships/image" Target="../media/image189.png"/><Relationship Id="rId7" Type="http://schemas.openxmlformats.org/officeDocument/2006/relationships/image" Target="../media/image190.png"/><Relationship Id="rId8" Type="http://schemas.openxmlformats.org/officeDocument/2006/relationships/image" Target="../media/image19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5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4" Type="http://schemas.openxmlformats.org/officeDocument/2006/relationships/image" Target="../media/image187.png"/><Relationship Id="rId5" Type="http://schemas.openxmlformats.org/officeDocument/2006/relationships/image" Target="../media/image188.png"/><Relationship Id="rId6" Type="http://schemas.openxmlformats.org/officeDocument/2006/relationships/image" Target="../media/image189.png"/><Relationship Id="rId7" Type="http://schemas.openxmlformats.org/officeDocument/2006/relationships/image" Target="../media/image190.png"/><Relationship Id="rId8" Type="http://schemas.openxmlformats.org/officeDocument/2006/relationships/image" Target="../media/image19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5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94.png"/><Relationship Id="rId5" Type="http://schemas.openxmlformats.org/officeDocument/2006/relationships/image" Target="../media/image195.png"/><Relationship Id="rId6" Type="http://schemas.openxmlformats.org/officeDocument/2006/relationships/image" Target="../media/image196.png"/><Relationship Id="rId7" Type="http://schemas.openxmlformats.org/officeDocument/2006/relationships/image" Target="../media/image197.png"/><Relationship Id="rId8" Type="http://schemas.openxmlformats.org/officeDocument/2006/relationships/image" Target="../media/image19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2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94.png"/><Relationship Id="rId5" Type="http://schemas.openxmlformats.org/officeDocument/2006/relationships/image" Target="../media/image195.png"/><Relationship Id="rId6" Type="http://schemas.openxmlformats.org/officeDocument/2006/relationships/image" Target="../media/image196.png"/><Relationship Id="rId7" Type="http://schemas.openxmlformats.org/officeDocument/2006/relationships/image" Target="../media/image197.png"/><Relationship Id="rId8" Type="http://schemas.openxmlformats.org/officeDocument/2006/relationships/image" Target="../media/image199.png"/><Relationship Id="rId9" Type="http://schemas.openxmlformats.org/officeDocument/2006/relationships/image" Target="../media/image19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2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0.png"/><Relationship Id="rId3" Type="http://schemas.openxmlformats.org/officeDocument/2006/relationships/image" Target="../media/image201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2.png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2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2.png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2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4" Type="http://schemas.openxmlformats.org/officeDocument/2006/relationships/image" Target="../media/image205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3.png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6.jpeg"/><Relationship Id="rId3" Type="http://schemas.openxmlformats.org/officeDocument/2006/relationships/image" Target="../media/image207.pn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0.wmf"/><Relationship Id="rId3" Type="http://schemas.openxmlformats.org/officeDocument/2006/relationships/image" Target="../media/image208.pn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0.wmf"/><Relationship Id="rId3" Type="http://schemas.openxmlformats.org/officeDocument/2006/relationships/image" Target="../media/image208.png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0.wmf"/><Relationship Id="rId3" Type="http://schemas.openxmlformats.org/officeDocument/2006/relationships/image" Target="../media/image20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4" Type="http://schemas.openxmlformats.org/officeDocument/2006/relationships/image" Target="../media/image21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9.em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emf"/><Relationship Id="rId4" Type="http://schemas.openxmlformats.org/officeDocument/2006/relationships/image" Target="../media/image21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1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4" Type="http://schemas.openxmlformats.org/officeDocument/2006/relationships/image" Target="../media/image171.emf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9.emf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4" Type="http://schemas.openxmlformats.org/officeDocument/2006/relationships/image" Target="../media/image214.emf"/><Relationship Id="rId5" Type="http://schemas.openxmlformats.org/officeDocument/2006/relationships/image" Target="../media/image209.emf"/><Relationship Id="rId6" Type="http://schemas.openxmlformats.org/officeDocument/2006/relationships/image" Target="../media/image171.emf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9.emf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emf"/><Relationship Id="rId4" Type="http://schemas.openxmlformats.org/officeDocument/2006/relationships/image" Target="../media/image217.emf"/><Relationship Id="rId5" Type="http://schemas.openxmlformats.org/officeDocument/2006/relationships/image" Target="../media/image218.emf"/><Relationship Id="rId6" Type="http://schemas.openxmlformats.org/officeDocument/2006/relationships/image" Target="../media/image21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5.emf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173.emf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173.emf"/><Relationship Id="rId5" Type="http://schemas.openxmlformats.org/officeDocument/2006/relationships/image" Target="../media/image17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173.emf"/><Relationship Id="rId5" Type="http://schemas.openxmlformats.org/officeDocument/2006/relationships/image" Target="../media/image17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png"/><Relationship Id="rId8" Type="http://schemas.openxmlformats.org/officeDocument/2006/relationships/image" Target="../media/image29.emf"/><Relationship Id="rId9" Type="http://schemas.openxmlformats.org/officeDocument/2006/relationships/image" Target="../media/image30.png"/><Relationship Id="rId10" Type="http://schemas.openxmlformats.org/officeDocument/2006/relationships/image" Target="../media/image31.emf"/><Relationship Id="rId11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6.emf"/><Relationship Id="rId5" Type="http://schemas.openxmlformats.org/officeDocument/2006/relationships/image" Target="../media/image28.png"/><Relationship Id="rId6" Type="http://schemas.openxmlformats.org/officeDocument/2006/relationships/image" Target="../media/image30.png"/><Relationship Id="rId7" Type="http://schemas.openxmlformats.org/officeDocument/2006/relationships/image" Target="../media/image33.emf"/><Relationship Id="rId8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Relationship Id="rId3" Type="http://schemas.openxmlformats.org/officeDocument/2006/relationships/image" Target="../media/image3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6.emf"/><Relationship Id="rId5" Type="http://schemas.openxmlformats.org/officeDocument/2006/relationships/image" Target="../media/image39.png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6.emf"/><Relationship Id="rId5" Type="http://schemas.openxmlformats.org/officeDocument/2006/relationships/image" Target="../media/image39.png"/><Relationship Id="rId6" Type="http://schemas.openxmlformats.org/officeDocument/2006/relationships/image" Target="../media/image42.png"/><Relationship Id="rId7" Type="http://schemas.openxmlformats.org/officeDocument/2006/relationships/image" Target="../media/image40.emf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6" Type="http://schemas.openxmlformats.org/officeDocument/2006/relationships/image" Target="../media/image46.emf"/><Relationship Id="rId7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6" Type="http://schemas.openxmlformats.org/officeDocument/2006/relationships/image" Target="../media/image46.emf"/><Relationship Id="rId7" Type="http://schemas.openxmlformats.org/officeDocument/2006/relationships/image" Target="../media/image48.png"/><Relationship Id="rId8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Relationship Id="rId3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13.png"/><Relationship Id="rId5" Type="http://schemas.openxmlformats.org/officeDocument/2006/relationships/image" Target="../media/image61.png"/><Relationship Id="rId6" Type="http://schemas.openxmlformats.org/officeDocument/2006/relationships/image" Target="../media/image62.emf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13.png"/><Relationship Id="rId5" Type="http://schemas.openxmlformats.org/officeDocument/2006/relationships/image" Target="../media/image61.png"/><Relationship Id="rId6" Type="http://schemas.openxmlformats.org/officeDocument/2006/relationships/image" Target="../media/image62.emf"/><Relationship Id="rId7" Type="http://schemas.openxmlformats.org/officeDocument/2006/relationships/image" Target="../media/image63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6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emf"/><Relationship Id="rId6" Type="http://schemas.openxmlformats.org/officeDocument/2006/relationships/image" Target="../media/image6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9.wmf"/><Relationship Id="rId5" Type="http://schemas.openxmlformats.org/officeDocument/2006/relationships/image" Target="../media/image10.emf"/><Relationship Id="rId6" Type="http://schemas.openxmlformats.org/officeDocument/2006/relationships/image" Target="../media/image11.wmf"/><Relationship Id="rId7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3" Type="http://schemas.openxmlformats.org/officeDocument/2006/relationships/image" Target="../media/image10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8.emf"/><Relationship Id="rId6" Type="http://schemas.openxmlformats.org/officeDocument/2006/relationships/image" Target="../media/image100.png"/><Relationship Id="rId7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8.emf"/><Relationship Id="rId6" Type="http://schemas.openxmlformats.org/officeDocument/2006/relationships/image" Target="../media/image100.png"/><Relationship Id="rId7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image" Target="../media/image104.png"/><Relationship Id="rId6" Type="http://schemas.openxmlformats.org/officeDocument/2006/relationships/image" Target="../media/image105.png"/><Relationship Id="rId7" Type="http://schemas.openxmlformats.org/officeDocument/2006/relationships/image" Target="../media/image106.png"/><Relationship Id="rId8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72.png"/><Relationship Id="rId6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14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3.png"/><Relationship Id="rId5" Type="http://schemas.openxmlformats.org/officeDocument/2006/relationships/image" Target="../media/image10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9.wmf"/><Relationship Id="rId8" Type="http://schemas.openxmlformats.org/officeDocument/2006/relationships/image" Target="../media/image1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3.emf"/><Relationship Id="rId5" Type="http://schemas.openxmlformats.org/officeDocument/2006/relationships/image" Target="../media/image124.emf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emf"/><Relationship Id="rId7" Type="http://schemas.openxmlformats.org/officeDocument/2006/relationships/image" Target="../media/image12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4" Type="http://schemas.openxmlformats.org/officeDocument/2006/relationships/image" Target="../media/image131.emf"/><Relationship Id="rId5" Type="http://schemas.openxmlformats.org/officeDocument/2006/relationships/image" Target="../media/image132.emf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9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emf"/><Relationship Id="rId6" Type="http://schemas.openxmlformats.org/officeDocument/2006/relationships/image" Target="../media/image140.emf"/><Relationship Id="rId7" Type="http://schemas.openxmlformats.org/officeDocument/2006/relationships/image" Target="../media/image70.png"/><Relationship Id="rId8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4.wmf"/><Relationship Id="rId5" Type="http://schemas.openxmlformats.org/officeDocument/2006/relationships/image" Target="../media/image15.wmf"/><Relationship Id="rId6" Type="http://schemas.openxmlformats.org/officeDocument/2006/relationships/image" Target="../media/image13.png"/><Relationship Id="rId7" Type="http://schemas.openxmlformats.org/officeDocument/2006/relationships/image" Target="../media/image16.emf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0.emf"/><Relationship Id="rId11" Type="http://schemas.openxmlformats.org/officeDocument/2006/relationships/image" Target="../media/image19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emf"/><Relationship Id="rId6" Type="http://schemas.openxmlformats.org/officeDocument/2006/relationships/image" Target="../media/image140.emf"/><Relationship Id="rId7" Type="http://schemas.openxmlformats.org/officeDocument/2006/relationships/image" Target="../media/image70.png"/><Relationship Id="rId8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6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6" Type="http://schemas.openxmlformats.org/officeDocument/2006/relationships/image" Target="../media/image145.emf"/><Relationship Id="rId7" Type="http://schemas.openxmlformats.org/officeDocument/2006/relationships/image" Target="../media/image14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1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4" Type="http://schemas.openxmlformats.org/officeDocument/2006/relationships/image" Target="../media/image84.pn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4" Type="http://schemas.openxmlformats.org/officeDocument/2006/relationships/image" Target="../media/image153.png"/><Relationship Id="rId5" Type="http://schemas.openxmlformats.org/officeDocument/2006/relationships/image" Target="../media/image154.png"/><Relationship Id="rId6" Type="http://schemas.openxmlformats.org/officeDocument/2006/relationships/image" Target="../media/image155.png"/><Relationship Id="rId7" Type="http://schemas.openxmlformats.org/officeDocument/2006/relationships/image" Target="../media/image156.png"/><Relationship Id="rId8" Type="http://schemas.openxmlformats.org/officeDocument/2006/relationships/image" Target="../media/image157.png"/><Relationship Id="rId9" Type="http://schemas.openxmlformats.org/officeDocument/2006/relationships/image" Target="../media/image15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9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9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4" Type="http://schemas.openxmlformats.org/officeDocument/2006/relationships/image" Target="../media/image16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4" Type="http://schemas.openxmlformats.org/officeDocument/2006/relationships/image" Target="../media/image162.png"/><Relationship Id="rId5" Type="http://schemas.openxmlformats.org/officeDocument/2006/relationships/image" Target="../media/image16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3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4" Type="http://schemas.openxmlformats.org/officeDocument/2006/relationships/image" Target="../media/image164.emf"/><Relationship Id="rId5" Type="http://schemas.openxmlformats.org/officeDocument/2006/relationships/image" Target="../media/image16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3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3.png"/><Relationship Id="rId3" Type="http://schemas.openxmlformats.org/officeDocument/2006/relationships/image" Target="../media/image16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4" Type="http://schemas.openxmlformats.org/officeDocument/2006/relationships/image" Target="../media/image171.emf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9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173.emf"/><Relationship Id="rId5" Type="http://schemas.openxmlformats.org/officeDocument/2006/relationships/image" Target="../media/image82.png"/><Relationship Id="rId6" Type="http://schemas.openxmlformats.org/officeDocument/2006/relationships/image" Target="../media/image84.png"/><Relationship Id="rId7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2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173.emf"/><Relationship Id="rId5" Type="http://schemas.openxmlformats.org/officeDocument/2006/relationships/image" Target="../media/image175.emf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4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emf"/><Relationship Id="rId4" Type="http://schemas.openxmlformats.org/officeDocument/2006/relationships/image" Target="../media/image23.png"/><Relationship Id="rId5" Type="http://schemas.openxmlformats.org/officeDocument/2006/relationships/image" Target="../media/image176.emf"/><Relationship Id="rId6" Type="http://schemas.openxmlformats.org/officeDocument/2006/relationships/image" Target="../media/image177.emf"/><Relationship Id="rId7" Type="http://schemas.openxmlformats.org/officeDocument/2006/relationships/image" Target="../media/image178.emf"/><Relationship Id="rId8" Type="http://schemas.openxmlformats.org/officeDocument/2006/relationships/image" Target="../media/image179.emf"/><Relationship Id="rId9" Type="http://schemas.openxmlformats.org/officeDocument/2006/relationships/image" Target="../media/image18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5734" y="112182"/>
            <a:ext cx="7957080" cy="1936751"/>
          </a:xfrm>
          <a:solidFill>
            <a:srgbClr val="00FFFF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CPT VIOLATION IN THE EARLY UNIVERSE &amp; LEPTOGENESIS/BARYOGENESIS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29722" y="2217725"/>
            <a:ext cx="6400800" cy="1752600"/>
          </a:xfrm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Nick E. Mavromatos</a:t>
            </a:r>
          </a:p>
          <a:p>
            <a:pPr eaLnBrk="1" hangingPunct="1">
              <a:defRPr/>
            </a:pP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King</a:t>
            </a:r>
            <a:r>
              <a:rPr lang="ja-JP" alt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’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College London, Physics </a:t>
            </a:r>
          </a:p>
          <a:p>
            <a:pPr eaLnBrk="1" hangingPunct="1">
              <a:defRPr/>
            </a:pP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&amp; CERN/PH-TH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7053791" y="4652963"/>
            <a:ext cx="1974850" cy="11906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dirty="0">
                <a:cs typeface="Arial" charset="0"/>
              </a:rPr>
              <a:t>London Centre</a:t>
            </a:r>
          </a:p>
          <a:p>
            <a:pPr algn="ctr">
              <a:defRPr/>
            </a:pPr>
            <a:r>
              <a:rPr lang="en-GB" b="1" dirty="0">
                <a:cs typeface="Arial" charset="0"/>
              </a:rPr>
              <a:t>for </a:t>
            </a:r>
            <a:r>
              <a:rPr lang="en-GB" b="1" dirty="0" err="1">
                <a:cs typeface="Arial" charset="0"/>
              </a:rPr>
              <a:t>Terauniverse</a:t>
            </a:r>
            <a:endParaRPr lang="en-GB" b="1" dirty="0">
              <a:cs typeface="Arial" charset="0"/>
            </a:endParaRPr>
          </a:p>
          <a:p>
            <a:pPr algn="ctr">
              <a:defRPr/>
            </a:pPr>
            <a:r>
              <a:rPr lang="en-GB" b="1" dirty="0">
                <a:cs typeface="Arial" charset="0"/>
              </a:rPr>
              <a:t>Studies (LCTS)</a:t>
            </a:r>
          </a:p>
          <a:p>
            <a:pPr algn="ctr">
              <a:defRPr/>
            </a:pPr>
            <a:r>
              <a:rPr lang="en-GB" b="1" dirty="0" err="1">
                <a:cs typeface="Arial" charset="0"/>
              </a:rPr>
              <a:t>AdV</a:t>
            </a:r>
            <a:r>
              <a:rPr lang="en-GB" b="1" dirty="0">
                <a:cs typeface="Arial" charset="0"/>
              </a:rPr>
              <a:t> 267352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887" y="3357563"/>
            <a:ext cx="121285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365" name="Picture 11" descr="k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628775"/>
            <a:ext cx="1643063" cy="1512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TextBox 3"/>
          <p:cNvSpPr txBox="1">
            <a:spLocks noChangeArrowheads="1"/>
          </p:cNvSpPr>
          <p:nvPr/>
        </p:nvSpPr>
        <p:spPr bwMode="auto">
          <a:xfrm>
            <a:off x="755650" y="4017426"/>
            <a:ext cx="62642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dirty="0" smtClean="0"/>
              <a:t>DISCRETE 2012, </a:t>
            </a:r>
            <a:r>
              <a:rPr lang="en-US" sz="2000" b="1" dirty="0"/>
              <a:t>IST, Lisbon, </a:t>
            </a:r>
            <a:r>
              <a:rPr lang="en-US" sz="2000" b="1" dirty="0" smtClean="0"/>
              <a:t>December 3-7 </a:t>
            </a:r>
            <a:r>
              <a:rPr lang="en-US" sz="2000" b="1" dirty="0"/>
              <a:t>2012  </a:t>
            </a:r>
          </a:p>
        </p:txBody>
      </p:sp>
      <p:sp>
        <p:nvSpPr>
          <p:cNvPr id="15367" name="Picture 4"/>
          <p:cNvSpPr>
            <a:spLocks noChangeAspect="1"/>
          </p:cNvSpPr>
          <p:nvPr/>
        </p:nvSpPr>
        <p:spPr bwMode="auto">
          <a:xfrm>
            <a:off x="107950" y="5202238"/>
            <a:ext cx="205105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8" name="Picture 5"/>
          <p:cNvSpPr>
            <a:spLocks noChangeAspect="1"/>
          </p:cNvSpPr>
          <p:nvPr/>
        </p:nvSpPr>
        <p:spPr bwMode="auto">
          <a:xfrm>
            <a:off x="2268538" y="5157788"/>
            <a:ext cx="100806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Picture 6"/>
          <p:cNvSpPr>
            <a:spLocks noChangeAspect="1"/>
          </p:cNvSpPr>
          <p:nvPr/>
        </p:nvSpPr>
        <p:spPr bwMode="auto">
          <a:xfrm>
            <a:off x="3995738" y="4652963"/>
            <a:ext cx="2771775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70" name="Picture 2" descr="Logo_IST_col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678" y="4652963"/>
            <a:ext cx="11652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5" descr="images_CFT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53" y="5295149"/>
            <a:ext cx="1466850" cy="109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437" y="4446822"/>
            <a:ext cx="2298700" cy="227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9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Beyond SM sources of CP Violation?</a:t>
            </a:r>
            <a:r>
              <a:rPr lang="en-GB" sz="3600" dirty="0" smtClean="0"/>
              <a:t> </a:t>
            </a:r>
            <a:endParaRPr lang="en-GB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Several Ideas to go beyond the SM (e.g. GUT models, </a:t>
            </a:r>
            <a:r>
              <a:rPr lang="en-GB" dirty="0" err="1" smtClean="0"/>
              <a:t>Supersymmetry</a:t>
            </a:r>
            <a:r>
              <a:rPr lang="en-GB" dirty="0" smtClean="0"/>
              <a:t>, extra dimensional models etc.)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Massive </a:t>
            </a:r>
            <a:r>
              <a:rPr lang="el-GR" dirty="0" smtClean="0"/>
              <a:t>ν</a:t>
            </a:r>
            <a:r>
              <a:rPr lang="en-GB" dirty="0" smtClean="0"/>
              <a:t> are </a:t>
            </a:r>
            <a:r>
              <a:rPr lang="en-GB" b="1" dirty="0" smtClean="0">
                <a:solidFill>
                  <a:srgbClr val="CC0000"/>
                </a:solidFill>
              </a:rPr>
              <a:t>simplest</a:t>
            </a:r>
            <a:r>
              <a:rPr lang="en-GB" dirty="0" smtClean="0"/>
              <a:t> extension of SM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Right-</a:t>
            </a:r>
            <a:r>
              <a:rPr lang="en-GB" smtClean="0"/>
              <a:t>handed massive </a:t>
            </a:r>
            <a:r>
              <a:rPr lang="el-GR" dirty="0" smtClean="0"/>
              <a:t>ν</a:t>
            </a:r>
            <a:r>
              <a:rPr lang="en-GB" dirty="0" smtClean="0"/>
              <a:t> may provide extensions of SM with: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GB" dirty="0" smtClean="0"/>
              <a:t>   </a:t>
            </a:r>
            <a:r>
              <a:rPr lang="en-GB" b="1" dirty="0" smtClean="0">
                <a:solidFill>
                  <a:srgbClr val="CC0000"/>
                </a:solidFill>
              </a:rPr>
              <a:t>extra CP Violation</a:t>
            </a:r>
            <a:r>
              <a:rPr lang="en-GB" dirty="0" smtClean="0"/>
              <a:t> and thus Origin of Universe</a:t>
            </a:r>
            <a:r>
              <a:rPr lang="ja-JP" altLang="en-GB" dirty="0" smtClean="0"/>
              <a:t>’</a:t>
            </a:r>
            <a:r>
              <a:rPr lang="en-GB" dirty="0" smtClean="0"/>
              <a:t>s </a:t>
            </a:r>
            <a:r>
              <a:rPr lang="en-GB" b="1" dirty="0" smtClean="0">
                <a:solidFill>
                  <a:srgbClr val="0000FF"/>
                </a:solidFill>
              </a:rPr>
              <a:t>matter-antimatter asymmetry</a:t>
            </a:r>
            <a:r>
              <a:rPr lang="en-GB" dirty="0" smtClean="0"/>
              <a:t> due to neutrino masses, </a:t>
            </a:r>
            <a:r>
              <a:rPr lang="en-GB" b="1" dirty="0" smtClean="0"/>
              <a:t>Dark Matter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el-GR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1212" y="6126163"/>
            <a:ext cx="9139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r>
              <a:rPr lang="en-US" sz="2400" b="1" dirty="0" smtClean="0">
                <a:solidFill>
                  <a:srgbClr val="FF0000"/>
                </a:solidFill>
              </a:rPr>
              <a:t>BUT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rgbClr val="0000FF"/>
                </a:solidFill>
              </a:rPr>
              <a:t>MAY NOT BE NECESSARY IF CPT VIOLATION IN EARLY UNIVERSE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79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803"/>
            <a:ext cx="8229600" cy="55131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Experimental Tests?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138" y="4910664"/>
            <a:ext cx="1828800" cy="18288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27217" y="3691467"/>
            <a:ext cx="6950921" cy="120226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7217" y="568754"/>
            <a:ext cx="8911089" cy="6124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Stochastic D-foam Models</a:t>
            </a:r>
            <a:r>
              <a:rPr lang="en-US" dirty="0" smtClean="0"/>
              <a:t>: Non-trivial optical properties of vacuum</a:t>
            </a:r>
            <a:r>
              <a:rPr lang="en-US" b="1" dirty="0" smtClean="0">
                <a:solidFill>
                  <a:srgbClr val="0000FF"/>
                </a:solidFill>
              </a:rPr>
              <a:t>, refractive index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different arrival times of cosmic photons of different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energies  from </a:t>
            </a:r>
            <a:r>
              <a:rPr lang="en-US" dirty="0" err="1" smtClean="0"/>
              <a:t>localised</a:t>
            </a:r>
            <a:r>
              <a:rPr lang="en-US" dirty="0" smtClean="0"/>
              <a:t> regions in intense astrophysical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sources (GRB, AGN…) : </a:t>
            </a:r>
            <a:r>
              <a:rPr lang="en-US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higher-energy photons delayed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Space-Time Defects </a:t>
            </a:r>
            <a:r>
              <a:rPr lang="en-US" dirty="0" smtClean="0"/>
              <a:t>interaction with photons would affect </a:t>
            </a:r>
            <a:r>
              <a:rPr lang="en-US" b="1" dirty="0" smtClean="0">
                <a:solidFill>
                  <a:srgbClr val="FF0000"/>
                </a:solidFill>
              </a:rPr>
              <a:t>CMB spectrum </a:t>
            </a:r>
          </a:p>
          <a:p>
            <a:endParaRPr lang="en-US" dirty="0" smtClean="0"/>
          </a:p>
          <a:p>
            <a:r>
              <a:rPr lang="en-US" b="1" dirty="0" smtClean="0"/>
              <a:t>Primordial Black hole </a:t>
            </a:r>
            <a:r>
              <a:rPr lang="en-US" dirty="0" smtClean="0"/>
              <a:t>searches through modifications of tensor mode polarization (Planck …)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Kalb-</a:t>
            </a:r>
            <a:r>
              <a:rPr lang="en-US" b="1" dirty="0" err="1" smtClean="0">
                <a:solidFill>
                  <a:srgbClr val="FF0000"/>
                </a:solidFill>
              </a:rPr>
              <a:t>Ramond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axion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field searches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  <a:latin typeface="Chalkboard"/>
                <a:cs typeface="Chalkboard"/>
              </a:rPr>
              <a:t>Direct CPT tests </a:t>
            </a:r>
            <a:r>
              <a:rPr lang="en-US" dirty="0" smtClean="0"/>
              <a:t>today (if sufficiently large density of defects today</a:t>
            </a:r>
            <a:r>
              <a:rPr lang="en-US" b="1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  <a:sym typeface="Wingdings"/>
              </a:rPr>
              <a:t> </a:t>
            </a:r>
          </a:p>
          <a:p>
            <a:r>
              <a:rPr lang="en-US" b="1" dirty="0" err="1" smtClean="0">
                <a:solidFill>
                  <a:srgbClr val="FF0000"/>
                </a:solidFill>
                <a:latin typeface="Chalkboard"/>
                <a:cs typeface="Chalkboard"/>
              </a:rPr>
              <a:t>decoherence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 effects </a:t>
            </a:r>
            <a:r>
              <a:rPr lang="en-US" dirty="0" smtClean="0"/>
              <a:t>of neutral matter could be significant 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 smtClean="0">
                <a:sym typeface="Wingdings"/>
              </a:rPr>
              <a:t> ``</a:t>
            </a:r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smoking-gun evidence’’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modifications of EPR correlations </a:t>
            </a:r>
          </a:p>
          <a:p>
            <a:r>
              <a:rPr lang="en-US" dirty="0" smtClean="0">
                <a:sym typeface="Wingdings"/>
              </a:rPr>
              <a:t>in  entangled states of mesons (?)  (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A Di </a:t>
            </a:r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Domenico’s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 talk</a:t>
            </a:r>
            <a:r>
              <a:rPr lang="en-US" dirty="0" smtClean="0">
                <a:sym typeface="Wingdings"/>
              </a:rPr>
              <a:t>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r>
              <a:rPr lang="en-US" b="1" dirty="0" smtClean="0">
                <a:solidFill>
                  <a:srgbClr val="008000"/>
                </a:solidFill>
              </a:rPr>
              <a:t>Atomic precision experiments </a:t>
            </a:r>
          </a:p>
          <a:p>
            <a:endParaRPr lang="en-US" b="1" i="1" dirty="0">
              <a:solidFill>
                <a:srgbClr val="008000"/>
              </a:solidFill>
            </a:endParaRPr>
          </a:p>
          <a:p>
            <a:r>
              <a:rPr lang="en-US" b="1" i="1" dirty="0" smtClean="0">
                <a:solidFill>
                  <a:srgbClr val="0000FF"/>
                </a:solidFill>
              </a:rPr>
              <a:t>…Cosmological (high energy, high distance) neutrino oscillations  </a:t>
            </a:r>
            <a:r>
              <a:rPr lang="en-US" b="1" i="1" dirty="0" err="1" smtClean="0"/>
              <a:t>etc</a:t>
            </a:r>
            <a:r>
              <a:rPr lang="en-US" b="1" dirty="0" smtClean="0"/>
              <a:t> </a:t>
            </a:r>
          </a:p>
          <a:p>
            <a:endParaRPr lang="en-US" dirty="0"/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But strength of background-induced CPTV effects may be </a:t>
            </a:r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significant only for </a:t>
            </a:r>
            <a:r>
              <a:rPr lang="en-US" sz="1600" b="1" dirty="0">
                <a:solidFill>
                  <a:srgbClr val="660066"/>
                </a:solidFill>
                <a:latin typeface="Chalkduster"/>
                <a:cs typeface="Chalkduster"/>
              </a:rPr>
              <a:t>E</a:t>
            </a:r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arly Universe</a:t>
            </a:r>
            <a:endParaRPr lang="en-US" sz="16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406082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Text Box 2"/>
          <p:cNvSpPr txBox="1">
            <a:spLocks noChangeArrowheads="1"/>
          </p:cNvSpPr>
          <p:nvPr/>
        </p:nvSpPr>
        <p:spPr bwMode="auto">
          <a:xfrm>
            <a:off x="490538" y="5516563"/>
            <a:ext cx="7514534" cy="120032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QCD effects, sub-structure  in neutral mesons ignored, and </a:t>
            </a:r>
            <a:endParaRPr lang="en-GB" sz="1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GB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-foam </a:t>
            </a:r>
            <a:r>
              <a:rPr lang="en-GB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acts as </a:t>
            </a: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they were </a:t>
            </a:r>
            <a:r>
              <a:rPr lang="en-GB" sz="1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structureless</a:t>
            </a: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particles, then for M</a:t>
            </a:r>
            <a:r>
              <a:rPr lang="en-GB" sz="1800" b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QG </a:t>
            </a:r>
            <a:r>
              <a:rPr lang="en-US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10</a:t>
            </a:r>
            <a:r>
              <a:rPr lang="en-US" sz="1800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</a:t>
            </a:r>
            <a:r>
              <a:rPr lang="en-US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GeV</a:t>
            </a:r>
            <a:r>
              <a:rPr lang="en-US" sz="1800" b="1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1800" b="1" dirty="0">
              <a:solidFill>
                <a:srgbClr val="66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estimate for </a:t>
            </a:r>
            <a:r>
              <a:rPr lang="el-GR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          </a:t>
            </a: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| </a:t>
            </a:r>
            <a:r>
              <a:rPr 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| </a:t>
            </a: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10</a:t>
            </a:r>
            <a:r>
              <a:rPr lang="en-US" sz="18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-4 </a:t>
            </a: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|</a:t>
            </a:r>
            <a:r>
              <a:rPr 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ζ</a:t>
            </a: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|,  for  1 &gt; </a:t>
            </a: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|</a:t>
            </a:r>
            <a:r>
              <a:rPr 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ζ</a:t>
            </a: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| &gt; 10</a:t>
            </a:r>
            <a:r>
              <a:rPr lang="en-GB" sz="18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-2</a:t>
            </a: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(natural) </a:t>
            </a:r>
          </a:p>
          <a:p>
            <a:r>
              <a:rPr lang="en-GB" sz="1800" b="1" dirty="0">
                <a:solidFill>
                  <a:srgbClr val="CC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far from sensitivity of upgraded meson factories ( e.g. DAFNE2)</a:t>
            </a:r>
            <a:endParaRPr lang="el-GR" sz="1800" b="1" dirty="0">
              <a:solidFill>
                <a:srgbClr val="CC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495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803525"/>
            <a:ext cx="6899275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9540" name="Text Box 4"/>
          <p:cNvSpPr txBox="1">
            <a:spLocks noChangeArrowheads="1"/>
          </p:cNvSpPr>
          <p:nvPr/>
        </p:nvSpPr>
        <p:spPr bwMode="auto">
          <a:xfrm>
            <a:off x="4140200" y="2917825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b="1">
                <a:solidFill>
                  <a:srgbClr val="FF00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Φ</a:t>
            </a:r>
            <a:r>
              <a:rPr lang="en-GB" sz="1800" b="1">
                <a:solidFill>
                  <a:srgbClr val="FF00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1800" b="1">
              <a:solidFill>
                <a:srgbClr val="FF0066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49541" name="Text Box 5"/>
          <p:cNvSpPr txBox="1">
            <a:spLocks noChangeArrowheads="1"/>
          </p:cNvSpPr>
          <p:nvPr/>
        </p:nvSpPr>
        <p:spPr bwMode="auto">
          <a:xfrm>
            <a:off x="6372225" y="2990850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S</a:t>
            </a: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L</a:t>
            </a:r>
            <a:endParaRPr lang="en-GB" sz="1800" b="1">
              <a:solidFill>
                <a:srgbClr val="000000"/>
              </a:solidFill>
            </a:endParaRPr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1792288" y="3500438"/>
            <a:ext cx="908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, </a:t>
            </a:r>
          </a:p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endParaRPr lang="en-GB" sz="1800" b="1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49543" name="Text Box 7"/>
          <p:cNvSpPr txBox="1">
            <a:spLocks noChangeArrowheads="1"/>
          </p:cNvSpPr>
          <p:nvPr/>
        </p:nvSpPr>
        <p:spPr bwMode="auto">
          <a:xfrm>
            <a:off x="6227763" y="3508375"/>
            <a:ext cx="908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, </a:t>
            </a:r>
          </a:p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endParaRPr lang="en-GB" sz="1800" b="1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49544" name="Text Box 8"/>
          <p:cNvSpPr txBox="1">
            <a:spLocks noChangeArrowheads="1"/>
          </p:cNvSpPr>
          <p:nvPr/>
        </p:nvSpPr>
        <p:spPr bwMode="auto">
          <a:xfrm>
            <a:off x="3060700" y="3867150"/>
            <a:ext cx="2879725" cy="641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IF CPT ILL-DEFINED (e.g. FV D-particle Foam)</a:t>
            </a:r>
          </a:p>
        </p:txBody>
      </p:sp>
      <p:sp>
        <p:nvSpPr>
          <p:cNvPr id="449545" name="Text Box 9"/>
          <p:cNvSpPr txBox="1">
            <a:spLocks noChangeArrowheads="1"/>
          </p:cNvSpPr>
          <p:nvPr/>
        </p:nvSpPr>
        <p:spPr bwMode="auto">
          <a:xfrm>
            <a:off x="1619250" y="2917825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S</a:t>
            </a: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L</a:t>
            </a:r>
            <a:endParaRPr lang="en-GB" sz="1800" b="1">
              <a:solidFill>
                <a:srgbClr val="000000"/>
              </a:solidFill>
            </a:endParaRPr>
          </a:p>
        </p:txBody>
      </p:sp>
      <p:sp>
        <p:nvSpPr>
          <p:cNvPr id="449546" name="AutoShape 10"/>
          <p:cNvSpPr>
            <a:spLocks noChangeArrowheads="1"/>
          </p:cNvSpPr>
          <p:nvPr/>
        </p:nvSpPr>
        <p:spPr bwMode="auto">
          <a:xfrm rot="14301202">
            <a:off x="1336675" y="3686176"/>
            <a:ext cx="242887" cy="252412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47" name="AutoShape 11"/>
          <p:cNvSpPr>
            <a:spLocks noChangeArrowheads="1"/>
          </p:cNvSpPr>
          <p:nvPr/>
        </p:nvSpPr>
        <p:spPr bwMode="auto">
          <a:xfrm rot="14301202">
            <a:off x="3100388" y="2847975"/>
            <a:ext cx="242887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48" name="AutoShape 12"/>
          <p:cNvSpPr>
            <a:spLocks noChangeArrowheads="1"/>
          </p:cNvSpPr>
          <p:nvPr/>
        </p:nvSpPr>
        <p:spPr bwMode="auto">
          <a:xfrm rot="14301202">
            <a:off x="7456488" y="3352800"/>
            <a:ext cx="242887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49" name="AutoShape 13"/>
          <p:cNvSpPr>
            <a:spLocks noChangeArrowheads="1"/>
          </p:cNvSpPr>
          <p:nvPr/>
        </p:nvSpPr>
        <p:spPr bwMode="auto">
          <a:xfrm rot="14301202">
            <a:off x="5368925" y="2919413"/>
            <a:ext cx="242888" cy="252412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0" name="AutoShape 14"/>
          <p:cNvSpPr>
            <a:spLocks noChangeArrowheads="1"/>
          </p:cNvSpPr>
          <p:nvPr/>
        </p:nvSpPr>
        <p:spPr bwMode="auto">
          <a:xfrm rot="14301202">
            <a:off x="3424238" y="3352800"/>
            <a:ext cx="242887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1" name="AutoShape 15"/>
          <p:cNvSpPr>
            <a:spLocks noChangeArrowheads="1"/>
          </p:cNvSpPr>
          <p:nvPr/>
        </p:nvSpPr>
        <p:spPr bwMode="auto">
          <a:xfrm rot="14301202">
            <a:off x="2560638" y="3208337"/>
            <a:ext cx="242888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2" name="AutoShape 16"/>
          <p:cNvSpPr>
            <a:spLocks noChangeArrowheads="1"/>
          </p:cNvSpPr>
          <p:nvPr/>
        </p:nvSpPr>
        <p:spPr bwMode="auto">
          <a:xfrm rot="14301202">
            <a:off x="1408113" y="3036887"/>
            <a:ext cx="242888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79986" y="230468"/>
            <a:ext cx="8229600" cy="4605338"/>
          </a:xfrm>
        </p:spPr>
        <p:txBody>
          <a:bodyPr/>
          <a:lstStyle/>
          <a:p>
            <a:r>
              <a:rPr lang="en-GB" sz="2400" dirty="0"/>
              <a:t>If foam, concept of anti-particle may be </a:t>
            </a:r>
            <a:r>
              <a:rPr lang="en-GB" sz="2400" dirty="0" err="1" smtClean="0"/>
              <a:t>perturbatively</a:t>
            </a:r>
            <a:r>
              <a:rPr lang="en-GB" sz="2400" dirty="0" smtClean="0"/>
              <a:t> </a:t>
            </a:r>
            <a:r>
              <a:rPr lang="en-GB" sz="2400" dirty="0"/>
              <a:t>modified, Neutral mesons </a:t>
            </a:r>
            <a:r>
              <a:rPr lang="en-GB" sz="2400" dirty="0">
                <a:solidFill>
                  <a:srgbClr val="FF6600"/>
                </a:solidFill>
              </a:rPr>
              <a:t>no</a:t>
            </a:r>
            <a:r>
              <a:rPr lang="en-GB" sz="2400" dirty="0"/>
              <a:t> longer </a:t>
            </a:r>
            <a:r>
              <a:rPr lang="en-GB" sz="2400" dirty="0">
                <a:solidFill>
                  <a:srgbClr val="FF6600"/>
                </a:solidFill>
              </a:rPr>
              <a:t>indistinguishable</a:t>
            </a:r>
            <a:r>
              <a:rPr lang="en-GB" sz="2400" dirty="0"/>
              <a:t> particles, initial entangled state</a:t>
            </a:r>
            <a:r>
              <a:rPr lang="en-GB" sz="1800" dirty="0"/>
              <a:t>:  </a:t>
            </a:r>
          </a:p>
        </p:txBody>
      </p:sp>
      <p:pic>
        <p:nvPicPr>
          <p:cNvPr id="449554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84313"/>
            <a:ext cx="8172450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9555" name="AutoShape 19"/>
          <p:cNvSpPr>
            <a:spLocks noChangeArrowheads="1"/>
          </p:cNvSpPr>
          <p:nvPr/>
        </p:nvSpPr>
        <p:spPr bwMode="auto">
          <a:xfrm rot="14301202">
            <a:off x="6161088" y="2894012"/>
            <a:ext cx="242888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9556" name="Picture 20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89" y="4669675"/>
            <a:ext cx="8172450" cy="65087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05073" y="5147673"/>
            <a:ext cx="2208282" cy="646331"/>
          </a:xfrm>
          <a:prstGeom prst="rect">
            <a:avLst/>
          </a:prstGeom>
          <a:solidFill>
            <a:srgbClr val="40FFC8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Bernabeu</a:t>
            </a:r>
            <a:r>
              <a:rPr lang="en-US" b="1" dirty="0" smtClean="0"/>
              <a:t>, NEM, </a:t>
            </a:r>
          </a:p>
          <a:p>
            <a:r>
              <a:rPr lang="en-US" b="1" dirty="0" err="1" smtClean="0"/>
              <a:t>Sarkar</a:t>
            </a:r>
            <a:r>
              <a:rPr lang="en-US" b="1" dirty="0" smtClean="0"/>
              <a:t>, </a:t>
            </a:r>
            <a:r>
              <a:rPr lang="en-US" b="1" dirty="0" err="1" smtClean="0"/>
              <a:t>Papavassiliou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32219" y="93631"/>
            <a:ext cx="120787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ω-</a:t>
            </a:r>
            <a:r>
              <a:rPr lang="en-GB" sz="2400" b="1" i="1" dirty="0" smtClean="0"/>
              <a:t>effect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374202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5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803525"/>
            <a:ext cx="6899275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9540" name="Text Box 4"/>
          <p:cNvSpPr txBox="1">
            <a:spLocks noChangeArrowheads="1"/>
          </p:cNvSpPr>
          <p:nvPr/>
        </p:nvSpPr>
        <p:spPr bwMode="auto">
          <a:xfrm>
            <a:off x="4140200" y="2917825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b="1">
                <a:solidFill>
                  <a:srgbClr val="FF00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Φ</a:t>
            </a:r>
            <a:r>
              <a:rPr lang="en-GB" sz="1800" b="1">
                <a:solidFill>
                  <a:srgbClr val="FF00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1800" b="1">
              <a:solidFill>
                <a:srgbClr val="FF0066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49541" name="Text Box 5"/>
          <p:cNvSpPr txBox="1">
            <a:spLocks noChangeArrowheads="1"/>
          </p:cNvSpPr>
          <p:nvPr/>
        </p:nvSpPr>
        <p:spPr bwMode="auto">
          <a:xfrm>
            <a:off x="6372225" y="2990850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S</a:t>
            </a: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L</a:t>
            </a:r>
            <a:endParaRPr lang="en-GB" sz="1800" b="1">
              <a:solidFill>
                <a:srgbClr val="000000"/>
              </a:solidFill>
            </a:endParaRPr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1792288" y="3500438"/>
            <a:ext cx="908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, </a:t>
            </a:r>
          </a:p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endParaRPr lang="en-GB" sz="1800" b="1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49543" name="Text Box 7"/>
          <p:cNvSpPr txBox="1">
            <a:spLocks noChangeArrowheads="1"/>
          </p:cNvSpPr>
          <p:nvPr/>
        </p:nvSpPr>
        <p:spPr bwMode="auto">
          <a:xfrm>
            <a:off x="6227763" y="3508375"/>
            <a:ext cx="908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, </a:t>
            </a:r>
          </a:p>
          <a:p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r>
              <a:rPr lang="en-GB" sz="1800" b="1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GB" sz="1800" b="1" baseline="-2500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endParaRPr lang="en-GB" sz="1800" b="1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49544" name="Text Box 8"/>
          <p:cNvSpPr txBox="1">
            <a:spLocks noChangeArrowheads="1"/>
          </p:cNvSpPr>
          <p:nvPr/>
        </p:nvSpPr>
        <p:spPr bwMode="auto">
          <a:xfrm>
            <a:off x="3060700" y="3867150"/>
            <a:ext cx="2879725" cy="641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IF CPT ILL-DEFINED (e.g. FV D-particle Foam)</a:t>
            </a:r>
          </a:p>
        </p:txBody>
      </p:sp>
      <p:sp>
        <p:nvSpPr>
          <p:cNvPr id="449545" name="Text Box 9"/>
          <p:cNvSpPr txBox="1">
            <a:spLocks noChangeArrowheads="1"/>
          </p:cNvSpPr>
          <p:nvPr/>
        </p:nvSpPr>
        <p:spPr bwMode="auto">
          <a:xfrm>
            <a:off x="1619250" y="2917825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S</a:t>
            </a:r>
            <a:r>
              <a:rPr lang="en-GB" sz="1800" b="1">
                <a:solidFill>
                  <a:srgbClr val="000000"/>
                </a:solidFill>
              </a:rPr>
              <a:t>K</a:t>
            </a:r>
            <a:r>
              <a:rPr lang="en-GB" sz="1800" b="1" baseline="-25000">
                <a:solidFill>
                  <a:srgbClr val="000000"/>
                </a:solidFill>
              </a:rPr>
              <a:t>L</a:t>
            </a:r>
            <a:endParaRPr lang="en-GB" sz="1800" b="1">
              <a:solidFill>
                <a:srgbClr val="000000"/>
              </a:solidFill>
            </a:endParaRPr>
          </a:p>
        </p:txBody>
      </p:sp>
      <p:sp>
        <p:nvSpPr>
          <p:cNvPr id="449546" name="AutoShape 10"/>
          <p:cNvSpPr>
            <a:spLocks noChangeArrowheads="1"/>
          </p:cNvSpPr>
          <p:nvPr/>
        </p:nvSpPr>
        <p:spPr bwMode="auto">
          <a:xfrm rot="14301202">
            <a:off x="1336675" y="3686176"/>
            <a:ext cx="242887" cy="252412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47" name="AutoShape 11"/>
          <p:cNvSpPr>
            <a:spLocks noChangeArrowheads="1"/>
          </p:cNvSpPr>
          <p:nvPr/>
        </p:nvSpPr>
        <p:spPr bwMode="auto">
          <a:xfrm rot="14301202">
            <a:off x="3100388" y="2847975"/>
            <a:ext cx="242887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48" name="AutoShape 12"/>
          <p:cNvSpPr>
            <a:spLocks noChangeArrowheads="1"/>
          </p:cNvSpPr>
          <p:nvPr/>
        </p:nvSpPr>
        <p:spPr bwMode="auto">
          <a:xfrm rot="14301202">
            <a:off x="7456488" y="3352800"/>
            <a:ext cx="242887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49" name="AutoShape 13"/>
          <p:cNvSpPr>
            <a:spLocks noChangeArrowheads="1"/>
          </p:cNvSpPr>
          <p:nvPr/>
        </p:nvSpPr>
        <p:spPr bwMode="auto">
          <a:xfrm rot="14301202">
            <a:off x="5368925" y="2919413"/>
            <a:ext cx="242888" cy="252412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0" name="AutoShape 14"/>
          <p:cNvSpPr>
            <a:spLocks noChangeArrowheads="1"/>
          </p:cNvSpPr>
          <p:nvPr/>
        </p:nvSpPr>
        <p:spPr bwMode="auto">
          <a:xfrm rot="14301202">
            <a:off x="3424238" y="3352800"/>
            <a:ext cx="242887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1" name="AutoShape 15"/>
          <p:cNvSpPr>
            <a:spLocks noChangeArrowheads="1"/>
          </p:cNvSpPr>
          <p:nvPr/>
        </p:nvSpPr>
        <p:spPr bwMode="auto">
          <a:xfrm rot="14301202">
            <a:off x="2560638" y="3208337"/>
            <a:ext cx="242888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2" name="AutoShape 16"/>
          <p:cNvSpPr>
            <a:spLocks noChangeArrowheads="1"/>
          </p:cNvSpPr>
          <p:nvPr/>
        </p:nvSpPr>
        <p:spPr bwMode="auto">
          <a:xfrm rot="14301202">
            <a:off x="1408113" y="3036887"/>
            <a:ext cx="242888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55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79986" y="230468"/>
            <a:ext cx="8229600" cy="4605338"/>
          </a:xfrm>
        </p:spPr>
        <p:txBody>
          <a:bodyPr/>
          <a:lstStyle/>
          <a:p>
            <a:r>
              <a:rPr lang="en-GB" sz="2400" dirty="0"/>
              <a:t>If foam, concept of anti-particle may be </a:t>
            </a:r>
            <a:r>
              <a:rPr lang="en-GB" sz="2400" dirty="0" err="1" smtClean="0"/>
              <a:t>perturbatively</a:t>
            </a:r>
            <a:r>
              <a:rPr lang="en-GB" sz="2400" dirty="0" smtClean="0"/>
              <a:t> </a:t>
            </a:r>
            <a:r>
              <a:rPr lang="en-GB" sz="2400" dirty="0"/>
              <a:t>modified, Neutral mesons </a:t>
            </a:r>
            <a:r>
              <a:rPr lang="en-GB" sz="2400" dirty="0">
                <a:solidFill>
                  <a:srgbClr val="FF6600"/>
                </a:solidFill>
              </a:rPr>
              <a:t>no</a:t>
            </a:r>
            <a:r>
              <a:rPr lang="en-GB" sz="2400" dirty="0"/>
              <a:t> longer </a:t>
            </a:r>
            <a:r>
              <a:rPr lang="en-GB" sz="2400" dirty="0">
                <a:solidFill>
                  <a:srgbClr val="FF6600"/>
                </a:solidFill>
              </a:rPr>
              <a:t>indistinguishable</a:t>
            </a:r>
            <a:r>
              <a:rPr lang="en-GB" sz="2400" dirty="0"/>
              <a:t> particles, initial entangled state</a:t>
            </a:r>
            <a:r>
              <a:rPr lang="en-GB" sz="1800" dirty="0"/>
              <a:t>:  </a:t>
            </a:r>
          </a:p>
        </p:txBody>
      </p:sp>
      <p:pic>
        <p:nvPicPr>
          <p:cNvPr id="449554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84313"/>
            <a:ext cx="8172450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9555" name="AutoShape 19"/>
          <p:cNvSpPr>
            <a:spLocks noChangeArrowheads="1"/>
          </p:cNvSpPr>
          <p:nvPr/>
        </p:nvSpPr>
        <p:spPr bwMode="auto">
          <a:xfrm rot="14301202">
            <a:off x="6161088" y="2894012"/>
            <a:ext cx="242888" cy="2524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9556" name="Picture 20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89" y="4669675"/>
            <a:ext cx="8172450" cy="65087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046942" y="4857379"/>
            <a:ext cx="1196637" cy="7076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89897" y="5113807"/>
            <a:ext cx="4223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Amplification due to mass degenerac</a:t>
            </a:r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01713" y="5808141"/>
            <a:ext cx="7584127" cy="646331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NB:</a:t>
            </a:r>
            <a:r>
              <a:rPr lang="en-US" dirty="0" smtClean="0">
                <a:latin typeface="Chalkduster"/>
                <a:cs typeface="Chalkduster"/>
              </a:rPr>
              <a:t> No CPTV mass shifts for Bosons, </a:t>
            </a:r>
            <a:r>
              <a:rPr lang="en-US" dirty="0" err="1" smtClean="0">
                <a:latin typeface="Chalkduster"/>
                <a:cs typeface="Chalkduster"/>
              </a:rPr>
              <a:t>ω</a:t>
            </a:r>
            <a:r>
              <a:rPr lang="en-US" dirty="0" smtClean="0">
                <a:latin typeface="Chalkduster"/>
                <a:cs typeface="Chalkduster"/>
              </a:rPr>
              <a:t>-effect measures</a:t>
            </a:r>
          </a:p>
          <a:p>
            <a:r>
              <a:rPr lang="en-US" dirty="0" smtClean="0">
                <a:latin typeface="Chalkduster"/>
                <a:cs typeface="Chalkduster"/>
              </a:rPr>
              <a:t> directly fluctuations σ</a:t>
            </a:r>
            <a:r>
              <a:rPr lang="en-US" baseline="30000" dirty="0" smtClean="0">
                <a:latin typeface="Chalkduster"/>
                <a:cs typeface="Chalkduster"/>
              </a:rPr>
              <a:t>2</a:t>
            </a:r>
            <a:r>
              <a:rPr lang="en-US" dirty="0" smtClean="0">
                <a:latin typeface="Chalkduster"/>
                <a:cs typeface="Chalkduster"/>
              </a:rPr>
              <a:t> in foam-distorted geometry, </a:t>
            </a:r>
            <a:r>
              <a:rPr lang="en-US" dirty="0">
                <a:latin typeface="Chalkduster"/>
                <a:cs typeface="Chalkduster"/>
              </a:rPr>
              <a:t> </a:t>
            </a:r>
            <a:endParaRPr lang="en-US" dirty="0" smtClean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1626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803"/>
            <a:ext cx="8229600" cy="55131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Experimental Tests?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217" y="568754"/>
            <a:ext cx="8911089" cy="6124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Stochastic D-foam Models</a:t>
            </a:r>
            <a:r>
              <a:rPr lang="en-US" dirty="0" smtClean="0"/>
              <a:t>: Non-trivial optical properties of vacuum</a:t>
            </a:r>
            <a:r>
              <a:rPr lang="en-US" b="1" dirty="0" smtClean="0">
                <a:solidFill>
                  <a:srgbClr val="0000FF"/>
                </a:solidFill>
              </a:rPr>
              <a:t>, refractive index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arrival times of different energies of photons of different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energies  from </a:t>
            </a:r>
            <a:r>
              <a:rPr lang="en-US" dirty="0" err="1" smtClean="0"/>
              <a:t>localised</a:t>
            </a:r>
            <a:r>
              <a:rPr lang="en-US" dirty="0" smtClean="0"/>
              <a:t> regions in intense astrophysical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sources (GRB, AGN…):</a:t>
            </a:r>
            <a:r>
              <a:rPr lang="en-US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merican Typewriter"/>
                <a:cs typeface="American Typewriter"/>
              </a:rPr>
              <a:t>higher-energy photons delayed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Space-Time Defects </a:t>
            </a:r>
            <a:r>
              <a:rPr lang="en-US" dirty="0" smtClean="0"/>
              <a:t>interaction with photons would affect </a:t>
            </a:r>
            <a:r>
              <a:rPr lang="en-US" b="1" dirty="0" smtClean="0">
                <a:solidFill>
                  <a:srgbClr val="FF0000"/>
                </a:solidFill>
              </a:rPr>
              <a:t>CMB spectrum </a:t>
            </a:r>
          </a:p>
          <a:p>
            <a:endParaRPr lang="en-US" dirty="0" smtClean="0"/>
          </a:p>
          <a:p>
            <a:r>
              <a:rPr lang="en-US" b="1" dirty="0" smtClean="0"/>
              <a:t>Primordial Black hole </a:t>
            </a:r>
            <a:r>
              <a:rPr lang="en-US" dirty="0" smtClean="0"/>
              <a:t>searches through modifications of tensor mode polarization (Planck …)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Kalb-</a:t>
            </a:r>
            <a:r>
              <a:rPr lang="en-US" b="1" dirty="0" err="1" smtClean="0">
                <a:solidFill>
                  <a:srgbClr val="FF0000"/>
                </a:solidFill>
              </a:rPr>
              <a:t>Ramond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axion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field searches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  <a:latin typeface="Chalkboard"/>
                <a:cs typeface="Chalkboard"/>
              </a:rPr>
              <a:t>Direct CPT tests </a:t>
            </a:r>
            <a:r>
              <a:rPr lang="en-US" dirty="0" smtClean="0"/>
              <a:t>today (if sufficiently large density of defects today</a:t>
            </a:r>
            <a:r>
              <a:rPr lang="en-US" b="1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  <a:sym typeface="Wingdings"/>
              </a:rPr>
              <a:t> </a:t>
            </a:r>
          </a:p>
          <a:p>
            <a:r>
              <a:rPr lang="en-US" b="1" dirty="0" err="1" smtClean="0">
                <a:solidFill>
                  <a:srgbClr val="FF0000"/>
                </a:solidFill>
                <a:latin typeface="Chalkboard"/>
                <a:cs typeface="Chalkboard"/>
              </a:rPr>
              <a:t>decoherence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 effects </a:t>
            </a:r>
            <a:r>
              <a:rPr lang="en-US" dirty="0" smtClean="0"/>
              <a:t>of neutral matter could be significant 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 smtClean="0">
                <a:sym typeface="Wingdings"/>
              </a:rPr>
              <a:t> ``</a:t>
            </a:r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smoking-gun evidence’’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modifications of EPR correlations </a:t>
            </a:r>
          </a:p>
          <a:p>
            <a:r>
              <a:rPr lang="en-US" dirty="0" smtClean="0">
                <a:sym typeface="Wingdings"/>
              </a:rPr>
              <a:t>in  entangled states of mesons (?)  (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A Di </a:t>
            </a:r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Domenico’s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 talk</a:t>
            </a:r>
            <a:r>
              <a:rPr lang="en-US" dirty="0" smtClean="0">
                <a:sym typeface="Wingdings"/>
              </a:rPr>
              <a:t>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r>
              <a:rPr lang="en-US" b="1" dirty="0" smtClean="0">
                <a:solidFill>
                  <a:srgbClr val="008000"/>
                </a:solidFill>
              </a:rPr>
              <a:t>Atomic precision experiments </a:t>
            </a:r>
          </a:p>
          <a:p>
            <a:endParaRPr lang="en-US" b="1" i="1" dirty="0">
              <a:solidFill>
                <a:srgbClr val="008000"/>
              </a:solidFill>
            </a:endParaRPr>
          </a:p>
          <a:p>
            <a:r>
              <a:rPr lang="en-US" b="1" i="1" dirty="0" smtClean="0">
                <a:solidFill>
                  <a:srgbClr val="0000FF"/>
                </a:solidFill>
              </a:rPr>
              <a:t>…Cosmological (high energy, high distance) neutrino oscillations  </a:t>
            </a:r>
            <a:r>
              <a:rPr lang="en-US" b="1" i="1" dirty="0" err="1" smtClean="0"/>
              <a:t>etc</a:t>
            </a:r>
            <a:r>
              <a:rPr lang="en-US" b="1" dirty="0" smtClean="0"/>
              <a:t> </a:t>
            </a:r>
          </a:p>
          <a:p>
            <a:endParaRPr lang="en-US" dirty="0"/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But strength of background-induced CPTV effects may be </a:t>
            </a:r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significant only for </a:t>
            </a:r>
            <a:r>
              <a:rPr lang="en-US" sz="1600" b="1" dirty="0">
                <a:solidFill>
                  <a:srgbClr val="660066"/>
                </a:solidFill>
                <a:latin typeface="Chalkduster"/>
                <a:cs typeface="Chalkduster"/>
              </a:rPr>
              <a:t>E</a:t>
            </a:r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arly Universe</a:t>
            </a:r>
            <a:endParaRPr lang="en-US" sz="16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138" y="4910664"/>
            <a:ext cx="1828800" cy="18288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27217" y="5147733"/>
            <a:ext cx="6950921" cy="120226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43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08162"/>
          </a:xfrm>
          <a:blipFill rotWithShape="1"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CPTV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neutrino/antineutrino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mixing &amp; oscillations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222500"/>
            <a:ext cx="5029200" cy="800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68600"/>
            <a:ext cx="1955800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5000" y="3022600"/>
            <a:ext cx="3556000" cy="121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385742"/>
            <a:ext cx="758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 </a:t>
            </a:r>
            <a:r>
              <a:rPr lang="en-US" dirty="0" err="1"/>
              <a:t>M</a:t>
            </a:r>
            <a:r>
              <a:rPr lang="en-US" dirty="0" err="1" smtClean="0"/>
              <a:t>ajorana</a:t>
            </a:r>
            <a:r>
              <a:rPr lang="en-US" dirty="0" smtClean="0"/>
              <a:t> neutrino in </a:t>
            </a:r>
            <a:r>
              <a:rPr lang="en-US" dirty="0" err="1" smtClean="0"/>
              <a:t>Weyl</a:t>
            </a:r>
            <a:r>
              <a:rPr lang="en-US" dirty="0" smtClean="0"/>
              <a:t> rep (Lepton number violation unavoidable)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19" y="4859876"/>
            <a:ext cx="1854200" cy="863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20745" y="2082800"/>
            <a:ext cx="29803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 </a:t>
            </a:r>
            <a:r>
              <a:rPr lang="en-US" b="1" dirty="0" err="1" smtClean="0"/>
              <a:t>Sinha</a:t>
            </a:r>
            <a:r>
              <a:rPr lang="en-US" b="1" dirty="0" smtClean="0"/>
              <a:t> &amp; B. </a:t>
            </a:r>
            <a:r>
              <a:rPr lang="en-US" b="1" dirty="0" err="1" smtClean="0"/>
              <a:t>Mukhopadhyay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0704.2593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669" y="5796642"/>
            <a:ext cx="8659034" cy="804701"/>
          </a:xfrm>
          <a:prstGeom prst="rect">
            <a:avLst/>
          </a:prstGeom>
          <a:solidFill>
            <a:schemeClr val="bg1"/>
          </a:solidFill>
          <a:ln w="34925">
            <a:solidFill>
              <a:srgbClr val="FF0000"/>
            </a:solidFill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5818" y="4721208"/>
            <a:ext cx="2743200" cy="876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85467" y="4913839"/>
            <a:ext cx="2173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Majorana</a:t>
            </a:r>
            <a:r>
              <a:rPr lang="en-US" b="1" dirty="0" smtClean="0">
                <a:solidFill>
                  <a:srgbClr val="FF0000"/>
                </a:solidFill>
              </a:rPr>
              <a:t> mass term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violates L number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08162"/>
          </a:xfrm>
          <a:blipFill rotWithShape="1"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CPTV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neutrino/antineutrino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mixing &amp; oscillations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222500"/>
            <a:ext cx="5029200" cy="800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68600"/>
            <a:ext cx="1955800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5000" y="3022600"/>
            <a:ext cx="3556000" cy="121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385742"/>
            <a:ext cx="758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 </a:t>
            </a:r>
            <a:r>
              <a:rPr lang="en-US" dirty="0" err="1"/>
              <a:t>M</a:t>
            </a:r>
            <a:r>
              <a:rPr lang="en-US" dirty="0" err="1" smtClean="0"/>
              <a:t>ajorana</a:t>
            </a:r>
            <a:r>
              <a:rPr lang="en-US" dirty="0" smtClean="0"/>
              <a:t> neutrino in </a:t>
            </a:r>
            <a:r>
              <a:rPr lang="en-US" dirty="0" err="1" smtClean="0"/>
              <a:t>Weyl</a:t>
            </a:r>
            <a:r>
              <a:rPr lang="en-US" dirty="0" smtClean="0"/>
              <a:t> rep (Lepton number violation unavoidable)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19" y="4859876"/>
            <a:ext cx="1854200" cy="863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20745" y="2082800"/>
            <a:ext cx="29803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 </a:t>
            </a:r>
            <a:r>
              <a:rPr lang="en-US" b="1" dirty="0" err="1" smtClean="0"/>
              <a:t>Sinha</a:t>
            </a:r>
            <a:r>
              <a:rPr lang="en-US" b="1" dirty="0" smtClean="0"/>
              <a:t> &amp; B. </a:t>
            </a:r>
            <a:r>
              <a:rPr lang="en-US" b="1" dirty="0" err="1" smtClean="0"/>
              <a:t>Mukhopadhyay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0704.2593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669" y="5796642"/>
            <a:ext cx="8659034" cy="804701"/>
          </a:xfrm>
          <a:prstGeom prst="rect">
            <a:avLst/>
          </a:prstGeom>
          <a:solidFill>
            <a:schemeClr val="bg1"/>
          </a:solidFill>
          <a:ln w="34925">
            <a:solidFill>
              <a:srgbClr val="FF0000"/>
            </a:solidFill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5818" y="4721208"/>
            <a:ext cx="2743200" cy="8763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654802" y="543901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43591" y="5810383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14808" y="4761720"/>
            <a:ext cx="3082895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Chalkduster"/>
                <a:cs typeface="Chalkduster"/>
              </a:rPr>
              <a:t>Lead to </a:t>
            </a:r>
          </a:p>
          <a:p>
            <a:pPr algn="ctr"/>
            <a:r>
              <a:rPr lang="en-US" b="1" dirty="0" smtClean="0">
                <a:latin typeface="Chalkduster"/>
                <a:cs typeface="Chalkduster"/>
              </a:rPr>
              <a:t>neutrino/antineutrino</a:t>
            </a:r>
          </a:p>
          <a:p>
            <a:pPr algn="ctr"/>
            <a:r>
              <a:rPr lang="en-US" b="1" dirty="0" smtClean="0">
                <a:latin typeface="Chalkduster"/>
                <a:cs typeface="Chalkduster"/>
              </a:rPr>
              <a:t>mixing &amp; oscillations</a:t>
            </a:r>
            <a:endParaRPr lang="en-US" b="1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38075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34" y="76200"/>
            <a:ext cx="7327900" cy="223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00" y="2311400"/>
            <a:ext cx="2628900" cy="927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4433" y="2264833"/>
            <a:ext cx="4330700" cy="107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433" y="3560233"/>
            <a:ext cx="3238500" cy="99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5867" y="3979333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neutrino/antineutrino mixing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42" y="4618566"/>
            <a:ext cx="3708400" cy="901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1867" y="4639733"/>
            <a:ext cx="3149600" cy="1968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44433" y="5164667"/>
            <a:ext cx="125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oscillations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4962" y="5202767"/>
            <a:ext cx="3336505" cy="734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7336" y="3373970"/>
            <a:ext cx="306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NB: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neutrino CPTV mass shifts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6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34" y="76200"/>
            <a:ext cx="7327900" cy="223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00" y="2311400"/>
            <a:ext cx="2628900" cy="927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4433" y="2264833"/>
            <a:ext cx="4330700" cy="107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433" y="3560233"/>
            <a:ext cx="3238500" cy="99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5867" y="3979333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neutrino/antineutrino mixing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42" y="4618566"/>
            <a:ext cx="3708400" cy="901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1867" y="4639733"/>
            <a:ext cx="3149600" cy="1968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44433" y="5164667"/>
            <a:ext cx="125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oscillations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2234" y="5977466"/>
            <a:ext cx="182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oscilaltion</a:t>
            </a:r>
            <a:r>
              <a:rPr lang="en-US" b="1" dirty="0" smtClean="0">
                <a:solidFill>
                  <a:srgbClr val="0000FF"/>
                </a:solidFill>
              </a:rPr>
              <a:t> length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6158" y="5820832"/>
            <a:ext cx="1663700" cy="838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4962" y="5202767"/>
            <a:ext cx="3336505" cy="734965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925734" y="5063066"/>
            <a:ext cx="2141428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7336" y="3373970"/>
            <a:ext cx="306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NB: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neutrino CPTV mass shifts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1734" y="2311400"/>
            <a:ext cx="3805766" cy="17060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39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16" y="889464"/>
            <a:ext cx="6002895" cy="46308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/>
          <p:cNvSpPr txBox="1"/>
          <p:nvPr/>
        </p:nvSpPr>
        <p:spPr>
          <a:xfrm>
            <a:off x="254000" y="5802268"/>
            <a:ext cx="5416868" cy="92333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Modifications in </a:t>
            </a:r>
            <a:r>
              <a:rPr lang="en-US" b="1" dirty="0" err="1" smtClean="0">
                <a:solidFill>
                  <a:srgbClr val="0000FF"/>
                </a:solidFill>
                <a:latin typeface="Chalkboard"/>
                <a:cs typeface="Chalkboard"/>
              </a:rPr>
              <a:t>Neutrinoless</a:t>
            </a:r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 2Beta decay rate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in 2 </a:t>
            </a:r>
            <a:r>
              <a:rPr lang="en-US" b="1" dirty="0" err="1" smtClean="0">
                <a:solidFill>
                  <a:srgbClr val="0000FF"/>
                </a:solidFill>
                <a:latin typeface="Chalkboard"/>
                <a:cs typeface="Chalkboard"/>
              </a:rPr>
              <a:t>flavour</a:t>
            </a:r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 mixing (due to CPTV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modified effective mass)</a:t>
            </a:r>
            <a:endParaRPr lang="en-US" b="1" dirty="0">
              <a:solidFill>
                <a:srgbClr val="0000FF"/>
              </a:solidFill>
              <a:latin typeface="Chalkboard"/>
              <a:cs typeface="Chalkboar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34894" y="3006233"/>
            <a:ext cx="200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Majorana</a:t>
            </a:r>
            <a:r>
              <a:rPr lang="en-US" b="1" dirty="0" smtClean="0">
                <a:solidFill>
                  <a:srgbClr val="FF0000"/>
                </a:solidFill>
              </a:rPr>
              <a:t> neutrino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7851" y="619070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Amplitude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734" y="5978899"/>
            <a:ext cx="2082800" cy="7493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230533" y="4846135"/>
            <a:ext cx="1967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ignore neutrino/</a:t>
            </a:r>
          </a:p>
          <a:p>
            <a:r>
              <a:rPr lang="en-US" sz="2000" b="1" dirty="0" smtClean="0">
                <a:solidFill>
                  <a:srgbClr val="008000"/>
                </a:solidFill>
              </a:rPr>
              <a:t>antineutrino</a:t>
            </a:r>
          </a:p>
          <a:p>
            <a:r>
              <a:rPr lang="en-US" sz="2000" b="1" dirty="0" smtClean="0">
                <a:solidFill>
                  <a:srgbClr val="008000"/>
                </a:solidFill>
              </a:rPr>
              <a:t>mixing here: 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54327" y="118531"/>
            <a:ext cx="183726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 </a:t>
            </a:r>
            <a:r>
              <a:rPr lang="en-US" b="1" dirty="0" err="1" smtClean="0"/>
              <a:t>Sinha</a:t>
            </a:r>
            <a:r>
              <a:rPr lang="en-US" b="1" dirty="0" smtClean="0"/>
              <a:t> &amp; B. </a:t>
            </a:r>
            <a:r>
              <a:rPr lang="en-US" b="1" dirty="0" err="1" smtClean="0"/>
              <a:t>Mukhopadhyay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0704.2593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2048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690543" y="118531"/>
            <a:ext cx="4301054" cy="1323439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457200" rtl="0" eaLnBrk="0" latinLnBrk="0" hangingPunct="0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 b="1" dirty="0" smtClean="0">
                <a:solidFill>
                  <a:srgbClr val="660066"/>
                </a:solidFill>
                <a:latin typeface="Chalkduster"/>
                <a:cs typeface="Chalkduster"/>
              </a:rPr>
              <a:t>CONCLUSIONS &amp; OUTLOOK</a:t>
            </a:r>
            <a:endParaRPr lang="en-US" sz="40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87431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690543" y="118531"/>
            <a:ext cx="4301054" cy="1785104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457200" rtl="0" eaLnBrk="0" latinLnBrk="0" hangingPunct="0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 smtClean="0">
                <a:latin typeface="Chalkduster"/>
                <a:cs typeface="Chalkduster"/>
              </a:rPr>
              <a:t>CPT VIOLATION IN THE EARLY UNIVERSE</a:t>
            </a:r>
          </a:p>
          <a:p>
            <a:pPr eaLnBrk="1" hangingPunct="1"/>
            <a:r>
              <a:rPr lang="en-US" sz="1400" b="1" dirty="0" smtClean="0"/>
              <a:t>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259230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CONCLUSIONS &amp; OUTLOOK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several scenarios for CPT Violation (CPTV) induced by curved background space-times and/or quantum gravity fluctuations</a:t>
            </a:r>
          </a:p>
          <a:p>
            <a:r>
              <a:rPr lang="en-US" dirty="0" smtClean="0"/>
              <a:t>Some of them require fine tuning to reproduce the correct Baryon Asymmetry in the Universe (BAU).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One stringy Model of (</a:t>
            </a:r>
            <a:r>
              <a:rPr lang="en-US" dirty="0" err="1" smtClean="0"/>
              <a:t>brane</a:t>
            </a:r>
            <a:r>
              <a:rPr lang="en-US" dirty="0" smtClean="0"/>
              <a:t>-theory</a:t>
            </a:r>
            <a:r>
              <a:rPr lang="en-US" dirty="0"/>
              <a:t>-</a:t>
            </a:r>
            <a:r>
              <a:rPr lang="en-US" dirty="0" smtClean="0"/>
              <a:t>inspired) defects in space-time can lead to background induce CPTV &amp; reproduce the observed BAU without fine tuning</a:t>
            </a:r>
          </a:p>
          <a:p>
            <a:r>
              <a:rPr lang="en-US" dirty="0" smtClean="0"/>
              <a:t>The model also predicts non-trivial optical properties of the vacuum testable in principle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Leads to consistent Cosmology avoiding </a:t>
            </a:r>
            <a:r>
              <a:rPr lang="en-US" dirty="0" err="1" smtClean="0">
                <a:solidFill>
                  <a:schemeClr val="bg1"/>
                </a:solidFill>
              </a:rPr>
              <a:t>overclosure</a:t>
            </a:r>
            <a:r>
              <a:rPr lang="en-US" dirty="0" smtClean="0">
                <a:solidFill>
                  <a:schemeClr val="bg1"/>
                </a:solidFill>
              </a:rPr>
              <a:t> of Universe &amp; incorporating galactic growth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76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CONCLUSIONS &amp; OUTLOOK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several scenarios for CPT Violation (CPTV) induced by curved background space-times and/or quantum gravity fluctuations</a:t>
            </a:r>
          </a:p>
          <a:p>
            <a:r>
              <a:rPr lang="en-US" dirty="0" smtClean="0"/>
              <a:t>Some of them require fine tuning to reproduce the correct Baryon Asymmetry in the Universe (BAU).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One stringy Model of (</a:t>
            </a:r>
            <a:r>
              <a:rPr lang="en-US" dirty="0" err="1" smtClean="0"/>
              <a:t>brane</a:t>
            </a:r>
            <a:r>
              <a:rPr lang="en-US" dirty="0" smtClean="0"/>
              <a:t>-theory</a:t>
            </a:r>
            <a:r>
              <a:rPr lang="en-US" dirty="0"/>
              <a:t>-</a:t>
            </a:r>
            <a:r>
              <a:rPr lang="en-US" dirty="0" smtClean="0"/>
              <a:t>inspired) defects in space-time can lead to background induce CPTV &amp; reproduce the observed BAU without fine tuning</a:t>
            </a:r>
          </a:p>
          <a:p>
            <a:r>
              <a:rPr lang="en-US" dirty="0" smtClean="0"/>
              <a:t>The model also predicts non-trivial optical properties of the vacuum testable in principle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Leads to consistent Cosmology avoiding </a:t>
            </a:r>
            <a:r>
              <a:rPr lang="en-US" b="1" dirty="0" err="1" smtClean="0">
                <a:solidFill>
                  <a:schemeClr val="bg1"/>
                </a:solidFill>
              </a:rPr>
              <a:t>overclosure</a:t>
            </a:r>
            <a:r>
              <a:rPr lang="en-US" b="1" dirty="0" smtClean="0">
                <a:solidFill>
                  <a:schemeClr val="bg1"/>
                </a:solidFill>
              </a:rPr>
              <a:t> of Universe &amp; incorporating galactic growth.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5170" y="4342258"/>
            <a:ext cx="3595856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Several Consistency checks pending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when embed such scenarios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 realistic cosmologies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020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CONCLUSIONS &amp; OUTLOOK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several scenarios for CPT Violation (CPTV) induced by curved background space-times and/or quantum gravity fluctuations</a:t>
            </a:r>
          </a:p>
          <a:p>
            <a:r>
              <a:rPr lang="en-US" dirty="0" smtClean="0"/>
              <a:t>Some of them require fine tuning to reproduce the correct Baryon Asymmetry in the Universe (BAU).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One stringy Model of (</a:t>
            </a:r>
            <a:r>
              <a:rPr lang="en-US" dirty="0" err="1" smtClean="0"/>
              <a:t>brane</a:t>
            </a:r>
            <a:r>
              <a:rPr lang="en-US" dirty="0" smtClean="0"/>
              <a:t>-theory</a:t>
            </a:r>
            <a:r>
              <a:rPr lang="en-US" dirty="0"/>
              <a:t>-</a:t>
            </a:r>
            <a:r>
              <a:rPr lang="en-US" dirty="0" smtClean="0"/>
              <a:t>inspired) defects in space-time can lead to background induce CPTV &amp; reproduce the observed BAU without fine tuning</a:t>
            </a:r>
          </a:p>
          <a:p>
            <a:r>
              <a:rPr lang="en-US" dirty="0" smtClean="0"/>
              <a:t>The model also predicts non-trivial optical properties of the vacuum testable in principle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Leads to consistent Cosmology avoiding </a:t>
            </a:r>
            <a:r>
              <a:rPr lang="en-US" b="1" dirty="0" err="1" smtClean="0">
                <a:solidFill>
                  <a:srgbClr val="0000FF"/>
                </a:solidFill>
              </a:rPr>
              <a:t>overclosure</a:t>
            </a:r>
            <a:r>
              <a:rPr lang="en-US" b="1" dirty="0" smtClean="0">
                <a:solidFill>
                  <a:srgbClr val="0000FF"/>
                </a:solidFill>
              </a:rPr>
              <a:t> of Universe &amp; incorporating galactic growth.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6" y="5689612"/>
            <a:ext cx="4519186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NEM, </a:t>
            </a:r>
            <a:r>
              <a:rPr lang="en-US" b="1" dirty="0" err="1" smtClean="0"/>
              <a:t>Sakellariadou</a:t>
            </a:r>
            <a:r>
              <a:rPr lang="en-US" b="1" dirty="0" smtClean="0"/>
              <a:t> &amp; </a:t>
            </a:r>
            <a:r>
              <a:rPr lang="en-US" b="1" dirty="0" err="1" smtClean="0"/>
              <a:t>Yusaf</a:t>
            </a:r>
            <a:r>
              <a:rPr lang="en-US" b="1" dirty="0" smtClean="0"/>
              <a:t>, arXiv:1211.1726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173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CONCLUSIONS &amp; OUTLOOK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several scenarios for CPT Violation (CPTV) induced by curved background space-times and/or quantum gravity fluctuations</a:t>
            </a:r>
          </a:p>
          <a:p>
            <a:r>
              <a:rPr lang="en-US" dirty="0" smtClean="0"/>
              <a:t>Some of them require fine tuning to reproduce the correct Baryon Asymmetry in the Universe (BAU).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One stringy Model of (</a:t>
            </a:r>
            <a:r>
              <a:rPr lang="en-US" dirty="0" err="1" smtClean="0"/>
              <a:t>brane</a:t>
            </a:r>
            <a:r>
              <a:rPr lang="en-US" dirty="0" smtClean="0"/>
              <a:t>-theory</a:t>
            </a:r>
            <a:r>
              <a:rPr lang="en-US" dirty="0"/>
              <a:t>-</a:t>
            </a:r>
            <a:r>
              <a:rPr lang="en-US" dirty="0" smtClean="0"/>
              <a:t>inspired) defects in space-time can lead to background induce CPTV &amp; reproduce the observed BAU without fine tuning</a:t>
            </a:r>
          </a:p>
          <a:p>
            <a:r>
              <a:rPr lang="en-US" dirty="0" smtClean="0"/>
              <a:t>The model also predicts non-trivial optical properties of the vacuum testable in principle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Leads to consistent Cosmology avoiding </a:t>
            </a:r>
            <a:r>
              <a:rPr lang="en-US" dirty="0" err="1" smtClean="0">
                <a:solidFill>
                  <a:schemeClr val="bg1"/>
                </a:solidFill>
              </a:rPr>
              <a:t>overclosure</a:t>
            </a:r>
            <a:r>
              <a:rPr lang="en-US" dirty="0" smtClean="0">
                <a:solidFill>
                  <a:schemeClr val="bg1"/>
                </a:solidFill>
              </a:rPr>
              <a:t> of Universe &amp; incorporating galactic growth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41332"/>
            <a:ext cx="6660798" cy="1200329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Several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Experimental Tests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(Astrophysical,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Cosmological &amp; at the LAB) can check the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assumptions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for the validity of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CPT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&amp; bound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its possible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violations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even at the Early Universe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29411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TextBox 1"/>
          <p:cNvSpPr txBox="1">
            <a:spLocks noChangeArrowheads="1"/>
          </p:cNvSpPr>
          <p:nvPr/>
        </p:nvSpPr>
        <p:spPr bwMode="auto">
          <a:xfrm>
            <a:off x="1042988" y="260350"/>
            <a:ext cx="7367587" cy="4619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0000FF"/>
                </a:solidFill>
              </a:rPr>
              <a:t>IS THIS CPTV ROUTE WORTH FOLLOWING? ….</a:t>
            </a:r>
          </a:p>
        </p:txBody>
      </p:sp>
      <p:sp>
        <p:nvSpPr>
          <p:cNvPr id="204802" name="TextBox 6"/>
          <p:cNvSpPr txBox="1">
            <a:spLocks noChangeArrowheads="1"/>
          </p:cNvSpPr>
          <p:nvPr/>
        </p:nvSpPr>
        <p:spPr bwMode="auto">
          <a:xfrm>
            <a:off x="7278688" y="4508500"/>
            <a:ext cx="1847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/>
              <a:t>CPT Violation </a:t>
            </a:r>
          </a:p>
        </p:txBody>
      </p:sp>
      <p:sp>
        <p:nvSpPr>
          <p:cNvPr id="8" name="Right Arrow 7"/>
          <p:cNvSpPr/>
          <p:nvPr/>
        </p:nvSpPr>
        <p:spPr>
          <a:xfrm flipH="1">
            <a:off x="6011863" y="4508500"/>
            <a:ext cx="1223962" cy="484188"/>
          </a:xfrm>
          <a:prstGeom prst="rightArrow">
            <a:avLst/>
          </a:prstGeom>
          <a:solidFill>
            <a:srgbClr val="8EEDF6"/>
          </a:solidFill>
          <a:ln>
            <a:solidFill>
              <a:srgbClr val="8EEDF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4804" name="TextBox 11"/>
          <p:cNvSpPr txBox="1">
            <a:spLocks noChangeArrowheads="1"/>
          </p:cNvSpPr>
          <p:nvPr/>
        </p:nvSpPr>
        <p:spPr bwMode="auto">
          <a:xfrm>
            <a:off x="107950" y="5373688"/>
            <a:ext cx="7767871" cy="132343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/>
              <a:t>Construct Microscopic Quantum Gravity models with </a:t>
            </a:r>
          </a:p>
          <a:p>
            <a:pPr eaLnBrk="1" hangingPunct="1"/>
            <a:r>
              <a:rPr lang="en-US" sz="2000" b="1" dirty="0"/>
              <a:t>strong CPT Violation in Early </a:t>
            </a:r>
            <a:r>
              <a:rPr lang="en-US" sz="2000" b="1" dirty="0" smtClean="0"/>
              <a:t>Universe, </a:t>
            </a:r>
            <a:r>
              <a:rPr lang="en-US" sz="2000" b="1" dirty="0"/>
              <a:t>but </a:t>
            </a:r>
            <a:endParaRPr lang="en-US" sz="2000" b="1" dirty="0" smtClean="0"/>
          </a:p>
          <a:p>
            <a:pPr eaLnBrk="1" hangingPunct="1"/>
            <a:r>
              <a:rPr lang="en-US" sz="2000" b="1" dirty="0" smtClean="0"/>
              <a:t>maybe weak </a:t>
            </a:r>
            <a:r>
              <a:rPr lang="en-US" sz="2000" b="1" dirty="0"/>
              <a:t>today… Fit with all </a:t>
            </a:r>
            <a:r>
              <a:rPr lang="en-US" sz="2000" b="1" dirty="0" smtClean="0"/>
              <a:t>available data</a:t>
            </a:r>
            <a:r>
              <a:rPr lang="en-US" sz="2000" b="1" dirty="0"/>
              <a:t>…</a:t>
            </a:r>
          </a:p>
          <a:p>
            <a:pPr eaLnBrk="1" hangingPunct="1"/>
            <a:r>
              <a:rPr lang="en-US" sz="2000" b="1" dirty="0"/>
              <a:t>Estimate in this way matter-antimatter asymmetry in Universe. </a:t>
            </a:r>
          </a:p>
        </p:txBody>
      </p:sp>
      <p:pic>
        <p:nvPicPr>
          <p:cNvPr id="204805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908050"/>
            <a:ext cx="295275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373688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7" name="Picture 1" descr="emoticon-0121-angry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067175"/>
            <a:ext cx="101917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3275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1" name="Picture 7" descr="400_F_38297355_t9Y6rXLU98KosAaieRLom6ahjOWLWlR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36163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922" name="TextBox 2"/>
          <p:cNvSpPr txBox="1">
            <a:spLocks noChangeArrowheads="1"/>
          </p:cNvSpPr>
          <p:nvPr/>
        </p:nvSpPr>
        <p:spPr bwMode="auto">
          <a:xfrm>
            <a:off x="238125" y="992188"/>
            <a:ext cx="18415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                     </a:t>
            </a:r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B5C5A-8489-D547-8C14-3ACC6918DE99}" type="slidenum">
              <a:rPr lang="en-US" smtClean="0"/>
              <a:pPr>
                <a:defRPr/>
              </a:pPr>
              <a:t>115</a:t>
            </a:fld>
            <a:endParaRPr lang="en-US"/>
          </a:p>
        </p:txBody>
      </p:sp>
      <p:pic>
        <p:nvPicPr>
          <p:cNvPr id="209924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33375"/>
            <a:ext cx="4157663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39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-33863" y="2658501"/>
            <a:ext cx="5046134" cy="156966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457200" rtl="0" eaLnBrk="0" latinLnBrk="0" hangingPunct="0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600" b="1" dirty="0" smtClean="0">
                <a:solidFill>
                  <a:srgbClr val="660066"/>
                </a:solidFill>
                <a:latin typeface="Chalkduster"/>
                <a:cs typeface="Chalkduster"/>
              </a:rPr>
              <a:t>SPARES </a:t>
            </a:r>
            <a:endParaRPr lang="en-US" sz="96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982747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4322" name="TextBox 1"/>
          <p:cNvSpPr txBox="1">
            <a:spLocks noChangeArrowheads="1"/>
          </p:cNvSpPr>
          <p:nvPr/>
        </p:nvSpPr>
        <p:spPr bwMode="auto">
          <a:xfrm>
            <a:off x="5653088" y="1392238"/>
            <a:ext cx="3332162" cy="1200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String </a:t>
            </a:r>
            <a:r>
              <a:rPr lang="en-US" b="1" i="1">
                <a:solidFill>
                  <a:srgbClr val="FF0000"/>
                </a:solidFill>
              </a:rPr>
              <a:t>Splitting</a:t>
            </a:r>
            <a:r>
              <a:rPr lang="en-US">
                <a:solidFill>
                  <a:srgbClr val="FF0000"/>
                </a:solidFill>
              </a:rPr>
              <a:t> &amp;</a:t>
            </a:r>
            <a:r>
              <a:rPr lang="en-US"/>
              <a:t> </a:t>
            </a:r>
          </a:p>
          <a:p>
            <a:pPr eaLnBrk="1" hangingPunct="1"/>
            <a:r>
              <a:rPr lang="en-US"/>
              <a:t>(``momentary’’</a:t>
            </a:r>
            <a:r>
              <a:rPr lang="en-US" altLang="ja-JP" b="1">
                <a:solidFill>
                  <a:srgbClr val="FF0000"/>
                </a:solidFill>
              </a:rPr>
              <a:t>) Capture </a:t>
            </a:r>
            <a:r>
              <a:rPr lang="en-US" altLang="ja-JP"/>
              <a:t>by the defects </a:t>
            </a:r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5" name="TextBox 3"/>
          <p:cNvSpPr txBox="1">
            <a:spLocks noChangeArrowheads="1"/>
          </p:cNvSpPr>
          <p:nvPr/>
        </p:nvSpPr>
        <p:spPr bwMode="auto">
          <a:xfrm>
            <a:off x="5651500" y="3068638"/>
            <a:ext cx="34932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INTEMEDIATE STRING</a:t>
            </a:r>
          </a:p>
          <a:p>
            <a:pPr eaLnBrk="1" hangingPunct="1"/>
            <a:r>
              <a:rPr lang="en-US" sz="1800" dirty="0"/>
              <a:t>CREATION/EXCHANGE</a:t>
            </a:r>
          </a:p>
          <a:p>
            <a:pPr eaLnBrk="1" hangingPunct="1"/>
            <a:r>
              <a:rPr lang="en-US" sz="1800" dirty="0"/>
              <a:t>PURELY </a:t>
            </a:r>
            <a:r>
              <a:rPr lang="en-US" sz="1800" b="1" i="1" dirty="0">
                <a:solidFill>
                  <a:srgbClr val="FF0000"/>
                </a:solidFill>
              </a:rPr>
              <a:t>NON-LOCAL </a:t>
            </a:r>
            <a:r>
              <a:rPr lang="en-US" sz="1800" dirty="0"/>
              <a:t>EFFECT</a:t>
            </a:r>
          </a:p>
        </p:txBody>
      </p:sp>
      <p:pic>
        <p:nvPicPr>
          <p:cNvPr id="18432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8" name="TextBox 2"/>
          <p:cNvSpPr txBox="1">
            <a:spLocks noChangeArrowheads="1"/>
          </p:cNvSpPr>
          <p:nvPr/>
        </p:nvSpPr>
        <p:spPr bwMode="auto">
          <a:xfrm>
            <a:off x="4968875" y="111125"/>
            <a:ext cx="424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Matter/D-foam  Interactions</a:t>
            </a:r>
          </a:p>
        </p:txBody>
      </p:sp>
    </p:spTree>
    <p:extLst>
      <p:ext uri="{BB962C8B-B14F-4D97-AF65-F5344CB8AC3E}">
        <p14:creationId xmlns:p14="http://schemas.microsoft.com/office/powerpoint/2010/main" val="151597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6538" y="139700"/>
            <a:ext cx="3827462" cy="2482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CHARGE CONSERVATION</a:t>
            </a:r>
          </a:p>
          <a:p>
            <a:pPr>
              <a:defRPr/>
            </a:pPr>
            <a:r>
              <a:rPr lang="en-US" sz="2000" dirty="0"/>
              <a:t>MUST BE RESPECTED </a:t>
            </a:r>
          </a:p>
          <a:p>
            <a:pPr>
              <a:defRPr/>
            </a:pPr>
            <a:r>
              <a:rPr lang="en-US" sz="2000" dirty="0"/>
              <a:t>DURING STRING </a:t>
            </a:r>
          </a:p>
          <a:p>
            <a:pPr>
              <a:defRPr/>
            </a:pPr>
            <a:r>
              <a:rPr lang="en-US" sz="2000" dirty="0"/>
              <a:t>SPLITTING, INTERNEDIATE</a:t>
            </a:r>
          </a:p>
          <a:p>
            <a:pPr>
              <a:defRPr/>
            </a:pPr>
            <a:r>
              <a:rPr lang="en-US" sz="2000" dirty="0"/>
              <a:t>CREATION AND STRETCHING: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0422" name="TextBox 9"/>
          <p:cNvSpPr txBox="1">
            <a:spLocks noChangeArrowheads="1"/>
          </p:cNvSpPr>
          <p:nvPr/>
        </p:nvSpPr>
        <p:spPr bwMode="auto">
          <a:xfrm>
            <a:off x="5316538" y="2222500"/>
            <a:ext cx="3576637" cy="16319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ONLY ELECTRICALLY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NEUTRAL </a:t>
            </a:r>
            <a:r>
              <a:rPr lang="en-US" sz="2000" i="1" dirty="0" smtClean="0">
                <a:latin typeface="+mj-lt"/>
              </a:rPr>
              <a:t>EXCITATIONS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(e.g. Photons, </a:t>
            </a:r>
            <a:r>
              <a:rPr lang="en-US" sz="2000" i="1" dirty="0" smtClean="0">
                <a:solidFill>
                  <a:srgbClr val="FF0000"/>
                </a:solidFill>
                <a:latin typeface="+mj-lt"/>
              </a:rPr>
              <a:t>Neutrinos</a:t>
            </a:r>
            <a:r>
              <a:rPr lang="en-US" sz="2000" i="1" dirty="0" smtClean="0">
                <a:latin typeface="+mj-lt"/>
              </a:rPr>
              <a:t>)</a:t>
            </a:r>
            <a:endParaRPr lang="en-US" sz="2000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INTERACT VIA CAPTURE 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DOMINANTLY</a:t>
            </a:r>
            <a:r>
              <a:rPr lang="en-US" sz="2000" i="1" dirty="0">
                <a:latin typeface="+mj-lt"/>
              </a:rPr>
              <a:t> </a:t>
            </a:r>
            <a:r>
              <a:rPr lang="en-US" sz="2000" i="1" dirty="0" smtClean="0">
                <a:latin typeface="+mj-lt"/>
              </a:rPr>
              <a:t>WITH </a:t>
            </a:r>
            <a:r>
              <a:rPr lang="en-US" sz="2000" i="1" dirty="0">
                <a:latin typeface="+mj-lt"/>
              </a:rPr>
              <a:t>FOAM</a:t>
            </a:r>
          </a:p>
        </p:txBody>
      </p:sp>
      <p:sp>
        <p:nvSpPr>
          <p:cNvPr id="186375" name="TextBox 2"/>
          <p:cNvSpPr txBox="1">
            <a:spLocks noChangeArrowheads="1"/>
          </p:cNvSpPr>
          <p:nvPr/>
        </p:nvSpPr>
        <p:spPr bwMode="auto">
          <a:xfrm>
            <a:off x="34925" y="6402388"/>
            <a:ext cx="4191000" cy="3397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/>
              <a:t>ELLIS, NEM, SAKHAROV, NANOPOULOS </a:t>
            </a:r>
          </a:p>
        </p:txBody>
      </p:sp>
      <p:pic>
        <p:nvPicPr>
          <p:cNvPr id="18637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26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6538" y="139700"/>
            <a:ext cx="3827462" cy="2482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CHARGE CONSERVATION</a:t>
            </a:r>
          </a:p>
          <a:p>
            <a:pPr>
              <a:defRPr/>
            </a:pPr>
            <a:r>
              <a:rPr lang="en-US" sz="2000" dirty="0"/>
              <a:t>MUST BE RESPECTED </a:t>
            </a:r>
          </a:p>
          <a:p>
            <a:pPr>
              <a:defRPr/>
            </a:pPr>
            <a:r>
              <a:rPr lang="en-US" sz="2000" dirty="0"/>
              <a:t>DURING STRING </a:t>
            </a:r>
          </a:p>
          <a:p>
            <a:pPr>
              <a:defRPr/>
            </a:pPr>
            <a:r>
              <a:rPr lang="en-US" sz="2000" dirty="0"/>
              <a:t>SPLITTING, INTERNEDIATE</a:t>
            </a:r>
          </a:p>
          <a:p>
            <a:pPr>
              <a:defRPr/>
            </a:pPr>
            <a:r>
              <a:rPr lang="en-US" sz="2000" dirty="0"/>
              <a:t>CREATION AND STRETCHING: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16538" y="2222500"/>
            <a:ext cx="3648075" cy="19383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ONLY ELECTRICALLY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NEUTRAL </a:t>
            </a:r>
            <a:r>
              <a:rPr lang="en-US" sz="2000" i="1" dirty="0" smtClean="0">
                <a:latin typeface="+mj-lt"/>
              </a:rPr>
              <a:t>EXCITATIONS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(e.g. Photons, </a:t>
            </a:r>
            <a:r>
              <a:rPr lang="en-US" sz="2000" i="1" dirty="0" smtClean="0">
                <a:solidFill>
                  <a:srgbClr val="FF0000"/>
                </a:solidFill>
                <a:latin typeface="+mj-lt"/>
              </a:rPr>
              <a:t>Neutrinos</a:t>
            </a:r>
            <a:r>
              <a:rPr lang="en-US" sz="2000" i="1" dirty="0" smtClean="0">
                <a:latin typeface="+mj-lt"/>
              </a:rPr>
              <a:t>)</a:t>
            </a:r>
            <a:endParaRPr lang="en-US" sz="2000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INTERACT VIA CAPTURE 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DOMINANTLY</a:t>
            </a:r>
            <a:r>
              <a:rPr lang="en-US" sz="2000" i="1" dirty="0">
                <a:latin typeface="+mj-lt"/>
              </a:rPr>
              <a:t> </a:t>
            </a:r>
            <a:r>
              <a:rPr lang="en-US" sz="2000" i="1" dirty="0" smtClean="0">
                <a:latin typeface="+mj-lt"/>
              </a:rPr>
              <a:t>WITH FOAM</a:t>
            </a:r>
          </a:p>
          <a:p>
            <a:pPr eaLnBrk="1" hangingPunct="1">
              <a:defRPr/>
            </a:pPr>
            <a:r>
              <a:rPr lang="en-US" sz="2000" i="1" dirty="0" smtClean="0">
                <a:solidFill>
                  <a:srgbClr val="FF0000"/>
                </a:solidFill>
                <a:latin typeface="+mj-lt"/>
              </a:rPr>
              <a:t>DEFECT RECOIL OCCURS </a:t>
            </a:r>
            <a:endParaRPr lang="en-US" sz="20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7398" name="TextBox 1"/>
          <p:cNvSpPr txBox="1">
            <a:spLocks noChangeArrowheads="1"/>
          </p:cNvSpPr>
          <p:nvPr/>
        </p:nvSpPr>
        <p:spPr bwMode="auto">
          <a:xfrm>
            <a:off x="250825" y="4765675"/>
            <a:ext cx="4033838" cy="1323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i="1">
                <a:solidFill>
                  <a:srgbClr val="0000FF"/>
                </a:solidFill>
              </a:rPr>
              <a:t>Time Delays</a:t>
            </a:r>
            <a:r>
              <a:rPr lang="en-US" sz="2000"/>
              <a:t> due to </a:t>
            </a:r>
          </a:p>
          <a:p>
            <a:pPr eaLnBrk="1" hangingPunct="1"/>
            <a:r>
              <a:rPr lang="en-US" sz="2000"/>
              <a:t>Intermediate String Creation </a:t>
            </a:r>
          </a:p>
          <a:p>
            <a:pPr eaLnBrk="1" hangingPunct="1"/>
            <a:r>
              <a:rPr lang="en-US" sz="2000"/>
              <a:t>&amp; Oscillations – </a:t>
            </a:r>
            <a:r>
              <a:rPr lang="en-US" sz="2000" b="1" i="1">
                <a:solidFill>
                  <a:srgbClr val="0000FF"/>
                </a:solidFill>
              </a:rPr>
              <a:t>Subluminal Vacuum Refractive Index </a:t>
            </a:r>
          </a:p>
        </p:txBody>
      </p:sp>
      <p:sp>
        <p:nvSpPr>
          <p:cNvPr id="187400" name="TextBox 10"/>
          <p:cNvSpPr txBox="1">
            <a:spLocks noChangeArrowheads="1"/>
          </p:cNvSpPr>
          <p:nvPr/>
        </p:nvSpPr>
        <p:spPr bwMode="auto">
          <a:xfrm>
            <a:off x="417513" y="6172200"/>
            <a:ext cx="3722687" cy="368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J ELLIS, NEM, NANOPOULOS</a:t>
            </a:r>
          </a:p>
        </p:txBody>
      </p:sp>
      <p:pic>
        <p:nvPicPr>
          <p:cNvPr id="18740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00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136196" name="TextBox 8"/>
          <p:cNvSpPr txBox="1">
            <a:spLocks noChangeArrowheads="1"/>
          </p:cNvSpPr>
          <p:nvPr/>
        </p:nvSpPr>
        <p:spPr bwMode="auto">
          <a:xfrm>
            <a:off x="827088" y="4508500"/>
            <a:ext cx="7234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 dirty="0">
                <a:solidFill>
                  <a:srgbClr val="FF0000"/>
                </a:solidFill>
              </a:rPr>
              <a:t>(ii)-(iv) Independent reasons for violation</a:t>
            </a:r>
          </a:p>
        </p:txBody>
      </p:sp>
      <p:sp>
        <p:nvSpPr>
          <p:cNvPr id="136197" name="TextBox 7"/>
          <p:cNvSpPr txBox="1">
            <a:spLocks noChangeArrowheads="1"/>
          </p:cNvSpPr>
          <p:nvPr/>
        </p:nvSpPr>
        <p:spPr bwMode="auto">
          <a:xfrm>
            <a:off x="6732588" y="2636838"/>
            <a:ext cx="2105025" cy="1754187"/>
          </a:xfrm>
          <a:prstGeom prst="rect">
            <a:avLst/>
          </a:prstGeom>
          <a:solidFill>
            <a:srgbClr val="F0FF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Schwinger, Pauli,</a:t>
            </a:r>
          </a:p>
          <a:p>
            <a:pPr eaLnBrk="1" hangingPunct="1"/>
            <a:r>
              <a:rPr lang="en-US" sz="1800" b="1"/>
              <a:t>Luders, Jost, Bell</a:t>
            </a:r>
          </a:p>
          <a:p>
            <a:pPr eaLnBrk="1" hangingPunct="1"/>
            <a:r>
              <a:rPr lang="en-US" sz="1800" b="1">
                <a:solidFill>
                  <a:srgbClr val="0000FF"/>
                </a:solidFill>
              </a:rPr>
              <a:t>revisited by:</a:t>
            </a:r>
          </a:p>
          <a:p>
            <a:pPr eaLnBrk="1" hangingPunct="1"/>
            <a:r>
              <a:rPr lang="en-US" sz="1800"/>
              <a:t>Greenberg,</a:t>
            </a:r>
          </a:p>
          <a:p>
            <a:pPr eaLnBrk="1" hangingPunct="1"/>
            <a:r>
              <a:rPr lang="en-US" sz="1800"/>
              <a:t>Chaichian, Dolgov,</a:t>
            </a:r>
          </a:p>
          <a:p>
            <a:pPr eaLnBrk="1" hangingPunct="1"/>
            <a:r>
              <a:rPr lang="en-US" sz="1800"/>
              <a:t>Novikov…</a:t>
            </a:r>
          </a:p>
        </p:txBody>
      </p:sp>
    </p:spTree>
    <p:extLst>
      <p:ext uri="{BB962C8B-B14F-4D97-AF65-F5344CB8AC3E}">
        <p14:creationId xmlns:p14="http://schemas.microsoft.com/office/powerpoint/2010/main" val="239249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7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995863"/>
            <a:ext cx="3175000" cy="4699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0" name="TextBox 6"/>
          <p:cNvSpPr txBox="1">
            <a:spLocks noChangeArrowheads="1"/>
          </p:cNvSpPr>
          <p:nvPr/>
        </p:nvSpPr>
        <p:spPr bwMode="auto">
          <a:xfrm>
            <a:off x="349250" y="5659438"/>
            <a:ext cx="3830638" cy="923925"/>
          </a:xfrm>
          <a:prstGeom prst="rect">
            <a:avLst/>
          </a:prstGeom>
          <a:solidFill>
            <a:srgbClr val="40FF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i="1" dirty="0">
                <a:latin typeface="+mj-lt"/>
              </a:rPr>
              <a:t>Explicit </a:t>
            </a:r>
            <a:r>
              <a:rPr lang="en-US" sz="1800" i="1" dirty="0">
                <a:solidFill>
                  <a:srgbClr val="FF0000"/>
                </a:solidFill>
                <a:latin typeface="+mj-lt"/>
              </a:rPr>
              <a:t>local</a:t>
            </a:r>
            <a:r>
              <a:rPr lang="en-US" sz="1800" i="1" dirty="0">
                <a:latin typeface="+mj-lt"/>
              </a:rPr>
              <a:t> breaking of SO(3,1) </a:t>
            </a:r>
          </a:p>
          <a:p>
            <a:pPr eaLnBrk="1" hangingPunct="1">
              <a:defRPr/>
            </a:pPr>
            <a:r>
              <a:rPr lang="en-US" sz="1800" i="1" dirty="0">
                <a:latin typeface="+mj-lt"/>
              </a:rPr>
              <a:t>down  to SO(2,1) </a:t>
            </a:r>
            <a:r>
              <a:rPr lang="en-US" sz="1800" i="1" dirty="0" smtClean="0">
                <a:latin typeface="+mj-lt"/>
              </a:rPr>
              <a:t>rotation </a:t>
            </a:r>
            <a:r>
              <a:rPr lang="en-US" sz="1800" i="1" dirty="0">
                <a:latin typeface="+mj-lt"/>
              </a:rPr>
              <a:t>and </a:t>
            </a:r>
            <a:endParaRPr lang="en-US" sz="1800" i="1" dirty="0" smtClean="0">
              <a:latin typeface="+mj-lt"/>
            </a:endParaRPr>
          </a:p>
          <a:p>
            <a:pPr eaLnBrk="1" hangingPunct="1">
              <a:defRPr/>
            </a:pPr>
            <a:r>
              <a:rPr lang="en-US" sz="1800" i="1" dirty="0" smtClean="0">
                <a:latin typeface="+mj-lt"/>
              </a:rPr>
              <a:t>boosts </a:t>
            </a:r>
            <a:r>
              <a:rPr lang="en-US" sz="1800" i="1" dirty="0">
                <a:latin typeface="+mj-lt"/>
              </a:rPr>
              <a:t>in transverse </a:t>
            </a:r>
            <a:r>
              <a:rPr lang="en-US" sz="1800" i="1" dirty="0" smtClean="0">
                <a:latin typeface="+mj-lt"/>
              </a:rPr>
              <a:t> directions</a:t>
            </a:r>
            <a:endParaRPr lang="en-US" sz="1800" i="1" dirty="0">
              <a:latin typeface="+mj-lt"/>
            </a:endParaRPr>
          </a:p>
        </p:txBody>
      </p:sp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4962525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2916238" y="1773238"/>
            <a:ext cx="576262" cy="7921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3494" name="TextBox 1"/>
          <p:cNvSpPr txBox="1">
            <a:spLocks noChangeArrowheads="1"/>
          </p:cNvSpPr>
          <p:nvPr/>
        </p:nvSpPr>
        <p:spPr bwMode="auto">
          <a:xfrm>
            <a:off x="4500563" y="2276475"/>
            <a:ext cx="4516437" cy="1816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sz="2000" i="1" dirty="0"/>
          </a:p>
          <a:p>
            <a:pPr eaLnBrk="1" hangingPunct="1">
              <a:defRPr/>
            </a:pPr>
            <a:r>
              <a:rPr lang="en-US" sz="2000" i="1" dirty="0">
                <a:solidFill>
                  <a:srgbClr val="FF0000"/>
                </a:solidFill>
                <a:latin typeface="+mj-lt"/>
              </a:rPr>
              <a:t>Induced metric </a:t>
            </a:r>
            <a:r>
              <a:rPr lang="en-US" sz="2000" dirty="0">
                <a:latin typeface="+mj-lt"/>
              </a:rPr>
              <a:t>depends</a:t>
            </a:r>
          </a:p>
          <a:p>
            <a:pPr eaLnBrk="1" hangingPunct="1">
              <a:defRPr/>
            </a:pPr>
            <a:r>
              <a:rPr lang="en-US" sz="2000" dirty="0">
                <a:latin typeface="+mj-lt"/>
              </a:rPr>
              <a:t>on momenta as well as coordinates</a:t>
            </a:r>
          </a:p>
          <a:p>
            <a:pPr eaLnBrk="1" hangingPunct="1">
              <a:defRPr/>
            </a:pPr>
            <a:r>
              <a:rPr lang="en-US" sz="2000" dirty="0">
                <a:latin typeface="+mj-lt"/>
              </a:rPr>
              <a:t>(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Finsler</a:t>
            </a:r>
            <a:r>
              <a:rPr lang="en-US" sz="2000" dirty="0">
                <a:latin typeface="+mj-lt"/>
              </a:rPr>
              <a:t> type</a:t>
            </a:r>
            <a:r>
              <a:rPr lang="en-US" sz="2000" dirty="0" smtClean="0">
                <a:latin typeface="+mj-lt"/>
              </a:rPr>
              <a:t>) :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e.g.  u  ||  X</a:t>
            </a:r>
            <a:r>
              <a:rPr lang="en-US" sz="2000" baseline="-25000" dirty="0" smtClean="0">
                <a:solidFill>
                  <a:srgbClr val="FF0000"/>
                </a:solidFill>
                <a:latin typeface="+mj-lt"/>
              </a:rPr>
              <a:t>1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00875" y="4183063"/>
            <a:ext cx="185738" cy="474662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842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88" y="4816475"/>
            <a:ext cx="240982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Box 11"/>
          <p:cNvSpPr txBox="1">
            <a:spLocks noChangeArrowheads="1"/>
          </p:cNvSpPr>
          <p:nvPr/>
        </p:nvSpPr>
        <p:spPr bwMode="auto">
          <a:xfrm>
            <a:off x="4560888" y="1196975"/>
            <a:ext cx="4572000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solidFill>
                  <a:srgbClr val="FF0000"/>
                </a:solidFill>
                <a:latin typeface="+mj-lt"/>
              </a:rPr>
              <a:t>Local Lorentz Violation</a:t>
            </a:r>
            <a:r>
              <a:rPr lang="en-US" sz="2000" i="1" dirty="0">
                <a:solidFill>
                  <a:schemeClr val="tx1"/>
                </a:solidFill>
                <a:latin typeface="+mj-lt"/>
              </a:rPr>
              <a:t> due to  </a:t>
            </a:r>
          </a:p>
          <a:p>
            <a:pPr eaLnBrk="1" hangingPunct="1">
              <a:defRPr/>
            </a:pPr>
            <a:r>
              <a:rPr lang="en-US" sz="2000" i="1" dirty="0">
                <a:solidFill>
                  <a:schemeClr val="tx1"/>
                </a:solidFill>
                <a:latin typeface="+mj-lt"/>
              </a:rPr>
              <a:t>direction of Defect recoil velocities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57333" y="5892800"/>
            <a:ext cx="221505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``Frame Dragging by </a:t>
            </a:r>
          </a:p>
          <a:p>
            <a:r>
              <a:rPr lang="en-US" b="1" i="1" dirty="0" smtClean="0"/>
              <a:t>recoiling D-particle’’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76474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0668" y="2523073"/>
            <a:ext cx="385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Galilean River </a:t>
            </a:r>
            <a:r>
              <a:rPr lang="en-US" dirty="0" smtClean="0">
                <a:sym typeface="Wingdings"/>
              </a:rPr>
              <a:t> Galilean D-particles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0933" y="3911609"/>
            <a:ext cx="499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Relativistic fishes </a:t>
            </a:r>
            <a:r>
              <a:rPr lang="en-US" dirty="0" smtClean="0">
                <a:sym typeface="Wingdings"/>
              </a:rPr>
              <a:t> Open string (SM excitations)</a:t>
            </a:r>
            <a:endParaRPr lang="en-US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68" y="4618882"/>
            <a:ext cx="4830125" cy="3977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466" y="797299"/>
            <a:ext cx="37959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Analogy with Gullstrand-</a:t>
            </a:r>
            <a:r>
              <a:rPr lang="en-US" dirty="0" err="1" smtClean="0"/>
              <a:t>Painlevè</a:t>
            </a:r>
            <a:r>
              <a:rPr lang="en-US" dirty="0" smtClean="0"/>
              <a:t> (GP)</a:t>
            </a:r>
          </a:p>
          <a:p>
            <a:r>
              <a:rPr lang="en-US" dirty="0" smtClean="0"/>
              <a:t>metric for Schwarzschild BH metric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5466" y="2279941"/>
            <a:ext cx="2370811" cy="646331"/>
          </a:xfrm>
          <a:prstGeom prst="rect">
            <a:avLst/>
          </a:prstGeom>
          <a:solidFill>
            <a:srgbClr val="16FFDE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Hamilton-Lisle (2008)</a:t>
            </a:r>
          </a:p>
          <a:p>
            <a:r>
              <a:rPr lang="en-US" b="1" dirty="0" smtClean="0"/>
              <a:t>The river Model for BH</a:t>
            </a:r>
            <a:endParaRPr lang="en-US" b="1" dirty="0"/>
          </a:p>
        </p:txBody>
      </p:sp>
      <p:sp>
        <p:nvSpPr>
          <p:cNvPr id="11" name="Down Arrow 10"/>
          <p:cNvSpPr/>
          <p:nvPr/>
        </p:nvSpPr>
        <p:spPr>
          <a:xfrm>
            <a:off x="5723467" y="5249333"/>
            <a:ext cx="484632" cy="52493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417734" y="5249336"/>
            <a:ext cx="77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&lt;&lt; 1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532" y="5990558"/>
            <a:ext cx="5852499" cy="3552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5466" y="150968"/>
            <a:ext cx="221505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``Frame Dragging by </a:t>
            </a:r>
          </a:p>
          <a:p>
            <a:r>
              <a:rPr lang="en-US" b="1" i="1" dirty="0" smtClean="0"/>
              <a:t>recoiling D-particle’’</a:t>
            </a:r>
            <a:endParaRPr 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96285" y="6351601"/>
            <a:ext cx="16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GP coordinates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89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46531" y="6336271"/>
            <a:ext cx="2805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err="1"/>
              <a:t>Eur.Phys.J</a:t>
            </a:r>
            <a:r>
              <a:rPr lang="tr-TR" b="1" dirty="0"/>
              <a:t>. C72 (2012) 1956</a:t>
            </a:r>
            <a:endParaRPr lang="en-US" b="1" dirty="0"/>
          </a:p>
        </p:txBody>
      </p:sp>
      <p:sp>
        <p:nvSpPr>
          <p:cNvPr id="65537" name="TextBox 5"/>
          <p:cNvSpPr txBox="1">
            <a:spLocks noChangeArrowheads="1"/>
          </p:cNvSpPr>
          <p:nvPr/>
        </p:nvSpPr>
        <p:spPr bwMode="auto">
          <a:xfrm>
            <a:off x="530225" y="277813"/>
            <a:ext cx="8218488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i="1" dirty="0">
                <a:latin typeface="+mj-lt"/>
              </a:rPr>
              <a:t>Space time Foam </a:t>
            </a:r>
            <a:r>
              <a:rPr lang="en-US" sz="2000" dirty="0">
                <a:latin typeface="+mj-lt"/>
              </a:rPr>
              <a:t>situations – </a:t>
            </a:r>
          </a:p>
          <a:p>
            <a:pPr algn="ctr" eaLnBrk="1" hangingPunct="1">
              <a:defRPr/>
            </a:pPr>
            <a:r>
              <a:rPr lang="en-US" sz="2000" dirty="0">
                <a:latin typeface="+mj-lt"/>
              </a:rPr>
              <a:t>Average over both populations of defects &amp; quantum fluctuations</a:t>
            </a:r>
          </a:p>
        </p:txBody>
      </p:sp>
      <p:sp>
        <p:nvSpPr>
          <p:cNvPr id="65538" name="TextBox 6"/>
          <p:cNvSpPr txBox="1">
            <a:spLocks noChangeArrowheads="1"/>
          </p:cNvSpPr>
          <p:nvPr/>
        </p:nvSpPr>
        <p:spPr bwMode="auto">
          <a:xfrm>
            <a:off x="100013" y="981075"/>
            <a:ext cx="4430712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Isotropic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&amp;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(in)homogeneous foam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for a 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brane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observer</a:t>
            </a:r>
            <a:r>
              <a:rPr lang="en-US" sz="2800" dirty="0">
                <a:latin typeface="+mj-lt"/>
              </a:rPr>
              <a:t>: </a:t>
            </a:r>
          </a:p>
        </p:txBody>
      </p:sp>
      <p:pic>
        <p:nvPicPr>
          <p:cNvPr id="189443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2466975"/>
            <a:ext cx="2962275" cy="7858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1" name="TextBox 9"/>
          <p:cNvSpPr txBox="1">
            <a:spLocks noChangeArrowheads="1"/>
          </p:cNvSpPr>
          <p:nvPr/>
        </p:nvSpPr>
        <p:spPr bwMode="auto">
          <a:xfrm>
            <a:off x="6432550" y="1589088"/>
            <a:ext cx="2422525" cy="15081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Lorentz Invariance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 Average</a:t>
            </a:r>
          </a:p>
          <a:p>
            <a:pPr eaLnBrk="1" hangingPunct="1">
              <a:defRPr/>
            </a:pPr>
            <a:endParaRPr lang="en-US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Violated in </a:t>
            </a:r>
            <a:r>
              <a:rPr lang="en-US" sz="2000" i="1" dirty="0" err="1">
                <a:latin typeface="+mj-lt"/>
              </a:rPr>
              <a:t>flcts</a:t>
            </a:r>
            <a:endParaRPr lang="en-US" sz="2000" i="1" dirty="0">
              <a:latin typeface="+mj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155825"/>
            <a:ext cx="3052763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944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519238"/>
            <a:ext cx="2855912" cy="649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60829" y="4114799"/>
            <a:ext cx="3409332" cy="1754327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Can argue that due to </a:t>
            </a:r>
          </a:p>
          <a:p>
            <a:r>
              <a:rPr lang="en-US" dirty="0" smtClean="0"/>
              <a:t>forces exerted from </a:t>
            </a:r>
          </a:p>
          <a:p>
            <a:r>
              <a:rPr lang="en-US" dirty="0" smtClean="0"/>
              <a:t>bulk D-particles </a:t>
            </a:r>
            <a:r>
              <a:rPr lang="en-US" b="1" dirty="0" err="1" smtClean="0">
                <a:solidFill>
                  <a:srgbClr val="FF0000"/>
                </a:solidFill>
              </a:rPr>
              <a:t>overclosure</a:t>
            </a:r>
            <a:r>
              <a:rPr lang="en-US" dirty="0" smtClean="0"/>
              <a:t> of the</a:t>
            </a:r>
          </a:p>
          <a:p>
            <a:r>
              <a:rPr lang="en-US" dirty="0" smtClean="0"/>
              <a:t>Universe can be </a:t>
            </a:r>
            <a:r>
              <a:rPr lang="en-US" b="1" dirty="0" smtClean="0">
                <a:solidFill>
                  <a:srgbClr val="FF0000"/>
                </a:solidFill>
              </a:rPr>
              <a:t>avoided</a:t>
            </a:r>
            <a:r>
              <a:rPr lang="en-US" dirty="0" smtClean="0"/>
              <a:t> even for</a:t>
            </a:r>
          </a:p>
          <a:p>
            <a:r>
              <a:rPr lang="en-US" dirty="0" smtClean="0"/>
              <a:t>sufficiently dense populations </a:t>
            </a:r>
          </a:p>
          <a:p>
            <a:r>
              <a:rPr lang="en-US" dirty="0" smtClean="0"/>
              <a:t>of D-particles </a:t>
            </a:r>
            <a:endParaRPr lang="en-US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76700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64667" y="6011337"/>
            <a:ext cx="331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NEM, </a:t>
            </a:r>
            <a:r>
              <a:rPr lang="en-US" b="1" dirty="0" err="1" smtClean="0"/>
              <a:t>Mitsou</a:t>
            </a:r>
            <a:r>
              <a:rPr lang="en-US" b="1" dirty="0" smtClean="0"/>
              <a:t>, </a:t>
            </a:r>
            <a:r>
              <a:rPr lang="en-US" b="1" dirty="0" err="1" smtClean="0"/>
              <a:t>Vergou</a:t>
            </a:r>
            <a:r>
              <a:rPr lang="en-US" b="1" dirty="0" smtClean="0"/>
              <a:t>, </a:t>
            </a:r>
            <a:r>
              <a:rPr lang="en-US" b="1" dirty="0" err="1" smtClean="0"/>
              <a:t>Sarkar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1372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7" name="TextBox 15"/>
          <p:cNvSpPr txBox="1">
            <a:spLocks noChangeArrowheads="1"/>
          </p:cNvSpPr>
          <p:nvPr/>
        </p:nvSpPr>
        <p:spPr bwMode="auto">
          <a:xfrm>
            <a:off x="298450" y="6057900"/>
            <a:ext cx="4202113" cy="584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latin typeface="+mj-lt"/>
              </a:rPr>
              <a:t>leading</a:t>
            </a:r>
            <a:r>
              <a:rPr lang="en-US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to light cone fluctuations </a:t>
            </a:r>
          </a:p>
        </p:txBody>
      </p:sp>
      <p:sp>
        <p:nvSpPr>
          <p:cNvPr id="65538" name="TextBox 6"/>
          <p:cNvSpPr txBox="1">
            <a:spLocks noChangeArrowheads="1"/>
          </p:cNvSpPr>
          <p:nvPr/>
        </p:nvSpPr>
        <p:spPr bwMode="auto">
          <a:xfrm>
            <a:off x="100013" y="981075"/>
            <a:ext cx="4430712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Isotropic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&amp;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(in)homogeneous foam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for a 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brane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observer</a:t>
            </a:r>
            <a:r>
              <a:rPr lang="en-US" sz="2800" dirty="0">
                <a:latin typeface="+mj-lt"/>
              </a:rPr>
              <a:t>: </a:t>
            </a:r>
          </a:p>
        </p:txBody>
      </p:sp>
      <p:pic>
        <p:nvPicPr>
          <p:cNvPr id="190467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2466975"/>
            <a:ext cx="2962275" cy="7858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1" name="TextBox 9"/>
          <p:cNvSpPr txBox="1">
            <a:spLocks noChangeArrowheads="1"/>
          </p:cNvSpPr>
          <p:nvPr/>
        </p:nvSpPr>
        <p:spPr bwMode="auto">
          <a:xfrm>
            <a:off x="6432550" y="1589088"/>
            <a:ext cx="2422525" cy="15081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Lorentz Invariance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 Average</a:t>
            </a:r>
          </a:p>
          <a:p>
            <a:pPr eaLnBrk="1" hangingPunct="1">
              <a:defRPr/>
            </a:pPr>
            <a:endParaRPr lang="en-US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Violated in </a:t>
            </a:r>
            <a:r>
              <a:rPr lang="en-US" sz="2000" i="1" dirty="0" err="1">
                <a:latin typeface="+mj-lt"/>
              </a:rPr>
              <a:t>flcts</a:t>
            </a:r>
            <a:endParaRPr lang="en-US" sz="2000" i="1" dirty="0">
              <a:latin typeface="+mj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155825"/>
            <a:ext cx="3052763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0470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5803900"/>
            <a:ext cx="18224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4" name="TextBox 2"/>
          <p:cNvSpPr txBox="1">
            <a:spLocks noChangeArrowheads="1"/>
          </p:cNvSpPr>
          <p:nvPr/>
        </p:nvSpPr>
        <p:spPr bwMode="auto">
          <a:xfrm>
            <a:off x="298450" y="5341938"/>
            <a:ext cx="5576888" cy="830262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800" i="1" dirty="0">
                <a:solidFill>
                  <a:srgbClr val="FF0000"/>
                </a:solidFill>
                <a:latin typeface="+mj-lt"/>
              </a:rPr>
              <a:t>c.f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.</a:t>
            </a:r>
            <a:r>
              <a:rPr lang="en-US" sz="2000" dirty="0">
                <a:latin typeface="+mj-lt"/>
              </a:rPr>
              <a:t> Stochastic Foam, through coherent graviton states  </a:t>
            </a:r>
          </a:p>
        </p:txBody>
      </p:sp>
      <p:sp>
        <p:nvSpPr>
          <p:cNvPr id="65545" name="TextBox 13"/>
          <p:cNvSpPr txBox="1">
            <a:spLocks noChangeArrowheads="1"/>
          </p:cNvSpPr>
          <p:nvPr/>
        </p:nvSpPr>
        <p:spPr bwMode="auto">
          <a:xfrm>
            <a:off x="4706938" y="6064250"/>
            <a:ext cx="1146175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latin typeface="+mj-lt"/>
              </a:rPr>
              <a:t>Ford (95) </a:t>
            </a:r>
          </a:p>
        </p:txBody>
      </p:sp>
      <p:pic>
        <p:nvPicPr>
          <p:cNvPr id="190473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5341938"/>
            <a:ext cx="23336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4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519238"/>
            <a:ext cx="2855912" cy="649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475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76700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530225" y="277813"/>
            <a:ext cx="8218488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i="1" dirty="0">
                <a:latin typeface="+mj-lt"/>
              </a:rPr>
              <a:t>Space time Foam </a:t>
            </a:r>
            <a:r>
              <a:rPr lang="en-US" sz="2000" dirty="0">
                <a:latin typeface="+mj-lt"/>
              </a:rPr>
              <a:t>situations – </a:t>
            </a:r>
          </a:p>
          <a:p>
            <a:pPr algn="ctr" eaLnBrk="1" hangingPunct="1">
              <a:defRPr/>
            </a:pPr>
            <a:r>
              <a:rPr lang="en-US" sz="2000" dirty="0">
                <a:latin typeface="+mj-lt"/>
              </a:rPr>
              <a:t>Average over both populations of defects &amp; quantum fluctuations</a:t>
            </a:r>
          </a:p>
        </p:txBody>
      </p:sp>
    </p:spTree>
    <p:extLst>
      <p:ext uri="{BB962C8B-B14F-4D97-AF65-F5344CB8AC3E}">
        <p14:creationId xmlns:p14="http://schemas.microsoft.com/office/powerpoint/2010/main" val="3676017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850" y="188913"/>
            <a:ext cx="8634413" cy="400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Modified Neutrino dispersion relations due to locally induced metric</a:t>
            </a:r>
          </a:p>
        </p:txBody>
      </p:sp>
      <p:pic>
        <p:nvPicPr>
          <p:cNvPr id="191491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836613"/>
            <a:ext cx="39608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2" name="TextBox 12"/>
          <p:cNvSpPr txBox="1">
            <a:spLocks noChangeArrowheads="1"/>
          </p:cNvSpPr>
          <p:nvPr/>
        </p:nvSpPr>
        <p:spPr bwMode="auto">
          <a:xfrm>
            <a:off x="556154" y="1256773"/>
            <a:ext cx="82373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Interpret (</a:t>
            </a:r>
            <a:r>
              <a:rPr lang="en-US" sz="2000" b="1" dirty="0" smtClean="0">
                <a:solidFill>
                  <a:srgbClr val="FF0000"/>
                </a:solidFill>
              </a:rPr>
              <a:t>Dirac hole theory )  </a:t>
            </a:r>
            <a:r>
              <a:rPr lang="en-US" sz="2000" b="1" dirty="0">
                <a:solidFill>
                  <a:srgbClr val="FF0000"/>
                </a:solidFill>
              </a:rPr>
              <a:t>negative energies  as corresponding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2000" b="1" dirty="0" smtClean="0">
                <a:solidFill>
                  <a:srgbClr val="FF0000"/>
                </a:solidFill>
              </a:rPr>
              <a:t>to </a:t>
            </a:r>
            <a:r>
              <a:rPr lang="en-US" sz="2000" b="1" dirty="0">
                <a:solidFill>
                  <a:srgbClr val="FF0000"/>
                </a:solidFill>
              </a:rPr>
              <a:t>anti-particles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 Fermions, exclusion principle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91493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2797175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4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989138"/>
            <a:ext cx="5580063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5" name="TextBox 13"/>
          <p:cNvSpPr txBox="1">
            <a:spLocks noChangeArrowheads="1"/>
          </p:cNvSpPr>
          <p:nvPr/>
        </p:nvSpPr>
        <p:spPr bwMode="auto">
          <a:xfrm>
            <a:off x="684213" y="3284538"/>
            <a:ext cx="8537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Momentum-Energy conservation during </a:t>
            </a:r>
            <a:r>
              <a:rPr lang="el-GR" sz="2000" b="1">
                <a:solidFill>
                  <a:srgbClr val="FF0000"/>
                </a:solidFill>
              </a:rPr>
              <a:t>ν </a:t>
            </a:r>
            <a:r>
              <a:rPr lang="en-US" sz="2000" b="1">
                <a:solidFill>
                  <a:srgbClr val="FF0000"/>
                </a:solidFill>
              </a:rPr>
              <a:t>scattering with D-particles</a:t>
            </a:r>
          </a:p>
        </p:txBody>
      </p:sp>
      <p:pic>
        <p:nvPicPr>
          <p:cNvPr id="191496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789363"/>
            <a:ext cx="44640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4581525"/>
            <a:ext cx="6372225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7950" y="6165850"/>
            <a:ext cx="2951163" cy="36830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NEM, </a:t>
            </a:r>
            <a:r>
              <a:rPr lang="en-US" b="1" dirty="0" err="1"/>
              <a:t>Sarkar</a:t>
            </a:r>
            <a:r>
              <a:rPr lang="en-US" b="1" dirty="0"/>
              <a:t>, Tarantino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7950" y="6488113"/>
            <a:ext cx="2963863" cy="33972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err="1"/>
              <a:t>Phys.Rev</a:t>
            </a:r>
            <a:r>
              <a:rPr lang="en-US" sz="1600" b="1" dirty="0"/>
              <a:t>. D84 (2011) 044050</a:t>
            </a:r>
          </a:p>
        </p:txBody>
      </p:sp>
    </p:spTree>
    <p:extLst>
      <p:ext uri="{BB962C8B-B14F-4D97-AF65-F5344CB8AC3E}">
        <p14:creationId xmlns:p14="http://schemas.microsoft.com/office/powerpoint/2010/main" val="184818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198660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32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2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732463"/>
            <a:ext cx="124301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201733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4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6379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</a:t>
            </a:r>
            <a:r>
              <a:rPr lang="en-US" sz="1800" dirty="0" smtClean="0"/>
              <a:t>Lepton asymmetry </a:t>
            </a:r>
            <a:r>
              <a:rPr lang="en-US" sz="1800" dirty="0"/>
              <a:t>and through B+L conserving 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processes </a:t>
            </a:r>
            <a:r>
              <a:rPr lang="en-US" sz="1800" dirty="0"/>
              <a:t>in the Early </a:t>
            </a:r>
            <a:r>
              <a:rPr lang="en-US" sz="1800" dirty="0" smtClean="0"/>
              <a:t>Universe a </a:t>
            </a:r>
            <a:r>
              <a:rPr lang="en-US" sz="1800" dirty="0"/>
              <a:t>Baryon asymmetry. </a:t>
            </a:r>
            <a:endParaRPr lang="en-US" sz="1800" dirty="0" smtClean="0"/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</a:rPr>
              <a:t>correct value (observed) for BAU is reproduced for </a:t>
            </a:r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2725738" cy="755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6" name="TextBox 7"/>
          <p:cNvSpPr txBox="1">
            <a:spLocks noChangeArrowheads="1"/>
          </p:cNvSpPr>
          <p:nvPr/>
        </p:nvSpPr>
        <p:spPr bwMode="auto">
          <a:xfrm>
            <a:off x="755650" y="522922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implying that in these scenarios, for </a:t>
            </a:r>
            <a:r>
              <a:rPr lang="el-GR" sz="1800"/>
              <a:t>σ</a:t>
            </a:r>
            <a:r>
              <a:rPr lang="en-GB" sz="1800" baseline="30000"/>
              <a:t>2</a:t>
            </a:r>
            <a:r>
              <a:rPr lang="en-GB" sz="1800"/>
              <a:t> &lt; 1, one must have M</a:t>
            </a:r>
            <a:r>
              <a:rPr lang="en-GB" sz="1800" baseline="-25000"/>
              <a:t>s</a:t>
            </a:r>
            <a:r>
              <a:rPr lang="en-GB" sz="1800"/>
              <a:t>/g</a:t>
            </a:r>
            <a:r>
              <a:rPr lang="en-GB" sz="1800" baseline="-25000"/>
              <a:t>s</a:t>
            </a:r>
            <a:r>
              <a:rPr lang="en-GB" sz="1800"/>
              <a:t> &gt; 200 TeV</a:t>
            </a:r>
            <a:endParaRPr lang="en-US" sz="1800"/>
          </a:p>
        </p:txBody>
      </p:sp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4859338" y="4437063"/>
            <a:ext cx="301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for D-foam at T</a:t>
            </a:r>
            <a:r>
              <a:rPr lang="en-US" sz="1800" baseline="-25000"/>
              <a:t>d </a:t>
            </a:r>
            <a:r>
              <a:rPr lang="en-US" sz="1800"/>
              <a:t>~ 10</a:t>
            </a:r>
            <a:r>
              <a:rPr lang="en-US" sz="1800" baseline="30000"/>
              <a:t>15</a:t>
            </a:r>
            <a:r>
              <a:rPr lang="en-US" sz="1800"/>
              <a:t> GeV</a:t>
            </a:r>
          </a:p>
        </p:txBody>
      </p:sp>
    </p:spTree>
    <p:extLst>
      <p:ext uri="{BB962C8B-B14F-4D97-AF65-F5344CB8AC3E}">
        <p14:creationId xmlns:p14="http://schemas.microsoft.com/office/powerpoint/2010/main" val="1386701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2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732463"/>
            <a:ext cx="124301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201733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4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6379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</a:t>
            </a:r>
            <a:r>
              <a:rPr lang="en-US" sz="1800" dirty="0" smtClean="0"/>
              <a:t>Lepton asymmetry </a:t>
            </a:r>
            <a:r>
              <a:rPr lang="en-US" sz="1800" dirty="0"/>
              <a:t>and through B+L conserving 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processes </a:t>
            </a:r>
            <a:r>
              <a:rPr lang="en-US" sz="1800" dirty="0"/>
              <a:t>in the Early </a:t>
            </a:r>
            <a:r>
              <a:rPr lang="en-US" sz="1800" dirty="0" smtClean="0"/>
              <a:t>Universe a </a:t>
            </a:r>
            <a:r>
              <a:rPr lang="en-US" sz="1800" dirty="0"/>
              <a:t>Baryon asymmetry. </a:t>
            </a:r>
            <a:endParaRPr lang="en-US" sz="1800" dirty="0" smtClean="0"/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</a:rPr>
              <a:t>correct value (observed) for BAU is reproduced for </a:t>
            </a:r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2725738" cy="755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6" name="TextBox 7"/>
          <p:cNvSpPr txBox="1">
            <a:spLocks noChangeArrowheads="1"/>
          </p:cNvSpPr>
          <p:nvPr/>
        </p:nvSpPr>
        <p:spPr bwMode="auto">
          <a:xfrm>
            <a:off x="755650" y="522922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implying that in these scenarios, for </a:t>
            </a:r>
            <a:r>
              <a:rPr lang="el-GR" sz="1800"/>
              <a:t>σ</a:t>
            </a:r>
            <a:r>
              <a:rPr lang="en-GB" sz="1800" baseline="30000"/>
              <a:t>2</a:t>
            </a:r>
            <a:r>
              <a:rPr lang="en-GB" sz="1800"/>
              <a:t> &lt; 1, one must have M</a:t>
            </a:r>
            <a:r>
              <a:rPr lang="en-GB" sz="1800" baseline="-25000"/>
              <a:t>s</a:t>
            </a:r>
            <a:r>
              <a:rPr lang="en-GB" sz="1800"/>
              <a:t>/g</a:t>
            </a:r>
            <a:r>
              <a:rPr lang="en-GB" sz="1800" baseline="-25000"/>
              <a:t>s</a:t>
            </a:r>
            <a:r>
              <a:rPr lang="en-GB" sz="1800"/>
              <a:t> &gt; 200 TeV</a:t>
            </a:r>
            <a:endParaRPr lang="en-US" sz="1800"/>
          </a:p>
        </p:txBody>
      </p:sp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4859338" y="4437063"/>
            <a:ext cx="301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for D-foam at T</a:t>
            </a:r>
            <a:r>
              <a:rPr lang="en-US" sz="1800" baseline="-25000"/>
              <a:t>d </a:t>
            </a:r>
            <a:r>
              <a:rPr lang="en-US" sz="1800"/>
              <a:t>~ 10</a:t>
            </a:r>
            <a:r>
              <a:rPr lang="en-US" sz="1800" baseline="30000"/>
              <a:t>15</a:t>
            </a:r>
            <a:r>
              <a:rPr lang="en-US" sz="1800"/>
              <a:t> GeV</a:t>
            </a:r>
          </a:p>
        </p:txBody>
      </p:sp>
      <p:sp>
        <p:nvSpPr>
          <p:cNvPr id="11" name="Oval 10"/>
          <p:cNvSpPr/>
          <p:nvPr/>
        </p:nvSpPr>
        <p:spPr>
          <a:xfrm>
            <a:off x="6516688" y="4868863"/>
            <a:ext cx="2376487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7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137220" name="TextBox 7"/>
          <p:cNvSpPr txBox="1">
            <a:spLocks noChangeArrowheads="1"/>
          </p:cNvSpPr>
          <p:nvPr/>
        </p:nvSpPr>
        <p:spPr bwMode="auto">
          <a:xfrm>
            <a:off x="4859339" y="2276475"/>
            <a:ext cx="4176712" cy="2031325"/>
          </a:xfrm>
          <a:prstGeom prst="rect">
            <a:avLst/>
          </a:prstGeom>
          <a:solidFill>
            <a:srgbClr val="F0FF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 err="1">
                <a:solidFill>
                  <a:srgbClr val="FF0000"/>
                </a:solidFill>
              </a:rPr>
              <a:t>Kostelecky</a:t>
            </a:r>
            <a:r>
              <a:rPr lang="en-US" sz="1800" b="1" dirty="0"/>
              <a:t> , </a:t>
            </a:r>
            <a:r>
              <a:rPr lang="en-US" sz="1800" b="1" dirty="0" smtClean="0"/>
              <a:t>Potting, Russell, </a:t>
            </a:r>
            <a:r>
              <a:rPr lang="en-US" sz="1800" b="1" dirty="0" err="1" smtClean="0"/>
              <a:t>Lehnert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Mewes</a:t>
            </a:r>
            <a:r>
              <a:rPr lang="en-US" sz="1800" b="1" dirty="0" smtClean="0"/>
              <a:t>, Diaz </a:t>
            </a:r>
            <a:r>
              <a:rPr lang="en-US" sz="1800" b="1" dirty="0"/>
              <a:t>….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Standard </a:t>
            </a:r>
            <a:r>
              <a:rPr lang="en-US" sz="1800" b="1" dirty="0" smtClean="0">
                <a:solidFill>
                  <a:srgbClr val="FF0000"/>
                </a:solidFill>
              </a:rPr>
              <a:t>Model Extension </a:t>
            </a:r>
            <a:r>
              <a:rPr lang="en-US" sz="1800" b="1" dirty="0">
                <a:solidFill>
                  <a:srgbClr val="FF0000"/>
                </a:solidFill>
              </a:rPr>
              <a:t>(SME)</a:t>
            </a:r>
          </a:p>
          <a:p>
            <a:pPr eaLnBrk="1" hangingPunct="1"/>
            <a:r>
              <a:rPr lang="en-US" sz="1800" b="1" dirty="0"/>
              <a:t>PHENOMENOLOGICAL </a:t>
            </a:r>
          </a:p>
          <a:p>
            <a:pPr eaLnBrk="1" hangingPunct="1"/>
            <a:r>
              <a:rPr lang="en-US" sz="1800" b="1" dirty="0"/>
              <a:t>3-LV parameter (texture) </a:t>
            </a:r>
          </a:p>
          <a:p>
            <a:pPr eaLnBrk="1" hangingPunct="1"/>
            <a:r>
              <a:rPr lang="en-US" sz="1800" b="1" dirty="0"/>
              <a:t>model for neutrino oscillations</a:t>
            </a:r>
          </a:p>
          <a:p>
            <a:pPr eaLnBrk="1" hangingPunct="1"/>
            <a:r>
              <a:rPr lang="en-US" sz="1800" b="1" dirty="0"/>
              <a:t>fitting also LSND, MINOS</a:t>
            </a:r>
          </a:p>
        </p:txBody>
      </p:sp>
      <p:sp>
        <p:nvSpPr>
          <p:cNvPr id="137221" name="TextBox 8"/>
          <p:cNvSpPr txBox="1">
            <a:spLocks noChangeArrowheads="1"/>
          </p:cNvSpPr>
          <p:nvPr/>
        </p:nvSpPr>
        <p:spPr bwMode="auto">
          <a:xfrm>
            <a:off x="827088" y="4508500"/>
            <a:ext cx="7234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>
                <a:solidFill>
                  <a:srgbClr val="FF0000"/>
                </a:solidFill>
              </a:rPr>
              <a:t>(ii)-(iv) Independent reasons for violation</a:t>
            </a:r>
          </a:p>
        </p:txBody>
      </p:sp>
      <p:sp>
        <p:nvSpPr>
          <p:cNvPr id="7" name="Oval 6"/>
          <p:cNvSpPr/>
          <p:nvPr/>
        </p:nvSpPr>
        <p:spPr>
          <a:xfrm>
            <a:off x="2051050" y="3068638"/>
            <a:ext cx="2447925" cy="57626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19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138244" name="TextBox 7"/>
          <p:cNvSpPr txBox="1">
            <a:spLocks noChangeArrowheads="1"/>
          </p:cNvSpPr>
          <p:nvPr/>
        </p:nvSpPr>
        <p:spPr bwMode="auto">
          <a:xfrm>
            <a:off x="5364163" y="2852738"/>
            <a:ext cx="3455987" cy="1200150"/>
          </a:xfrm>
          <a:prstGeom prst="rect">
            <a:avLst/>
          </a:prstGeom>
          <a:solidFill>
            <a:srgbClr val="F0FF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Barenboim, Borissov, Lykken PHENOMENOLOGICAL </a:t>
            </a:r>
          </a:p>
          <a:p>
            <a:pPr eaLnBrk="1" hangingPunct="1"/>
            <a:r>
              <a:rPr lang="en-US" sz="1800" b="1"/>
              <a:t>models with non-local </a:t>
            </a:r>
          </a:p>
          <a:p>
            <a:pPr eaLnBrk="1" hangingPunct="1"/>
            <a:r>
              <a:rPr lang="en-US" sz="1800" b="1"/>
              <a:t>mass parameters</a:t>
            </a:r>
          </a:p>
        </p:txBody>
      </p:sp>
      <p:sp>
        <p:nvSpPr>
          <p:cNvPr id="7" name="Oval 6"/>
          <p:cNvSpPr/>
          <p:nvPr/>
        </p:nvSpPr>
        <p:spPr>
          <a:xfrm>
            <a:off x="1908175" y="3429000"/>
            <a:ext cx="2447925" cy="44076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824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229225"/>
            <a:ext cx="81470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27088" y="4508500"/>
            <a:ext cx="7234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 dirty="0">
                <a:solidFill>
                  <a:srgbClr val="FF0000"/>
                </a:solidFill>
              </a:rPr>
              <a:t>(ii)-(iv) Independent reasons for violation</a:t>
            </a:r>
          </a:p>
        </p:txBody>
      </p:sp>
    </p:spTree>
    <p:extLst>
      <p:ext uri="{BB962C8B-B14F-4D97-AF65-F5344CB8AC3E}">
        <p14:creationId xmlns:p14="http://schemas.microsoft.com/office/powerpoint/2010/main" val="2897165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pic>
        <p:nvPicPr>
          <p:cNvPr id="139269" name="Picture 4" descr="fo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013325"/>
            <a:ext cx="3240088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7667625" y="6237288"/>
            <a:ext cx="914400" cy="304800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667625" y="5373688"/>
            <a:ext cx="1066800" cy="400110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dirty="0"/>
              <a:t>10</a:t>
            </a:r>
            <a:r>
              <a:rPr lang="en-GB" sz="2000" baseline="30000" dirty="0"/>
              <a:t>-35 </a:t>
            </a:r>
            <a:r>
              <a:rPr lang="en-GB" sz="2000" dirty="0"/>
              <a:t>m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940425" y="5157788"/>
            <a:ext cx="1600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chemeClr val="bg1"/>
                </a:solidFill>
              </a:rPr>
              <a:t>J.A. Wheeler</a:t>
            </a:r>
          </a:p>
        </p:txBody>
      </p:sp>
      <p:pic>
        <p:nvPicPr>
          <p:cNvPr id="139273" name="Picture 6" descr="Wheeler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13325"/>
            <a:ext cx="10858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4" name="TextBox 2"/>
          <p:cNvSpPr txBox="1">
            <a:spLocks noChangeArrowheads="1"/>
          </p:cNvSpPr>
          <p:nvPr/>
        </p:nvSpPr>
        <p:spPr bwMode="auto">
          <a:xfrm>
            <a:off x="179388" y="5300663"/>
            <a:ext cx="4137025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e.g. </a:t>
            </a:r>
            <a:r>
              <a:rPr lang="en-US" sz="2000" b="1" i="1"/>
              <a:t>QUANTUM SPACE-TIME</a:t>
            </a:r>
          </a:p>
          <a:p>
            <a:pPr eaLnBrk="1" hangingPunct="1"/>
            <a:r>
              <a:rPr lang="en-US" sz="2000" b="1" i="1"/>
              <a:t>       FOAM AT PLANCK SCALES</a:t>
            </a:r>
          </a:p>
        </p:txBody>
      </p:sp>
      <p:sp>
        <p:nvSpPr>
          <p:cNvPr id="6" name="Oval 5"/>
          <p:cNvSpPr/>
          <p:nvPr/>
        </p:nvSpPr>
        <p:spPr>
          <a:xfrm>
            <a:off x="1619250" y="3716338"/>
            <a:ext cx="2447925" cy="57626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827088" y="4508500"/>
            <a:ext cx="7234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 dirty="0">
                <a:solidFill>
                  <a:srgbClr val="FF0000"/>
                </a:solidFill>
              </a:rPr>
              <a:t>(ii)-(iv) Independent reasons for violation</a:t>
            </a:r>
          </a:p>
        </p:txBody>
      </p:sp>
    </p:spTree>
    <p:extLst>
      <p:ext uri="{BB962C8B-B14F-4D97-AF65-F5344CB8AC3E}">
        <p14:creationId xmlns:p14="http://schemas.microsoft.com/office/powerpoint/2010/main" val="47261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140292" name="TextBox 7"/>
          <p:cNvSpPr txBox="1">
            <a:spLocks noChangeArrowheads="1"/>
          </p:cNvSpPr>
          <p:nvPr/>
        </p:nvSpPr>
        <p:spPr bwMode="auto">
          <a:xfrm>
            <a:off x="5737229" y="2548467"/>
            <a:ext cx="3275256" cy="1477328"/>
          </a:xfrm>
          <a:prstGeom prst="rect">
            <a:avLst/>
          </a:prstGeom>
          <a:solidFill>
            <a:srgbClr val="F0FF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Hawking,</a:t>
            </a:r>
          </a:p>
          <a:p>
            <a:pPr eaLnBrk="1" hangingPunct="1"/>
            <a:r>
              <a:rPr lang="en-US" sz="1800" b="1" dirty="0"/>
              <a:t>Ellis, </a:t>
            </a:r>
            <a:r>
              <a:rPr lang="en-US" sz="1800" b="1" dirty="0" err="1"/>
              <a:t>Hagelin</a:t>
            </a:r>
            <a:r>
              <a:rPr lang="en-US" sz="1800" b="1" dirty="0"/>
              <a:t>, </a:t>
            </a:r>
            <a:r>
              <a:rPr lang="en-US" sz="1800" b="1" dirty="0" err="1"/>
              <a:t>Nanopoulos</a:t>
            </a:r>
            <a:endParaRPr lang="en-US" sz="1800" b="1" dirty="0"/>
          </a:p>
          <a:p>
            <a:pPr eaLnBrk="1" hangingPunct="1"/>
            <a:r>
              <a:rPr lang="en-US" sz="1800" b="1" dirty="0" err="1"/>
              <a:t>Srednicki</a:t>
            </a:r>
            <a:r>
              <a:rPr lang="en-US" sz="1800" b="1" dirty="0"/>
              <a:t>, </a:t>
            </a:r>
            <a:endParaRPr lang="en-US" sz="1800" b="1" dirty="0" smtClean="0"/>
          </a:p>
          <a:p>
            <a:pPr eaLnBrk="1" hangingPunct="1"/>
            <a:r>
              <a:rPr lang="en-US" sz="1800" b="1" dirty="0" smtClean="0"/>
              <a:t>Banks</a:t>
            </a:r>
            <a:r>
              <a:rPr lang="en-US" sz="1800" b="1" dirty="0"/>
              <a:t>, </a:t>
            </a:r>
            <a:r>
              <a:rPr lang="en-US" sz="1800" b="1" dirty="0" err="1" smtClean="0"/>
              <a:t>Peskin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Strominger</a:t>
            </a:r>
            <a:r>
              <a:rPr lang="en-US" sz="1800" b="1" dirty="0" smtClean="0"/>
              <a:t>,</a:t>
            </a:r>
          </a:p>
          <a:p>
            <a:pPr eaLnBrk="1" hangingPunct="1"/>
            <a:r>
              <a:rPr lang="en-US" sz="1800" b="1" dirty="0" smtClean="0"/>
              <a:t>Lopez</a:t>
            </a:r>
            <a:r>
              <a:rPr lang="en-US" sz="1800" b="1" dirty="0"/>
              <a:t>, </a:t>
            </a:r>
            <a:r>
              <a:rPr lang="en-US" sz="1800" b="1" dirty="0" smtClean="0"/>
              <a:t>NEM, Barenboim…</a:t>
            </a:r>
            <a:endParaRPr lang="en-US" sz="1800" b="1" dirty="0"/>
          </a:p>
        </p:txBody>
      </p:sp>
      <p:sp>
        <p:nvSpPr>
          <p:cNvPr id="6" name="Oval 5"/>
          <p:cNvSpPr/>
          <p:nvPr/>
        </p:nvSpPr>
        <p:spPr>
          <a:xfrm>
            <a:off x="1619250" y="3716338"/>
            <a:ext cx="2447925" cy="57626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0298" name="TextBox 6"/>
          <p:cNvSpPr txBox="1">
            <a:spLocks noChangeArrowheads="1"/>
          </p:cNvSpPr>
          <p:nvPr/>
        </p:nvSpPr>
        <p:spPr bwMode="auto">
          <a:xfrm>
            <a:off x="250825" y="5084763"/>
            <a:ext cx="53832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QUANTUM GRAVITY INDUCED DECOHERENCE</a:t>
            </a:r>
          </a:p>
          <a:p>
            <a:pPr eaLnBrk="1" hangingPunct="1"/>
            <a:r>
              <a:rPr lang="en-US" sz="1800"/>
              <a:t>EVOLUTION OF PURE QM STATES TO MIXED</a:t>
            </a:r>
          </a:p>
          <a:p>
            <a:pPr eaLnBrk="1" hangingPunct="1"/>
            <a:r>
              <a:rPr lang="en-US" sz="1800"/>
              <a:t>AT LOW ENERGIES </a:t>
            </a:r>
          </a:p>
        </p:txBody>
      </p:sp>
      <p:sp>
        <p:nvSpPr>
          <p:cNvPr id="140299" name="TextBox 14"/>
          <p:cNvSpPr txBox="1">
            <a:spLocks noChangeArrowheads="1"/>
          </p:cNvSpPr>
          <p:nvPr/>
        </p:nvSpPr>
        <p:spPr bwMode="auto">
          <a:xfrm>
            <a:off x="-36513" y="6021388"/>
            <a:ext cx="5981701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/>
              <a:t>LOW ENERGY </a:t>
            </a:r>
            <a:r>
              <a:rPr lang="en-US" sz="1800" b="1" i="1">
                <a:solidFill>
                  <a:srgbClr val="FF0000"/>
                </a:solidFill>
              </a:rPr>
              <a:t>CPT</a:t>
            </a:r>
            <a:r>
              <a:rPr lang="en-US" sz="1800" i="1"/>
              <a:t> OPERATOR </a:t>
            </a:r>
            <a:r>
              <a:rPr lang="en-US" sz="1800" b="1" i="1">
                <a:solidFill>
                  <a:srgbClr val="FF0000"/>
                </a:solidFill>
              </a:rPr>
              <a:t>NOT</a:t>
            </a:r>
            <a:r>
              <a:rPr lang="en-US" sz="1800" i="1"/>
              <a:t> WELL DEFINED</a:t>
            </a:r>
          </a:p>
        </p:txBody>
      </p:sp>
      <p:pic>
        <p:nvPicPr>
          <p:cNvPr id="15" name="Picture 4" descr="fo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013325"/>
            <a:ext cx="3240088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7667625" y="6237288"/>
            <a:ext cx="914400" cy="304800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667625" y="5373688"/>
            <a:ext cx="1066800" cy="400110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dirty="0"/>
              <a:t>10</a:t>
            </a:r>
            <a:r>
              <a:rPr lang="en-GB" sz="2000" baseline="30000" dirty="0"/>
              <a:t>-35 </a:t>
            </a:r>
            <a:r>
              <a:rPr lang="en-GB" sz="2000" dirty="0"/>
              <a:t>m</a:t>
            </a: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827088" y="4508500"/>
            <a:ext cx="7234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 dirty="0">
                <a:solidFill>
                  <a:srgbClr val="FF0000"/>
                </a:solidFill>
              </a:rPr>
              <a:t>(ii)-(iv) Independent reasons for violation</a:t>
            </a:r>
          </a:p>
        </p:txBody>
      </p:sp>
    </p:spTree>
    <p:extLst>
      <p:ext uri="{BB962C8B-B14F-4D97-AF65-F5344CB8AC3E}">
        <p14:creationId xmlns:p14="http://schemas.microsoft.com/office/powerpoint/2010/main" val="415314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3" name="Rectangle 3"/>
          <p:cNvSpPr>
            <a:spLocks noGrp="1" noChangeArrowheads="1"/>
          </p:cNvSpPr>
          <p:nvPr>
            <p:ph type="title"/>
          </p:nvPr>
        </p:nvSpPr>
        <p:spPr>
          <a:xfrm>
            <a:off x="507999" y="135471"/>
            <a:ext cx="7992533" cy="596961"/>
          </a:xfr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Chalkduster"/>
                <a:cs typeface="Chalkduster"/>
              </a:rPr>
              <a:t>NB: </a:t>
            </a:r>
            <a:r>
              <a:rPr lang="en-GB" sz="4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Decoherence</a:t>
            </a:r>
            <a:r>
              <a:rPr lang="en-GB" sz="4000" dirty="0" smtClean="0">
                <a:solidFill>
                  <a:srgbClr val="FF0000"/>
                </a:solidFill>
                <a:latin typeface="Chalkduster"/>
                <a:cs typeface="Chalkduster"/>
              </a:rPr>
              <a:t> &amp; CPTV</a:t>
            </a:r>
            <a:endParaRPr lang="en-GB" sz="4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69822" y="1343977"/>
            <a:ext cx="4217621" cy="2031325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May induce </a:t>
            </a:r>
            <a:r>
              <a:rPr lang="en-US" sz="2400" b="1" dirty="0" smtClean="0"/>
              <a:t>quantum </a:t>
            </a:r>
            <a:r>
              <a:rPr lang="en-US" sz="2400" b="1" dirty="0" err="1" smtClean="0"/>
              <a:t>decoherence</a:t>
            </a:r>
            <a:r>
              <a:rPr lang="en-US" sz="2400" b="1" dirty="0" smtClean="0"/>
              <a:t> </a:t>
            </a:r>
          </a:p>
          <a:p>
            <a:r>
              <a:rPr lang="en-US" dirty="0" smtClean="0"/>
              <a:t>of</a:t>
            </a:r>
            <a:r>
              <a:rPr lang="en-US" dirty="0"/>
              <a:t> </a:t>
            </a:r>
            <a:r>
              <a:rPr lang="en-US" dirty="0" smtClean="0"/>
              <a:t>propagating matter and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intrinsic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CPT Violation </a:t>
            </a:r>
          </a:p>
          <a:p>
            <a:r>
              <a:rPr lang="en-US" dirty="0" smtClean="0"/>
              <a:t>in the sense that the CPT </a:t>
            </a:r>
          </a:p>
          <a:p>
            <a:r>
              <a:rPr lang="en-US" dirty="0" smtClean="0"/>
              <a:t>operator </a:t>
            </a:r>
            <a:r>
              <a:rPr lang="el-GR" sz="2400" b="1" dirty="0" smtClean="0">
                <a:solidFill>
                  <a:srgbClr val="FF0000"/>
                </a:solidFill>
              </a:rPr>
              <a:t>Θ</a:t>
            </a:r>
            <a:r>
              <a:rPr lang="el-GR" dirty="0" smtClean="0"/>
              <a:t> </a:t>
            </a:r>
            <a:r>
              <a:rPr lang="en-US" dirty="0" smtClean="0"/>
              <a:t>is </a:t>
            </a:r>
            <a:r>
              <a:rPr lang="en-US" b="1" dirty="0" smtClean="0">
                <a:solidFill>
                  <a:srgbClr val="FF0000"/>
                </a:solidFill>
              </a:rPr>
              <a:t>not well-defined</a:t>
            </a:r>
          </a:p>
          <a:p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3" y="3889024"/>
            <a:ext cx="2442518" cy="505847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94" y="3194200"/>
            <a:ext cx="2876416" cy="54299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822" y="3737197"/>
            <a:ext cx="3365378" cy="6654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8597" y="1331869"/>
            <a:ext cx="2981003" cy="1477328"/>
          </a:xfrm>
          <a:prstGeom prst="rect">
            <a:avLst/>
          </a:prstGeom>
          <a:blipFill rotWithShape="1">
            <a:blip r:embed="rId7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Decoherence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implies that 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asymptotic density matrix of 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low-energy matter </a:t>
            </a:r>
            <a:r>
              <a:rPr lang="en-US" dirty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1037" y="4530335"/>
            <a:ext cx="1925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</a:t>
            </a:r>
            <a:r>
              <a:rPr lang="el-GR" dirty="0" smtClean="0"/>
              <a:t>Θ </a:t>
            </a:r>
            <a:r>
              <a:rPr lang="en-GB" dirty="0" smtClean="0"/>
              <a:t>well-defined </a:t>
            </a:r>
          </a:p>
          <a:p>
            <a:r>
              <a:rPr lang="en-GB" dirty="0" smtClean="0"/>
              <a:t>can show that 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301" y="4530335"/>
            <a:ext cx="3175000" cy="431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66301" y="5011392"/>
            <a:ext cx="1097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exists !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9380" y="5447259"/>
            <a:ext cx="5063948" cy="369332"/>
          </a:xfrm>
          <a:prstGeom prst="rect">
            <a:avLst/>
          </a:prstGeom>
          <a:blipFill rotWithShape="1">
            <a:blip r:embed="rId9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INCOMPATIBLE WITH DECOHERENCE !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64531" y="5899168"/>
            <a:ext cx="1165027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Wald (79)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81938" y="5966579"/>
            <a:ext cx="3821303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Hence </a:t>
            </a:r>
            <a:r>
              <a:rPr lang="el-GR" b="1" i="1" dirty="0" smtClean="0"/>
              <a:t>Θ </a:t>
            </a:r>
            <a:r>
              <a:rPr lang="en-GB" b="1" i="1" dirty="0" smtClean="0"/>
              <a:t>ill-defined at low-energies in</a:t>
            </a:r>
          </a:p>
          <a:p>
            <a:r>
              <a:rPr lang="en-GB" b="1" i="1" dirty="0" smtClean="0"/>
              <a:t>QG foam models</a:t>
            </a:r>
            <a:endParaRPr lang="en-US" b="1" i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74" y="4648408"/>
            <a:ext cx="1651000" cy="5334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76" y="5620185"/>
            <a:ext cx="2182818" cy="45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3" name="Rectangle 3"/>
          <p:cNvSpPr>
            <a:spLocks noGrp="1" noChangeArrowheads="1"/>
          </p:cNvSpPr>
          <p:nvPr>
            <p:ph type="title"/>
          </p:nvPr>
        </p:nvSpPr>
        <p:spPr>
          <a:xfrm>
            <a:off x="507999" y="135471"/>
            <a:ext cx="7992533" cy="596961"/>
          </a:xfr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Chalkduster"/>
                <a:cs typeface="Chalkduster"/>
              </a:rPr>
              <a:t>NB: </a:t>
            </a:r>
            <a:r>
              <a:rPr lang="en-GB" sz="4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Decoherence</a:t>
            </a:r>
            <a:r>
              <a:rPr lang="en-GB" sz="4000" dirty="0" smtClean="0">
                <a:solidFill>
                  <a:srgbClr val="FF0000"/>
                </a:solidFill>
                <a:latin typeface="Chalkduster"/>
                <a:cs typeface="Chalkduster"/>
              </a:rPr>
              <a:t> &amp; CPTV</a:t>
            </a:r>
            <a:endParaRPr lang="en-GB" sz="4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69822" y="1343977"/>
            <a:ext cx="4217621" cy="2031325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May induce </a:t>
            </a:r>
            <a:r>
              <a:rPr lang="en-US" sz="2400" b="1" dirty="0" smtClean="0"/>
              <a:t>quantum </a:t>
            </a:r>
            <a:r>
              <a:rPr lang="en-US" sz="2400" b="1" dirty="0" err="1" smtClean="0"/>
              <a:t>decoherence</a:t>
            </a:r>
            <a:r>
              <a:rPr lang="en-US" sz="2400" b="1" dirty="0" smtClean="0"/>
              <a:t> </a:t>
            </a:r>
          </a:p>
          <a:p>
            <a:r>
              <a:rPr lang="en-US" dirty="0" smtClean="0"/>
              <a:t>of</a:t>
            </a:r>
            <a:r>
              <a:rPr lang="en-US" dirty="0"/>
              <a:t> </a:t>
            </a:r>
            <a:r>
              <a:rPr lang="en-US" dirty="0" smtClean="0"/>
              <a:t>propagating matter and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intrinsic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CPT Violation </a:t>
            </a:r>
          </a:p>
          <a:p>
            <a:r>
              <a:rPr lang="en-US" dirty="0" smtClean="0"/>
              <a:t>in the sense that the CPT </a:t>
            </a:r>
          </a:p>
          <a:p>
            <a:r>
              <a:rPr lang="en-US" dirty="0" smtClean="0"/>
              <a:t>operator </a:t>
            </a:r>
            <a:r>
              <a:rPr lang="el-GR" sz="2400" b="1" dirty="0" smtClean="0">
                <a:solidFill>
                  <a:srgbClr val="FF0000"/>
                </a:solidFill>
              </a:rPr>
              <a:t>Θ</a:t>
            </a:r>
            <a:r>
              <a:rPr lang="el-GR" dirty="0" smtClean="0"/>
              <a:t> </a:t>
            </a:r>
            <a:r>
              <a:rPr lang="en-US" dirty="0" smtClean="0"/>
              <a:t>is </a:t>
            </a:r>
            <a:r>
              <a:rPr lang="en-US" b="1" dirty="0" smtClean="0">
                <a:solidFill>
                  <a:srgbClr val="FF0000"/>
                </a:solidFill>
              </a:rPr>
              <a:t>not well-defined</a:t>
            </a:r>
          </a:p>
          <a:p>
            <a:endParaRPr lang="en-US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94" y="3194200"/>
            <a:ext cx="2876416" cy="5429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8597" y="1331869"/>
            <a:ext cx="2981003" cy="1477328"/>
          </a:xfrm>
          <a:prstGeom prst="rect">
            <a:avLst/>
          </a:prstGeom>
          <a:blipFill rotWithShape="1">
            <a:blip r:embed="rId5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Decoherence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implies that 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asymptotic density matrix of 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low-energy matter </a:t>
            </a:r>
            <a:r>
              <a:rPr lang="en-US" dirty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9380" y="5447259"/>
            <a:ext cx="5063948" cy="369332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INCOMPATIBLE WITH DECOHERENCE !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64531" y="5899168"/>
            <a:ext cx="1165027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Wald (79)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81938" y="5966579"/>
            <a:ext cx="4244569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Hence </a:t>
            </a:r>
            <a:r>
              <a:rPr lang="el-GR" b="1" i="1" dirty="0" smtClean="0"/>
              <a:t>Θ </a:t>
            </a:r>
            <a:r>
              <a:rPr lang="en-GB" b="1" i="1" dirty="0" smtClean="0"/>
              <a:t>ill-defined at low-energies in</a:t>
            </a:r>
          </a:p>
          <a:p>
            <a:r>
              <a:rPr lang="en-GB" b="1" i="1" dirty="0" smtClean="0"/>
              <a:t>QG foam models </a:t>
            </a:r>
            <a:r>
              <a:rPr lang="en-GB" b="1" i="1" dirty="0" smtClean="0">
                <a:sym typeface="Wingdings"/>
              </a:rPr>
              <a:t> </a:t>
            </a:r>
            <a:r>
              <a:rPr lang="en-GB" b="1" i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may affect EPR </a:t>
            </a:r>
            <a:endParaRPr lang="en-US" b="1" i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69680" y="5300339"/>
            <a:ext cx="6853158" cy="646331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May contaminate  initially </a:t>
            </a:r>
            <a:r>
              <a:rPr lang="en-US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antisymmetric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neutral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meson </a:t>
            </a:r>
            <a:r>
              <a:rPr lang="en-US" b="1" i="1" dirty="0" smtClean="0">
                <a:solidFill>
                  <a:srgbClr val="0000FF"/>
                </a:solidFill>
                <a:latin typeface="Chalkduster"/>
                <a:cs typeface="Chalkduster"/>
              </a:rPr>
              <a:t>M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state by symmetric parts (</a:t>
            </a:r>
            <a:r>
              <a:rPr lang="el-GR" b="1" dirty="0" smtClean="0">
                <a:solidFill>
                  <a:srgbClr val="660066"/>
                </a:solidFill>
                <a:latin typeface="Chalkduster"/>
                <a:cs typeface="Chalkduster"/>
              </a:rPr>
              <a:t>ω</a:t>
            </a:r>
            <a:r>
              <a:rPr lang="en-GB" b="1" dirty="0" smtClean="0">
                <a:solidFill>
                  <a:srgbClr val="660066"/>
                </a:solidFill>
                <a:latin typeface="Chalkduster"/>
                <a:cs typeface="Chalkduster"/>
              </a:rPr>
              <a:t>-effect</a:t>
            </a:r>
            <a:r>
              <a:rPr lang="en-GB" b="1" dirty="0" smtClean="0">
                <a:solidFill>
                  <a:srgbClr val="0000FF"/>
                </a:solidFill>
                <a:latin typeface="Chalkduster"/>
                <a:cs typeface="Chalkduster"/>
              </a:rPr>
              <a:t>)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8596" y="3787995"/>
            <a:ext cx="6638603" cy="1444611"/>
          </a:xfrm>
          <a:prstGeom prst="roundRect">
            <a:avLst/>
          </a:prstGeom>
          <a:noFill/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15899" y="5894399"/>
            <a:ext cx="1751689" cy="64633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 smtClean="0"/>
              <a:t>Bernabeu</a:t>
            </a:r>
            <a:r>
              <a:rPr lang="en-US" b="1" dirty="0"/>
              <a:t>, NEM, </a:t>
            </a:r>
            <a:endParaRPr lang="en-US" b="1" dirty="0" smtClean="0"/>
          </a:p>
          <a:p>
            <a:pPr>
              <a:defRPr/>
            </a:pPr>
            <a:r>
              <a:rPr lang="en-US" b="1" dirty="0" err="1" smtClean="0"/>
              <a:t>Papavassiliou</a:t>
            </a:r>
            <a:r>
              <a:rPr lang="en-US" b="1" dirty="0"/>
              <a:t>,…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26" y="3916845"/>
            <a:ext cx="6180669" cy="1216006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36" y="4237566"/>
            <a:ext cx="20066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00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088" y="2852738"/>
            <a:ext cx="4483100" cy="923925"/>
          </a:xfrm>
          <a:prstGeom prst="rect">
            <a:avLst/>
          </a:prstGeom>
          <a:solidFill>
            <a:srgbClr val="CCFFCC"/>
          </a:solidFill>
          <a:effectLst>
            <a:outerShdw blurRad="63500" dir="129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Assume CPT Violation. </a:t>
            </a:r>
          </a:p>
          <a:p>
            <a:pPr>
              <a:defRPr/>
            </a:pPr>
            <a:r>
              <a:rPr lang="en-US" dirty="0"/>
              <a:t>e.g. due to </a:t>
            </a:r>
            <a:r>
              <a:rPr lang="en-US" b="1" i="1" dirty="0">
                <a:solidFill>
                  <a:srgbClr val="FF0000"/>
                </a:solidFill>
              </a:rPr>
              <a:t>Quantum Gravity</a:t>
            </a:r>
            <a:r>
              <a:rPr lang="en-US" dirty="0"/>
              <a:t> fluctuations,</a:t>
            </a:r>
          </a:p>
          <a:p>
            <a:pPr>
              <a:defRPr/>
            </a:pPr>
            <a:r>
              <a:rPr lang="en-US" b="1" i="1" dirty="0"/>
              <a:t>strong</a:t>
            </a:r>
            <a:r>
              <a:rPr lang="en-US" dirty="0"/>
              <a:t> in the Early Universe </a:t>
            </a:r>
          </a:p>
        </p:txBody>
      </p:sp>
      <p:sp>
        <p:nvSpPr>
          <p:cNvPr id="141316" name="Rectangle 6"/>
          <p:cNvSpPr>
            <a:spLocks noChangeArrowheads="1"/>
          </p:cNvSpPr>
          <p:nvPr/>
        </p:nvSpPr>
        <p:spPr bwMode="auto">
          <a:xfrm>
            <a:off x="6156325" y="5373688"/>
            <a:ext cx="2560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latin typeface="Abadi MT Condensed Extra Bold" charset="0"/>
                <a:cs typeface="Abadi MT Condensed Extra Bold" charset="0"/>
              </a:rPr>
              <a:t>physics.indiana.edu</a:t>
            </a:r>
            <a:endParaRPr lang="en-US" sz="2400">
              <a:latin typeface="Abadi MT Condensed Extra Bold" charset="0"/>
              <a:cs typeface="Abadi MT Condensed Extra Bold" charset="0"/>
            </a:endParaRPr>
          </a:p>
        </p:txBody>
      </p:sp>
      <p:pic>
        <p:nvPicPr>
          <p:cNvPr id="141317" name="Picture 11" descr="cptlogo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775" y="2408238"/>
            <a:ext cx="146367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67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623746" y="125845"/>
            <a:ext cx="2607733" cy="83099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457200" rtl="0" eaLnBrk="0" latinLnBrk="0" hangingPunct="0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b="1" smtClean="0"/>
              <a:t>ROUTE</a:t>
            </a:r>
            <a:r>
              <a:rPr lang="en-US" b="1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565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1819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CPT VIOLATION IN THE EARLY UNIVERSE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5487988" cy="646112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without Heavy Sterile Neutrinos?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088" y="2852738"/>
            <a:ext cx="4483100" cy="923925"/>
          </a:xfrm>
          <a:prstGeom prst="rect">
            <a:avLst/>
          </a:prstGeom>
          <a:solidFill>
            <a:srgbClr val="CCFFCC"/>
          </a:solidFill>
          <a:effectLst>
            <a:outerShdw blurRad="63500" dir="129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Assume CPT Violation. </a:t>
            </a:r>
          </a:p>
          <a:p>
            <a:pPr>
              <a:defRPr/>
            </a:pPr>
            <a:r>
              <a:rPr lang="en-US" dirty="0"/>
              <a:t>e.g. due to </a:t>
            </a:r>
            <a:r>
              <a:rPr lang="en-US" b="1" i="1" dirty="0">
                <a:solidFill>
                  <a:srgbClr val="FF0000"/>
                </a:solidFill>
              </a:rPr>
              <a:t>Quantum Gravity</a:t>
            </a:r>
            <a:r>
              <a:rPr lang="en-US" dirty="0"/>
              <a:t> fluctuations,</a:t>
            </a:r>
          </a:p>
          <a:p>
            <a:pPr>
              <a:defRPr/>
            </a:pPr>
            <a:r>
              <a:rPr lang="en-US" b="1" i="1" dirty="0"/>
              <a:t>strong</a:t>
            </a:r>
            <a:r>
              <a:rPr lang="en-US" dirty="0"/>
              <a:t> in the Early Universe </a:t>
            </a:r>
          </a:p>
        </p:txBody>
      </p:sp>
      <p:sp>
        <p:nvSpPr>
          <p:cNvPr id="142340" name="TextBox 4"/>
          <p:cNvSpPr txBox="1">
            <a:spLocks noChangeArrowheads="1"/>
          </p:cNvSpPr>
          <p:nvPr/>
        </p:nvSpPr>
        <p:spPr bwMode="auto">
          <a:xfrm>
            <a:off x="611188" y="4437063"/>
            <a:ext cx="51847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ONE POSSIBILITY: </a:t>
            </a:r>
          </a:p>
          <a:p>
            <a:pPr eaLnBrk="1" hangingPunct="1"/>
            <a:r>
              <a:rPr lang="en-US"/>
              <a:t>particle-antiparticle mass differences</a:t>
            </a:r>
          </a:p>
        </p:txBody>
      </p:sp>
      <p:pic>
        <p:nvPicPr>
          <p:cNvPr id="142341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661025"/>
            <a:ext cx="1409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11" descr="cptlogo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775" y="2408238"/>
            <a:ext cx="146367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3" name="Rectangle 6"/>
          <p:cNvSpPr>
            <a:spLocks noChangeArrowheads="1"/>
          </p:cNvSpPr>
          <p:nvPr/>
        </p:nvSpPr>
        <p:spPr bwMode="auto">
          <a:xfrm>
            <a:off x="6156325" y="5373688"/>
            <a:ext cx="2560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latin typeface="Abadi MT Condensed Extra Bold" charset="0"/>
                <a:cs typeface="Abadi MT Condensed Extra Bold" charset="0"/>
              </a:rPr>
              <a:t>physics.indiana.edu</a:t>
            </a:r>
            <a:endParaRPr lang="en-US" sz="2400">
              <a:latin typeface="Abadi MT Condensed Extra Bold" charset="0"/>
              <a:cs typeface="Abadi MT Condensed Extra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171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6975"/>
            <a:ext cx="396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5740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650" y="333375"/>
            <a:ext cx="8023225" cy="706438"/>
          </a:xfrm>
          <a:prstGeom prst="rect">
            <a:avLst/>
          </a:prstGeom>
          <a:solidFill>
            <a:srgbClr val="F0FF0C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Equilibrium Distributions different between particle-antiparticles</a:t>
            </a:r>
          </a:p>
          <a:p>
            <a:pPr>
              <a:defRPr/>
            </a:pPr>
            <a:r>
              <a:rPr lang="en-US" sz="2000" b="1" i="1" dirty="0">
                <a:solidFill>
                  <a:srgbClr val="FF0000"/>
                </a:solidFill>
              </a:rPr>
              <a:t>Can these create the observed matter-antimatter asymmetry?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4336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196975"/>
            <a:ext cx="1409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81300"/>
            <a:ext cx="38354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6" name="TextBox 8"/>
          <p:cNvSpPr txBox="1">
            <a:spLocks noChangeArrowheads="1"/>
          </p:cNvSpPr>
          <p:nvPr/>
        </p:nvSpPr>
        <p:spPr bwMode="auto">
          <a:xfrm>
            <a:off x="250825" y="3644900"/>
            <a:ext cx="9002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Assume dominant contributions to Baryon asymmetry from quarks-antiquarks </a:t>
            </a:r>
          </a:p>
        </p:txBody>
      </p:sp>
      <p:sp>
        <p:nvSpPr>
          <p:cNvPr id="143367" name="TextBox 9"/>
          <p:cNvSpPr txBox="1">
            <a:spLocks noChangeArrowheads="1"/>
          </p:cNvSpPr>
          <p:nvPr/>
        </p:nvSpPr>
        <p:spPr bwMode="auto">
          <a:xfrm>
            <a:off x="6804025" y="2924175"/>
            <a:ext cx="2155825" cy="647700"/>
          </a:xfrm>
          <a:prstGeom prst="rect">
            <a:avLst/>
          </a:prstGeom>
          <a:solidFill>
            <a:srgbClr val="8AF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Dolgov, Zeldovich</a:t>
            </a:r>
          </a:p>
          <a:p>
            <a:pPr eaLnBrk="1" hangingPunct="1"/>
            <a:r>
              <a:rPr lang="en-US" sz="1800" b="1"/>
              <a:t>Dolgov (2009)</a:t>
            </a:r>
          </a:p>
        </p:txBody>
      </p:sp>
      <p:pic>
        <p:nvPicPr>
          <p:cNvPr id="143368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0213"/>
            <a:ext cx="2578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9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247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3132138" y="4365625"/>
            <a:ext cx="977900" cy="484188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371" name="TextBox 7"/>
          <p:cNvSpPr txBox="1">
            <a:spLocks noChangeArrowheads="1"/>
          </p:cNvSpPr>
          <p:nvPr/>
        </p:nvSpPr>
        <p:spPr bwMode="auto">
          <a:xfrm>
            <a:off x="4643438" y="4292600"/>
            <a:ext cx="3849687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High-T quark mass &gt;&gt; Lepton mass</a:t>
            </a:r>
          </a:p>
        </p:txBody>
      </p:sp>
    </p:spTree>
    <p:extLst>
      <p:ext uri="{BB962C8B-B14F-4D97-AF65-F5344CB8AC3E}">
        <p14:creationId xmlns:p14="http://schemas.microsoft.com/office/powerpoint/2010/main" val="604036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6975"/>
            <a:ext cx="396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5740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650" y="333375"/>
            <a:ext cx="8023225" cy="706438"/>
          </a:xfrm>
          <a:prstGeom prst="rect">
            <a:avLst/>
          </a:prstGeom>
          <a:solidFill>
            <a:srgbClr val="F0FF0C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Equilibrium Distributions different between particle-antiparticles</a:t>
            </a:r>
          </a:p>
          <a:p>
            <a:pPr>
              <a:defRPr/>
            </a:pPr>
            <a:r>
              <a:rPr lang="en-US" sz="2000" b="1" i="1" dirty="0">
                <a:solidFill>
                  <a:srgbClr val="FF0000"/>
                </a:solidFill>
              </a:rPr>
              <a:t>Can these create the observed matter-antimatter asymmetry?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443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196975"/>
            <a:ext cx="1409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81300"/>
            <a:ext cx="38354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292600"/>
            <a:ext cx="6438900" cy="812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391" name="TextBox 8"/>
          <p:cNvSpPr txBox="1">
            <a:spLocks noChangeArrowheads="1"/>
          </p:cNvSpPr>
          <p:nvPr/>
        </p:nvSpPr>
        <p:spPr bwMode="auto">
          <a:xfrm>
            <a:off x="250825" y="3644900"/>
            <a:ext cx="9002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Assuming dominant contributions to Baryon asymmetry from quarks-antiquarks </a:t>
            </a:r>
          </a:p>
        </p:txBody>
      </p:sp>
      <p:sp>
        <p:nvSpPr>
          <p:cNvPr id="144392" name="TextBox 9"/>
          <p:cNvSpPr txBox="1">
            <a:spLocks noChangeArrowheads="1"/>
          </p:cNvSpPr>
          <p:nvPr/>
        </p:nvSpPr>
        <p:spPr bwMode="auto">
          <a:xfrm>
            <a:off x="6988175" y="4292600"/>
            <a:ext cx="2155825" cy="646113"/>
          </a:xfrm>
          <a:prstGeom prst="rect">
            <a:avLst/>
          </a:prstGeom>
          <a:solidFill>
            <a:srgbClr val="8AF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Dolgov, Zeldovich</a:t>
            </a:r>
          </a:p>
          <a:p>
            <a:pPr eaLnBrk="1" hangingPunct="1"/>
            <a:r>
              <a:rPr lang="en-US" sz="1800" b="1"/>
              <a:t>Dolgov (2009)</a:t>
            </a:r>
          </a:p>
        </p:txBody>
      </p:sp>
      <p:pic>
        <p:nvPicPr>
          <p:cNvPr id="144393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0213"/>
            <a:ext cx="2578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4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300663"/>
            <a:ext cx="15367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5" name="TextBox 13"/>
          <p:cNvSpPr txBox="1">
            <a:spLocks noChangeArrowheads="1"/>
          </p:cNvSpPr>
          <p:nvPr/>
        </p:nvSpPr>
        <p:spPr bwMode="auto">
          <a:xfrm>
            <a:off x="1979613" y="5300663"/>
            <a:ext cx="4633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photon equilibrium density at temperature T</a:t>
            </a:r>
          </a:p>
        </p:txBody>
      </p:sp>
    </p:spTree>
    <p:extLst>
      <p:ext uri="{BB962C8B-B14F-4D97-AF65-F5344CB8AC3E}">
        <p14:creationId xmlns:p14="http://schemas.microsoft.com/office/powerpoint/2010/main" val="1337615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0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6438900" cy="812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410" name="TextBox 9"/>
          <p:cNvSpPr txBox="1">
            <a:spLocks noChangeArrowheads="1"/>
          </p:cNvSpPr>
          <p:nvPr/>
        </p:nvSpPr>
        <p:spPr bwMode="auto">
          <a:xfrm>
            <a:off x="6985000" y="1773238"/>
            <a:ext cx="1698625" cy="368300"/>
          </a:xfrm>
          <a:prstGeom prst="rect">
            <a:avLst/>
          </a:prstGeom>
          <a:solidFill>
            <a:srgbClr val="8AF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Dolgov (2009)</a:t>
            </a:r>
          </a:p>
        </p:txBody>
      </p:sp>
      <p:sp>
        <p:nvSpPr>
          <p:cNvPr id="145412" name="TextBox 15"/>
          <p:cNvSpPr txBox="1">
            <a:spLocks noChangeArrowheads="1"/>
          </p:cNvSpPr>
          <p:nvPr/>
        </p:nvSpPr>
        <p:spPr bwMode="auto">
          <a:xfrm>
            <a:off x="323850" y="2636838"/>
            <a:ext cx="1886830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Current bound </a:t>
            </a:r>
          </a:p>
          <a:p>
            <a:pPr eaLnBrk="1" hangingPunct="1"/>
            <a:r>
              <a:rPr lang="en-US" sz="1800" dirty="0"/>
              <a:t>for </a:t>
            </a:r>
            <a:r>
              <a:rPr lang="en-US" sz="1800" dirty="0" smtClean="0"/>
              <a:t>proton-anti</a:t>
            </a:r>
          </a:p>
          <a:p>
            <a:pPr eaLnBrk="1" hangingPunct="1"/>
            <a:r>
              <a:rPr lang="en-US" sz="1800" dirty="0" smtClean="0"/>
              <a:t>proton mass diff.</a:t>
            </a:r>
            <a:endParaRPr lang="en-US" sz="1800" dirty="0"/>
          </a:p>
        </p:txBody>
      </p:sp>
      <p:pic>
        <p:nvPicPr>
          <p:cNvPr id="145413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15367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4" name="TextBox 5"/>
          <p:cNvSpPr txBox="1">
            <a:spLocks noChangeArrowheads="1"/>
          </p:cNvSpPr>
          <p:nvPr/>
        </p:nvSpPr>
        <p:spPr bwMode="auto">
          <a:xfrm>
            <a:off x="395288" y="3789363"/>
            <a:ext cx="2238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Reasonable to take:</a:t>
            </a:r>
          </a:p>
        </p:txBody>
      </p:sp>
      <p:pic>
        <p:nvPicPr>
          <p:cNvPr id="145415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716338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ight Arrow 17"/>
          <p:cNvSpPr/>
          <p:nvPr/>
        </p:nvSpPr>
        <p:spPr>
          <a:xfrm>
            <a:off x="5795963" y="3716338"/>
            <a:ext cx="977900" cy="485775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5417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581525"/>
            <a:ext cx="28797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8" name="TextBox 21"/>
          <p:cNvSpPr txBox="1">
            <a:spLocks noChangeArrowheads="1"/>
          </p:cNvSpPr>
          <p:nvPr/>
        </p:nvSpPr>
        <p:spPr bwMode="auto">
          <a:xfrm>
            <a:off x="7164388" y="3644900"/>
            <a:ext cx="19335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1" i="1"/>
              <a:t>Too small</a:t>
            </a:r>
          </a:p>
          <a:p>
            <a:pPr algn="ctr" eaLnBrk="1" hangingPunct="1"/>
            <a:r>
              <a:rPr lang="el-GR" sz="2800" b="1" i="1"/>
              <a:t>β</a:t>
            </a:r>
            <a:r>
              <a:rPr lang="el-GR" sz="2800" b="1" i="1" baseline="30000"/>
              <a:t>Τ=0</a:t>
            </a:r>
            <a:endParaRPr lang="en-US" sz="2800" b="1" i="1"/>
          </a:p>
        </p:txBody>
      </p:sp>
      <p:sp>
        <p:nvSpPr>
          <p:cNvPr id="145419" name="TextBox 22"/>
          <p:cNvSpPr txBox="1">
            <a:spLocks noChangeArrowheads="1"/>
          </p:cNvSpPr>
          <p:nvPr/>
        </p:nvSpPr>
        <p:spPr bwMode="auto">
          <a:xfrm>
            <a:off x="395288" y="4508500"/>
            <a:ext cx="21558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 i="1">
                <a:solidFill>
                  <a:srgbClr val="FF0000"/>
                </a:solidFill>
              </a:rPr>
              <a:t>NB:</a:t>
            </a:r>
            <a:r>
              <a:rPr lang="en-GB" sz="1800"/>
              <a:t> To reproduce</a:t>
            </a:r>
          </a:p>
          <a:p>
            <a:pPr eaLnBrk="1" hangingPunct="1"/>
            <a:r>
              <a:rPr lang="en-GB" sz="1800"/>
              <a:t>the observed</a:t>
            </a:r>
            <a:endParaRPr lang="en-US" sz="1800"/>
          </a:p>
        </p:txBody>
      </p:sp>
      <p:sp>
        <p:nvSpPr>
          <p:cNvPr id="145420" name="TextBox 23"/>
          <p:cNvSpPr txBox="1">
            <a:spLocks noChangeArrowheads="1"/>
          </p:cNvSpPr>
          <p:nvPr/>
        </p:nvSpPr>
        <p:spPr bwMode="auto">
          <a:xfrm>
            <a:off x="6156325" y="4581525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need </a:t>
            </a:r>
          </a:p>
        </p:txBody>
      </p:sp>
      <p:pic>
        <p:nvPicPr>
          <p:cNvPr id="145421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229225"/>
            <a:ext cx="694848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7970" y="2761034"/>
            <a:ext cx="3437993" cy="4605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82267" y="2761034"/>
            <a:ext cx="22328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ASACUSA Coll. (2011)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65193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6438900" cy="812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34" name="TextBox 9"/>
          <p:cNvSpPr txBox="1">
            <a:spLocks noChangeArrowheads="1"/>
          </p:cNvSpPr>
          <p:nvPr/>
        </p:nvSpPr>
        <p:spPr bwMode="auto">
          <a:xfrm>
            <a:off x="6985000" y="1773238"/>
            <a:ext cx="1698625" cy="368300"/>
          </a:xfrm>
          <a:prstGeom prst="rect">
            <a:avLst/>
          </a:prstGeom>
          <a:solidFill>
            <a:srgbClr val="8AF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Dolgov (2009)</a:t>
            </a:r>
          </a:p>
        </p:txBody>
      </p:sp>
      <p:pic>
        <p:nvPicPr>
          <p:cNvPr id="14643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15367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8" name="TextBox 5"/>
          <p:cNvSpPr txBox="1">
            <a:spLocks noChangeArrowheads="1"/>
          </p:cNvSpPr>
          <p:nvPr/>
        </p:nvSpPr>
        <p:spPr bwMode="auto">
          <a:xfrm>
            <a:off x="395288" y="3789363"/>
            <a:ext cx="2238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Reasonable to take:</a:t>
            </a:r>
          </a:p>
        </p:txBody>
      </p:sp>
      <p:pic>
        <p:nvPicPr>
          <p:cNvPr id="146439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716338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ight Arrow 17"/>
          <p:cNvSpPr/>
          <p:nvPr/>
        </p:nvSpPr>
        <p:spPr>
          <a:xfrm>
            <a:off x="5795963" y="3716338"/>
            <a:ext cx="977900" cy="485775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6441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581525"/>
            <a:ext cx="28797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42" name="TextBox 21"/>
          <p:cNvSpPr txBox="1">
            <a:spLocks noChangeArrowheads="1"/>
          </p:cNvSpPr>
          <p:nvPr/>
        </p:nvSpPr>
        <p:spPr bwMode="auto">
          <a:xfrm>
            <a:off x="7164388" y="3644900"/>
            <a:ext cx="19335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1" i="1"/>
              <a:t>Too small</a:t>
            </a:r>
          </a:p>
          <a:p>
            <a:pPr algn="ctr" eaLnBrk="1" hangingPunct="1"/>
            <a:r>
              <a:rPr lang="el-GR" sz="2800" b="1" i="1"/>
              <a:t>β</a:t>
            </a:r>
            <a:r>
              <a:rPr lang="el-GR" sz="2800" b="1" i="1" baseline="30000"/>
              <a:t>Τ=0</a:t>
            </a:r>
            <a:endParaRPr lang="en-US" sz="2800" b="1" i="1"/>
          </a:p>
        </p:txBody>
      </p:sp>
      <p:sp>
        <p:nvSpPr>
          <p:cNvPr id="146443" name="TextBox 22"/>
          <p:cNvSpPr txBox="1">
            <a:spLocks noChangeArrowheads="1"/>
          </p:cNvSpPr>
          <p:nvPr/>
        </p:nvSpPr>
        <p:spPr bwMode="auto">
          <a:xfrm>
            <a:off x="395288" y="4508500"/>
            <a:ext cx="21558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 i="1">
                <a:solidFill>
                  <a:srgbClr val="FF0000"/>
                </a:solidFill>
              </a:rPr>
              <a:t>NB:</a:t>
            </a:r>
            <a:r>
              <a:rPr lang="en-GB" sz="1800"/>
              <a:t> To reproduce</a:t>
            </a:r>
          </a:p>
          <a:p>
            <a:pPr eaLnBrk="1" hangingPunct="1"/>
            <a:r>
              <a:rPr lang="en-GB" sz="1800"/>
              <a:t>the observed</a:t>
            </a:r>
            <a:endParaRPr lang="en-US" sz="1800"/>
          </a:p>
        </p:txBody>
      </p:sp>
      <p:sp>
        <p:nvSpPr>
          <p:cNvPr id="146444" name="TextBox 23"/>
          <p:cNvSpPr txBox="1">
            <a:spLocks noChangeArrowheads="1"/>
          </p:cNvSpPr>
          <p:nvPr/>
        </p:nvSpPr>
        <p:spPr bwMode="auto">
          <a:xfrm>
            <a:off x="6156325" y="4581525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need </a:t>
            </a:r>
          </a:p>
        </p:txBody>
      </p:sp>
      <p:pic>
        <p:nvPicPr>
          <p:cNvPr id="146445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229225"/>
            <a:ext cx="694848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46" name="TextBox 26"/>
          <p:cNvSpPr txBox="1">
            <a:spLocks noChangeArrowheads="1"/>
          </p:cNvSpPr>
          <p:nvPr/>
        </p:nvSpPr>
        <p:spPr bwMode="auto">
          <a:xfrm>
            <a:off x="733425" y="5732463"/>
            <a:ext cx="7067550" cy="83026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 i="1">
                <a:solidFill>
                  <a:srgbClr val="FF0000"/>
                </a:solidFill>
              </a:rPr>
              <a:t>CPT Violating quark-antiquark Mass difference </a:t>
            </a:r>
          </a:p>
          <a:p>
            <a:pPr algn="ctr" eaLnBrk="1" hangingPunct="1"/>
            <a:r>
              <a:rPr lang="en-US" b="1" i="1">
                <a:solidFill>
                  <a:srgbClr val="FF0000"/>
                </a:solidFill>
              </a:rPr>
              <a:t>alone  CANNOT REPRODUCE observed BAU</a:t>
            </a:r>
          </a:p>
        </p:txBody>
      </p:sp>
      <p:pic>
        <p:nvPicPr>
          <p:cNvPr id="146447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5589588"/>
            <a:ext cx="11557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323850" y="2636838"/>
            <a:ext cx="1886830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Current bound </a:t>
            </a:r>
          </a:p>
          <a:p>
            <a:pPr eaLnBrk="1" hangingPunct="1"/>
            <a:r>
              <a:rPr lang="en-US" sz="1800" dirty="0"/>
              <a:t>for </a:t>
            </a:r>
            <a:r>
              <a:rPr lang="en-US" sz="1800" dirty="0" smtClean="0"/>
              <a:t>proton-anti</a:t>
            </a:r>
          </a:p>
          <a:p>
            <a:pPr eaLnBrk="1" hangingPunct="1"/>
            <a:r>
              <a:rPr lang="en-US" sz="1800" dirty="0" smtClean="0"/>
              <a:t>proton mass diff.</a:t>
            </a:r>
            <a:endParaRPr lang="en-US" sz="1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7970" y="2761034"/>
            <a:ext cx="3437993" cy="46054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282267" y="2761034"/>
            <a:ext cx="22328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ASACUSA Coll. (2011)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99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690543" y="118531"/>
            <a:ext cx="4301054" cy="120032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457200" rtl="0" eaLnBrk="0" latinLnBrk="0" hangingPunct="0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GRAVITATIONALLY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-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INDUCED 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CPT VIOLATION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87431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825" y="476883"/>
            <a:ext cx="8054809" cy="5447645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/>
              <a:t>OTHER INTERESTING IDEAS FOR </a:t>
            </a:r>
          </a:p>
          <a:p>
            <a:r>
              <a:rPr lang="en-US" sz="3200" dirty="0" smtClean="0"/>
              <a:t>GENERATING </a:t>
            </a:r>
            <a:r>
              <a:rPr lang="en-US" sz="3200" b="1" dirty="0" smtClean="0">
                <a:solidFill>
                  <a:srgbClr val="FF0000"/>
                </a:solidFill>
              </a:rPr>
              <a:t>CPT VIOLATING EFFECTS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THE EARLY </a:t>
            </a:r>
            <a:r>
              <a:rPr lang="en-US" sz="3200" dirty="0" smtClean="0"/>
              <a:t>UNIVERSE: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PARTICLE-ANTIPARTICLE DIFFERENCES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IN DISPERSION  RELATIONS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Differences in populations </a:t>
            </a:r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ym typeface="Wingdings"/>
              </a:rPr>
              <a:t>freeze out  </a:t>
            </a:r>
            <a:r>
              <a:rPr lang="en-US" sz="3200" dirty="0" err="1" smtClean="0">
                <a:sym typeface="Wingdings"/>
              </a:rPr>
              <a:t>Baryogenesis</a:t>
            </a:r>
            <a:r>
              <a:rPr lang="en-US" sz="3200" dirty="0" smtClean="0">
                <a:sym typeface="Wingdings"/>
              </a:rPr>
              <a:t>  or   </a:t>
            </a:r>
          </a:p>
          <a:p>
            <a:r>
              <a:rPr lang="en-US" sz="3200" dirty="0" smtClean="0">
                <a:sym typeface="Wingdings"/>
              </a:rPr>
              <a:t>                          </a:t>
            </a:r>
            <a:r>
              <a:rPr lang="en-US" sz="3200" dirty="0" err="1" smtClean="0">
                <a:sym typeface="Wingdings"/>
              </a:rPr>
              <a:t>Leptogenesis</a:t>
            </a:r>
            <a:r>
              <a:rPr lang="en-US" sz="3200" dirty="0" smtClean="0">
                <a:sym typeface="Wingdings"/>
              </a:rPr>
              <a:t>  </a:t>
            </a:r>
            <a:r>
              <a:rPr lang="en-US" sz="3200" dirty="0" err="1" smtClean="0">
                <a:sym typeface="Wingdings"/>
              </a:rPr>
              <a:t>Baryogenesis</a:t>
            </a:r>
            <a:endParaRPr lang="en-US" sz="3200" dirty="0">
              <a:sym typeface="Wingdings"/>
            </a:endParaRP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endParaRPr lang="en-US" sz="3200" b="1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4521" y="4351870"/>
            <a:ext cx="2085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B-L conserving  GUT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or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Sphaleron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22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825" y="476883"/>
            <a:ext cx="7962035" cy="5447645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/>
              <a:t>OTHER INTERESTING IDEAS FOR </a:t>
            </a:r>
          </a:p>
          <a:p>
            <a:r>
              <a:rPr lang="en-US" sz="3200" dirty="0" smtClean="0"/>
              <a:t>GENERATING </a:t>
            </a:r>
            <a:r>
              <a:rPr lang="en-US" sz="3200" b="1" dirty="0" smtClean="0">
                <a:solidFill>
                  <a:srgbClr val="FF0000"/>
                </a:solidFill>
              </a:rPr>
              <a:t>CPT VIOLATING EFFECTS 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THE EARLY </a:t>
            </a:r>
            <a:r>
              <a:rPr lang="en-US" sz="3200" dirty="0" smtClean="0"/>
              <a:t>UNIVERSE: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PARTICLE-ANTIPARTICLE DIFFERENCES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IN DISPERSION  RELATIONS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Differences in populations </a:t>
            </a:r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ym typeface="Wingdings"/>
              </a:rPr>
              <a:t>freeze out  </a:t>
            </a:r>
            <a:r>
              <a:rPr lang="en-US" sz="3200" dirty="0" err="1" smtClean="0">
                <a:sym typeface="Wingdings"/>
              </a:rPr>
              <a:t>Baryogenesis</a:t>
            </a:r>
            <a:r>
              <a:rPr lang="en-US" sz="3200" dirty="0" smtClean="0">
                <a:sym typeface="Wingdings"/>
              </a:rPr>
              <a:t>  or   </a:t>
            </a:r>
          </a:p>
          <a:p>
            <a:r>
              <a:rPr lang="en-US" sz="3200" dirty="0" smtClean="0">
                <a:sym typeface="Wingdings"/>
              </a:rPr>
              <a:t>                          </a:t>
            </a:r>
            <a:r>
              <a:rPr lang="en-US" sz="3200" dirty="0" err="1" smtClean="0">
                <a:sym typeface="Wingdings"/>
              </a:rPr>
              <a:t>Leptogenesis</a:t>
            </a:r>
            <a:r>
              <a:rPr lang="en-US" sz="3200" dirty="0" smtClean="0">
                <a:sym typeface="Wingdings"/>
              </a:rPr>
              <a:t>  </a:t>
            </a:r>
            <a:r>
              <a:rPr lang="en-US" sz="3200" dirty="0" err="1" smtClean="0">
                <a:sym typeface="Wingdings"/>
              </a:rPr>
              <a:t>Baryogenesis</a:t>
            </a:r>
            <a:endParaRPr lang="en-US" sz="3200" dirty="0">
              <a:sym typeface="Wingdings"/>
            </a:endParaRP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0090"/>
                </a:solidFill>
                <a:latin typeface="Arial Black"/>
                <a:cs typeface="Arial Black"/>
              </a:rPr>
              <a:t>REVIEW VARIOUS SCENARIOS</a:t>
            </a:r>
            <a:endParaRPr lang="en-US" sz="3200" b="1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4521" y="4351870"/>
            <a:ext cx="2085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B-L conserving  GUT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or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Sphaleron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4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825" y="476883"/>
            <a:ext cx="8054809" cy="5447645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/>
              <a:t>OTHER INTERESTING IDEAS FOR </a:t>
            </a:r>
          </a:p>
          <a:p>
            <a:r>
              <a:rPr lang="en-US" sz="3200" dirty="0" smtClean="0"/>
              <a:t>GENERATING </a:t>
            </a:r>
            <a:r>
              <a:rPr lang="en-US" sz="3200" b="1" dirty="0" smtClean="0">
                <a:solidFill>
                  <a:srgbClr val="FF0000"/>
                </a:solidFill>
              </a:rPr>
              <a:t>CPT VIOLATING EFFECTS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THE EARLY </a:t>
            </a:r>
            <a:r>
              <a:rPr lang="en-US" sz="3200" dirty="0" smtClean="0"/>
              <a:t>UNIVERSE: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PARTICLE-ANTIPARTICLE DIFFERENCES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IN DISPERSION  RELATIONS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Differences in populations </a:t>
            </a:r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ym typeface="Wingdings"/>
              </a:rPr>
              <a:t>freeze out  </a:t>
            </a:r>
            <a:r>
              <a:rPr lang="en-US" sz="3200" dirty="0" err="1" smtClean="0">
                <a:sym typeface="Wingdings"/>
              </a:rPr>
              <a:t>Baryogenesis</a:t>
            </a:r>
            <a:r>
              <a:rPr lang="en-US" sz="3200" dirty="0" smtClean="0">
                <a:sym typeface="Wingdings"/>
              </a:rPr>
              <a:t>  or   </a:t>
            </a:r>
          </a:p>
          <a:p>
            <a:r>
              <a:rPr lang="en-US" sz="3200" dirty="0" smtClean="0">
                <a:sym typeface="Wingdings"/>
              </a:rPr>
              <a:t>                          </a:t>
            </a:r>
            <a:r>
              <a:rPr lang="en-US" sz="3200" dirty="0" err="1" smtClean="0">
                <a:sym typeface="Wingdings"/>
              </a:rPr>
              <a:t>Leptogenesis</a:t>
            </a:r>
            <a:r>
              <a:rPr lang="en-US" sz="3200" dirty="0" smtClean="0">
                <a:sym typeface="Wingdings"/>
              </a:rPr>
              <a:t>  </a:t>
            </a:r>
            <a:r>
              <a:rPr lang="en-US" sz="3200" dirty="0" err="1" smtClean="0">
                <a:sym typeface="Wingdings"/>
              </a:rPr>
              <a:t>Baryogenesis</a:t>
            </a:r>
            <a:endParaRPr lang="en-US" sz="3200" dirty="0">
              <a:sym typeface="Wingdings"/>
            </a:endParaRP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0090"/>
                </a:solidFill>
                <a:latin typeface="Arial Black"/>
                <a:cs typeface="Arial Black"/>
              </a:rPr>
              <a:t>REVIEW VARIOUS SCENARIOS</a:t>
            </a:r>
            <a:endParaRPr lang="en-US" sz="3200" b="1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4521" y="4351870"/>
            <a:ext cx="2085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B-L conserving  GUT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or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Sphaleron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573868" y="3285067"/>
            <a:ext cx="3200400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6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576" y="259139"/>
            <a:ext cx="89178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1.  GRAVITATIONAL BARYOGENESIS  </a:t>
            </a:r>
          </a:p>
          <a:p>
            <a:pPr algn="ctr"/>
            <a:r>
              <a:rPr lang="en-US" sz="2400" b="1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       THROUCH  </a:t>
            </a:r>
          </a:p>
          <a:p>
            <a:pPr algn="ctr"/>
            <a:r>
              <a:rPr lang="en-US" sz="2400" b="1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      </a:t>
            </a:r>
            <a:r>
              <a:rPr lang="en-US" sz="2400" b="1" dirty="0" smtClean="0">
                <a:solidFill>
                  <a:srgbClr val="FF0000"/>
                </a:solidFill>
                <a:latin typeface="Chalkboard"/>
                <a:cs typeface="Chalkboard"/>
              </a:rPr>
              <a:t>Space-time-CURVATURE/BARYON-NUMBER-CURRENT</a:t>
            </a:r>
          </a:p>
          <a:p>
            <a:pPr algn="ctr"/>
            <a:r>
              <a:rPr lang="en-US" sz="2400" b="1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      </a:t>
            </a:r>
            <a:r>
              <a:rPr lang="en-US" sz="2400" b="1" dirty="0" smtClean="0">
                <a:solidFill>
                  <a:srgbClr val="FF0000"/>
                </a:solidFill>
                <a:latin typeface="Chalkboard"/>
                <a:cs typeface="Chalkboard"/>
              </a:rPr>
              <a:t>COUPLING </a:t>
            </a:r>
            <a:endParaRPr lang="en-US" sz="2400" b="1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09086" y="1959126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31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5992" y="1053378"/>
            <a:ext cx="8113608" cy="5704490"/>
          </a:xfrm>
          <a:solidFill>
            <a:srgbClr val="CCFFCC"/>
          </a:solidFill>
        </p:spPr>
        <p:txBody>
          <a:bodyPr>
            <a:normAutofit fontScale="25000" lnSpcReduction="20000"/>
          </a:bodyPr>
          <a:lstStyle/>
          <a:p>
            <a:r>
              <a:rPr lang="en-US" sz="9600" b="1" dirty="0" smtClean="0"/>
              <a:t>Matter over Antimatter Dominance : </a:t>
            </a:r>
            <a:r>
              <a:rPr lang="en-US" sz="9600" b="1" dirty="0" smtClean="0">
                <a:solidFill>
                  <a:srgbClr val="FF0000"/>
                </a:solidFill>
                <a:latin typeface="Chalkduster"/>
                <a:cs typeface="Chalkduster"/>
              </a:rPr>
              <a:t>open issues</a:t>
            </a:r>
          </a:p>
          <a:p>
            <a:endParaRPr lang="en-US" sz="9600" b="1" dirty="0" smtClean="0"/>
          </a:p>
          <a:p>
            <a:pPr marL="0" indent="0">
              <a:buNone/>
            </a:pPr>
            <a:endParaRPr lang="en-US" sz="400" dirty="0" smtClean="0"/>
          </a:p>
          <a:p>
            <a:r>
              <a:rPr lang="en-US" sz="9600" b="1" dirty="0" smtClean="0"/>
              <a:t>CPT Symmetry : can it be violated and how? </a:t>
            </a:r>
          </a:p>
          <a:p>
            <a:endParaRPr lang="en-US" sz="4800" b="1" dirty="0" smtClean="0"/>
          </a:p>
          <a:p>
            <a:r>
              <a:rPr lang="en-US" sz="9600" b="1" dirty="0" smtClean="0"/>
              <a:t>CPT Violation (CPTV) Scenarios in Early Universe</a:t>
            </a:r>
            <a:r>
              <a:rPr lang="en-US" sz="9600" dirty="0" smtClean="0"/>
              <a:t>: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</a:t>
            </a:r>
            <a:r>
              <a:rPr lang="en-US" sz="9600" b="1" dirty="0" smtClean="0">
                <a:solidFill>
                  <a:srgbClr val="FF0000"/>
                </a:solidFill>
              </a:rPr>
              <a:t>Classical </a:t>
            </a:r>
            <a:r>
              <a:rPr lang="en-US" sz="9600" dirty="0" smtClean="0"/>
              <a:t>or </a:t>
            </a:r>
            <a:r>
              <a:rPr lang="en-US" sz="9600" b="1" dirty="0" smtClean="0">
                <a:solidFill>
                  <a:srgbClr val="0000FF"/>
                </a:solidFill>
              </a:rPr>
              <a:t>Quantum</a:t>
            </a:r>
            <a:r>
              <a:rPr lang="en-US" sz="9600" dirty="0" smtClean="0"/>
              <a:t> Gravity?     </a:t>
            </a:r>
          </a:p>
          <a:p>
            <a:pPr marL="0" indent="0">
              <a:buNone/>
            </a:pPr>
            <a:r>
              <a:rPr lang="en-US" sz="9600" b="1" dirty="0" smtClean="0">
                <a:solidFill>
                  <a:srgbClr val="0000FF"/>
                </a:solidFill>
              </a:rPr>
              <a:t>       </a:t>
            </a:r>
            <a:r>
              <a:rPr lang="en-US" sz="8000" b="1" dirty="0" smtClean="0">
                <a:solidFill>
                  <a:srgbClr val="0000FF"/>
                </a:solidFill>
                <a:latin typeface="Chalkduster"/>
                <a:cs typeface="Chalkduster"/>
              </a:rPr>
              <a:t>Background-induced Breaking of CPT Symmetry </a:t>
            </a:r>
          </a:p>
          <a:p>
            <a:pPr marL="0" indent="0">
              <a:buNone/>
            </a:pPr>
            <a:r>
              <a:rPr lang="en-US" sz="8000" b="1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8000" b="1" dirty="0" smtClean="0">
                <a:solidFill>
                  <a:srgbClr val="0000FF"/>
                </a:solidFill>
                <a:latin typeface="Chalkduster"/>
                <a:cs typeface="Chalkduster"/>
              </a:rPr>
              <a:t>   in Early Universe Geometries;</a:t>
            </a:r>
            <a:r>
              <a:rPr lang="en-US" sz="8000" b="1" dirty="0" smtClean="0">
                <a:solidFill>
                  <a:srgbClr val="0000FF"/>
                </a:solidFill>
              </a:rPr>
              <a:t>    </a:t>
            </a:r>
          </a:p>
          <a:p>
            <a:pPr marL="0" indent="0">
              <a:buNone/>
            </a:pPr>
            <a:r>
              <a:rPr lang="en-US" sz="8000" b="1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8000" b="1" dirty="0" smtClean="0">
                <a:solidFill>
                  <a:srgbClr val="0000FF"/>
                </a:solidFill>
                <a:latin typeface="Chalkduster"/>
                <a:cs typeface="Chalkduster"/>
              </a:rPr>
              <a:t>   </a:t>
            </a:r>
            <a:r>
              <a:rPr lang="en-US" sz="8000" b="1" dirty="0" smtClean="0">
                <a:solidFill>
                  <a:srgbClr val="008000"/>
                </a:solidFill>
                <a:latin typeface="Chalkduster"/>
                <a:cs typeface="Chalkduster"/>
              </a:rPr>
              <a:t>Space-time (stringy) defects and quantum </a:t>
            </a:r>
          </a:p>
          <a:p>
            <a:pPr marL="0" indent="0">
              <a:buNone/>
            </a:pPr>
            <a:r>
              <a:rPr lang="en-US" sz="8000" b="1" dirty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8000" b="1" dirty="0" smtClean="0">
                <a:solidFill>
                  <a:srgbClr val="008000"/>
                </a:solidFill>
                <a:latin typeface="Chalkduster"/>
                <a:cs typeface="Chalkduster"/>
              </a:rPr>
              <a:t>   aspects of CPTV</a:t>
            </a:r>
            <a:endParaRPr lang="en-US" sz="8000" b="1" dirty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9600" b="1" dirty="0" smtClean="0"/>
          </a:p>
          <a:p>
            <a:pPr marL="0" indent="0">
              <a:buNone/>
            </a:pPr>
            <a:r>
              <a:rPr lang="en-US" sz="9600" b="1" dirty="0" smtClean="0"/>
              <a:t>     The role of Neutrinos </a:t>
            </a:r>
            <a:r>
              <a:rPr lang="en-US" sz="9600" dirty="0" smtClean="0"/>
              <a:t>: </a:t>
            </a:r>
            <a:r>
              <a:rPr lang="en-US" sz="9600" dirty="0" err="1" smtClean="0"/>
              <a:t>Leptogenesis</a:t>
            </a:r>
            <a:r>
              <a:rPr lang="en-US" sz="9600" dirty="0" smtClean="0"/>
              <a:t> implies </a:t>
            </a:r>
            <a:r>
              <a:rPr lang="en-US" sz="9600" dirty="0" err="1" smtClean="0"/>
              <a:t>Baryogenesis</a:t>
            </a:r>
            <a:r>
              <a:rPr lang="en-US" sz="9600" dirty="0" smtClean="0"/>
              <a:t> 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 (observed Baryon Asymmetry in Universe)                                           </a:t>
            </a:r>
          </a:p>
          <a:p>
            <a:endParaRPr lang="en-US" sz="9600" b="1" dirty="0" smtClean="0"/>
          </a:p>
          <a:p>
            <a:r>
              <a:rPr lang="en-US" sz="9600" b="1" dirty="0" smtClean="0"/>
              <a:t>Can we experimentally test such ideas?  </a:t>
            </a:r>
          </a:p>
          <a:p>
            <a:r>
              <a:rPr lang="en-US" sz="9600" b="1" dirty="0" smtClean="0">
                <a:solidFill>
                  <a:srgbClr val="FF0000"/>
                </a:solidFill>
                <a:latin typeface="Chalkduster"/>
                <a:cs typeface="Chalkduster"/>
              </a:rPr>
              <a:t>Astrophysics, Cosmology, LAB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2922" y="1036445"/>
            <a:ext cx="431800" cy="5755289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24360" y="5877989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4363" y="4760414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24366" y="2355931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24360" y="1847859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29129" y="1079500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623746" y="125845"/>
            <a:ext cx="2607733" cy="83099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800" b="1" dirty="0"/>
              <a:t>ROUTE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9979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5367" y="3151256"/>
            <a:ext cx="739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Ricci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scalar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4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99060" y="3214746"/>
            <a:ext cx="1954381" cy="1754327"/>
          </a:xfrm>
          <a:prstGeom prst="rect">
            <a:avLst/>
          </a:prstGeom>
          <a:solidFill>
            <a:srgbClr val="FFE61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Current </a:t>
            </a:r>
            <a:r>
              <a:rPr lang="en-US" i="1" dirty="0" smtClean="0"/>
              <a:t>e.g</a:t>
            </a:r>
            <a:r>
              <a:rPr lang="en-US" dirty="0" smtClean="0"/>
              <a:t>. </a:t>
            </a:r>
          </a:p>
          <a:p>
            <a:r>
              <a:rPr lang="en-US" dirty="0" smtClean="0"/>
              <a:t>baryon-number </a:t>
            </a:r>
            <a:r>
              <a:rPr lang="en-US" i="1" dirty="0" smtClean="0"/>
              <a:t>J</a:t>
            </a:r>
            <a:r>
              <a:rPr lang="el-GR" i="1" baseline="-25000" dirty="0" smtClean="0"/>
              <a:t>μ</a:t>
            </a:r>
            <a:r>
              <a:rPr lang="en-US" i="1" baseline="30000" dirty="0" smtClean="0"/>
              <a:t>B</a:t>
            </a:r>
            <a:endParaRPr lang="en-US" dirty="0" smtClean="0"/>
          </a:p>
          <a:p>
            <a:r>
              <a:rPr lang="en-US" dirty="0" smtClean="0"/>
              <a:t>current</a:t>
            </a:r>
          </a:p>
          <a:p>
            <a:r>
              <a:rPr lang="en-US" dirty="0" smtClean="0"/>
              <a:t>(non-conserved </a:t>
            </a:r>
          </a:p>
          <a:p>
            <a:r>
              <a:rPr lang="en-US" dirty="0" smtClean="0"/>
              <a:t>in Standard Model </a:t>
            </a:r>
          </a:p>
          <a:p>
            <a:r>
              <a:rPr lang="en-US" dirty="0" smtClean="0"/>
              <a:t>due to anomalies)</a:t>
            </a:r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45" y="4163880"/>
            <a:ext cx="4906420" cy="624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430588" y="3806825"/>
            <a:ext cx="24415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cs typeface="Arial" charset="0"/>
              </a:rPr>
              <a:t>Generation (flavour) #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4076700" y="4618038"/>
            <a:ext cx="78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SU(2) </a:t>
            </a:r>
          </a:p>
        </p:txBody>
      </p:sp>
    </p:spTree>
    <p:extLst>
      <p:ext uri="{BB962C8B-B14F-4D97-AF65-F5344CB8AC3E}">
        <p14:creationId xmlns:p14="http://schemas.microsoft.com/office/powerpoint/2010/main" val="1744068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337" y="3539071"/>
            <a:ext cx="468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 Violates CP but is CPT conserving </a:t>
            </a:r>
            <a:r>
              <a:rPr lang="en-US" i="1" dirty="0" smtClean="0"/>
              <a:t>in </a:t>
            </a:r>
            <a:r>
              <a:rPr lang="en-US" i="1" dirty="0" err="1" smtClean="0"/>
              <a:t>vacuo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461399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337" y="3539071"/>
            <a:ext cx="492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 Violates CP but is CPT conserving </a:t>
            </a:r>
            <a:r>
              <a:rPr lang="en-US" i="1" dirty="0" smtClean="0"/>
              <a:t>in </a:t>
            </a:r>
            <a:r>
              <a:rPr lang="en-US" i="1" dirty="0" err="1" smtClean="0"/>
              <a:t>vacuo</a:t>
            </a:r>
            <a:endParaRPr lang="en-US" i="1" dirty="0" smtClean="0"/>
          </a:p>
          <a:p>
            <a:r>
              <a:rPr lang="en-US" dirty="0" smtClean="0"/>
              <a:t>It </a:t>
            </a:r>
            <a:r>
              <a:rPr lang="en-US" b="1" i="1" dirty="0" smtClean="0">
                <a:solidFill>
                  <a:srgbClr val="FF0000"/>
                </a:solidFill>
              </a:rPr>
              <a:t>Violates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CPT </a:t>
            </a:r>
            <a:r>
              <a:rPr lang="en-US" dirty="0" smtClean="0"/>
              <a:t>in the background space-time of an </a:t>
            </a:r>
          </a:p>
          <a:p>
            <a:r>
              <a:rPr lang="en-US" b="1" i="1" dirty="0" smtClean="0"/>
              <a:t>expanding FRW Universe</a:t>
            </a:r>
            <a:endParaRPr lang="en-US" b="1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278" y="3521035"/>
            <a:ext cx="1103822" cy="9832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38007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337" y="3539071"/>
            <a:ext cx="492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 Violates CP but is CPT conserving </a:t>
            </a:r>
            <a:r>
              <a:rPr lang="en-US" i="1" dirty="0" smtClean="0"/>
              <a:t>in </a:t>
            </a:r>
            <a:r>
              <a:rPr lang="en-US" i="1" dirty="0" err="1" smtClean="0"/>
              <a:t>vacuo</a:t>
            </a:r>
            <a:endParaRPr lang="en-US" i="1" dirty="0" smtClean="0"/>
          </a:p>
          <a:p>
            <a:r>
              <a:rPr lang="en-US" dirty="0" smtClean="0"/>
              <a:t>It </a:t>
            </a:r>
            <a:r>
              <a:rPr lang="en-US" b="1" i="1" dirty="0" smtClean="0">
                <a:solidFill>
                  <a:srgbClr val="FF0000"/>
                </a:solidFill>
              </a:rPr>
              <a:t>Violates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CPT </a:t>
            </a:r>
            <a:r>
              <a:rPr lang="en-US" dirty="0" smtClean="0"/>
              <a:t>in the background space-time of an </a:t>
            </a:r>
          </a:p>
          <a:p>
            <a:r>
              <a:rPr lang="en-US" b="1" i="1" dirty="0" smtClean="0"/>
              <a:t>expanding FRW Universe</a:t>
            </a:r>
            <a:endParaRPr lang="en-US" b="1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278" y="3521035"/>
            <a:ext cx="1103822" cy="983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0935" y="4631731"/>
            <a:ext cx="5308600" cy="787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00" y="5486407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differences between particle </a:t>
            </a:r>
            <a:r>
              <a:rPr lang="en-GB" dirty="0" err="1" smtClean="0"/>
              <a:t>vs</a:t>
            </a:r>
            <a:r>
              <a:rPr lang="en-GB" dirty="0" smtClean="0"/>
              <a:t> antiparticles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3431" y="5452489"/>
            <a:ext cx="1308100" cy="444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2803" y="5486412"/>
            <a:ext cx="180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Dynamical CPTV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991050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337" y="3539071"/>
            <a:ext cx="492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 Violates CP but is CPT conserving </a:t>
            </a:r>
            <a:r>
              <a:rPr lang="en-US" i="1" dirty="0" smtClean="0"/>
              <a:t>in </a:t>
            </a:r>
            <a:r>
              <a:rPr lang="en-US" i="1" dirty="0" err="1" smtClean="0"/>
              <a:t>vacuo</a:t>
            </a:r>
            <a:endParaRPr lang="en-US" i="1" dirty="0" smtClean="0"/>
          </a:p>
          <a:p>
            <a:r>
              <a:rPr lang="en-US" dirty="0" smtClean="0"/>
              <a:t>It </a:t>
            </a:r>
            <a:r>
              <a:rPr lang="en-US" b="1" i="1" dirty="0" smtClean="0">
                <a:solidFill>
                  <a:srgbClr val="FF0000"/>
                </a:solidFill>
              </a:rPr>
              <a:t>Violates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CPT </a:t>
            </a:r>
            <a:r>
              <a:rPr lang="en-US" dirty="0" smtClean="0"/>
              <a:t>in the background space-time of an </a:t>
            </a:r>
          </a:p>
          <a:p>
            <a:r>
              <a:rPr lang="en-US" b="1" i="1" dirty="0" smtClean="0"/>
              <a:t>expanding FRW Universe</a:t>
            </a:r>
            <a:endParaRPr lang="en-US" b="1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278" y="3521035"/>
            <a:ext cx="1103822" cy="983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0935" y="4631731"/>
            <a:ext cx="5308600" cy="787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00" y="5486407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differences between particle </a:t>
            </a:r>
            <a:r>
              <a:rPr lang="en-GB" dirty="0" err="1" smtClean="0"/>
              <a:t>vs</a:t>
            </a:r>
            <a:r>
              <a:rPr lang="en-GB" dirty="0" smtClean="0"/>
              <a:t> antiparticles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3431" y="5452489"/>
            <a:ext cx="1308100" cy="444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2803" y="5486412"/>
            <a:ext cx="180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Dynamical CPTV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23978" y="5913923"/>
            <a:ext cx="3641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LIKE A CHEMICAL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POTENTIAL FOR FERMIONS</a:t>
            </a:r>
            <a:endParaRPr lang="en-US" b="1" dirty="0">
              <a:solidFill>
                <a:srgbClr val="0000FF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61305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5445" y="1383919"/>
            <a:ext cx="7430239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Quantum Gravity (or something else (e.g. SUGRA)) </a:t>
            </a:r>
            <a:r>
              <a:rPr lang="en-US" dirty="0" smtClean="0"/>
              <a:t>may lead at low-energies </a:t>
            </a:r>
          </a:p>
          <a:p>
            <a:r>
              <a:rPr lang="en-US" dirty="0" smtClean="0"/>
              <a:t>(below </a:t>
            </a:r>
            <a:r>
              <a:rPr lang="en-US" dirty="0" err="1" smtClean="0"/>
              <a:t>Plnack</a:t>
            </a:r>
            <a:r>
              <a:rPr lang="en-US" dirty="0" smtClean="0"/>
              <a:t> scale or a scale </a:t>
            </a:r>
            <a:r>
              <a:rPr lang="en-US" i="1" dirty="0" smtClean="0"/>
              <a:t>M</a:t>
            </a:r>
            <a:r>
              <a:rPr lang="en-US" baseline="-25000" dirty="0" smtClean="0"/>
              <a:t>*</a:t>
            </a:r>
            <a:r>
              <a:rPr lang="en-US" dirty="0" smtClean="0"/>
              <a:t>) to a term in the 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(in curved back space-time backgrounds):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32" y="2706756"/>
            <a:ext cx="2755900" cy="76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337" y="3539071"/>
            <a:ext cx="492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 Violates CP but is CPT conserving </a:t>
            </a:r>
            <a:r>
              <a:rPr lang="en-US" i="1" dirty="0" smtClean="0"/>
              <a:t>in </a:t>
            </a:r>
            <a:r>
              <a:rPr lang="en-US" i="1" dirty="0" err="1" smtClean="0"/>
              <a:t>vacuo</a:t>
            </a:r>
            <a:endParaRPr lang="en-US" i="1" dirty="0" smtClean="0"/>
          </a:p>
          <a:p>
            <a:r>
              <a:rPr lang="en-US" dirty="0" smtClean="0"/>
              <a:t>It </a:t>
            </a:r>
            <a:r>
              <a:rPr lang="en-US" b="1" i="1" dirty="0" smtClean="0">
                <a:solidFill>
                  <a:srgbClr val="FF0000"/>
                </a:solidFill>
              </a:rPr>
              <a:t>Violates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CPT </a:t>
            </a:r>
            <a:r>
              <a:rPr lang="en-US" dirty="0" smtClean="0"/>
              <a:t>in the background space-time of an </a:t>
            </a:r>
          </a:p>
          <a:p>
            <a:r>
              <a:rPr lang="en-US" b="1" i="1" dirty="0" smtClean="0"/>
              <a:t>expanding FRW Universe</a:t>
            </a:r>
            <a:endParaRPr lang="en-US" b="1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278" y="3521035"/>
            <a:ext cx="1103822" cy="983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0935" y="4631731"/>
            <a:ext cx="5308600" cy="787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00" y="5486407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differences between particle </a:t>
            </a:r>
            <a:r>
              <a:rPr lang="en-GB" dirty="0" err="1" smtClean="0"/>
              <a:t>vs</a:t>
            </a:r>
            <a:r>
              <a:rPr lang="en-GB" dirty="0" smtClean="0"/>
              <a:t> antiparticles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3431" y="5452489"/>
            <a:ext cx="1308100" cy="444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2803" y="5486412"/>
            <a:ext cx="180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Dynamical CPTV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027" y="6096002"/>
            <a:ext cx="2884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Baryon Asymmetry</a:t>
            </a:r>
            <a:endParaRPr lang="en-US" sz="2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5004" y="5841992"/>
            <a:ext cx="1684867" cy="9947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61138" y="6079071"/>
            <a:ext cx="185861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@ T &lt; T</a:t>
            </a:r>
            <a:r>
              <a:rPr lang="en-US" b="1" i="1" baseline="-25000" dirty="0" smtClean="0"/>
              <a:t>D</a:t>
            </a:r>
            <a:r>
              <a:rPr lang="en-US" b="1" dirty="0"/>
              <a:t> </a:t>
            </a:r>
            <a:r>
              <a:rPr lang="en-US" b="1" dirty="0" smtClean="0"/>
              <a:t>  ,    </a:t>
            </a:r>
          </a:p>
          <a:p>
            <a:r>
              <a:rPr lang="en-US" b="1" dirty="0" smtClean="0"/>
              <a:t>T</a:t>
            </a:r>
            <a:r>
              <a:rPr lang="en-US" b="1" i="1" baseline="-25000" dirty="0" smtClean="0"/>
              <a:t>D</a:t>
            </a:r>
            <a:r>
              <a:rPr lang="en-US" b="1" dirty="0" smtClean="0"/>
              <a:t> = Decoupling 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0001" y="5896991"/>
            <a:ext cx="1736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Calculate for </a:t>
            </a:r>
          </a:p>
          <a:p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various w in </a:t>
            </a:r>
          </a:p>
          <a:p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some scenarios </a:t>
            </a:r>
            <a:endParaRPr lang="en-US" dirty="0">
              <a:solidFill>
                <a:srgbClr val="0000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991050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0767" y="473943"/>
            <a:ext cx="263331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Davoudiasl</a:t>
            </a:r>
            <a:r>
              <a:rPr lang="en-US" b="1" dirty="0" smtClean="0">
                <a:solidFill>
                  <a:srgbClr val="0000FF"/>
                </a:solidFill>
              </a:rPr>
              <a:t>, Kitano, </a:t>
            </a:r>
            <a:r>
              <a:rPr lang="en-US" b="1" dirty="0" err="1" smtClean="0">
                <a:solidFill>
                  <a:srgbClr val="0000FF"/>
                </a:solidFill>
              </a:rPr>
              <a:t>Kribs</a:t>
            </a:r>
            <a:r>
              <a:rPr lang="en-US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Murayama, Steinhardt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810" y="1313263"/>
            <a:ext cx="5308600" cy="787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9494" y="2134997"/>
            <a:ext cx="8589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Baryon Asymmetry for w=1/3 (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occuring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 in radiation era)</a:t>
            </a:r>
            <a:endParaRPr lang="en-US" sz="2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46" y="2645867"/>
            <a:ext cx="1684867" cy="9947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48766" y="2662797"/>
            <a:ext cx="185861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@ T &lt; T</a:t>
            </a:r>
            <a:r>
              <a:rPr lang="en-US" b="1" i="1" baseline="-25000" dirty="0" smtClean="0"/>
              <a:t>D</a:t>
            </a:r>
            <a:r>
              <a:rPr lang="en-US" b="1" dirty="0"/>
              <a:t> </a:t>
            </a:r>
            <a:r>
              <a:rPr lang="en-US" b="1" dirty="0" smtClean="0"/>
              <a:t>  ,    </a:t>
            </a:r>
          </a:p>
          <a:p>
            <a:r>
              <a:rPr lang="en-US" b="1" dirty="0" smtClean="0"/>
              <a:t>T</a:t>
            </a:r>
            <a:r>
              <a:rPr lang="en-US" b="1" i="1" baseline="-25000" dirty="0" smtClean="0"/>
              <a:t>D</a:t>
            </a:r>
            <a:r>
              <a:rPr lang="en-US" b="1" dirty="0" smtClean="0"/>
              <a:t> = Decoupling 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4679" y="473943"/>
            <a:ext cx="4433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Gravitational </a:t>
            </a:r>
            <a:r>
              <a:rPr lang="en-US" sz="2800" dirty="0" err="1" smtClean="0">
                <a:latin typeface="Chalkboard"/>
                <a:cs typeface="Chalkboard"/>
              </a:rPr>
              <a:t>Baryogenesis</a:t>
            </a:r>
            <a:r>
              <a:rPr lang="en-US" sz="2800" dirty="0" smtClean="0">
                <a:latin typeface="Chalkboard"/>
                <a:cs typeface="Chalkboard"/>
              </a:rPr>
              <a:t> </a:t>
            </a:r>
            <a:endParaRPr lang="en-US" sz="2800" dirty="0">
              <a:latin typeface="Chalkboard"/>
              <a:cs typeface="Chalkboard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013" y="2645859"/>
            <a:ext cx="2177165" cy="8128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494" y="5037667"/>
            <a:ext cx="2362200" cy="8636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9494" y="4508997"/>
            <a:ext cx="7571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Baryon Asymmetry for w=0 (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occuring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in dust era)</a:t>
            </a:r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0346" y="3793067"/>
            <a:ext cx="2451100" cy="3175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022937" y="3741235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due to interactions among massless particles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31067" y="5283200"/>
            <a:ext cx="4223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entropy-dilution factor </a:t>
            </a:r>
          </a:p>
          <a:p>
            <a:r>
              <a:rPr lang="en-US" dirty="0" smtClean="0"/>
              <a:t>included, </a:t>
            </a:r>
            <a:r>
              <a:rPr lang="en-US" i="1" dirty="0" smtClean="0"/>
              <a:t>T</a:t>
            </a:r>
            <a:r>
              <a:rPr lang="en-US" i="1" baseline="-25000" dirty="0" smtClean="0"/>
              <a:t>D </a:t>
            </a:r>
            <a:r>
              <a:rPr lang="en-US" i="1" dirty="0" smtClean="0"/>
              <a:t>&lt; </a:t>
            </a:r>
            <a:r>
              <a:rPr lang="en-US" dirty="0" smtClean="0"/>
              <a:t> </a:t>
            </a:r>
            <a:r>
              <a:rPr lang="en-US" i="1" dirty="0" smtClean="0"/>
              <a:t>T</a:t>
            </a:r>
            <a:r>
              <a:rPr lang="en-US" i="1" baseline="-25000" dirty="0" smtClean="0"/>
              <a:t>DR</a:t>
            </a:r>
            <a:r>
              <a:rPr lang="en-US" dirty="0" smtClean="0"/>
              <a:t> = radiation dominance </a:t>
            </a:r>
            <a:r>
              <a:rPr lang="en-US" i="1" dirty="0" smtClean="0"/>
              <a:t>T 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89494" y="6163733"/>
            <a:ext cx="870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Other scenarios: non-thermal component w &gt;1/3 domination </a:t>
            </a:r>
            <a:r>
              <a:rPr lang="en-US" dirty="0" err="1" smtClean="0">
                <a:latin typeface="Chalkduster"/>
                <a:cs typeface="Chalkduster"/>
              </a:rPr>
              <a:t>etc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8233" y="5283200"/>
            <a:ext cx="1270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3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825" y="476883"/>
            <a:ext cx="8054809" cy="5447645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/>
              <a:t>OTHER INTERESTING IDEAS FOR </a:t>
            </a:r>
          </a:p>
          <a:p>
            <a:r>
              <a:rPr lang="en-US" sz="3200" dirty="0" smtClean="0"/>
              <a:t>GENERATING </a:t>
            </a:r>
            <a:r>
              <a:rPr lang="en-US" sz="3200" b="1" dirty="0" smtClean="0">
                <a:solidFill>
                  <a:srgbClr val="FF0000"/>
                </a:solidFill>
              </a:rPr>
              <a:t>CPT VIOLATING EFFECTS</a:t>
            </a:r>
          </a:p>
          <a:p>
            <a:r>
              <a:rPr lang="en-US" sz="3200" dirty="0" smtClean="0"/>
              <a:t>IN </a:t>
            </a:r>
            <a:r>
              <a:rPr lang="en-US" sz="3200" dirty="0"/>
              <a:t>THE EARLY </a:t>
            </a:r>
            <a:r>
              <a:rPr lang="en-US" sz="3200" dirty="0" smtClean="0"/>
              <a:t>UNIVERSE: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PARTICLE-ANTIPARTICLE DIFFERENCES 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IN DISPERSION  RELATIONS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Differences in populations </a:t>
            </a:r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457200" indent="-457200">
              <a:buFont typeface="Wingdings" charset="0"/>
              <a:buChar char="à"/>
            </a:pPr>
            <a:r>
              <a:rPr lang="en-US" sz="3200" dirty="0" smtClean="0">
                <a:sym typeface="Wingdings"/>
              </a:rPr>
              <a:t>freeze out  </a:t>
            </a:r>
            <a:r>
              <a:rPr lang="en-US" sz="3200" dirty="0" err="1" smtClean="0">
                <a:sym typeface="Wingdings"/>
              </a:rPr>
              <a:t>Baryogenesis</a:t>
            </a:r>
            <a:r>
              <a:rPr lang="en-US" sz="3200" dirty="0" smtClean="0">
                <a:sym typeface="Wingdings"/>
              </a:rPr>
              <a:t>  or   </a:t>
            </a:r>
          </a:p>
          <a:p>
            <a:r>
              <a:rPr lang="en-US" sz="3200" dirty="0" smtClean="0">
                <a:sym typeface="Wingdings"/>
              </a:rPr>
              <a:t>                          </a:t>
            </a:r>
            <a:r>
              <a:rPr lang="en-US" sz="3200" dirty="0" err="1" smtClean="0">
                <a:sym typeface="Wingdings"/>
              </a:rPr>
              <a:t>Leptogenesis</a:t>
            </a:r>
            <a:r>
              <a:rPr lang="en-US" sz="3200" dirty="0" smtClean="0">
                <a:sym typeface="Wingdings"/>
              </a:rPr>
              <a:t>  </a:t>
            </a:r>
            <a:r>
              <a:rPr lang="en-US" sz="3200" dirty="0" err="1" smtClean="0">
                <a:sym typeface="Wingdings"/>
              </a:rPr>
              <a:t>Baryogenesis</a:t>
            </a:r>
            <a:endParaRPr lang="en-US" sz="3200" dirty="0">
              <a:sym typeface="Wingdings"/>
            </a:endParaRP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0090"/>
                </a:solidFill>
                <a:latin typeface="Arial Black"/>
                <a:cs typeface="Arial Black"/>
              </a:rPr>
              <a:t>REVIEW VARIOUS SCENARIOS</a:t>
            </a:r>
            <a:endParaRPr lang="en-US" sz="3200" b="1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4521" y="4351870"/>
            <a:ext cx="2085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B-L conserving  GUT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or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Sphaleron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878667" y="3742267"/>
            <a:ext cx="5659967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0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599" y="1286933"/>
            <a:ext cx="641481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dirty="0" smtClean="0"/>
              <a:t>NB: (</a:t>
            </a:r>
            <a:endParaRPr lang="en-US" sz="23900" b="1" dirty="0"/>
          </a:p>
        </p:txBody>
      </p:sp>
    </p:spTree>
    <p:extLst>
      <p:ext uri="{BB962C8B-B14F-4D97-AF65-F5344CB8AC3E}">
        <p14:creationId xmlns:p14="http://schemas.microsoft.com/office/powerpoint/2010/main" val="287408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Generic Concepts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CC0000"/>
                </a:solidFill>
              </a:rPr>
              <a:t>Leptogenesis</a:t>
            </a:r>
            <a:r>
              <a:rPr lang="en-GB" sz="2800" dirty="0" smtClean="0"/>
              <a:t>: physical </a:t>
            </a:r>
            <a:r>
              <a:rPr lang="en-GB" sz="2800" b="1" i="1" dirty="0" smtClean="0">
                <a:solidFill>
                  <a:srgbClr val="3366FF"/>
                </a:solidFill>
              </a:rPr>
              <a:t>out of thermal equilibrium </a:t>
            </a:r>
            <a:r>
              <a:rPr lang="en-GB" sz="2800" dirty="0" smtClean="0"/>
              <a:t>processes in the (</a:t>
            </a:r>
            <a:r>
              <a:rPr lang="en-GB" sz="2800" b="1" i="1" dirty="0" smtClean="0">
                <a:solidFill>
                  <a:srgbClr val="FF0000"/>
                </a:solidFill>
              </a:rPr>
              <a:t>expanding</a:t>
            </a:r>
            <a:r>
              <a:rPr lang="en-GB" sz="2800" dirty="0" smtClean="0"/>
              <a:t>)  Early Universe that produce an asymmetry between leptons &amp; antileptons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0000FF"/>
                </a:solidFill>
              </a:rPr>
              <a:t>Baryogenesis</a:t>
            </a:r>
            <a:r>
              <a:rPr lang="en-GB" sz="2800" dirty="0" smtClean="0"/>
              <a:t>: The corresponding processes that produce an asymmetry between baryons and antibaryons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smtClean="0">
                <a:solidFill>
                  <a:srgbClr val="CC0000"/>
                </a:solidFill>
              </a:rPr>
              <a:t>Ultimate question: why is the Universe made only of matter?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b="1" i="1" dirty="0" smtClean="0">
              <a:solidFill>
                <a:srgbClr val="CC0000"/>
              </a:solidFill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92138" y="58975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98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Box 18"/>
          <p:cNvSpPr txBox="1">
            <a:spLocks noChangeArrowheads="1"/>
          </p:cNvSpPr>
          <p:nvPr/>
        </p:nvSpPr>
        <p:spPr bwMode="auto">
          <a:xfrm>
            <a:off x="6407150" y="115888"/>
            <a:ext cx="2736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Independent of </a:t>
            </a:r>
          </a:p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 Initial Conditions</a:t>
            </a:r>
          </a:p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@ </a:t>
            </a:r>
            <a:r>
              <a:rPr lang="en-US" sz="1800" b="1">
                <a:solidFill>
                  <a:srgbClr val="FF0000"/>
                </a:solidFill>
              </a:rPr>
              <a:t>T &gt;&gt;T</a:t>
            </a:r>
            <a:r>
              <a:rPr lang="en-US" sz="1800" b="1" baseline="-25000">
                <a:solidFill>
                  <a:srgbClr val="FF0000"/>
                </a:solidFill>
              </a:rPr>
              <a:t>eq</a:t>
            </a:r>
            <a:endParaRPr lang="en-US" sz="1800" b="1">
              <a:solidFill>
                <a:srgbClr val="FF0000"/>
              </a:solidFill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6675" y="1125538"/>
            <a:ext cx="9042400" cy="4000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cs typeface="Arial" charset="0"/>
              </a:rPr>
              <a:t>Heavy Right-handed </a:t>
            </a:r>
            <a:r>
              <a:rPr lang="en-GB" sz="2000" dirty="0" err="1">
                <a:cs typeface="Arial" charset="0"/>
              </a:rPr>
              <a:t>Majorana</a:t>
            </a:r>
            <a:r>
              <a:rPr lang="en-GB" sz="2000" dirty="0">
                <a:cs typeface="Arial" charset="0"/>
              </a:rPr>
              <a:t> neutrinos enter </a:t>
            </a:r>
            <a:r>
              <a:rPr lang="en-GB" sz="2000" b="1" i="1" dirty="0">
                <a:solidFill>
                  <a:srgbClr val="FF0000"/>
                </a:solidFill>
                <a:cs typeface="Arial" charset="0"/>
              </a:rPr>
              <a:t>equilibrium at T = </a:t>
            </a:r>
            <a:r>
              <a:rPr lang="en-GB" sz="2000" b="1" i="1" dirty="0" err="1">
                <a:solidFill>
                  <a:srgbClr val="FF0000"/>
                </a:solidFill>
                <a:cs typeface="Arial" charset="0"/>
              </a:rPr>
              <a:t>T</a:t>
            </a:r>
            <a:r>
              <a:rPr lang="en-GB" sz="2000" b="1" i="1" baseline="-25000" dirty="0" err="1">
                <a:solidFill>
                  <a:srgbClr val="FF0000"/>
                </a:solidFill>
                <a:cs typeface="Arial" charset="0"/>
              </a:rPr>
              <a:t>eq</a:t>
            </a:r>
            <a:r>
              <a:rPr lang="en-GB" sz="2000" b="1" i="1" dirty="0">
                <a:solidFill>
                  <a:srgbClr val="FF0000"/>
                </a:solidFill>
                <a:cs typeface="Arial" charset="0"/>
              </a:rPr>
              <a:t> &gt; </a:t>
            </a:r>
            <a:r>
              <a:rPr lang="en-GB" sz="2000" b="1" i="1" dirty="0" err="1">
                <a:solidFill>
                  <a:srgbClr val="FF0000"/>
                </a:solidFill>
                <a:cs typeface="Arial" charset="0"/>
              </a:rPr>
              <a:t>T</a:t>
            </a:r>
            <a:r>
              <a:rPr lang="en-GB" sz="2000" b="1" i="1" baseline="-25000" dirty="0" err="1">
                <a:solidFill>
                  <a:srgbClr val="FF0000"/>
                </a:solidFill>
                <a:cs typeface="Arial" charset="0"/>
              </a:rPr>
              <a:t>decay</a:t>
            </a:r>
            <a:endParaRPr lang="en-GB" sz="2000" b="1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0" name="Bent Arrow 19"/>
          <p:cNvSpPr/>
          <p:nvPr/>
        </p:nvSpPr>
        <p:spPr>
          <a:xfrm>
            <a:off x="5940425" y="260350"/>
            <a:ext cx="812800" cy="868363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4069" y="260350"/>
            <a:ext cx="5577431" cy="584776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i="1" dirty="0" smtClean="0">
                <a:cs typeface="Arial" charset="0"/>
              </a:rPr>
              <a:t>Standard Thermal </a:t>
            </a:r>
            <a:r>
              <a:rPr lang="en-GB" sz="3200" b="1" i="1" dirty="0" err="1">
                <a:cs typeface="Arial" charset="0"/>
              </a:rPr>
              <a:t>Leptogenesis</a:t>
            </a:r>
            <a:r>
              <a:rPr lang="en-GB" sz="3200" dirty="0">
                <a:cs typeface="Arial" charset="0"/>
              </a:rPr>
              <a:t> 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227763" y="3573463"/>
            <a:ext cx="2343150" cy="36671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Fukugita, Yanagida,</a:t>
            </a:r>
          </a:p>
        </p:txBody>
      </p:sp>
      <p:sp>
        <p:nvSpPr>
          <p:cNvPr id="46087" name="AutoShape 7"/>
          <p:cNvSpPr>
            <a:spLocks noChangeArrowheads="1"/>
          </p:cNvSpPr>
          <p:nvPr/>
        </p:nvSpPr>
        <p:spPr bwMode="auto">
          <a:xfrm>
            <a:off x="3708400" y="1628775"/>
            <a:ext cx="719138" cy="1152525"/>
          </a:xfrm>
          <a:prstGeom prst="downArrow">
            <a:avLst>
              <a:gd name="adj1" fmla="val 50000"/>
              <a:gd name="adj2" fmla="val 40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1547813" y="1700213"/>
            <a:ext cx="191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Lepton number </a:t>
            </a:r>
          </a:p>
          <a:p>
            <a:pPr>
              <a:defRPr/>
            </a:pPr>
            <a:r>
              <a:rPr lang="en-GB" b="1">
                <a:cs typeface="Arial" charset="0"/>
              </a:rPr>
              <a:t>Violation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2771775" y="2924175"/>
            <a:ext cx="3257550" cy="36671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>
                <a:solidFill>
                  <a:srgbClr val="0000FF"/>
                </a:solidFill>
                <a:cs typeface="Arial" charset="0"/>
              </a:rPr>
              <a:t>Produce Lepton asymmetry </a:t>
            </a:r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3635375" y="3357563"/>
            <a:ext cx="719138" cy="1152525"/>
          </a:xfrm>
          <a:prstGeom prst="downArrow">
            <a:avLst>
              <a:gd name="adj1" fmla="val 50000"/>
              <a:gd name="adj2" fmla="val 40066"/>
            </a:avLst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5000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2051050" y="4724400"/>
            <a:ext cx="3460750" cy="6413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i="1">
                <a:cs typeface="Arial" charset="0"/>
              </a:rPr>
              <a:t>Observed Baryon Asymmetry </a:t>
            </a:r>
          </a:p>
          <a:p>
            <a:pPr algn="ctr">
              <a:defRPr/>
            </a:pPr>
            <a:r>
              <a:rPr lang="en-GB" b="1" i="1">
                <a:cs typeface="Arial" charset="0"/>
              </a:rPr>
              <a:t>In the Universe  (BAU)</a:t>
            </a:r>
            <a:r>
              <a:rPr lang="en-GB">
                <a:cs typeface="Arial" charset="0"/>
              </a:rPr>
              <a:t> 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96861" y="3357563"/>
            <a:ext cx="38369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0000FF"/>
                </a:solidFill>
                <a:cs typeface="Arial" charset="0"/>
              </a:rPr>
              <a:t>Equilibrated electroweak</a:t>
            </a:r>
          </a:p>
          <a:p>
            <a:pPr>
              <a:defRPr/>
            </a:pPr>
            <a:r>
              <a:rPr lang="en-GB" b="1" dirty="0">
                <a:solidFill>
                  <a:srgbClr val="0000FF"/>
                </a:solidFill>
                <a:cs typeface="Arial" charset="0"/>
              </a:rPr>
              <a:t>B+L violating </a:t>
            </a:r>
            <a:r>
              <a:rPr lang="en-GB" b="1" dirty="0" err="1">
                <a:solidFill>
                  <a:srgbClr val="0000FF"/>
                </a:solidFill>
                <a:cs typeface="Arial" charset="0"/>
              </a:rPr>
              <a:t>sphaleron</a:t>
            </a:r>
            <a:r>
              <a:rPr lang="en-GB" b="1" dirty="0">
                <a:solidFill>
                  <a:srgbClr val="0000FF"/>
                </a:solidFill>
                <a:cs typeface="Arial" charset="0"/>
              </a:rPr>
              <a:t> interactions</a:t>
            </a:r>
          </a:p>
          <a:p>
            <a:pPr>
              <a:defRPr/>
            </a:pPr>
            <a:endParaRPr lang="en-GB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6372225" y="4149725"/>
            <a:ext cx="2369346" cy="1200329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 err="1">
                <a:cs typeface="Arial" charset="0"/>
              </a:rPr>
              <a:t>Kuzmin</a:t>
            </a:r>
            <a:r>
              <a:rPr lang="en-GB" b="1" dirty="0">
                <a:cs typeface="Arial" charset="0"/>
              </a:rPr>
              <a:t>, </a:t>
            </a:r>
            <a:r>
              <a:rPr lang="en-GB" b="1" dirty="0" err="1">
                <a:cs typeface="Arial" charset="0"/>
              </a:rPr>
              <a:t>Rubakov</a:t>
            </a:r>
            <a:r>
              <a:rPr lang="en-GB" b="1" dirty="0">
                <a:cs typeface="Arial" charset="0"/>
              </a:rPr>
              <a:t>,</a:t>
            </a:r>
          </a:p>
          <a:p>
            <a:pPr>
              <a:defRPr/>
            </a:pPr>
            <a:r>
              <a:rPr lang="en-GB" b="1" dirty="0" err="1" smtClean="0">
                <a:cs typeface="Arial" charset="0"/>
              </a:rPr>
              <a:t>Shaposhnikov</a:t>
            </a:r>
            <a:r>
              <a:rPr lang="en-GB" b="1" dirty="0" smtClean="0">
                <a:cs typeface="Arial" charset="0"/>
              </a:rPr>
              <a:t>, </a:t>
            </a:r>
          </a:p>
          <a:p>
            <a:pPr>
              <a:defRPr/>
            </a:pPr>
            <a:r>
              <a:rPr lang="en-GB" b="1" dirty="0" err="1" smtClean="0">
                <a:cs typeface="Arial" charset="0"/>
              </a:rPr>
              <a:t>Akhmedov</a:t>
            </a:r>
            <a:r>
              <a:rPr lang="en-GB" b="1" dirty="0" smtClean="0">
                <a:cs typeface="Arial" charset="0"/>
              </a:rPr>
              <a:t>, Smirnov,…</a:t>
            </a:r>
          </a:p>
          <a:p>
            <a:pPr>
              <a:defRPr/>
            </a:pPr>
            <a:endParaRPr lang="en-GB" b="1" dirty="0">
              <a:cs typeface="Arial" charset="0"/>
            </a:endParaRP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23850" y="5805488"/>
            <a:ext cx="53276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>
                <a:cs typeface="Arial" charset="0"/>
              </a:rPr>
              <a:t>Estimate BAU by solving Boltzmann equations </a:t>
            </a:r>
          </a:p>
          <a:p>
            <a:pPr>
              <a:defRPr/>
            </a:pPr>
            <a:r>
              <a:rPr lang="en-GB" b="1" i="1">
                <a:cs typeface="Arial" charset="0"/>
              </a:rPr>
              <a:t>for Heavy Neutrino Abundances</a:t>
            </a:r>
            <a:r>
              <a:rPr lang="en-GB">
                <a:cs typeface="Arial" charset="0"/>
              </a:rPr>
              <a:t> 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6011863" y="5876925"/>
            <a:ext cx="2838450" cy="641350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Pilafsis,</a:t>
            </a:r>
          </a:p>
          <a:p>
            <a:pPr>
              <a:defRPr/>
            </a:pPr>
            <a:r>
              <a:rPr lang="en-GB" b="1">
                <a:cs typeface="Arial" charset="0"/>
              </a:rPr>
              <a:t>Buchmuller, di Bari </a:t>
            </a:r>
            <a:r>
              <a:rPr lang="en-GB" i="1">
                <a:cs typeface="Arial" charset="0"/>
              </a:rPr>
              <a:t>et al.</a:t>
            </a:r>
          </a:p>
        </p:txBody>
      </p:sp>
      <p:pic>
        <p:nvPicPr>
          <p:cNvPr id="6247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349500"/>
            <a:ext cx="19304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0" name="TextBox 2"/>
          <p:cNvSpPr txBox="1">
            <a:spLocks noChangeArrowheads="1"/>
          </p:cNvSpPr>
          <p:nvPr/>
        </p:nvSpPr>
        <p:spPr bwMode="auto">
          <a:xfrm>
            <a:off x="468313" y="4221163"/>
            <a:ext cx="2735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Independent of  Initial Conditions</a:t>
            </a:r>
          </a:p>
        </p:txBody>
      </p:sp>
      <p:sp>
        <p:nvSpPr>
          <p:cNvPr id="62481" name="TextBox 21"/>
          <p:cNvSpPr txBox="1">
            <a:spLocks noChangeArrowheads="1"/>
          </p:cNvSpPr>
          <p:nvPr/>
        </p:nvSpPr>
        <p:spPr bwMode="auto">
          <a:xfrm>
            <a:off x="4500563" y="1700213"/>
            <a:ext cx="3452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i="1">
                <a:solidFill>
                  <a:srgbClr val="3366FF"/>
                </a:solidFill>
              </a:rPr>
              <a:t>Out of Equilibrium Decays</a:t>
            </a:r>
          </a:p>
        </p:txBody>
      </p:sp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773238"/>
            <a:ext cx="8477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" name="Picture 9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05038"/>
            <a:ext cx="1655763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2484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133600"/>
            <a:ext cx="13335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1788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Box 18"/>
          <p:cNvSpPr txBox="1">
            <a:spLocks noChangeArrowheads="1"/>
          </p:cNvSpPr>
          <p:nvPr/>
        </p:nvSpPr>
        <p:spPr bwMode="auto">
          <a:xfrm>
            <a:off x="6407150" y="115888"/>
            <a:ext cx="2736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Independent of </a:t>
            </a:r>
          </a:p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 Initial Conditions</a:t>
            </a:r>
          </a:p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@ </a:t>
            </a:r>
            <a:r>
              <a:rPr lang="en-US" sz="1800" b="1">
                <a:solidFill>
                  <a:srgbClr val="FF0000"/>
                </a:solidFill>
              </a:rPr>
              <a:t>T &gt;&gt;T</a:t>
            </a:r>
            <a:r>
              <a:rPr lang="en-US" sz="1800" b="1" baseline="-25000">
                <a:solidFill>
                  <a:srgbClr val="FF0000"/>
                </a:solidFill>
              </a:rPr>
              <a:t>eq</a:t>
            </a:r>
            <a:endParaRPr lang="en-US" sz="1800" b="1">
              <a:solidFill>
                <a:srgbClr val="FF0000"/>
              </a:solidFill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6675" y="1125538"/>
            <a:ext cx="9042400" cy="4000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cs typeface="Arial" charset="0"/>
              </a:rPr>
              <a:t>Heavy Right-handed </a:t>
            </a:r>
            <a:r>
              <a:rPr lang="en-GB" sz="2000" dirty="0" err="1">
                <a:cs typeface="Arial" charset="0"/>
              </a:rPr>
              <a:t>Majorana</a:t>
            </a:r>
            <a:r>
              <a:rPr lang="en-GB" sz="2000" dirty="0">
                <a:cs typeface="Arial" charset="0"/>
              </a:rPr>
              <a:t> neutrinos enter </a:t>
            </a:r>
            <a:r>
              <a:rPr lang="en-GB" sz="2000" b="1" i="1" dirty="0">
                <a:solidFill>
                  <a:srgbClr val="FF0000"/>
                </a:solidFill>
                <a:cs typeface="Arial" charset="0"/>
              </a:rPr>
              <a:t>equilibrium at T = </a:t>
            </a:r>
            <a:r>
              <a:rPr lang="en-GB" sz="2000" b="1" i="1" dirty="0" err="1">
                <a:solidFill>
                  <a:srgbClr val="FF0000"/>
                </a:solidFill>
                <a:cs typeface="Arial" charset="0"/>
              </a:rPr>
              <a:t>T</a:t>
            </a:r>
            <a:r>
              <a:rPr lang="en-GB" sz="2000" b="1" i="1" baseline="-25000" dirty="0" err="1">
                <a:solidFill>
                  <a:srgbClr val="FF0000"/>
                </a:solidFill>
                <a:cs typeface="Arial" charset="0"/>
              </a:rPr>
              <a:t>eq</a:t>
            </a:r>
            <a:r>
              <a:rPr lang="en-GB" sz="2000" b="1" i="1" dirty="0">
                <a:solidFill>
                  <a:srgbClr val="FF0000"/>
                </a:solidFill>
                <a:cs typeface="Arial" charset="0"/>
              </a:rPr>
              <a:t> &gt; </a:t>
            </a:r>
            <a:r>
              <a:rPr lang="en-GB" sz="2000" b="1" i="1" dirty="0" err="1">
                <a:solidFill>
                  <a:srgbClr val="FF0000"/>
                </a:solidFill>
                <a:cs typeface="Arial" charset="0"/>
              </a:rPr>
              <a:t>T</a:t>
            </a:r>
            <a:r>
              <a:rPr lang="en-GB" sz="2000" b="1" i="1" baseline="-25000" dirty="0" err="1">
                <a:solidFill>
                  <a:srgbClr val="FF0000"/>
                </a:solidFill>
                <a:cs typeface="Arial" charset="0"/>
              </a:rPr>
              <a:t>decay</a:t>
            </a:r>
            <a:endParaRPr lang="en-GB" sz="2000" b="1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0" name="Bent Arrow 19"/>
          <p:cNvSpPr/>
          <p:nvPr/>
        </p:nvSpPr>
        <p:spPr>
          <a:xfrm>
            <a:off x="5940425" y="260350"/>
            <a:ext cx="812800" cy="868363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4069" y="260350"/>
            <a:ext cx="5577431" cy="584776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i="1" dirty="0" smtClean="0">
                <a:cs typeface="Arial" charset="0"/>
              </a:rPr>
              <a:t>Standard Thermal </a:t>
            </a:r>
            <a:r>
              <a:rPr lang="en-GB" sz="3200" b="1" i="1" dirty="0" err="1">
                <a:cs typeface="Arial" charset="0"/>
              </a:rPr>
              <a:t>Leptogenesis</a:t>
            </a:r>
            <a:r>
              <a:rPr lang="en-GB" sz="3200" dirty="0">
                <a:cs typeface="Arial" charset="0"/>
              </a:rPr>
              <a:t> 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227763" y="3573463"/>
            <a:ext cx="2343150" cy="36671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Fukugita, Yanagida,</a:t>
            </a:r>
          </a:p>
        </p:txBody>
      </p:sp>
      <p:sp>
        <p:nvSpPr>
          <p:cNvPr id="46087" name="AutoShape 7"/>
          <p:cNvSpPr>
            <a:spLocks noChangeArrowheads="1"/>
          </p:cNvSpPr>
          <p:nvPr/>
        </p:nvSpPr>
        <p:spPr bwMode="auto">
          <a:xfrm>
            <a:off x="3708400" y="1628775"/>
            <a:ext cx="719138" cy="1152525"/>
          </a:xfrm>
          <a:prstGeom prst="downArrow">
            <a:avLst>
              <a:gd name="adj1" fmla="val 50000"/>
              <a:gd name="adj2" fmla="val 40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1547813" y="1700213"/>
            <a:ext cx="191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Lepton number </a:t>
            </a:r>
          </a:p>
          <a:p>
            <a:pPr>
              <a:defRPr/>
            </a:pPr>
            <a:r>
              <a:rPr lang="en-GB" b="1">
                <a:cs typeface="Arial" charset="0"/>
              </a:rPr>
              <a:t>Violation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2771775" y="2924175"/>
            <a:ext cx="3257550" cy="36671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>
                <a:solidFill>
                  <a:srgbClr val="0000FF"/>
                </a:solidFill>
                <a:cs typeface="Arial" charset="0"/>
              </a:rPr>
              <a:t>Produce Lepton asymmetry </a:t>
            </a:r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3635375" y="3357563"/>
            <a:ext cx="719138" cy="1152525"/>
          </a:xfrm>
          <a:prstGeom prst="downArrow">
            <a:avLst>
              <a:gd name="adj1" fmla="val 50000"/>
              <a:gd name="adj2" fmla="val 40066"/>
            </a:avLst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5000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2051050" y="4724400"/>
            <a:ext cx="3460750" cy="6413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i="1">
                <a:cs typeface="Arial" charset="0"/>
              </a:rPr>
              <a:t>Observed Baryon Asymmetry </a:t>
            </a:r>
          </a:p>
          <a:p>
            <a:pPr algn="ctr">
              <a:defRPr/>
            </a:pPr>
            <a:r>
              <a:rPr lang="en-GB" b="1" i="1">
                <a:cs typeface="Arial" charset="0"/>
              </a:rPr>
              <a:t>In the Universe  (BAU)</a:t>
            </a:r>
            <a:r>
              <a:rPr lang="en-GB">
                <a:cs typeface="Arial" charset="0"/>
              </a:rPr>
              <a:t> 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96861" y="3357563"/>
            <a:ext cx="38369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0000FF"/>
                </a:solidFill>
                <a:cs typeface="Arial" charset="0"/>
              </a:rPr>
              <a:t>Equilibrated electroweak</a:t>
            </a:r>
          </a:p>
          <a:p>
            <a:pPr>
              <a:defRPr/>
            </a:pPr>
            <a:r>
              <a:rPr lang="en-GB" b="1" dirty="0">
                <a:solidFill>
                  <a:srgbClr val="0000FF"/>
                </a:solidFill>
                <a:cs typeface="Arial" charset="0"/>
              </a:rPr>
              <a:t>B+L violating </a:t>
            </a:r>
            <a:r>
              <a:rPr lang="en-GB" b="1" dirty="0" err="1">
                <a:solidFill>
                  <a:srgbClr val="0000FF"/>
                </a:solidFill>
                <a:cs typeface="Arial" charset="0"/>
              </a:rPr>
              <a:t>sphaleron</a:t>
            </a:r>
            <a:r>
              <a:rPr lang="en-GB" b="1" dirty="0">
                <a:solidFill>
                  <a:srgbClr val="0000FF"/>
                </a:solidFill>
                <a:cs typeface="Arial" charset="0"/>
              </a:rPr>
              <a:t> interactions</a:t>
            </a:r>
          </a:p>
          <a:p>
            <a:pPr>
              <a:defRPr/>
            </a:pPr>
            <a:endParaRPr lang="en-GB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6372225" y="4149725"/>
            <a:ext cx="21653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Kuzmin, Rubakov,</a:t>
            </a:r>
          </a:p>
          <a:p>
            <a:pPr>
              <a:defRPr/>
            </a:pPr>
            <a:r>
              <a:rPr lang="en-GB" b="1">
                <a:cs typeface="Arial" charset="0"/>
              </a:rPr>
              <a:t>Shaposhinkov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23850" y="5805488"/>
            <a:ext cx="53276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>
                <a:cs typeface="Arial" charset="0"/>
              </a:rPr>
              <a:t>Estimate BAU by solving Boltzmann equations </a:t>
            </a:r>
          </a:p>
          <a:p>
            <a:pPr>
              <a:defRPr/>
            </a:pPr>
            <a:r>
              <a:rPr lang="en-GB" b="1" i="1">
                <a:cs typeface="Arial" charset="0"/>
              </a:rPr>
              <a:t>for Heavy Neutrino Abundances</a:t>
            </a:r>
            <a:r>
              <a:rPr lang="en-GB">
                <a:cs typeface="Arial" charset="0"/>
              </a:rPr>
              <a:t> 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6011863" y="5876925"/>
            <a:ext cx="2838450" cy="641350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Pilafsis,</a:t>
            </a:r>
          </a:p>
          <a:p>
            <a:pPr>
              <a:defRPr/>
            </a:pPr>
            <a:r>
              <a:rPr lang="en-GB" b="1">
                <a:cs typeface="Arial" charset="0"/>
              </a:rPr>
              <a:t>Buchmuller, di Bari </a:t>
            </a:r>
            <a:r>
              <a:rPr lang="en-GB" i="1">
                <a:cs typeface="Arial" charset="0"/>
              </a:rPr>
              <a:t>et al.</a:t>
            </a:r>
          </a:p>
        </p:txBody>
      </p:sp>
      <p:pic>
        <p:nvPicPr>
          <p:cNvPr id="6247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349500"/>
            <a:ext cx="19304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0" name="TextBox 2"/>
          <p:cNvSpPr txBox="1">
            <a:spLocks noChangeArrowheads="1"/>
          </p:cNvSpPr>
          <p:nvPr/>
        </p:nvSpPr>
        <p:spPr bwMode="auto">
          <a:xfrm>
            <a:off x="468313" y="4221163"/>
            <a:ext cx="2735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Independent of  Initial Conditions</a:t>
            </a:r>
          </a:p>
        </p:txBody>
      </p:sp>
      <p:sp>
        <p:nvSpPr>
          <p:cNvPr id="62481" name="TextBox 21"/>
          <p:cNvSpPr txBox="1">
            <a:spLocks noChangeArrowheads="1"/>
          </p:cNvSpPr>
          <p:nvPr/>
        </p:nvSpPr>
        <p:spPr bwMode="auto">
          <a:xfrm>
            <a:off x="4500563" y="1700213"/>
            <a:ext cx="3452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i="1">
                <a:solidFill>
                  <a:srgbClr val="3366FF"/>
                </a:solidFill>
              </a:rPr>
              <a:t>Out of Equilibrium Decays</a:t>
            </a:r>
          </a:p>
        </p:txBody>
      </p:sp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773238"/>
            <a:ext cx="8477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" name="Picture 9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05038"/>
            <a:ext cx="1655763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2484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133600"/>
            <a:ext cx="13335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000" y="3259138"/>
            <a:ext cx="2942314" cy="173619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93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5511800" y="260350"/>
            <a:ext cx="2651161" cy="707886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i="1" dirty="0" smtClean="0">
                <a:solidFill>
                  <a:srgbClr val="FF0000"/>
                </a:solidFill>
                <a:cs typeface="Arial" charset="0"/>
              </a:rPr>
              <a:t>No</a:t>
            </a:r>
            <a:r>
              <a:rPr lang="en-GB" sz="2000" dirty="0" smtClean="0">
                <a:cs typeface="Arial" charset="0"/>
              </a:rPr>
              <a:t> Heavy </a:t>
            </a:r>
            <a:r>
              <a:rPr lang="en-GB" sz="2000" dirty="0">
                <a:cs typeface="Arial" charset="0"/>
              </a:rPr>
              <a:t>Right-handed </a:t>
            </a:r>
            <a:endParaRPr lang="en-GB" sz="2000" dirty="0" smtClean="0">
              <a:cs typeface="Arial" charset="0"/>
            </a:endParaRPr>
          </a:p>
          <a:p>
            <a:pPr>
              <a:defRPr/>
            </a:pPr>
            <a:r>
              <a:rPr lang="en-GB" sz="2000" dirty="0" err="1" smtClean="0">
                <a:cs typeface="Arial" charset="0"/>
              </a:rPr>
              <a:t>Majorana</a:t>
            </a:r>
            <a:r>
              <a:rPr lang="en-GB" sz="2000" dirty="0" smtClean="0">
                <a:cs typeface="Arial" charset="0"/>
              </a:rPr>
              <a:t> neutrinos</a:t>
            </a:r>
            <a:endParaRPr lang="en-GB" sz="2000" b="1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4069" y="260350"/>
            <a:ext cx="4893950" cy="584776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i="1" dirty="0" smtClean="0">
                <a:cs typeface="Arial" charset="0"/>
              </a:rPr>
              <a:t>CPTV Thermal </a:t>
            </a:r>
            <a:r>
              <a:rPr lang="en-GB" sz="3200" b="1" i="1" dirty="0" err="1">
                <a:cs typeface="Arial" charset="0"/>
              </a:rPr>
              <a:t>Leptogenesis</a:t>
            </a:r>
            <a:r>
              <a:rPr lang="en-GB" sz="3200" dirty="0">
                <a:cs typeface="Arial" charset="0"/>
              </a:rPr>
              <a:t> 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227763" y="3573463"/>
            <a:ext cx="2343150" cy="36671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Fukugita, Yanagida,</a:t>
            </a:r>
          </a:p>
        </p:txBody>
      </p:sp>
      <p:sp>
        <p:nvSpPr>
          <p:cNvPr id="46087" name="AutoShape 7"/>
          <p:cNvSpPr>
            <a:spLocks noChangeArrowheads="1"/>
          </p:cNvSpPr>
          <p:nvPr/>
        </p:nvSpPr>
        <p:spPr bwMode="auto">
          <a:xfrm>
            <a:off x="3708400" y="1628775"/>
            <a:ext cx="719138" cy="1152525"/>
          </a:xfrm>
          <a:prstGeom prst="downArrow">
            <a:avLst>
              <a:gd name="adj1" fmla="val 50000"/>
              <a:gd name="adj2" fmla="val 40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2901754" y="941249"/>
            <a:ext cx="27497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dirty="0" smtClean="0">
                <a:cs typeface="Arial" charset="0"/>
              </a:rPr>
              <a:t>CPT Violation </a:t>
            </a:r>
            <a:endParaRPr lang="en-GB" sz="3600" b="1" dirty="0">
              <a:cs typeface="Arial" charset="0"/>
            </a:endParaRP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2771775" y="2924175"/>
            <a:ext cx="3257550" cy="36671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>
                <a:solidFill>
                  <a:srgbClr val="0000FF"/>
                </a:solidFill>
                <a:cs typeface="Arial" charset="0"/>
              </a:rPr>
              <a:t>Produce Lepton asymmetry </a:t>
            </a:r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3635375" y="3357563"/>
            <a:ext cx="719138" cy="1152525"/>
          </a:xfrm>
          <a:prstGeom prst="downArrow">
            <a:avLst>
              <a:gd name="adj1" fmla="val 50000"/>
              <a:gd name="adj2" fmla="val 40066"/>
            </a:avLst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5000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2051050" y="4724400"/>
            <a:ext cx="3460750" cy="6413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i="1">
                <a:cs typeface="Arial" charset="0"/>
              </a:rPr>
              <a:t>Observed Baryon Asymmetry </a:t>
            </a:r>
          </a:p>
          <a:p>
            <a:pPr algn="ctr">
              <a:defRPr/>
            </a:pPr>
            <a:r>
              <a:rPr lang="en-GB" b="1" i="1">
                <a:cs typeface="Arial" charset="0"/>
              </a:rPr>
              <a:t>In the Universe  (BAU)</a:t>
            </a:r>
            <a:r>
              <a:rPr lang="en-GB">
                <a:cs typeface="Arial" charset="0"/>
              </a:rPr>
              <a:t> 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96861" y="3357563"/>
            <a:ext cx="38369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0000FF"/>
                </a:solidFill>
                <a:cs typeface="Arial" charset="0"/>
              </a:rPr>
              <a:t>Equilibrated electroweak</a:t>
            </a:r>
          </a:p>
          <a:p>
            <a:pPr>
              <a:defRPr/>
            </a:pPr>
            <a:r>
              <a:rPr lang="en-GB" b="1" dirty="0">
                <a:solidFill>
                  <a:srgbClr val="0000FF"/>
                </a:solidFill>
                <a:cs typeface="Arial" charset="0"/>
              </a:rPr>
              <a:t>B+L violating </a:t>
            </a:r>
            <a:r>
              <a:rPr lang="en-GB" b="1" dirty="0" err="1">
                <a:solidFill>
                  <a:srgbClr val="0000FF"/>
                </a:solidFill>
                <a:cs typeface="Arial" charset="0"/>
              </a:rPr>
              <a:t>sphaleron</a:t>
            </a:r>
            <a:r>
              <a:rPr lang="en-GB" b="1" dirty="0">
                <a:solidFill>
                  <a:srgbClr val="0000FF"/>
                </a:solidFill>
                <a:cs typeface="Arial" charset="0"/>
              </a:rPr>
              <a:t> interactions</a:t>
            </a:r>
          </a:p>
          <a:p>
            <a:pPr>
              <a:defRPr/>
            </a:pPr>
            <a:endParaRPr lang="en-GB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6372225" y="4149725"/>
            <a:ext cx="21653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cs typeface="Arial" charset="0"/>
              </a:rPr>
              <a:t>Kuzmin, Rubakov,</a:t>
            </a:r>
          </a:p>
          <a:p>
            <a:pPr>
              <a:defRPr/>
            </a:pPr>
            <a:r>
              <a:rPr lang="en-GB" b="1">
                <a:cs typeface="Arial" charset="0"/>
              </a:rPr>
              <a:t>Shaposhinkov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23850" y="5805488"/>
            <a:ext cx="5379197" cy="64633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 dirty="0">
                <a:cs typeface="Arial" charset="0"/>
              </a:rPr>
              <a:t>Estimate BAU </a:t>
            </a:r>
            <a:r>
              <a:rPr lang="en-GB" b="1" i="1" dirty="0" smtClean="0">
                <a:cs typeface="Arial" charset="0"/>
              </a:rPr>
              <a:t>by fixing CPTV background parameters</a:t>
            </a:r>
          </a:p>
          <a:p>
            <a:pPr>
              <a:defRPr/>
            </a:pPr>
            <a:r>
              <a:rPr lang="en-GB" b="1" i="1" dirty="0" smtClean="0">
                <a:cs typeface="Arial" charset="0"/>
              </a:rPr>
              <a:t>In some models this means fine tuning ….  </a:t>
            </a:r>
            <a:endParaRPr lang="en-GB" dirty="0">
              <a:cs typeface="Arial" charset="0"/>
            </a:endParaRPr>
          </a:p>
        </p:txBody>
      </p:sp>
      <p:sp>
        <p:nvSpPr>
          <p:cNvPr id="62480" name="TextBox 2"/>
          <p:cNvSpPr txBox="1">
            <a:spLocks noChangeArrowheads="1"/>
          </p:cNvSpPr>
          <p:nvPr/>
        </p:nvSpPr>
        <p:spPr bwMode="auto">
          <a:xfrm>
            <a:off x="468313" y="4221163"/>
            <a:ext cx="2735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>
                <a:solidFill>
                  <a:srgbClr val="FF0000"/>
                </a:solidFill>
              </a:rPr>
              <a:t>Independent of  Initial Conditions</a:t>
            </a:r>
          </a:p>
        </p:txBody>
      </p:sp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138470"/>
            <a:ext cx="8477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2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000" y="3259138"/>
            <a:ext cx="2942314" cy="173619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8650" y="1003703"/>
            <a:ext cx="2016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Early Universe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T &gt;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15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GeV</a:t>
            </a:r>
            <a:r>
              <a:rPr lang="en-US" sz="2400" b="1" dirty="0" smtClean="0">
                <a:solidFill>
                  <a:srgbClr val="FF0000"/>
                </a:solidFill>
              </a:rPr>
              <a:t> 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75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599" y="1286933"/>
            <a:ext cx="641481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dirty="0" smtClean="0"/>
              <a:t>NB: )</a:t>
            </a:r>
            <a:endParaRPr lang="en-US" sz="239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63733" y="607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4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31224" cy="1008112"/>
          </a:xfrm>
          <a:noFill/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b="1" dirty="0" smtClean="0">
                <a:latin typeface="Chalkboard"/>
                <a:cs typeface="Chalkboard"/>
              </a:rPr>
              <a:t>2. CPTV Effects of different Space-Time-Curvature</a:t>
            </a:r>
            <a:r>
              <a:rPr lang="el-GR" sz="2800" b="1" dirty="0" smtClean="0">
                <a:latin typeface="Chalkboard"/>
                <a:cs typeface="Chalkboard"/>
              </a:rPr>
              <a:t>/</a:t>
            </a:r>
            <a:r>
              <a:rPr lang="en-US" sz="2800" b="1" dirty="0" smtClean="0">
                <a:latin typeface="Chalkboard"/>
                <a:cs typeface="Chalkboard"/>
              </a:rPr>
              <a:t>Spin couplings between </a:t>
            </a:r>
            <a:r>
              <a:rPr lang="en-GB" sz="2800" b="1" dirty="0" smtClean="0">
                <a:latin typeface="Chalkboard"/>
                <a:cs typeface="Chalkboard"/>
              </a:rPr>
              <a:t>neutrinos/antineutrinos</a:t>
            </a:r>
            <a:endParaRPr lang="en-US" sz="2800" b="1" dirty="0">
              <a:latin typeface="Chalkboard"/>
              <a:cs typeface="Chalkboard"/>
            </a:endParaRPr>
          </a:p>
        </p:txBody>
      </p:sp>
      <p:sp>
        <p:nvSpPr>
          <p:cNvPr id="167941" name="Rectangle 3"/>
          <p:cNvSpPr>
            <a:spLocks noChangeArrowheads="1"/>
          </p:cNvSpPr>
          <p:nvPr/>
        </p:nvSpPr>
        <p:spPr bwMode="auto">
          <a:xfrm>
            <a:off x="3708400" y="1412875"/>
            <a:ext cx="5219700" cy="584776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 dirty="0"/>
              <a:t>B. </a:t>
            </a:r>
            <a:r>
              <a:rPr lang="en-US" sz="1600" b="1" dirty="0" err="1"/>
              <a:t>Mukhopadhyay</a:t>
            </a:r>
            <a:r>
              <a:rPr lang="en-US" sz="1600" b="1" dirty="0"/>
              <a:t>, U. </a:t>
            </a:r>
            <a:r>
              <a:rPr lang="en-US" sz="1600" b="1" dirty="0" err="1"/>
              <a:t>Debnath</a:t>
            </a:r>
            <a:r>
              <a:rPr lang="en-US" sz="1600" b="1" dirty="0"/>
              <a:t>, N. </a:t>
            </a:r>
            <a:r>
              <a:rPr lang="en-US" sz="1600" b="1" dirty="0" err="1"/>
              <a:t>Dadhich</a:t>
            </a:r>
            <a:r>
              <a:rPr lang="en-US" sz="1600" b="1" dirty="0"/>
              <a:t>, M. </a:t>
            </a:r>
            <a:r>
              <a:rPr lang="en-US" sz="1600" b="1" dirty="0" err="1" smtClean="0"/>
              <a:t>Sinha</a:t>
            </a:r>
            <a:endParaRPr lang="en-US" sz="1600" b="1" dirty="0" smtClean="0"/>
          </a:p>
          <a:p>
            <a:r>
              <a:rPr lang="en-US" sz="1600" b="1" dirty="0" err="1" smtClean="0"/>
              <a:t>Lambiase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Mohanty</a:t>
            </a:r>
            <a:endParaRPr lang="en-US" sz="1600" b="1" dirty="0"/>
          </a:p>
        </p:txBody>
      </p:sp>
      <p:sp>
        <p:nvSpPr>
          <p:cNvPr id="167942" name="TextBox 5"/>
          <p:cNvSpPr txBox="1">
            <a:spLocks noChangeArrowheads="1"/>
          </p:cNvSpPr>
          <p:nvPr/>
        </p:nvSpPr>
        <p:spPr bwMode="auto">
          <a:xfrm>
            <a:off x="395288" y="1989138"/>
            <a:ext cx="816055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Curvature</a:t>
            </a:r>
            <a:r>
              <a:rPr lang="en-US" sz="1800" dirty="0"/>
              <a:t> Coupling to </a:t>
            </a:r>
            <a:r>
              <a:rPr lang="en-US" sz="1800" b="1" dirty="0">
                <a:solidFill>
                  <a:srgbClr val="FF0000"/>
                </a:solidFill>
              </a:rPr>
              <a:t>fermion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FF0000"/>
                </a:solidFill>
              </a:rPr>
              <a:t>spin</a:t>
            </a:r>
            <a:r>
              <a:rPr lang="en-US" sz="1800" dirty="0"/>
              <a:t> may lead to different dispersion relations</a:t>
            </a:r>
          </a:p>
          <a:p>
            <a:pPr eaLnBrk="1" hangingPunct="1"/>
            <a:r>
              <a:rPr lang="en-US" sz="1800" dirty="0"/>
              <a:t>between neutrinos and antineutrinos </a:t>
            </a:r>
            <a:r>
              <a:rPr lang="en-US" sz="1800" dirty="0" smtClean="0"/>
              <a:t>(assumed </a:t>
            </a:r>
            <a:r>
              <a:rPr lang="en-US" sz="1800" b="1" i="1" dirty="0" smtClean="0">
                <a:solidFill>
                  <a:srgbClr val="FF0000"/>
                </a:solidFill>
              </a:rPr>
              <a:t>dominant</a:t>
            </a:r>
            <a:r>
              <a:rPr lang="en-US" sz="1800" dirty="0" smtClean="0"/>
              <a:t> in </a:t>
            </a:r>
            <a:r>
              <a:rPr lang="en-US" sz="1800" dirty="0"/>
              <a:t>the Early </a:t>
            </a:r>
            <a:r>
              <a:rPr lang="en-US" sz="1800" dirty="0" smtClean="0"/>
              <a:t>eras) </a:t>
            </a:r>
          </a:p>
          <a:p>
            <a:pPr eaLnBrk="1" hangingPunct="1"/>
            <a:r>
              <a:rPr lang="en-US" sz="1800" dirty="0" smtClean="0"/>
              <a:t>in </a:t>
            </a:r>
            <a:r>
              <a:rPr lang="en-US" sz="1800" b="1" dirty="0">
                <a:solidFill>
                  <a:srgbClr val="FF0000"/>
                </a:solidFill>
              </a:rPr>
              <a:t>non-</a:t>
            </a:r>
            <a:r>
              <a:rPr lang="en-US" sz="1800" b="1" dirty="0" smtClean="0">
                <a:solidFill>
                  <a:srgbClr val="FF0000"/>
                </a:solidFill>
              </a:rPr>
              <a:t>spherically symmetric</a:t>
            </a:r>
            <a:r>
              <a:rPr lang="en-US" sz="1800" dirty="0" smtClean="0"/>
              <a:t> geometries </a:t>
            </a:r>
            <a:r>
              <a:rPr lang="en-US" sz="1800" dirty="0"/>
              <a:t>in the Early Universe.</a:t>
            </a:r>
          </a:p>
        </p:txBody>
      </p:sp>
    </p:spTree>
    <p:extLst>
      <p:ext uri="{BB962C8B-B14F-4D97-AF65-F5344CB8AC3E}">
        <p14:creationId xmlns:p14="http://schemas.microsoft.com/office/powerpoint/2010/main" val="346560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2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Dirac Lagrangian (for concreteness, it can be extended to Majorana neutrinos)</a:t>
            </a:r>
          </a:p>
        </p:txBody>
      </p:sp>
      <p:pic>
        <p:nvPicPr>
          <p:cNvPr id="16896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5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sp>
        <p:nvSpPr>
          <p:cNvPr id="2" name="Up Arrow 1"/>
          <p:cNvSpPr/>
          <p:nvPr/>
        </p:nvSpPr>
        <p:spPr>
          <a:xfrm>
            <a:off x="3203575" y="4005263"/>
            <a:ext cx="484188" cy="977900"/>
          </a:xfrm>
          <a:prstGeom prst="upArrow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8967" name="TextBox 7"/>
          <p:cNvSpPr txBox="1">
            <a:spLocks noChangeArrowheads="1"/>
          </p:cNvSpPr>
          <p:nvPr/>
        </p:nvSpPr>
        <p:spPr bwMode="auto">
          <a:xfrm>
            <a:off x="2484438" y="5084763"/>
            <a:ext cx="2087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Christoffel Symbol</a:t>
            </a:r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  <a:p>
            <a:pPr eaLnBrk="1" hangingPunct="1"/>
            <a:endParaRPr lang="en-US" sz="1800"/>
          </a:p>
        </p:txBody>
      </p:sp>
      <p:pic>
        <p:nvPicPr>
          <p:cNvPr id="168968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445125"/>
            <a:ext cx="49752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9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094163"/>
            <a:ext cx="30099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70" name="TextBox 10"/>
          <p:cNvSpPr txBox="1">
            <a:spLocks noChangeArrowheads="1"/>
          </p:cNvSpPr>
          <p:nvPr/>
        </p:nvSpPr>
        <p:spPr bwMode="auto">
          <a:xfrm>
            <a:off x="5795963" y="4797425"/>
            <a:ext cx="2214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vielbeins (tetrads)</a:t>
            </a:r>
          </a:p>
        </p:txBody>
      </p:sp>
    </p:spTree>
    <p:extLst>
      <p:ext uri="{BB962C8B-B14F-4D97-AF65-F5344CB8AC3E}">
        <p14:creationId xmlns:p14="http://schemas.microsoft.com/office/powerpoint/2010/main" val="1887265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6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Dirac Lagrangian (for concreteness, it can be extended to Majorana neutrinos)</a:t>
            </a:r>
          </a:p>
        </p:txBody>
      </p:sp>
      <p:pic>
        <p:nvPicPr>
          <p:cNvPr id="16998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9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275" y="4365625"/>
            <a:ext cx="6345238" cy="1008063"/>
          </a:xfrm>
          <a:prstGeom prst="rect">
            <a:avLst/>
          </a:prstGeom>
          <a:ln w="57150">
            <a:solidFill>
              <a:srgbClr val="0000FF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69991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8958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17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0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0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Dirac Lagrangian (for concreteness, it can be extended to Majorana neutrinos)</a:t>
            </a:r>
          </a:p>
        </p:txBody>
      </p:sp>
      <p:pic>
        <p:nvPicPr>
          <p:cNvPr id="17101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275" y="4365625"/>
            <a:ext cx="6345238" cy="1008063"/>
          </a:xfrm>
          <a:prstGeom prst="rect">
            <a:avLst/>
          </a:prstGeom>
          <a:ln w="57150">
            <a:solidFill>
              <a:srgbClr val="0000FF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710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8958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112682"/>
            <a:ext cx="8672513" cy="141287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941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6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Dirac Lagrangian (for concreteness, it can be extended to Majorana neutrinos)</a:t>
            </a:r>
          </a:p>
        </p:txBody>
      </p:sp>
      <p:pic>
        <p:nvPicPr>
          <p:cNvPr id="16998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9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275" y="4365625"/>
            <a:ext cx="6345238" cy="1008063"/>
          </a:xfrm>
          <a:prstGeom prst="rect">
            <a:avLst/>
          </a:prstGeom>
          <a:ln w="57150">
            <a:solidFill>
              <a:srgbClr val="0000FF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69991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8958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3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5589588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942667" y="4399491"/>
            <a:ext cx="626534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40239" y="5671055"/>
            <a:ext cx="37548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  <a:r>
              <a:rPr lang="en-US" sz="2000" dirty="0" smtClean="0"/>
              <a:t>or homogeneous and  isotropic </a:t>
            </a:r>
          </a:p>
          <a:p>
            <a:r>
              <a:rPr lang="en-US" sz="2000" dirty="0" smtClean="0"/>
              <a:t>Friedman-Robertson-Walker </a:t>
            </a:r>
          </a:p>
          <a:p>
            <a:r>
              <a:rPr lang="en-US" sz="2000" dirty="0" smtClean="0"/>
              <a:t>geometries the resulting </a:t>
            </a:r>
            <a:r>
              <a:rPr lang="en-US" sz="2000" i="1" dirty="0" smtClean="0"/>
              <a:t>B</a:t>
            </a:r>
            <a:r>
              <a:rPr lang="el-GR" sz="2000" i="1" baseline="30000" dirty="0" smtClean="0"/>
              <a:t>μ</a:t>
            </a:r>
            <a:r>
              <a:rPr lang="en-GB" sz="2000" i="1" baseline="30000" dirty="0" smtClean="0"/>
              <a:t> </a:t>
            </a:r>
            <a:r>
              <a:rPr lang="en-GB" sz="2000" b="1" i="1" dirty="0" smtClean="0">
                <a:solidFill>
                  <a:srgbClr val="FF0000"/>
                </a:solidFill>
              </a:rPr>
              <a:t>vanish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524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6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Dirac Lagrangian (for concreteness, it can be extended to Majorana neutrinos)</a:t>
            </a:r>
          </a:p>
        </p:txBody>
      </p:sp>
      <p:pic>
        <p:nvPicPr>
          <p:cNvPr id="16998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9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275" y="4365625"/>
            <a:ext cx="6345238" cy="1008063"/>
          </a:xfrm>
          <a:prstGeom prst="rect">
            <a:avLst/>
          </a:prstGeom>
          <a:ln w="57150">
            <a:solidFill>
              <a:srgbClr val="0000FF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69991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8958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92" name="TextBox 13"/>
          <p:cNvSpPr txBox="1">
            <a:spLocks noChangeArrowheads="1"/>
          </p:cNvSpPr>
          <p:nvPr/>
        </p:nvSpPr>
        <p:spPr bwMode="auto">
          <a:xfrm>
            <a:off x="4787900" y="5540375"/>
            <a:ext cx="31226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Can be constant in a given</a:t>
            </a:r>
          </a:p>
          <a:p>
            <a:pPr eaLnBrk="1" hangingPunct="1"/>
            <a:r>
              <a:rPr lang="en-US" sz="1800" dirty="0"/>
              <a:t>local frame in Early Universe</a:t>
            </a:r>
          </a:p>
          <a:p>
            <a:pPr eaLnBrk="1" hangingPunct="1"/>
            <a:r>
              <a:rPr lang="en-US" sz="1800" dirty="0"/>
              <a:t>axisymmetric cosmologies</a:t>
            </a:r>
          </a:p>
          <a:p>
            <a:pPr eaLnBrk="1" hangingPunct="1"/>
            <a:r>
              <a:rPr lang="en-US" sz="1800" dirty="0"/>
              <a:t>or near rotating Black holes</a:t>
            </a:r>
          </a:p>
        </p:txBody>
      </p:sp>
      <p:pic>
        <p:nvPicPr>
          <p:cNvPr id="169993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5589588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942667" y="4399491"/>
            <a:ext cx="626534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73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Generic Concepts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CC0000"/>
                </a:solidFill>
              </a:rPr>
              <a:t>Leptogenesis</a:t>
            </a:r>
            <a:r>
              <a:rPr lang="en-GB" sz="2800" dirty="0" smtClean="0"/>
              <a:t>: physical </a:t>
            </a:r>
            <a:r>
              <a:rPr lang="en-GB" sz="2800" b="1" i="1" dirty="0" smtClean="0">
                <a:solidFill>
                  <a:srgbClr val="3366FF"/>
                </a:solidFill>
              </a:rPr>
              <a:t>out of thermal equilibrium </a:t>
            </a:r>
            <a:r>
              <a:rPr lang="en-GB" sz="2800" dirty="0" smtClean="0"/>
              <a:t>processes in the (</a:t>
            </a:r>
            <a:r>
              <a:rPr lang="en-GB" sz="2800" b="1" i="1" dirty="0" smtClean="0">
                <a:solidFill>
                  <a:srgbClr val="FF0000"/>
                </a:solidFill>
              </a:rPr>
              <a:t>expanding</a:t>
            </a:r>
            <a:r>
              <a:rPr lang="en-GB" sz="2800" dirty="0" smtClean="0"/>
              <a:t>)  Early Universe that produce an asymmetry between leptons &amp; antileptons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0000FF"/>
                </a:solidFill>
              </a:rPr>
              <a:t>Baryogenesis</a:t>
            </a:r>
            <a:r>
              <a:rPr lang="en-GB" sz="2800" dirty="0" smtClean="0"/>
              <a:t>: The corresponding processes that produce an asymmetry between baryons and antibaryons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smtClean="0">
                <a:solidFill>
                  <a:srgbClr val="CC0000"/>
                </a:solidFill>
              </a:rPr>
              <a:t>Ultimate question: why is the Universe made only of matter?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b="1" i="1" dirty="0" smtClean="0">
              <a:solidFill>
                <a:srgbClr val="CC0000"/>
              </a:solidFill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92138" y="58975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2560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349500"/>
            <a:ext cx="29464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7019925" y="5084763"/>
            <a:ext cx="828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badi MT Condensed Extra Bold" charset="0"/>
                <a:cs typeface="Abadi MT Condensed Extra Bold" charset="0"/>
              </a:rPr>
              <a:t>escher </a:t>
            </a:r>
          </a:p>
        </p:txBody>
      </p:sp>
    </p:spTree>
    <p:extLst>
      <p:ext uri="{BB962C8B-B14F-4D97-AF65-F5344CB8AC3E}">
        <p14:creationId xmlns:p14="http://schemas.microsoft.com/office/powerpoint/2010/main" val="3860931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6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Dirac Lagrangian (for concreteness, it can be extended to Majorana neutrinos)</a:t>
            </a:r>
          </a:p>
        </p:txBody>
      </p:sp>
      <p:pic>
        <p:nvPicPr>
          <p:cNvPr id="16998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9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275" y="4365625"/>
            <a:ext cx="6345238" cy="1008063"/>
          </a:xfrm>
          <a:prstGeom prst="rect">
            <a:avLst/>
          </a:prstGeom>
          <a:ln w="57150">
            <a:solidFill>
              <a:srgbClr val="0000FF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69991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8958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92" name="TextBox 13"/>
          <p:cNvSpPr txBox="1">
            <a:spLocks noChangeArrowheads="1"/>
          </p:cNvSpPr>
          <p:nvPr/>
        </p:nvSpPr>
        <p:spPr bwMode="auto">
          <a:xfrm>
            <a:off x="4787900" y="5540375"/>
            <a:ext cx="31226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Can be constant in a given</a:t>
            </a:r>
          </a:p>
          <a:p>
            <a:pPr eaLnBrk="1" hangingPunct="1"/>
            <a:r>
              <a:rPr lang="en-US" sz="1800" dirty="0"/>
              <a:t>local frame in Early Universe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axisymmetric cosmologies</a:t>
            </a:r>
          </a:p>
          <a:p>
            <a:pPr eaLnBrk="1" hangingPunct="1"/>
            <a:r>
              <a:rPr lang="en-US" sz="1800" dirty="0"/>
              <a:t>or near rotating Black holes</a:t>
            </a:r>
          </a:p>
        </p:txBody>
      </p:sp>
      <p:pic>
        <p:nvPicPr>
          <p:cNvPr id="169993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5589588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942667" y="4399491"/>
            <a:ext cx="626534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78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31224" cy="1008112"/>
          </a:xfrm>
          <a:noFill/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CPTV Effects of different Space-Time-Curvature</a:t>
            </a:r>
            <a:r>
              <a:rPr lang="el-GR" sz="2800" b="1" dirty="0" smtClean="0"/>
              <a:t>/</a:t>
            </a:r>
            <a:r>
              <a:rPr lang="en-US" sz="2800" b="1" dirty="0" smtClean="0"/>
              <a:t>Spin couplings between </a:t>
            </a:r>
            <a:r>
              <a:rPr lang="el-GR" sz="2800" b="1" dirty="0" smtClean="0"/>
              <a:t>ν, ν</a:t>
            </a:r>
            <a:r>
              <a:rPr lang="en-GB" sz="2800" b="1" dirty="0" smtClean="0"/>
              <a:t> in Bianchi Cosmologies</a:t>
            </a:r>
            <a:endParaRPr lang="en-US" sz="2800" b="1" dirty="0"/>
          </a:p>
        </p:txBody>
      </p:sp>
      <p:sp>
        <p:nvSpPr>
          <p:cNvPr id="167940" name="TextBox 2"/>
          <p:cNvSpPr txBox="1">
            <a:spLocks noChangeArrowheads="1"/>
          </p:cNvSpPr>
          <p:nvPr/>
        </p:nvSpPr>
        <p:spPr bwMode="auto">
          <a:xfrm>
            <a:off x="4420112" y="343737"/>
            <a:ext cx="3603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4400" dirty="0"/>
              <a:t>-</a:t>
            </a:r>
            <a:endParaRPr lang="en-US" sz="4400" dirty="0"/>
          </a:p>
        </p:txBody>
      </p:sp>
      <p:sp>
        <p:nvSpPr>
          <p:cNvPr id="167941" name="Rectangle 3"/>
          <p:cNvSpPr>
            <a:spLocks noChangeArrowheads="1"/>
          </p:cNvSpPr>
          <p:nvPr/>
        </p:nvSpPr>
        <p:spPr bwMode="auto">
          <a:xfrm>
            <a:off x="3708400" y="1243545"/>
            <a:ext cx="5219700" cy="584776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 dirty="0"/>
              <a:t>B. </a:t>
            </a:r>
            <a:r>
              <a:rPr lang="en-US" sz="1600" b="1" dirty="0" err="1"/>
              <a:t>Mukhopadhyay</a:t>
            </a:r>
            <a:r>
              <a:rPr lang="en-US" sz="1600" b="1" dirty="0"/>
              <a:t>, U. </a:t>
            </a:r>
            <a:r>
              <a:rPr lang="en-US" sz="1600" b="1" dirty="0" err="1"/>
              <a:t>Debnath</a:t>
            </a:r>
            <a:r>
              <a:rPr lang="en-US" sz="1600" b="1" dirty="0"/>
              <a:t>, N. </a:t>
            </a:r>
            <a:r>
              <a:rPr lang="en-US" sz="1600" b="1" dirty="0" err="1"/>
              <a:t>Dadhich</a:t>
            </a:r>
            <a:r>
              <a:rPr lang="en-US" sz="1600" b="1" dirty="0"/>
              <a:t>, M. </a:t>
            </a:r>
            <a:r>
              <a:rPr lang="en-US" sz="1600" b="1" dirty="0" err="1" smtClean="0"/>
              <a:t>Sinha</a:t>
            </a:r>
            <a:endParaRPr lang="en-US" sz="1600" b="1" dirty="0" smtClean="0"/>
          </a:p>
          <a:p>
            <a:r>
              <a:rPr lang="en-US" sz="1600" b="1" dirty="0" err="1" smtClean="0"/>
              <a:t>Lambiase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Mohanty</a:t>
            </a:r>
            <a:endParaRPr lang="en-US" sz="1600" b="1" dirty="0"/>
          </a:p>
        </p:txBody>
      </p:sp>
      <p:pic>
        <p:nvPicPr>
          <p:cNvPr id="16794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556945"/>
            <a:ext cx="82423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48" y="3331648"/>
            <a:ext cx="77216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3616" y="1930410"/>
            <a:ext cx="812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Assumption</a:t>
            </a:r>
            <a:r>
              <a:rPr lang="en-US" dirty="0" smtClean="0"/>
              <a:t>: Neutrinos non clustering properties, dominant species in early Universe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982" y="4635509"/>
            <a:ext cx="7543800" cy="1765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33733" y="5875870"/>
            <a:ext cx="1542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r>
              <a:rPr lang="en-US" sz="2400" i="1" baseline="30000" dirty="0" smtClean="0"/>
              <a:t>3</a:t>
            </a:r>
            <a:r>
              <a:rPr lang="en-US" sz="2400" i="1" dirty="0" smtClean="0"/>
              <a:t> = B</a:t>
            </a:r>
            <a:r>
              <a:rPr lang="en-US" sz="2400" i="1" baseline="30000" dirty="0" smtClean="0"/>
              <a:t>1</a:t>
            </a:r>
            <a:r>
              <a:rPr lang="en-US" sz="2400" i="1" dirty="0" smtClean="0"/>
              <a:t> = 0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772477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extBox 1"/>
          <p:cNvSpPr txBox="1">
            <a:spLocks noChangeArrowheads="1"/>
          </p:cNvSpPr>
          <p:nvPr/>
        </p:nvSpPr>
        <p:spPr bwMode="auto">
          <a:xfrm>
            <a:off x="1074738" y="549275"/>
            <a:ext cx="6742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/>
              <a:t>DISPERSION RELATIONS OF NEUTRINOS ARE </a:t>
            </a:r>
            <a:r>
              <a:rPr lang="en-US" sz="1800" b="1" i="1">
                <a:solidFill>
                  <a:srgbClr val="FF0000"/>
                </a:solidFill>
              </a:rPr>
              <a:t>DIFFERENT </a:t>
            </a:r>
          </a:p>
          <a:p>
            <a:pPr algn="ctr" eaLnBrk="1" hangingPunct="1"/>
            <a:r>
              <a:rPr lang="en-US" sz="1800" b="1"/>
              <a:t>FROM THOSE OF ANTINEUTRINOS IN </a:t>
            </a:r>
            <a:r>
              <a:rPr lang="en-US" sz="1800" b="1" i="1">
                <a:solidFill>
                  <a:srgbClr val="FF0000"/>
                </a:solidFill>
              </a:rPr>
              <a:t>SUCH</a:t>
            </a:r>
            <a:r>
              <a:rPr lang="en-US" sz="1800" b="1"/>
              <a:t> GEOMETRIES </a:t>
            </a:r>
          </a:p>
        </p:txBody>
      </p:sp>
      <p:pic>
        <p:nvPicPr>
          <p:cNvPr id="17203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981075"/>
            <a:ext cx="11176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00213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6" name="TextBox 4"/>
          <p:cNvSpPr txBox="1">
            <a:spLocks noChangeArrowheads="1"/>
          </p:cNvSpPr>
          <p:nvPr/>
        </p:nvSpPr>
        <p:spPr bwMode="auto">
          <a:xfrm>
            <a:off x="2484438" y="1844675"/>
            <a:ext cx="5289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± refers to chiral fields (here neutrino/antineutrino)</a:t>
            </a:r>
          </a:p>
        </p:txBody>
      </p:sp>
      <p:sp>
        <p:nvSpPr>
          <p:cNvPr id="172037" name="TextBox 6"/>
          <p:cNvSpPr txBox="1">
            <a:spLocks noChangeArrowheads="1"/>
          </p:cNvSpPr>
          <p:nvPr/>
        </p:nvSpPr>
        <p:spPr bwMode="auto">
          <a:xfrm>
            <a:off x="755650" y="2636838"/>
            <a:ext cx="4125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CPTV Dispersion relations </a:t>
            </a:r>
          </a:p>
        </p:txBody>
      </p:sp>
      <p:sp>
        <p:nvSpPr>
          <p:cNvPr id="172038" name="TextBox 7"/>
          <p:cNvSpPr txBox="1">
            <a:spLocks noChangeArrowheads="1"/>
          </p:cNvSpPr>
          <p:nvPr/>
        </p:nvSpPr>
        <p:spPr bwMode="auto">
          <a:xfrm>
            <a:off x="375190" y="4508500"/>
            <a:ext cx="68179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but </a:t>
            </a:r>
            <a:r>
              <a:rPr lang="en-US" sz="1800" dirty="0" smtClean="0"/>
              <a:t>(bare) masses </a:t>
            </a:r>
            <a:r>
              <a:rPr lang="en-US" sz="1800" dirty="0"/>
              <a:t>are equal between particle/anti-particle sectors </a:t>
            </a:r>
          </a:p>
        </p:txBody>
      </p:sp>
      <p:pic>
        <p:nvPicPr>
          <p:cNvPr id="17203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00438"/>
            <a:ext cx="7594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40" name="TextBox 10"/>
          <p:cNvSpPr txBox="1">
            <a:spLocks noChangeArrowheads="1"/>
          </p:cNvSpPr>
          <p:nvPr/>
        </p:nvSpPr>
        <p:spPr bwMode="auto">
          <a:xfrm>
            <a:off x="107950" y="5821354"/>
            <a:ext cx="9083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>
                <a:solidFill>
                  <a:srgbClr val="0000FF"/>
                </a:solidFill>
              </a:rPr>
              <a:t>Abundances</a:t>
            </a:r>
            <a:r>
              <a:rPr lang="en-US" sz="1800" dirty="0"/>
              <a:t> of neutrinos in Early Universe, then, </a:t>
            </a:r>
            <a:r>
              <a:rPr lang="en-US" sz="1800" b="1" i="1" dirty="0">
                <a:solidFill>
                  <a:srgbClr val="0000FF"/>
                </a:solidFill>
              </a:rPr>
              <a:t>different</a:t>
            </a:r>
            <a:r>
              <a:rPr lang="en-US" sz="1800" dirty="0"/>
              <a:t> from those of antineutrinos</a:t>
            </a:r>
          </a:p>
          <a:p>
            <a:pPr eaLnBrk="1" hangingPunct="1"/>
            <a:r>
              <a:rPr lang="en-US" sz="1800" dirty="0"/>
              <a:t>if </a:t>
            </a:r>
            <a:r>
              <a:rPr lang="en-US" sz="1800" b="1" dirty="0">
                <a:solidFill>
                  <a:srgbClr val="FF0000"/>
                </a:solidFill>
              </a:rPr>
              <a:t>B</a:t>
            </a:r>
            <a:r>
              <a:rPr lang="en-US" sz="1800" b="1" baseline="-25000" dirty="0">
                <a:solidFill>
                  <a:srgbClr val="FF0000"/>
                </a:solidFill>
              </a:rPr>
              <a:t>0</a:t>
            </a:r>
            <a:r>
              <a:rPr lang="en-US" sz="1800" dirty="0"/>
              <a:t> is </a:t>
            </a:r>
            <a:r>
              <a:rPr lang="en-US" sz="1800" b="1" i="1" dirty="0">
                <a:solidFill>
                  <a:srgbClr val="FF0000"/>
                </a:solidFill>
              </a:rPr>
              <a:t>non-trivial</a:t>
            </a:r>
            <a:r>
              <a:rPr lang="en-US" sz="1800" dirty="0"/>
              <a:t>.</a:t>
            </a:r>
          </a:p>
        </p:txBody>
      </p:sp>
      <p:sp>
        <p:nvSpPr>
          <p:cNvPr id="172041" name="TextBox 1"/>
          <p:cNvSpPr txBox="1">
            <a:spLocks noChangeArrowheads="1"/>
          </p:cNvSpPr>
          <p:nvPr/>
        </p:nvSpPr>
        <p:spPr bwMode="auto">
          <a:xfrm>
            <a:off x="4691063" y="3419475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_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6394" y="5283200"/>
            <a:ext cx="5286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NOT</a:t>
            </a:r>
            <a:r>
              <a:rPr lang="en-US" dirty="0" smtClean="0"/>
              <a:t> the Effective fermion/</a:t>
            </a:r>
            <a:r>
              <a:rPr lang="en-US" dirty="0" err="1" smtClean="0"/>
              <a:t>antifermion</a:t>
            </a:r>
            <a:r>
              <a:rPr lang="en-US" dirty="0" smtClean="0"/>
              <a:t>  masses (</a:t>
            </a:r>
            <a:r>
              <a:rPr lang="en-US" i="1" dirty="0" smtClean="0"/>
              <a:t>p=0) 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40" y="5128682"/>
            <a:ext cx="3086100" cy="546100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6245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TextBox 1"/>
          <p:cNvSpPr txBox="1">
            <a:spLocks noChangeArrowheads="1"/>
          </p:cNvSpPr>
          <p:nvPr/>
        </p:nvSpPr>
        <p:spPr bwMode="auto">
          <a:xfrm>
            <a:off x="153988" y="190500"/>
            <a:ext cx="896620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>
                <a:solidFill>
                  <a:srgbClr val="0000FF"/>
                </a:solidFill>
              </a:rPr>
              <a:t>Abundances</a:t>
            </a:r>
            <a:r>
              <a:rPr lang="en-US" sz="1800" b="1"/>
              <a:t> of neutrinos in Early Universe </a:t>
            </a:r>
            <a:r>
              <a:rPr lang="en-US" sz="1800" b="1" i="1">
                <a:solidFill>
                  <a:srgbClr val="0000FF"/>
                </a:solidFill>
              </a:rPr>
              <a:t>different</a:t>
            </a:r>
            <a:r>
              <a:rPr lang="en-US" sz="1800" b="1"/>
              <a:t> from those of antineutrinos</a:t>
            </a:r>
          </a:p>
          <a:p>
            <a:pPr algn="ctr" eaLnBrk="1" hangingPunct="1"/>
            <a:r>
              <a:rPr lang="en-US" sz="1800" b="1"/>
              <a:t>if B</a:t>
            </a:r>
            <a:r>
              <a:rPr lang="en-US" sz="1800" b="1" baseline="-25000"/>
              <a:t>0 </a:t>
            </a:r>
            <a:r>
              <a:rPr lang="en-US" sz="1800" b="1"/>
              <a:t>≠ 0</a:t>
            </a:r>
          </a:p>
        </p:txBody>
      </p:sp>
      <p:pic>
        <p:nvPicPr>
          <p:cNvPr id="17305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1075"/>
            <a:ext cx="72453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5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914400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0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098800"/>
            <a:ext cx="1511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150" y="3789363"/>
            <a:ext cx="5422900" cy="1257300"/>
          </a:xfrm>
          <a:prstGeom prst="rect">
            <a:avLst/>
          </a:prstGeom>
          <a:ln w="50800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73062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300663"/>
            <a:ext cx="8459788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97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713" y="1196975"/>
            <a:ext cx="5422900" cy="1257300"/>
          </a:xfrm>
          <a:prstGeom prst="rect">
            <a:avLst/>
          </a:prstGeom>
          <a:ln w="50800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sp>
        <p:nvSpPr>
          <p:cNvPr id="174082" name="TextBox 5"/>
          <p:cNvSpPr txBox="1">
            <a:spLocks noChangeArrowheads="1"/>
          </p:cNvSpPr>
          <p:nvPr/>
        </p:nvSpPr>
        <p:spPr bwMode="auto">
          <a:xfrm>
            <a:off x="2627313" y="476250"/>
            <a:ext cx="4332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BARYOGENESIS VIA LEPTOGENESIS</a:t>
            </a:r>
          </a:p>
        </p:txBody>
      </p:sp>
      <p:sp>
        <p:nvSpPr>
          <p:cNvPr id="174083" name="TextBox 6"/>
          <p:cNvSpPr txBox="1">
            <a:spLocks noChangeArrowheads="1"/>
          </p:cNvSpPr>
          <p:nvPr/>
        </p:nvSpPr>
        <p:spPr bwMode="auto">
          <a:xfrm>
            <a:off x="179388" y="2636838"/>
            <a:ext cx="8818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@ T = T</a:t>
            </a:r>
            <a:r>
              <a:rPr lang="en-US" sz="1800" baseline="-25000"/>
              <a:t>d</a:t>
            </a:r>
            <a:r>
              <a:rPr lang="en-US" sz="1800"/>
              <a:t> (decoupling Temp. of Lepton number (L) Violating processes) there is a 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constant ratio </a:t>
            </a:r>
            <a:r>
              <a:rPr lang="en-US" sz="1800"/>
              <a:t>of  net neutrino/antineutrino asymmetry (</a:t>
            </a:r>
            <a:r>
              <a:rPr lang="el-GR" sz="1800"/>
              <a:t>Δ</a:t>
            </a:r>
            <a:r>
              <a:rPr lang="en-GB" sz="1800"/>
              <a:t>L) to entropy density ( ~T</a:t>
            </a:r>
            <a:r>
              <a:rPr lang="en-GB" sz="1800" baseline="30000"/>
              <a:t>3</a:t>
            </a:r>
            <a:r>
              <a:rPr lang="en-GB" sz="1800"/>
              <a:t>)</a:t>
            </a:r>
            <a:endParaRPr lang="en-US" sz="1800"/>
          </a:p>
        </p:txBody>
      </p:sp>
      <p:pic>
        <p:nvPicPr>
          <p:cNvPr id="17408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500438"/>
            <a:ext cx="36449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5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5054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6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013325"/>
            <a:ext cx="5918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7" name="TextBox 12"/>
          <p:cNvSpPr txBox="1">
            <a:spLocks noChangeArrowheads="1"/>
          </p:cNvSpPr>
          <p:nvPr/>
        </p:nvSpPr>
        <p:spPr bwMode="auto">
          <a:xfrm>
            <a:off x="395288" y="5661025"/>
            <a:ext cx="7661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Communicated to Baryon sector, and thus generates BAU either </a:t>
            </a:r>
          </a:p>
          <a:p>
            <a:pPr eaLnBrk="1" hangingPunct="1"/>
            <a:r>
              <a:rPr lang="en-US" sz="1800"/>
              <a:t>via a B-L conserving symmetry as in GUT models or via B + L conserving </a:t>
            </a:r>
          </a:p>
          <a:p>
            <a:pPr eaLnBrk="1" hangingPunct="1"/>
            <a:r>
              <a:rPr lang="en-US" sz="1800"/>
              <a:t>sphaleron processe  </a:t>
            </a:r>
            <a:r>
              <a:rPr lang="en-US" sz="1800">
                <a:sym typeface="Wingdings" charset="0"/>
              </a:rPr>
              <a:t> </a:t>
            </a:r>
            <a:r>
              <a:rPr lang="en-US" sz="1800" b="1" i="1">
                <a:sym typeface="Wingdings" charset="0"/>
              </a:rPr>
              <a:t>BARYOGENESIS</a:t>
            </a:r>
            <a:endParaRPr lang="en-US" sz="1800" b="1" i="1"/>
          </a:p>
        </p:txBody>
      </p:sp>
      <p:sp>
        <p:nvSpPr>
          <p:cNvPr id="174088" name="TextBox 13"/>
          <p:cNvSpPr txBox="1">
            <a:spLocks noChangeArrowheads="1"/>
          </p:cNvSpPr>
          <p:nvPr/>
        </p:nvSpPr>
        <p:spPr bwMode="auto">
          <a:xfrm>
            <a:off x="6659563" y="5013325"/>
            <a:ext cx="1827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(</a:t>
            </a:r>
            <a:r>
              <a:rPr lang="en-US" sz="1800" b="1" i="1">
                <a:solidFill>
                  <a:srgbClr val="0000FF"/>
                </a:solidFill>
              </a:rPr>
              <a:t>Leptogenesis</a:t>
            </a:r>
            <a:r>
              <a:rPr lang="en-US" sz="18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98652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5229200"/>
            <a:ext cx="4860540" cy="7200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404664"/>
            <a:ext cx="7991014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Neutrino/antineutrino asymmetry around black holes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933" y="1444134"/>
            <a:ext cx="483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the metric of a Kerr </a:t>
            </a:r>
            <a:r>
              <a:rPr lang="en-US" b="1" dirty="0" smtClean="0">
                <a:solidFill>
                  <a:srgbClr val="0000FF"/>
                </a:solidFill>
              </a:rPr>
              <a:t>(rotating)</a:t>
            </a:r>
            <a:r>
              <a:rPr lang="en-US" dirty="0" smtClean="0"/>
              <a:t> black hole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988840"/>
            <a:ext cx="6450608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980728"/>
            <a:ext cx="3953163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Mukhopadhyay</a:t>
            </a:r>
            <a:r>
              <a:rPr lang="en-US" dirty="0" smtClean="0"/>
              <a:t>, </a:t>
            </a:r>
            <a:r>
              <a:rPr lang="en-US" dirty="0" err="1" smtClean="0"/>
              <a:t>astro-ph</a:t>
            </a:r>
            <a:r>
              <a:rPr lang="en-US" dirty="0" smtClean="0"/>
              <a:t>/0505460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140968"/>
            <a:ext cx="3746500" cy="96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293096"/>
            <a:ext cx="5645427" cy="1296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2996952"/>
            <a:ext cx="3543300" cy="1130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5536" y="5445224"/>
            <a:ext cx="149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we have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78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5229200"/>
            <a:ext cx="4860540" cy="7200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404664"/>
            <a:ext cx="7991014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Neutrino/antineutrino asymmetry around black holes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988840"/>
            <a:ext cx="6450608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980728"/>
            <a:ext cx="3953163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Mukhopadhyay</a:t>
            </a:r>
            <a:r>
              <a:rPr lang="en-US" dirty="0" smtClean="0"/>
              <a:t>, </a:t>
            </a:r>
            <a:r>
              <a:rPr lang="en-US" dirty="0" err="1" smtClean="0"/>
              <a:t>astro-ph</a:t>
            </a:r>
            <a:r>
              <a:rPr lang="en-US" dirty="0" smtClean="0"/>
              <a:t>/0505460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140968"/>
            <a:ext cx="3746500" cy="96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293096"/>
            <a:ext cx="5645427" cy="1296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2996952"/>
            <a:ext cx="3543300" cy="11303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3995936" y="3645024"/>
            <a:ext cx="2160240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56176" y="4077072"/>
            <a:ext cx="1339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angular </a:t>
            </a:r>
          </a:p>
          <a:p>
            <a:r>
              <a:rPr lang="en-US" dirty="0" smtClean="0"/>
              <a:t>momentum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187624" y="3140968"/>
            <a:ext cx="576064" cy="14401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552" y="2924944"/>
            <a:ext cx="736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5536" y="5445224"/>
            <a:ext cx="149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we have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2933" y="1444134"/>
            <a:ext cx="483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the metric of a Kerr </a:t>
            </a:r>
            <a:r>
              <a:rPr lang="en-US" b="1" dirty="0" smtClean="0">
                <a:solidFill>
                  <a:srgbClr val="0000FF"/>
                </a:solidFill>
              </a:rPr>
              <a:t>(rotating)</a:t>
            </a:r>
            <a:r>
              <a:rPr lang="en-US" dirty="0" smtClean="0"/>
              <a:t> black hole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15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5229200"/>
            <a:ext cx="4860540" cy="7200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404664"/>
            <a:ext cx="7991014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Neutrino/antineutrino asymmetry around black holes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933" y="1444134"/>
            <a:ext cx="483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the metric of a Kerr </a:t>
            </a:r>
            <a:r>
              <a:rPr lang="en-US" b="1" dirty="0" smtClean="0">
                <a:solidFill>
                  <a:srgbClr val="0000FF"/>
                </a:solidFill>
              </a:rPr>
              <a:t>(rotating)</a:t>
            </a:r>
            <a:r>
              <a:rPr lang="en-US" dirty="0" smtClean="0"/>
              <a:t> black hole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988840"/>
            <a:ext cx="6450608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980728"/>
            <a:ext cx="3953163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Mukhopadhyay</a:t>
            </a:r>
            <a:r>
              <a:rPr lang="en-US" dirty="0" smtClean="0"/>
              <a:t>, </a:t>
            </a:r>
            <a:r>
              <a:rPr lang="en-US" dirty="0" err="1" smtClean="0"/>
              <a:t>astro-ph</a:t>
            </a:r>
            <a:r>
              <a:rPr lang="en-US" dirty="0" smtClean="0"/>
              <a:t>/0505460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140968"/>
            <a:ext cx="3746500" cy="96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293096"/>
            <a:ext cx="5645427" cy="1296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2996952"/>
            <a:ext cx="3543300" cy="1130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5536" y="5445224"/>
            <a:ext cx="149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we have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1560" y="5877272"/>
            <a:ext cx="6032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 the vector </a:t>
            </a:r>
            <a:r>
              <a:rPr lang="en-US" sz="2800" b="1" i="1" dirty="0" smtClean="0"/>
              <a:t>B</a:t>
            </a:r>
            <a:r>
              <a:rPr lang="el-GR" sz="2800" b="1" i="1" baseline="30000" dirty="0" smtClean="0"/>
              <a:t>μ</a:t>
            </a:r>
            <a:r>
              <a:rPr lang="en-GB" sz="2800" b="1" i="1" baseline="30000" dirty="0" smtClean="0"/>
              <a:t> </a:t>
            </a:r>
            <a:r>
              <a:rPr lang="en-GB" sz="2800" dirty="0" smtClean="0"/>
              <a:t> </a:t>
            </a:r>
            <a:r>
              <a:rPr lang="en-GB" sz="2000" dirty="0" smtClean="0"/>
              <a:t>can  show that it is non vanishing,</a:t>
            </a:r>
          </a:p>
          <a:p>
            <a:r>
              <a:rPr lang="en-GB" sz="2000" dirty="0" smtClean="0"/>
              <a:t>hence there is CPT Violation induced in this case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802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362" y="496144"/>
            <a:ext cx="709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 the neutrino-antineutrino population  difference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556792"/>
            <a:ext cx="6781800" cy="838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2852936"/>
            <a:ext cx="756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Kerr black holes for which                                     and show that 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9939" y="2708920"/>
            <a:ext cx="1978325" cy="648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573016"/>
            <a:ext cx="7785100" cy="927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4581128"/>
            <a:ext cx="1028700" cy="482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5157192"/>
            <a:ext cx="1964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Then, if </a:t>
            </a:r>
            <a:r>
              <a:rPr lang="en-US" sz="2400" i="1" dirty="0" smtClean="0"/>
              <a:t>B</a:t>
            </a:r>
            <a:r>
              <a:rPr lang="en-US" sz="2400" i="1" baseline="30000" dirty="0" smtClean="0"/>
              <a:t>0 </a:t>
            </a:r>
            <a:r>
              <a:rPr lang="en-US" sz="2400" i="1" dirty="0" smtClean="0"/>
              <a:t> &lt;&lt; T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5936" y="4581128"/>
            <a:ext cx="2575345" cy="136815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300192" y="5013176"/>
            <a:ext cx="720080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20272" y="4653136"/>
            <a:ext cx="1673217" cy="923330"/>
          </a:xfrm>
          <a:prstGeom prst="rect">
            <a:avLst/>
          </a:prstGeom>
          <a:solidFill>
            <a:srgbClr val="FDFFC3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averaged over </a:t>
            </a:r>
          </a:p>
          <a:p>
            <a:r>
              <a:rPr lang="en-US" dirty="0" smtClean="0"/>
              <a:t>the spatial </a:t>
            </a:r>
          </a:p>
          <a:p>
            <a:r>
              <a:rPr lang="en-US" dirty="0" smtClean="0"/>
              <a:t>volume 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8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32656"/>
            <a:ext cx="3388612" cy="18002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611560" y="2852936"/>
            <a:ext cx="407034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Asymmetry depends on the sign of </a:t>
            </a:r>
            <a:r>
              <a:rPr lang="en-US" b="1" i="1" dirty="0" smtClean="0"/>
              <a:t>B</a:t>
            </a:r>
            <a:r>
              <a:rPr lang="en-US" b="1" i="1" baseline="30000" dirty="0" smtClean="0"/>
              <a:t>0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708920"/>
            <a:ext cx="1132158" cy="9473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9552" y="2348880"/>
            <a:ext cx="146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REMARKS</a:t>
            </a:r>
            <a:endParaRPr lang="en-US" b="1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3861048"/>
            <a:ext cx="8418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PRIMORDIAL BLACK HOLES WITH MASSES M</a:t>
            </a:r>
            <a:r>
              <a:rPr lang="en-US" baseline="-25000" dirty="0" smtClean="0"/>
              <a:t>BH </a:t>
            </a:r>
            <a:r>
              <a:rPr lang="en-US" dirty="0" smtClean="0"/>
              <a:t> &lt; 10</a:t>
            </a:r>
            <a:r>
              <a:rPr lang="en-US" baseline="30000" dirty="0" smtClean="0"/>
              <a:t>15</a:t>
            </a:r>
            <a:r>
              <a:rPr lang="en-US" dirty="0" smtClean="0"/>
              <a:t> </a:t>
            </a:r>
            <a:r>
              <a:rPr lang="en-US" dirty="0" err="1" smtClean="0"/>
              <a:t>gm</a:t>
            </a:r>
            <a:r>
              <a:rPr lang="en-US" dirty="0" smtClean="0"/>
              <a:t> have evaporated</a:t>
            </a:r>
          </a:p>
          <a:p>
            <a:r>
              <a:rPr lang="en-US" dirty="0" smtClean="0"/>
              <a:t>today, only BH with masses  M</a:t>
            </a:r>
            <a:r>
              <a:rPr lang="en-US" baseline="-25000" dirty="0" smtClean="0"/>
              <a:t>BH </a:t>
            </a:r>
            <a:r>
              <a:rPr lang="en-US" dirty="0" smtClean="0"/>
              <a:t>&gt; 10</a:t>
            </a:r>
            <a:r>
              <a:rPr lang="en-US" baseline="30000" dirty="0" smtClean="0"/>
              <a:t>15</a:t>
            </a:r>
            <a:r>
              <a:rPr lang="en-US" dirty="0" smtClean="0"/>
              <a:t> </a:t>
            </a:r>
            <a:r>
              <a:rPr lang="en-US" dirty="0" err="1" smtClean="0"/>
              <a:t>gm</a:t>
            </a:r>
            <a:r>
              <a:rPr lang="en-US" dirty="0" smtClean="0"/>
              <a:t> may survive today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4797152"/>
            <a:ext cx="237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Hawking temperature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4509120"/>
            <a:ext cx="3312368" cy="9407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5517232"/>
            <a:ext cx="7112000" cy="431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39552" y="6021288"/>
            <a:ext cx="7084955" cy="646331"/>
          </a:xfrm>
          <a:prstGeom prst="rect">
            <a:avLst/>
          </a:prstGeom>
          <a:solidFill>
            <a:srgbClr val="FDFFC3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To reproduce observed Baryon asymmetry </a:t>
            </a:r>
            <a:r>
              <a:rPr lang="el-GR" dirty="0" smtClean="0"/>
              <a:t>Δ</a:t>
            </a:r>
            <a:r>
              <a:rPr lang="en-GB" dirty="0" smtClean="0"/>
              <a:t>n = O(10 </a:t>
            </a:r>
            <a:r>
              <a:rPr lang="en-GB" baseline="30000" dirty="0" smtClean="0"/>
              <a:t>-10</a:t>
            </a:r>
            <a:r>
              <a:rPr lang="en-GB" dirty="0" smtClean="0"/>
              <a:t> ) </a:t>
            </a:r>
            <a:r>
              <a:rPr lang="en-US" dirty="0" smtClean="0"/>
              <a:t>we need 10</a:t>
            </a:r>
            <a:r>
              <a:rPr lang="en-US" baseline="30000" dirty="0" smtClean="0"/>
              <a:t>6</a:t>
            </a:r>
            <a:r>
              <a:rPr lang="en-US" dirty="0" smtClean="0"/>
              <a:t> BH </a:t>
            </a:r>
          </a:p>
          <a:p>
            <a:r>
              <a:rPr lang="en-US" dirty="0" smtClean="0"/>
              <a:t>with the same  sign of </a:t>
            </a:r>
            <a:r>
              <a:rPr lang="en-US" i="1" dirty="0" smtClean="0"/>
              <a:t>B</a:t>
            </a:r>
            <a:r>
              <a:rPr lang="en-US" i="1" baseline="30000" dirty="0" smtClean="0"/>
              <a:t>0</a:t>
            </a:r>
            <a:r>
              <a:rPr lang="en-US" i="1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 fine tuning …</a:t>
            </a:r>
            <a:r>
              <a:rPr lang="en-US" i="1" dirty="0" smtClean="0">
                <a:sym typeface="Wingdings"/>
              </a:rPr>
              <a:t>..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35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/>
              <a:t>Matter-Antimatter asymmetry in the Universe       Violation of Baryon # (B), C &amp; CP</a:t>
            </a:r>
          </a:p>
          <a:p>
            <a:pPr eaLnBrk="1" hangingPunct="1"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2800" dirty="0" smtClean="0"/>
              <a:t>Tiny CP violation (O(10</a:t>
            </a:r>
            <a:r>
              <a:rPr lang="en-GB" sz="2800" baseline="30000" dirty="0" smtClean="0"/>
              <a:t>-3</a:t>
            </a:r>
            <a:r>
              <a:rPr lang="en-GB" sz="2800" dirty="0" smtClean="0"/>
              <a:t>)) in Labs: e.g.                    </a:t>
            </a:r>
          </a:p>
          <a:p>
            <a:pPr eaLnBrk="1" hangingPunct="1">
              <a:buFontTx/>
              <a:buNone/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2800" dirty="0" smtClean="0"/>
              <a:t>But Universe consists only of matter                  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7676357" y="1630362"/>
            <a:ext cx="576262" cy="503238"/>
          </a:xfrm>
          <a:prstGeom prst="rightArrow">
            <a:avLst>
              <a:gd name="adj1" fmla="val 50000"/>
              <a:gd name="adj2" fmla="val 286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aphicFrame>
        <p:nvGraphicFramePr>
          <p:cNvPr id="2765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840507"/>
              </p:ext>
            </p:extLst>
          </p:nvPr>
        </p:nvGraphicFramePr>
        <p:xfrm>
          <a:off x="6638944" y="2712008"/>
          <a:ext cx="129698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7" name="Equation" r:id="rId3" imgW="419100" imgH="228600" progId="Equation.3">
                  <p:embed/>
                </p:oleObj>
              </mc:Choice>
              <mc:Fallback>
                <p:oleObj name="Equation" r:id="rId3" imgW="419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8944" y="2712008"/>
                        <a:ext cx="129698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732588" y="4581525"/>
            <a:ext cx="1231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T &gt; 1 GeV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84213" y="5516563"/>
            <a:ext cx="7702550" cy="91598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CC0000"/>
                </a:solidFill>
                <a:cs typeface="Arial" charset="0"/>
              </a:rPr>
              <a:t>Sakharov </a:t>
            </a:r>
            <a:r>
              <a:rPr lang="en-GB" dirty="0">
                <a:cs typeface="Arial" charset="0"/>
              </a:rPr>
              <a:t>: Non-equilibrium physics of early Universe, </a:t>
            </a:r>
            <a:r>
              <a:rPr lang="en-GB" b="1" dirty="0">
                <a:solidFill>
                  <a:srgbClr val="CC0000"/>
                </a:solidFill>
                <a:cs typeface="Arial" charset="0"/>
              </a:rPr>
              <a:t>B,  C, CP violation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                                          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                                          but </a:t>
            </a:r>
            <a:r>
              <a:rPr lang="en-GB" b="1" dirty="0">
                <a:solidFill>
                  <a:srgbClr val="CC0000"/>
                </a:solidFill>
                <a:cs typeface="Arial" charset="0"/>
              </a:rPr>
              <a:t>not quantitatively</a:t>
            </a:r>
            <a:r>
              <a:rPr lang="en-GB" dirty="0">
                <a:cs typeface="Arial" charset="0"/>
              </a:rPr>
              <a:t> </a:t>
            </a:r>
            <a:r>
              <a:rPr lang="en-GB" b="1" dirty="0">
                <a:solidFill>
                  <a:srgbClr val="FF0000"/>
                </a:solidFill>
                <a:cs typeface="Arial" charset="0"/>
              </a:rPr>
              <a:t>in SM</a:t>
            </a:r>
            <a:r>
              <a:rPr lang="en-GB" dirty="0">
                <a:cs typeface="Arial" charset="0"/>
              </a:rPr>
              <a:t>, still a mystery 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827088" y="5876925"/>
            <a:ext cx="576262" cy="503238"/>
          </a:xfrm>
          <a:prstGeom prst="rightArrow">
            <a:avLst>
              <a:gd name="adj1" fmla="val 50000"/>
              <a:gd name="adj2" fmla="val 286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97" y="4505489"/>
            <a:ext cx="5668588" cy="629843"/>
          </a:xfrm>
          <a:prstGeom prst="rect">
            <a:avLst/>
          </a:prstGeom>
          <a:ln w="31750">
            <a:noFill/>
          </a:ln>
        </p:spPr>
      </p:pic>
      <p:sp>
        <p:nvSpPr>
          <p:cNvPr id="3" name="Rounded Rectangle 2"/>
          <p:cNvSpPr/>
          <p:nvPr/>
        </p:nvSpPr>
        <p:spPr>
          <a:xfrm>
            <a:off x="684213" y="4362824"/>
            <a:ext cx="5904846" cy="98611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Generic Concepts</a:t>
            </a: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9" y="6021388"/>
            <a:ext cx="1208087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912" y="3631775"/>
            <a:ext cx="2832662" cy="4429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4013204"/>
            <a:ext cx="226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WMAP + COBE (2003)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87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7761" y="225114"/>
            <a:ext cx="68202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Chalkboard"/>
                <a:cs typeface="Chalkboard"/>
              </a:rPr>
              <a:t>3. CPTV induced by SPACE-TIME </a:t>
            </a:r>
          </a:p>
          <a:p>
            <a:pPr algn="ctr"/>
            <a:r>
              <a:rPr lang="en-US" sz="3200" b="1" dirty="0" smtClean="0">
                <a:latin typeface="Chalkboard"/>
                <a:cs typeface="Chalkboard"/>
              </a:rPr>
              <a:t>with TORSION</a:t>
            </a:r>
            <a:endParaRPr lang="en-US" sz="3200" b="1" dirty="0">
              <a:latin typeface="Chalkboard"/>
              <a:cs typeface="Chalkboar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60" y="2133595"/>
            <a:ext cx="9120438" cy="203132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Generic Concepts on </a:t>
            </a:r>
            <a:r>
              <a:rPr lang="en-US" dirty="0" err="1" smtClean="0">
                <a:latin typeface="Chalkduster"/>
                <a:cs typeface="Chalkduster"/>
              </a:rPr>
              <a:t>Torsionful</a:t>
            </a:r>
            <a:r>
              <a:rPr lang="en-US" dirty="0" smtClean="0">
                <a:latin typeface="Chalkduster"/>
                <a:cs typeface="Chalkduster"/>
              </a:rPr>
              <a:t> Geometries </a:t>
            </a:r>
          </a:p>
          <a:p>
            <a:endParaRPr lang="en-US" dirty="0" smtClean="0"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  <a:p>
            <a:r>
              <a:rPr lang="en-US" dirty="0" err="1" smtClean="0">
                <a:latin typeface="Chalkduster"/>
                <a:cs typeface="Chalkduster"/>
              </a:rPr>
              <a:t>Fermionic</a:t>
            </a:r>
            <a:r>
              <a:rPr lang="en-US" dirty="0" smtClean="0">
                <a:latin typeface="Chalkduster"/>
                <a:cs typeface="Chalkduster"/>
              </a:rPr>
              <a:t> Torsion in Einstein-</a:t>
            </a:r>
            <a:r>
              <a:rPr lang="en-US" dirty="0" err="1" smtClean="0">
                <a:latin typeface="Chalkduster"/>
                <a:cs typeface="Chalkduster"/>
              </a:rPr>
              <a:t>Cartan</a:t>
            </a:r>
            <a:r>
              <a:rPr lang="en-US" dirty="0" smtClean="0">
                <a:latin typeface="Chalkduster"/>
                <a:cs typeface="Chalkduster"/>
              </a:rPr>
              <a:t> theory &amp; CPTV</a:t>
            </a:r>
          </a:p>
          <a:p>
            <a:endParaRPr lang="en-US" dirty="0"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Kalb-</a:t>
            </a:r>
            <a:r>
              <a:rPr lang="en-US" dirty="0" err="1" smtClean="0">
                <a:latin typeface="Chalkduster"/>
                <a:cs typeface="Chalkduster"/>
              </a:rPr>
              <a:t>Ramond</a:t>
            </a:r>
            <a:r>
              <a:rPr lang="en-US" dirty="0" smtClean="0">
                <a:latin typeface="Chalkduster"/>
                <a:cs typeface="Chalkduster"/>
              </a:rPr>
              <a:t> Torsion in String-Inspired Effective theories &amp; CPTV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770051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99592" y="1269256"/>
            <a:ext cx="759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Einstein theories of gravity </a:t>
            </a:r>
            <a:r>
              <a:rPr lang="en-US" dirty="0" smtClean="0">
                <a:sym typeface="Wingdings"/>
              </a:rPr>
              <a:t> postulate that torsion is absent (constraint)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2062589"/>
            <a:ext cx="7729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Einstein-</a:t>
            </a:r>
            <a:r>
              <a:rPr lang="en-US" dirty="0" err="1" smtClean="0"/>
              <a:t>Cartan</a:t>
            </a:r>
            <a:r>
              <a:rPr lang="en-US" dirty="0"/>
              <a:t> </a:t>
            </a:r>
            <a:r>
              <a:rPr lang="en-US" dirty="0" smtClean="0"/>
              <a:t>and Kibble (1961) </a:t>
            </a:r>
            <a:r>
              <a:rPr lang="en-US" dirty="0" err="1" smtClean="0"/>
              <a:t>Sciama</a:t>
            </a:r>
            <a:r>
              <a:rPr lang="en-US" dirty="0"/>
              <a:t> </a:t>
            </a:r>
            <a:r>
              <a:rPr lang="en-US" dirty="0" smtClean="0"/>
              <a:t>(1964) theories , this constraint</a:t>
            </a:r>
          </a:p>
          <a:p>
            <a:r>
              <a:rPr lang="en-US" dirty="0" smtClean="0"/>
              <a:t>is not used and torsion is considered as a dynamical field.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3166781"/>
            <a:ext cx="7212231" cy="923330"/>
          </a:xfrm>
          <a:prstGeom prst="rect">
            <a:avLst/>
          </a:prstGeom>
          <a:solidFill>
            <a:srgbClr val="FDFFC3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Fermions in gravitational field, when formulated in the so called first-order</a:t>
            </a:r>
          </a:p>
          <a:p>
            <a:r>
              <a:rPr lang="en-US" dirty="0" smtClean="0"/>
              <a:t>formalism, where spin connection and </a:t>
            </a:r>
            <a:r>
              <a:rPr lang="en-US" dirty="0" err="1" smtClean="0"/>
              <a:t>vierbein</a:t>
            </a:r>
            <a:r>
              <a:rPr lang="en-US" dirty="0" smtClean="0"/>
              <a:t> are treated as independent</a:t>
            </a:r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torsion</a:t>
            </a:r>
            <a:r>
              <a:rPr lang="en-US" dirty="0" smtClean="0"/>
              <a:t> does </a:t>
            </a:r>
            <a:r>
              <a:rPr lang="en-US" b="1" i="1" dirty="0" smtClean="0">
                <a:solidFill>
                  <a:srgbClr val="FF0000"/>
                </a:solidFill>
              </a:rPr>
              <a:t>not </a:t>
            </a:r>
            <a:r>
              <a:rPr lang="en-US" dirty="0" smtClean="0"/>
              <a:t>vanish &amp; is proportional to the axial fermion current</a:t>
            </a:r>
            <a:endParaRPr lang="en-US" dirty="0"/>
          </a:p>
        </p:txBody>
      </p:sp>
      <p:pic>
        <p:nvPicPr>
          <p:cNvPr id="10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867" y="4293791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2400" y="153784"/>
            <a:ext cx="8856133" cy="461665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halkboard"/>
                <a:cs typeface="Chalkboard"/>
              </a:rPr>
              <a:t>3. Gravity with </a:t>
            </a:r>
            <a:r>
              <a:rPr lang="en-US" sz="2400" b="1" dirty="0">
                <a:latin typeface="Chalkboard"/>
                <a:cs typeface="Chalkboard"/>
              </a:rPr>
              <a:t>TORSION</a:t>
            </a:r>
          </a:p>
        </p:txBody>
      </p:sp>
    </p:spTree>
    <p:extLst>
      <p:ext uri="{BB962C8B-B14F-4D97-AF65-F5344CB8AC3E}">
        <p14:creationId xmlns:p14="http://schemas.microsoft.com/office/powerpoint/2010/main" val="69981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2" name="TextBox 2"/>
          <p:cNvSpPr txBox="1">
            <a:spLocks noChangeArrowheads="1"/>
          </p:cNvSpPr>
          <p:nvPr/>
        </p:nvSpPr>
        <p:spPr bwMode="auto">
          <a:xfrm>
            <a:off x="521494" y="774700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Dirac </a:t>
            </a:r>
            <a:r>
              <a:rPr lang="en-US" sz="1800" dirty="0" err="1"/>
              <a:t>Lagrangian</a:t>
            </a:r>
            <a:r>
              <a:rPr lang="en-US" sz="1800" dirty="0"/>
              <a:t> (for concreteness, it can be extended to </a:t>
            </a:r>
            <a:r>
              <a:rPr lang="en-US" sz="1800" dirty="0" err="1"/>
              <a:t>Majorana</a:t>
            </a:r>
            <a:r>
              <a:rPr lang="en-US" sz="1800" dirty="0"/>
              <a:t> neutrinos)</a:t>
            </a:r>
          </a:p>
        </p:txBody>
      </p:sp>
      <p:pic>
        <p:nvPicPr>
          <p:cNvPr id="16896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5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sp>
        <p:nvSpPr>
          <p:cNvPr id="2" name="Up Arrow 1"/>
          <p:cNvSpPr/>
          <p:nvPr/>
        </p:nvSpPr>
        <p:spPr>
          <a:xfrm>
            <a:off x="3203575" y="4005263"/>
            <a:ext cx="484188" cy="622300"/>
          </a:xfrm>
          <a:prstGeom prst="upArrow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8967" name="TextBox 7"/>
          <p:cNvSpPr txBox="1">
            <a:spLocks noChangeArrowheads="1"/>
          </p:cNvSpPr>
          <p:nvPr/>
        </p:nvSpPr>
        <p:spPr bwMode="auto">
          <a:xfrm>
            <a:off x="1676400" y="4646613"/>
            <a:ext cx="35237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If torsion then </a:t>
            </a:r>
            <a:r>
              <a:rPr lang="el-GR" sz="1800" dirty="0" smtClean="0">
                <a:solidFill>
                  <a:srgbClr val="FF0000"/>
                </a:solidFill>
                <a:latin typeface="Arial Black"/>
                <a:cs typeface="Arial Black"/>
              </a:rPr>
              <a:t>Γ</a:t>
            </a:r>
            <a:r>
              <a:rPr lang="el-GR" sz="1800" baseline="-25000" dirty="0" smtClean="0">
                <a:solidFill>
                  <a:srgbClr val="FF0000"/>
                </a:solidFill>
                <a:latin typeface="Arial Black"/>
                <a:cs typeface="Arial Black"/>
              </a:rPr>
              <a:t>μν </a:t>
            </a:r>
            <a:r>
              <a:rPr lang="el-GR" sz="1800" dirty="0" smtClean="0">
                <a:solidFill>
                  <a:srgbClr val="FF0000"/>
                </a:solidFill>
                <a:latin typeface="Arial Black"/>
                <a:cs typeface="Arial Black"/>
              </a:rPr>
              <a:t>≠ Γ</a:t>
            </a:r>
            <a:r>
              <a:rPr lang="el-GR" sz="1800" baseline="-25000" dirty="0" smtClean="0">
                <a:solidFill>
                  <a:srgbClr val="FF0000"/>
                </a:solidFill>
                <a:latin typeface="Arial Black"/>
                <a:cs typeface="Arial Black"/>
              </a:rPr>
              <a:t>νμ </a:t>
            </a:r>
            <a:endParaRPr lang="en-US" sz="18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eaLnBrk="1" hangingPunct="1"/>
            <a:r>
              <a:rPr lang="en-US" sz="1800" b="1" i="1" dirty="0" err="1" smtClean="0">
                <a:solidFill>
                  <a:srgbClr val="FF0000"/>
                </a:solidFill>
              </a:rPr>
              <a:t>antisymmetric</a:t>
            </a:r>
            <a:r>
              <a:rPr lang="en-US" sz="1800" dirty="0" smtClean="0"/>
              <a:t> part is the </a:t>
            </a:r>
            <a:endParaRPr lang="en-US" sz="1800" dirty="0"/>
          </a:p>
          <a:p>
            <a:pPr eaLnBrk="1" hangingPunct="1"/>
            <a:r>
              <a:rPr lang="en-US" sz="1800" dirty="0" err="1" smtClean="0"/>
              <a:t>contorsion</a:t>
            </a:r>
            <a:r>
              <a:rPr lang="en-US" sz="1800" dirty="0" smtClean="0"/>
              <a:t> tensor, contributes to</a:t>
            </a:r>
          </a:p>
        </p:txBody>
      </p:sp>
      <p:pic>
        <p:nvPicPr>
          <p:cNvPr id="168969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094163"/>
            <a:ext cx="30099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70" name="TextBox 10"/>
          <p:cNvSpPr txBox="1">
            <a:spLocks noChangeArrowheads="1"/>
          </p:cNvSpPr>
          <p:nvPr/>
        </p:nvSpPr>
        <p:spPr bwMode="auto">
          <a:xfrm>
            <a:off x="5795963" y="4797425"/>
            <a:ext cx="25337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err="1">
                <a:solidFill>
                  <a:srgbClr val="FF0000"/>
                </a:solidFill>
              </a:rPr>
              <a:t>vielbeins</a:t>
            </a:r>
            <a:r>
              <a:rPr lang="en-US" sz="1800" b="1" i="1" dirty="0">
                <a:solidFill>
                  <a:srgbClr val="FF0000"/>
                </a:solidFill>
              </a:rPr>
              <a:t> (tetrads</a:t>
            </a:r>
            <a:r>
              <a:rPr lang="en-US" sz="1800" b="1" i="1" dirty="0" smtClean="0">
                <a:solidFill>
                  <a:srgbClr val="FF0000"/>
                </a:solidFill>
              </a:rPr>
              <a:t>)</a:t>
            </a:r>
            <a:endParaRPr lang="el-GR" sz="1800" b="1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1800" b="1" i="1" dirty="0" smtClean="0">
                <a:solidFill>
                  <a:srgbClr val="FF0000"/>
                </a:solidFill>
              </a:rPr>
              <a:t>independent from</a:t>
            </a:r>
          </a:p>
          <a:p>
            <a:pPr eaLnBrk="1" hangingPunct="1"/>
            <a:r>
              <a:rPr lang="en-GB" sz="1800" b="1" i="1" dirty="0" smtClean="0">
                <a:solidFill>
                  <a:srgbClr val="FF0000"/>
                </a:solidFill>
              </a:rPr>
              <a:t>spin connection </a:t>
            </a:r>
            <a:r>
              <a:rPr lang="el-GR" sz="1800" b="1" i="1" dirty="0" smtClean="0">
                <a:solidFill>
                  <a:srgbClr val="FF0000"/>
                </a:solidFill>
              </a:rPr>
              <a:t>ω</a:t>
            </a:r>
            <a:r>
              <a:rPr lang="el-GR" sz="1800" b="1" i="1" baseline="-25000" dirty="0" smtClean="0">
                <a:solidFill>
                  <a:srgbClr val="FF0000"/>
                </a:solidFill>
              </a:rPr>
              <a:t>μ</a:t>
            </a:r>
            <a:r>
              <a:rPr lang="en-GB" sz="1800" b="1" i="1" baseline="30000" dirty="0" err="1" smtClean="0">
                <a:solidFill>
                  <a:srgbClr val="FF0000"/>
                </a:solidFill>
              </a:rPr>
              <a:t>ab</a:t>
            </a:r>
            <a:endParaRPr lang="en-GB" sz="1800" b="1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1800" b="1" i="1" dirty="0" smtClean="0">
                <a:solidFill>
                  <a:srgbClr val="FF0000"/>
                </a:solidFill>
              </a:rPr>
              <a:t>now ….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53784"/>
            <a:ext cx="8856133" cy="461665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halkboard"/>
                <a:cs typeface="Chalkboard"/>
              </a:rPr>
              <a:t>3. Fermions in Gravity with </a:t>
            </a:r>
            <a:r>
              <a:rPr lang="en-US" sz="2400" b="1" dirty="0">
                <a:latin typeface="Chalkboard"/>
                <a:cs typeface="Chalkboard"/>
              </a:rPr>
              <a:t>TORSION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4" y="5627773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478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2268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2" name="TextBox 2"/>
          <p:cNvSpPr txBox="1">
            <a:spLocks noChangeArrowheads="1"/>
          </p:cNvSpPr>
          <p:nvPr/>
        </p:nvSpPr>
        <p:spPr bwMode="auto">
          <a:xfrm>
            <a:off x="521494" y="774700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Dirac </a:t>
            </a:r>
            <a:r>
              <a:rPr lang="en-US" sz="1800" dirty="0" err="1"/>
              <a:t>Lagrangian</a:t>
            </a:r>
            <a:r>
              <a:rPr lang="en-US" sz="1800" dirty="0"/>
              <a:t> (for concreteness, it can be extended to </a:t>
            </a:r>
            <a:r>
              <a:rPr lang="en-US" sz="1800" dirty="0" err="1"/>
              <a:t>Majorana</a:t>
            </a:r>
            <a:r>
              <a:rPr lang="en-US" sz="1800" dirty="0"/>
              <a:t> neutrinos)</a:t>
            </a:r>
          </a:p>
        </p:txBody>
      </p:sp>
      <p:pic>
        <p:nvPicPr>
          <p:cNvPr id="16896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8117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5" name="TextBox 5"/>
          <p:cNvSpPr txBox="1">
            <a:spLocks noChangeArrowheads="1"/>
          </p:cNvSpPr>
          <p:nvPr/>
        </p:nvSpPr>
        <p:spPr bwMode="auto">
          <a:xfrm>
            <a:off x="4787900" y="2349500"/>
            <a:ext cx="3533775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Gravitational covariant derivative</a:t>
            </a:r>
          </a:p>
          <a:p>
            <a:pPr eaLnBrk="1" hangingPunct="1"/>
            <a:r>
              <a:rPr lang="en-US" sz="1800"/>
              <a:t>including spin connection</a:t>
            </a:r>
          </a:p>
          <a:p>
            <a:pPr eaLnBrk="1" hangingPunct="1"/>
            <a:endParaRPr lang="en-US" sz="1800"/>
          </a:p>
          <a:p>
            <a:pPr eaLnBrk="1" hangingPunct="1"/>
            <a:r>
              <a:rPr lang="en-US" sz="1800"/>
              <a:t> </a:t>
            </a:r>
          </a:p>
        </p:txBody>
      </p:sp>
      <p:sp>
        <p:nvSpPr>
          <p:cNvPr id="2" name="Up Arrow 1"/>
          <p:cNvSpPr/>
          <p:nvPr/>
        </p:nvSpPr>
        <p:spPr>
          <a:xfrm>
            <a:off x="3203575" y="4005263"/>
            <a:ext cx="484188" cy="622300"/>
          </a:xfrm>
          <a:prstGeom prst="upArrow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8967" name="TextBox 7"/>
          <p:cNvSpPr txBox="1">
            <a:spLocks noChangeArrowheads="1"/>
          </p:cNvSpPr>
          <p:nvPr/>
        </p:nvSpPr>
        <p:spPr bwMode="auto">
          <a:xfrm>
            <a:off x="1676400" y="4646613"/>
            <a:ext cx="35237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If torsion then </a:t>
            </a:r>
            <a:r>
              <a:rPr lang="el-GR" sz="1800" dirty="0" smtClean="0">
                <a:solidFill>
                  <a:srgbClr val="FF0000"/>
                </a:solidFill>
                <a:latin typeface="Arial Black"/>
                <a:cs typeface="Arial Black"/>
              </a:rPr>
              <a:t>Γ</a:t>
            </a:r>
            <a:r>
              <a:rPr lang="el-GR" sz="1800" baseline="-25000" dirty="0" smtClean="0">
                <a:solidFill>
                  <a:srgbClr val="FF0000"/>
                </a:solidFill>
                <a:latin typeface="Arial Black"/>
                <a:cs typeface="Arial Black"/>
              </a:rPr>
              <a:t>μν </a:t>
            </a:r>
            <a:r>
              <a:rPr lang="el-GR" sz="1800" dirty="0" smtClean="0">
                <a:solidFill>
                  <a:srgbClr val="FF0000"/>
                </a:solidFill>
                <a:latin typeface="Arial Black"/>
                <a:cs typeface="Arial Black"/>
              </a:rPr>
              <a:t>≠ Γ</a:t>
            </a:r>
            <a:r>
              <a:rPr lang="el-GR" sz="1800" baseline="-25000" dirty="0" smtClean="0">
                <a:solidFill>
                  <a:srgbClr val="FF0000"/>
                </a:solidFill>
                <a:latin typeface="Arial Black"/>
                <a:cs typeface="Arial Black"/>
              </a:rPr>
              <a:t>νμ </a:t>
            </a:r>
            <a:endParaRPr lang="en-US" sz="18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eaLnBrk="1" hangingPunct="1"/>
            <a:r>
              <a:rPr lang="en-US" sz="1800" b="1" i="1" dirty="0" err="1" smtClean="0">
                <a:solidFill>
                  <a:srgbClr val="FF0000"/>
                </a:solidFill>
              </a:rPr>
              <a:t>antisymmetric</a:t>
            </a:r>
            <a:r>
              <a:rPr lang="en-US" sz="1800" dirty="0" smtClean="0"/>
              <a:t> part is the </a:t>
            </a:r>
            <a:endParaRPr lang="en-US" sz="1800" dirty="0"/>
          </a:p>
          <a:p>
            <a:pPr eaLnBrk="1" hangingPunct="1"/>
            <a:r>
              <a:rPr lang="en-US" sz="1800" dirty="0" err="1" smtClean="0"/>
              <a:t>contorsion</a:t>
            </a:r>
            <a:r>
              <a:rPr lang="en-US" sz="1800" dirty="0" smtClean="0"/>
              <a:t> tensor, contributes to</a:t>
            </a:r>
          </a:p>
        </p:txBody>
      </p:sp>
      <p:pic>
        <p:nvPicPr>
          <p:cNvPr id="168969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094163"/>
            <a:ext cx="30099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70" name="TextBox 10"/>
          <p:cNvSpPr txBox="1">
            <a:spLocks noChangeArrowheads="1"/>
          </p:cNvSpPr>
          <p:nvPr/>
        </p:nvSpPr>
        <p:spPr bwMode="auto">
          <a:xfrm>
            <a:off x="5795963" y="4797425"/>
            <a:ext cx="25337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err="1">
                <a:solidFill>
                  <a:srgbClr val="FF0000"/>
                </a:solidFill>
              </a:rPr>
              <a:t>vielbeins</a:t>
            </a:r>
            <a:r>
              <a:rPr lang="en-US" sz="1800" b="1" i="1" dirty="0">
                <a:solidFill>
                  <a:srgbClr val="FF0000"/>
                </a:solidFill>
              </a:rPr>
              <a:t> (tetrads</a:t>
            </a:r>
            <a:r>
              <a:rPr lang="en-US" sz="1800" b="1" i="1" dirty="0" smtClean="0">
                <a:solidFill>
                  <a:srgbClr val="FF0000"/>
                </a:solidFill>
              </a:rPr>
              <a:t>)</a:t>
            </a:r>
            <a:endParaRPr lang="el-GR" sz="1800" b="1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1800" b="1" i="1" dirty="0" smtClean="0">
                <a:solidFill>
                  <a:srgbClr val="FF0000"/>
                </a:solidFill>
              </a:rPr>
              <a:t>independent from</a:t>
            </a:r>
          </a:p>
          <a:p>
            <a:pPr eaLnBrk="1" hangingPunct="1"/>
            <a:r>
              <a:rPr lang="en-GB" sz="1800" b="1" i="1" dirty="0" smtClean="0">
                <a:solidFill>
                  <a:srgbClr val="FF0000"/>
                </a:solidFill>
              </a:rPr>
              <a:t>spin connection </a:t>
            </a:r>
            <a:r>
              <a:rPr lang="el-GR" sz="1800" b="1" i="1" dirty="0" smtClean="0">
                <a:solidFill>
                  <a:srgbClr val="FF0000"/>
                </a:solidFill>
              </a:rPr>
              <a:t>ω</a:t>
            </a:r>
            <a:r>
              <a:rPr lang="el-GR" sz="1800" b="1" i="1" baseline="-25000" dirty="0" smtClean="0">
                <a:solidFill>
                  <a:srgbClr val="FF0000"/>
                </a:solidFill>
              </a:rPr>
              <a:t>μ</a:t>
            </a:r>
            <a:r>
              <a:rPr lang="en-GB" sz="1800" b="1" i="1" baseline="30000" dirty="0" err="1" smtClean="0">
                <a:solidFill>
                  <a:srgbClr val="FF0000"/>
                </a:solidFill>
              </a:rPr>
              <a:t>ab</a:t>
            </a:r>
            <a:endParaRPr lang="en-GB" sz="1800" b="1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1800" b="1" i="1" dirty="0" smtClean="0">
                <a:solidFill>
                  <a:srgbClr val="FF0000"/>
                </a:solidFill>
              </a:rPr>
              <a:t>now ….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53784"/>
            <a:ext cx="8856133" cy="461665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halkboard"/>
                <a:cs typeface="Chalkboard"/>
              </a:rPr>
              <a:t>3. Fermions in Gravity with </a:t>
            </a:r>
            <a:r>
              <a:rPr lang="en-US" sz="2400" b="1" dirty="0">
                <a:latin typeface="Chalkboard"/>
                <a:cs typeface="Chalkboard"/>
              </a:rPr>
              <a:t>TORSION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4" y="5627773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9525" y="5760688"/>
            <a:ext cx="914400" cy="914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1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774" y="285234"/>
            <a:ext cx="2514600" cy="292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717" y="951700"/>
            <a:ext cx="3146547" cy="9479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7471" y="1219943"/>
            <a:ext cx="4365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Gravity with Torsion contains </a:t>
            </a:r>
          </a:p>
          <a:p>
            <a:r>
              <a:rPr lang="en-US" b="1" i="1" dirty="0" err="1" smtClean="0">
                <a:solidFill>
                  <a:srgbClr val="0000FF"/>
                </a:solidFill>
              </a:rPr>
              <a:t>Antisymmetric</a:t>
            </a:r>
            <a:r>
              <a:rPr lang="en-US" dirty="0"/>
              <a:t> </a:t>
            </a:r>
            <a:r>
              <a:rPr lang="en-US" dirty="0" smtClean="0"/>
              <a:t> parts in the spin connection: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9124" y="1974829"/>
            <a:ext cx="4203700" cy="58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785" y="2487635"/>
            <a:ext cx="5027215" cy="8713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32711" y="2790821"/>
            <a:ext cx="20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Contorsion</a:t>
            </a:r>
            <a:r>
              <a:rPr lang="en-US" dirty="0" smtClean="0"/>
              <a:t> tensor 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5611091" y="2774113"/>
            <a:ext cx="571240" cy="45121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1755" y="3610021"/>
            <a:ext cx="4393220" cy="9333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784" y="3644899"/>
            <a:ext cx="2394743" cy="7335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6785" y="4827958"/>
            <a:ext cx="4959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Curvature tensor in first order </a:t>
            </a:r>
            <a:r>
              <a:rPr lang="en-US" dirty="0" err="1" smtClean="0"/>
              <a:t>torsionful</a:t>
            </a:r>
            <a:r>
              <a:rPr lang="en-US" dirty="0" smtClean="0"/>
              <a:t> formalism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9806" y="5488242"/>
            <a:ext cx="5737259" cy="945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6785" y="4543379"/>
            <a:ext cx="768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Torsion decomposes in vector, </a:t>
            </a:r>
            <a:r>
              <a:rPr lang="en-US" sz="2000" b="1" i="1" dirty="0" smtClean="0">
                <a:solidFill>
                  <a:srgbClr val="FF0000"/>
                </a:solidFill>
              </a:rPr>
              <a:t>T</a:t>
            </a:r>
            <a:r>
              <a:rPr lang="el-GR" sz="2000" b="1" i="1" baseline="-25000" dirty="0" smtClean="0">
                <a:solidFill>
                  <a:srgbClr val="FF0000"/>
                </a:solidFill>
              </a:rPr>
              <a:t>μ</a:t>
            </a:r>
            <a:r>
              <a:rPr lang="en-GB" sz="2000" b="1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b="1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</a:rPr>
              <a:t>axial vector </a:t>
            </a:r>
            <a:r>
              <a:rPr lang="en-US" sz="2000" b="1" i="1" dirty="0" smtClean="0">
                <a:solidFill>
                  <a:srgbClr val="FF0000"/>
                </a:solidFill>
              </a:rPr>
              <a:t>S</a:t>
            </a:r>
            <a:r>
              <a:rPr lang="el-GR" sz="2000" b="1" i="1" baseline="-25000" dirty="0" smtClean="0">
                <a:solidFill>
                  <a:srgbClr val="FF0000"/>
                </a:solidFill>
              </a:rPr>
              <a:t>μ</a:t>
            </a:r>
            <a:r>
              <a:rPr lang="el-GR" sz="2000" b="1" i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and tensor </a:t>
            </a:r>
            <a:r>
              <a:rPr lang="en-GB" sz="2000" b="1" i="1" dirty="0" smtClean="0">
                <a:solidFill>
                  <a:srgbClr val="FF0000"/>
                </a:solidFill>
              </a:rPr>
              <a:t>q</a:t>
            </a:r>
            <a:r>
              <a:rPr lang="el-GR" sz="2000" b="1" baseline="-25000" dirty="0" smtClean="0">
                <a:solidFill>
                  <a:srgbClr val="FF0000"/>
                </a:solidFill>
              </a:rPr>
              <a:t>μνρ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parts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68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180" y="518058"/>
            <a:ext cx="82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 of the combined actions S</a:t>
            </a:r>
            <a:r>
              <a:rPr lang="en-US" baseline="-25000" dirty="0" smtClean="0"/>
              <a:t>G</a:t>
            </a:r>
            <a:r>
              <a:rPr lang="en-US" dirty="0" smtClean="0"/>
              <a:t> + S</a:t>
            </a:r>
            <a:r>
              <a:rPr lang="en-US" baseline="-25000" dirty="0" smtClean="0"/>
              <a:t>FERMION </a:t>
            </a:r>
            <a:r>
              <a:rPr lang="en-US" dirty="0" err="1" smtClean="0"/>
              <a:t>w.r.t</a:t>
            </a:r>
            <a:r>
              <a:rPr lang="en-US" dirty="0" smtClean="0"/>
              <a:t>. T, S and q components of torsion,</a:t>
            </a:r>
          </a:p>
          <a:p>
            <a:r>
              <a:rPr lang="en-US" dirty="0"/>
              <a:t>v</a:t>
            </a:r>
            <a:r>
              <a:rPr lang="en-US" dirty="0" smtClean="0"/>
              <a:t>iewed as </a:t>
            </a:r>
            <a:r>
              <a:rPr lang="en-US" b="1" i="1" dirty="0" smtClean="0">
                <a:solidFill>
                  <a:srgbClr val="3366FF"/>
                </a:solidFill>
              </a:rPr>
              <a:t>independent</a:t>
            </a:r>
            <a:r>
              <a:rPr lang="en-US" dirty="0" smtClean="0"/>
              <a:t> fields, yields: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474" y="1589419"/>
            <a:ext cx="5016500" cy="82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3416300"/>
            <a:ext cx="25400" cy="25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274" y="2620664"/>
            <a:ext cx="4838700" cy="48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903" y="4254977"/>
            <a:ext cx="4548052" cy="1090029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51905" y="3726674"/>
            <a:ext cx="771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solutions allow for the spin connection with torsion to be written as: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524" y="5899167"/>
            <a:ext cx="793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So that torsion is associated with the </a:t>
            </a:r>
            <a:r>
              <a:rPr lang="en-US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spinor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 axial current.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5204" y="496148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torsion-free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4341" y="2586798"/>
            <a:ext cx="1808726" cy="613603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4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6044518" cy="10801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628800"/>
            <a:ext cx="2232248" cy="5760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3" y="3346102"/>
            <a:ext cx="6120680" cy="93836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44208" y="4509120"/>
            <a:ext cx="2237812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/>
              <a:t>Hehl-Datta</a:t>
            </a:r>
            <a:r>
              <a:rPr lang="en-US" dirty="0" smtClean="0"/>
              <a:t> equation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348880"/>
            <a:ext cx="7942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 with respect to torsion yields connection of torsion to axial currents</a:t>
            </a:r>
          </a:p>
          <a:p>
            <a:r>
              <a:rPr lang="en-US" dirty="0" smtClean="0"/>
              <a:t>then substitution back to fermion equations yields the higher order equation  </a:t>
            </a:r>
            <a:endParaRPr lang="en-US" dirty="0"/>
          </a:p>
        </p:txBody>
      </p:sp>
      <p:pic>
        <p:nvPicPr>
          <p:cNvPr id="7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284984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349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6044518" cy="10801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628800"/>
            <a:ext cx="2232248" cy="5760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3" y="3346102"/>
            <a:ext cx="6120680" cy="93836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44208" y="4509120"/>
            <a:ext cx="2237812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/>
              <a:t>Hehl-Datta</a:t>
            </a:r>
            <a:r>
              <a:rPr lang="en-US" dirty="0" smtClean="0"/>
              <a:t> equation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348880"/>
            <a:ext cx="7942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 with respect to torsion yields connection of torsion to axial currents</a:t>
            </a:r>
          </a:p>
          <a:p>
            <a:r>
              <a:rPr lang="en-US" dirty="0" smtClean="0"/>
              <a:t>then substitution back to fermion equations yields the higher order equation  </a:t>
            </a:r>
            <a:endParaRPr lang="en-US" dirty="0"/>
          </a:p>
        </p:txBody>
      </p:sp>
      <p:pic>
        <p:nvPicPr>
          <p:cNvPr id="7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284984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rved Right Arrow 7"/>
          <p:cNvSpPr/>
          <p:nvPr/>
        </p:nvSpPr>
        <p:spPr>
          <a:xfrm>
            <a:off x="323528" y="3933056"/>
            <a:ext cx="864096" cy="180020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5085184"/>
            <a:ext cx="3657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obtained from effective </a:t>
            </a:r>
            <a:r>
              <a:rPr lang="en-US" dirty="0" err="1" smtClean="0"/>
              <a:t>lagrangian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616" y="5589240"/>
            <a:ext cx="7667412" cy="7920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48064" y="6309320"/>
            <a:ext cx="3865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repulsive four fermion interaction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4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32656"/>
            <a:ext cx="4051031" cy="576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980728"/>
            <a:ext cx="1379766" cy="6480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660" y="2276872"/>
            <a:ext cx="1620180" cy="864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6717" y="2132856"/>
            <a:ext cx="5093280" cy="122413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403648" y="2204864"/>
            <a:ext cx="7272808" cy="115212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404664"/>
            <a:ext cx="4467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Complex </a:t>
            </a:r>
            <a:r>
              <a:rPr lang="en-US" sz="2400" b="1" i="1" dirty="0">
                <a:solidFill>
                  <a:srgbClr val="FF0000"/>
                </a:solidFill>
              </a:rPr>
              <a:t>c</a:t>
            </a:r>
            <a:r>
              <a:rPr lang="en-US" sz="2400" b="1" i="1" dirty="0" smtClean="0">
                <a:solidFill>
                  <a:srgbClr val="FF0000"/>
                </a:solidFill>
              </a:rPr>
              <a:t>onjugate equation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561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4467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Complex </a:t>
            </a:r>
            <a:r>
              <a:rPr lang="en-US" sz="2400" b="1" i="1" dirty="0">
                <a:solidFill>
                  <a:srgbClr val="FF0000"/>
                </a:solidFill>
              </a:rPr>
              <a:t>c</a:t>
            </a:r>
            <a:r>
              <a:rPr lang="en-US" sz="2400" b="1" i="1" dirty="0" smtClean="0">
                <a:solidFill>
                  <a:srgbClr val="FF0000"/>
                </a:solidFill>
              </a:rPr>
              <a:t>onjugate equation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32656"/>
            <a:ext cx="4051031" cy="576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980728"/>
            <a:ext cx="1379766" cy="6480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660" y="2276872"/>
            <a:ext cx="1620180" cy="864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6717" y="2132856"/>
            <a:ext cx="5093280" cy="122413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403648" y="2204864"/>
            <a:ext cx="7272808" cy="115212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656" y="4581128"/>
            <a:ext cx="6120680" cy="93836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55576" y="3861048"/>
            <a:ext cx="2056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Go compare 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139952" y="234888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51920" y="4653136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419872" y="6021288"/>
            <a:ext cx="2432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opposite signs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13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661248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231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/>
              <a:t>Matter-Antimatter asymmetry in the Universe       Violation of Baryon # (B), C &amp; CP</a:t>
            </a:r>
          </a:p>
          <a:p>
            <a:pPr eaLnBrk="1" hangingPunct="1"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2800" dirty="0" smtClean="0"/>
              <a:t>Tiny CP violation (O(10</a:t>
            </a:r>
            <a:r>
              <a:rPr lang="en-GB" sz="2800" baseline="30000" dirty="0" smtClean="0"/>
              <a:t>-3</a:t>
            </a:r>
            <a:r>
              <a:rPr lang="en-GB" sz="2800" dirty="0" smtClean="0"/>
              <a:t>)) in Labs: e.g.                    </a:t>
            </a:r>
          </a:p>
          <a:p>
            <a:pPr eaLnBrk="1" hangingPunct="1">
              <a:buFontTx/>
              <a:buNone/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2800" dirty="0" smtClean="0"/>
              <a:t>But Universe consists only of matter                  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7676357" y="1630362"/>
            <a:ext cx="576262" cy="503238"/>
          </a:xfrm>
          <a:prstGeom prst="rightArrow">
            <a:avLst>
              <a:gd name="adj1" fmla="val 50000"/>
              <a:gd name="adj2" fmla="val 286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732588" y="4581525"/>
            <a:ext cx="1231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T &gt; 1 GeV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84213" y="5516563"/>
            <a:ext cx="7702550" cy="91598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CC0000"/>
                </a:solidFill>
                <a:cs typeface="Arial" charset="0"/>
              </a:rPr>
              <a:t>Sakharov </a:t>
            </a:r>
            <a:r>
              <a:rPr lang="en-GB" dirty="0">
                <a:cs typeface="Arial" charset="0"/>
              </a:rPr>
              <a:t>: Non-equilibrium physics of early Universe, </a:t>
            </a:r>
            <a:r>
              <a:rPr lang="en-GB" b="1" dirty="0">
                <a:solidFill>
                  <a:srgbClr val="CC0000"/>
                </a:solidFill>
                <a:cs typeface="Arial" charset="0"/>
              </a:rPr>
              <a:t>B,  C, CP violation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                                          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                                          but </a:t>
            </a:r>
            <a:r>
              <a:rPr lang="en-GB" b="1" dirty="0">
                <a:solidFill>
                  <a:srgbClr val="CC0000"/>
                </a:solidFill>
                <a:cs typeface="Arial" charset="0"/>
              </a:rPr>
              <a:t>not quantitatively</a:t>
            </a:r>
            <a:r>
              <a:rPr lang="en-GB" dirty="0">
                <a:cs typeface="Arial" charset="0"/>
              </a:rPr>
              <a:t> </a:t>
            </a:r>
            <a:r>
              <a:rPr lang="en-GB" b="1" dirty="0">
                <a:solidFill>
                  <a:srgbClr val="FF0000"/>
                </a:solidFill>
                <a:cs typeface="Arial" charset="0"/>
              </a:rPr>
              <a:t>in SM</a:t>
            </a:r>
            <a:r>
              <a:rPr lang="en-GB" dirty="0">
                <a:cs typeface="Arial" charset="0"/>
              </a:rPr>
              <a:t>, still a mystery 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827088" y="5876925"/>
            <a:ext cx="576262" cy="503238"/>
          </a:xfrm>
          <a:prstGeom prst="rightArrow">
            <a:avLst>
              <a:gd name="adj1" fmla="val 50000"/>
              <a:gd name="adj2" fmla="val 286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9" y="6021388"/>
            <a:ext cx="1208087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7432675" y="6256338"/>
            <a:ext cx="1593850" cy="3667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Assume CPT</a:t>
            </a:r>
          </a:p>
        </p:txBody>
      </p:sp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275" y="5661025"/>
            <a:ext cx="8477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97" y="4505489"/>
            <a:ext cx="5668588" cy="629843"/>
          </a:xfrm>
          <a:prstGeom prst="rect">
            <a:avLst/>
          </a:prstGeom>
          <a:ln w="31750">
            <a:noFill/>
          </a:ln>
        </p:spPr>
      </p:pic>
      <p:sp>
        <p:nvSpPr>
          <p:cNvPr id="14" name="Rounded Rectangle 13"/>
          <p:cNvSpPr/>
          <p:nvPr/>
        </p:nvSpPr>
        <p:spPr>
          <a:xfrm>
            <a:off x="684213" y="4362824"/>
            <a:ext cx="5904846" cy="98611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Generic Concepts</a:t>
            </a:r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279248"/>
              </p:ext>
            </p:extLst>
          </p:nvPr>
        </p:nvGraphicFramePr>
        <p:xfrm>
          <a:off x="6638944" y="2712008"/>
          <a:ext cx="129698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" name="Equation" r:id="rId6" imgW="419100" imgH="228600" progId="Equation.3">
                  <p:embed/>
                </p:oleObj>
              </mc:Choice>
              <mc:Fallback>
                <p:oleObj name="Equation" r:id="rId6" imgW="419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8944" y="2712008"/>
                        <a:ext cx="129698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912" y="3631775"/>
            <a:ext cx="2832662" cy="44294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858000" y="4013204"/>
            <a:ext cx="226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WMAP + COBE (2003)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5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57218" y="277876"/>
            <a:ext cx="5737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FERMIONIC-TORSION INDUCED CPTV</a:t>
            </a:r>
            <a:endParaRPr lang="en-US" sz="2400" b="1" dirty="0">
              <a:solidFill>
                <a:srgbClr val="0000FF"/>
              </a:solidFill>
              <a:latin typeface="Chalkboard"/>
              <a:cs typeface="Chalkboar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48785" y="739541"/>
            <a:ext cx="3744416" cy="646331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Poplawski</a:t>
            </a:r>
            <a:r>
              <a:rPr lang="en-US" dirty="0" smtClean="0"/>
              <a:t>, Physical </a:t>
            </a:r>
            <a:r>
              <a:rPr lang="en-US" dirty="0"/>
              <a:t>Review D</a:t>
            </a:r>
          </a:p>
          <a:p>
            <a:r>
              <a:rPr lang="en-US" dirty="0"/>
              <a:t>Vol. 83, No. 8 (2011) 084033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9470" y="1641957"/>
            <a:ext cx="5632544" cy="1231106"/>
          </a:xfrm>
          <a:prstGeom prst="rect">
            <a:avLst/>
          </a:prstGeom>
          <a:solidFill>
            <a:schemeClr val="bg1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Using plane wave approximation we obtain </a:t>
            </a:r>
            <a:r>
              <a:rPr lang="en-US" b="1" i="1" dirty="0" smtClean="0">
                <a:solidFill>
                  <a:srgbClr val="FF0000"/>
                </a:solidFill>
              </a:rPr>
              <a:t>different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dispersion relations </a:t>
            </a:r>
            <a:r>
              <a:rPr lang="en-US" dirty="0" smtClean="0"/>
              <a:t>between particles/antiparticles</a:t>
            </a:r>
          </a:p>
          <a:p>
            <a:r>
              <a:rPr lang="en-US" b="1" i="1" dirty="0" smtClean="0"/>
              <a:t>AT FINITE DENSITIES ASSUMING CONSTANT BACKGROUND TORSION              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6134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" y="5545495"/>
            <a:ext cx="2160240" cy="864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695" y="5583637"/>
            <a:ext cx="2210478" cy="792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57218" y="5277761"/>
            <a:ext cx="95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fermion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4145" y="5269825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antifermion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57218" y="277876"/>
            <a:ext cx="5737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FERMIONIC-TORSION INDUCED CPTV</a:t>
            </a:r>
            <a:endParaRPr lang="en-US" sz="2400" b="1" dirty="0">
              <a:solidFill>
                <a:srgbClr val="0000FF"/>
              </a:solidFill>
              <a:latin typeface="Chalkboard"/>
              <a:cs typeface="Chalkboar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48785" y="739541"/>
            <a:ext cx="3744416" cy="646331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Poplawski</a:t>
            </a:r>
            <a:r>
              <a:rPr lang="en-US" dirty="0" smtClean="0"/>
              <a:t>, Physical </a:t>
            </a:r>
            <a:r>
              <a:rPr lang="en-US" dirty="0"/>
              <a:t>Review D</a:t>
            </a:r>
          </a:p>
          <a:p>
            <a:r>
              <a:rPr lang="en-US" dirty="0"/>
              <a:t>Vol. 83, No. 8 (2011) 084033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9470" y="1641957"/>
            <a:ext cx="5632544" cy="1231106"/>
          </a:xfrm>
          <a:prstGeom prst="rect">
            <a:avLst/>
          </a:prstGeom>
          <a:solidFill>
            <a:schemeClr val="bg1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Using plane wave approximation we obtain </a:t>
            </a:r>
            <a:r>
              <a:rPr lang="en-US" b="1" i="1" dirty="0" smtClean="0">
                <a:solidFill>
                  <a:srgbClr val="FF0000"/>
                </a:solidFill>
              </a:rPr>
              <a:t>different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dispersion relations </a:t>
            </a:r>
            <a:r>
              <a:rPr lang="en-US" dirty="0" smtClean="0"/>
              <a:t>between particles/antiparticles</a:t>
            </a:r>
          </a:p>
          <a:p>
            <a:r>
              <a:rPr lang="en-US" b="1" i="1" dirty="0" smtClean="0"/>
              <a:t>AT FINITE DENSITIES ASSUMING CONSTANT BACKGROUND TORSION               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89486" y="2869061"/>
            <a:ext cx="64627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board"/>
                <a:cs typeface="Chalkboard"/>
              </a:rPr>
              <a:t>Assume </a:t>
            </a:r>
            <a:r>
              <a:rPr lang="en-US" sz="2400" b="1" i="1" dirty="0" smtClean="0">
                <a:solidFill>
                  <a:srgbClr val="FF0000"/>
                </a:solidFill>
                <a:latin typeface="Chalkboard"/>
                <a:cs typeface="Chalkboard"/>
              </a:rPr>
              <a:t>condensates</a:t>
            </a:r>
            <a:r>
              <a:rPr lang="en-US" dirty="0" smtClean="0">
                <a:solidFill>
                  <a:srgbClr val="FF0000"/>
                </a:solidFill>
                <a:latin typeface="Chalkboard"/>
                <a:cs typeface="Chalkboard"/>
              </a:rPr>
              <a:t> that preserve spatial rotations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board"/>
                <a:cs typeface="Chalkboard"/>
              </a:rPr>
              <a:t>but </a:t>
            </a:r>
            <a:r>
              <a:rPr lang="en-US" sz="2400" b="1" i="1" dirty="0" smtClean="0">
                <a:solidFill>
                  <a:srgbClr val="FF0000"/>
                </a:solidFill>
                <a:latin typeface="Chalkboard"/>
                <a:cs typeface="Chalkboard"/>
              </a:rPr>
              <a:t>violate Lorentz, </a:t>
            </a:r>
            <a:r>
              <a:rPr lang="en-US" sz="2000" i="1" dirty="0" smtClean="0">
                <a:solidFill>
                  <a:srgbClr val="FF0000"/>
                </a:solidFill>
                <a:latin typeface="Chalkboard"/>
                <a:cs typeface="Chalkboard"/>
              </a:rPr>
              <a:t>i.e. </a:t>
            </a:r>
            <a:r>
              <a:rPr lang="en-US" sz="2000" dirty="0" smtClean="0">
                <a:solidFill>
                  <a:srgbClr val="FF0000"/>
                </a:solidFill>
                <a:latin typeface="Chalkboard"/>
                <a:cs typeface="Chalkboard"/>
              </a:rPr>
              <a:t>only temporal components</a:t>
            </a:r>
            <a:endParaRPr lang="en-US" sz="2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7642014" y="1850383"/>
            <a:ext cx="731520" cy="158708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85094" y="3933296"/>
            <a:ext cx="2316967" cy="92333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halkduster"/>
                <a:cs typeface="Chalkduster"/>
              </a:rPr>
              <a:t>Only for chiral 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halkduster"/>
                <a:cs typeface="Chalkduster"/>
              </a:rPr>
              <a:t>matter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halkduster"/>
                <a:cs typeface="Chalkduster"/>
              </a:rPr>
              <a:t>e.g. 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halkduster"/>
                <a:cs typeface="Chalkduster"/>
              </a:rPr>
              <a:t>active neutrinos</a:t>
            </a:r>
            <a:endParaRPr lang="en-US" dirty="0">
              <a:solidFill>
                <a:schemeClr val="bg1">
                  <a:lumMod val="95000"/>
                </a:schemeClr>
              </a:solidFill>
              <a:latin typeface="Chalkduster"/>
              <a:cs typeface="Chalkduster"/>
            </a:endParaRP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2" y="4108448"/>
            <a:ext cx="59182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95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548680"/>
            <a:ext cx="5632544" cy="1200329"/>
          </a:xfrm>
          <a:prstGeom prst="rect">
            <a:avLst/>
          </a:prstGeom>
          <a:solidFill>
            <a:schemeClr val="bg1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Using plane wave approximation we obtain </a:t>
            </a:r>
            <a:r>
              <a:rPr lang="en-US" b="1" i="1" dirty="0" smtClean="0">
                <a:solidFill>
                  <a:srgbClr val="FF0000"/>
                </a:solidFill>
              </a:rPr>
              <a:t>different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dispersion relations </a:t>
            </a:r>
            <a:r>
              <a:rPr lang="en-US" dirty="0" smtClean="0"/>
              <a:t>between particles/antiparticles</a:t>
            </a:r>
          </a:p>
          <a:p>
            <a:r>
              <a:rPr lang="en-US" b="1" i="1" dirty="0" smtClean="0"/>
              <a:t>AT FINITE DENSITIES ASSUMING CONSTANT BACKGROUND TORSION  </a:t>
            </a:r>
            <a:endParaRPr lang="en-US" b="1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276872"/>
            <a:ext cx="2160240" cy="864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348880"/>
            <a:ext cx="2210478" cy="792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1844824"/>
            <a:ext cx="95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fermion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1916832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antifermion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573016"/>
            <a:ext cx="822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NB: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3789040"/>
            <a:ext cx="4970268" cy="646331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/>
              <a:t>Lagrangian</a:t>
            </a:r>
            <a:r>
              <a:rPr lang="en-US" dirty="0" smtClean="0"/>
              <a:t> is C (</a:t>
            </a:r>
            <a:r>
              <a:rPr lang="en-US" dirty="0" err="1" smtClean="0"/>
              <a:t>harge</a:t>
            </a:r>
            <a:r>
              <a:rPr lang="en-US" dirty="0" smtClean="0"/>
              <a:t> conjugation) symmetric </a:t>
            </a:r>
          </a:p>
          <a:p>
            <a:r>
              <a:rPr lang="en-US" dirty="0" smtClean="0"/>
              <a:t>but </a:t>
            </a:r>
            <a:r>
              <a:rPr lang="en-US" dirty="0" err="1" smtClean="0"/>
              <a:t>Hehl-Datta</a:t>
            </a:r>
            <a:r>
              <a:rPr lang="en-US" dirty="0" smtClean="0"/>
              <a:t> equation is </a:t>
            </a:r>
            <a:r>
              <a:rPr lang="en-US" b="1" i="1" dirty="0" smtClean="0"/>
              <a:t>NOT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725144"/>
            <a:ext cx="2160240" cy="391857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229200"/>
            <a:ext cx="6804248" cy="411509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89040"/>
            <a:ext cx="1117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42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276872"/>
            <a:ext cx="2160240" cy="864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348880"/>
            <a:ext cx="2210478" cy="792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1844824"/>
            <a:ext cx="95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fermion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1916832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antifermion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3645024"/>
            <a:ext cx="3084273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inverse normalization</a:t>
            </a:r>
          </a:p>
          <a:p>
            <a:r>
              <a:rPr lang="en-US" dirty="0" smtClean="0"/>
              <a:t>of Dirac </a:t>
            </a:r>
            <a:r>
              <a:rPr lang="en-US" dirty="0" err="1" smtClean="0"/>
              <a:t>spinor</a:t>
            </a:r>
            <a:r>
              <a:rPr lang="en-US" dirty="0" smtClean="0"/>
              <a:t> </a:t>
            </a:r>
            <a:r>
              <a:rPr lang="en-US" dirty="0" err="1" smtClean="0"/>
              <a:t>wavefunction</a:t>
            </a:r>
            <a:endParaRPr lang="en-US" dirty="0" smtClean="0"/>
          </a:p>
          <a:p>
            <a:r>
              <a:rPr lang="en-US" dirty="0" smtClean="0"/>
              <a:t>of order of (energy scale)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779912" y="2924944"/>
            <a:ext cx="1296144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76056" y="2996952"/>
            <a:ext cx="2304256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rved Left Arrow 7"/>
          <p:cNvSpPr/>
          <p:nvPr/>
        </p:nvSpPr>
        <p:spPr>
          <a:xfrm>
            <a:off x="7524328" y="3861048"/>
            <a:ext cx="731520" cy="158417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5013176"/>
            <a:ext cx="1224136" cy="5440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40152" y="5733256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Universe</a:t>
            </a:r>
          </a:p>
          <a:p>
            <a:r>
              <a:rPr lang="en-US" dirty="0" smtClean="0"/>
              <a:t>at temperature T </a:t>
            </a:r>
            <a:endParaRPr lang="en-US" dirty="0"/>
          </a:p>
        </p:txBody>
      </p:sp>
      <p:sp>
        <p:nvSpPr>
          <p:cNvPr id="13" name="Left Arrow 12"/>
          <p:cNvSpPr/>
          <p:nvPr/>
        </p:nvSpPr>
        <p:spPr>
          <a:xfrm>
            <a:off x="5321784" y="5013176"/>
            <a:ext cx="690376" cy="62864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797152"/>
            <a:ext cx="5092700" cy="889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6569" y="5771398"/>
            <a:ext cx="5686172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particle/antiparticle asymmetry can </a:t>
            </a:r>
          </a:p>
          <a:p>
            <a:r>
              <a:rPr lang="en-US" dirty="0" smtClean="0"/>
              <a:t>thus be generated from torsion ?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Finite T analysis of condensates pending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548680"/>
            <a:ext cx="5632544" cy="1200329"/>
          </a:xfrm>
          <a:prstGeom prst="rect">
            <a:avLst/>
          </a:prstGeom>
          <a:solidFill>
            <a:schemeClr val="bg1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Using plane wave approximation we obtain </a:t>
            </a:r>
            <a:r>
              <a:rPr lang="en-US" b="1" i="1" dirty="0" smtClean="0">
                <a:solidFill>
                  <a:srgbClr val="FF0000"/>
                </a:solidFill>
              </a:rPr>
              <a:t>different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dispersion relations </a:t>
            </a:r>
            <a:r>
              <a:rPr lang="en-US" dirty="0" smtClean="0"/>
              <a:t>between particles/antiparticles</a:t>
            </a:r>
          </a:p>
          <a:p>
            <a:r>
              <a:rPr lang="en-US" b="1" i="1" dirty="0" smtClean="0"/>
              <a:t>AT FINITE DENSITIES ASSUMING CONSTANT BACKGROUND TORSION  </a:t>
            </a:r>
            <a:endParaRPr 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41713" y="71046"/>
            <a:ext cx="7552518" cy="523220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BARYON-ASYMMETRY FROM TORSIONFUL GEOMETRIES</a:t>
            </a:r>
            <a:r>
              <a:rPr lang="en-US" sz="2800" b="1" dirty="0" smtClean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96233" y="594266"/>
            <a:ext cx="1593476" cy="646331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Poplawski</a:t>
            </a:r>
            <a:r>
              <a:rPr lang="en-US" dirty="0" smtClean="0"/>
              <a:t>, </a:t>
            </a:r>
          </a:p>
          <a:p>
            <a:r>
              <a:rPr lang="en-US" dirty="0" smtClean="0"/>
              <a:t>PR D 83 (2011)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4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276872"/>
            <a:ext cx="2160240" cy="864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348880"/>
            <a:ext cx="2210478" cy="792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1844824"/>
            <a:ext cx="95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fermion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1916832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antifermion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3645024"/>
            <a:ext cx="3084273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inverse normalization</a:t>
            </a:r>
          </a:p>
          <a:p>
            <a:r>
              <a:rPr lang="en-US" dirty="0" smtClean="0"/>
              <a:t>of Dirac </a:t>
            </a:r>
            <a:r>
              <a:rPr lang="en-US" dirty="0" err="1" smtClean="0"/>
              <a:t>spinor</a:t>
            </a:r>
            <a:r>
              <a:rPr lang="en-US" dirty="0" smtClean="0"/>
              <a:t> </a:t>
            </a:r>
            <a:r>
              <a:rPr lang="en-US" dirty="0" err="1" smtClean="0"/>
              <a:t>wavefunction</a:t>
            </a:r>
            <a:endParaRPr lang="en-US" dirty="0" smtClean="0"/>
          </a:p>
          <a:p>
            <a:r>
              <a:rPr lang="en-US" dirty="0" smtClean="0"/>
              <a:t>of order of (energy scale)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779912" y="2924944"/>
            <a:ext cx="1296144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76056" y="2996952"/>
            <a:ext cx="2304256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rved Left Arrow 7"/>
          <p:cNvSpPr/>
          <p:nvPr/>
        </p:nvSpPr>
        <p:spPr>
          <a:xfrm>
            <a:off x="7524328" y="3861048"/>
            <a:ext cx="731520" cy="158417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5013176"/>
            <a:ext cx="1224136" cy="544060"/>
          </a:xfrm>
          <a:prstGeom prst="rect">
            <a:avLst/>
          </a:prstGeom>
        </p:spPr>
      </p:pic>
      <p:sp>
        <p:nvSpPr>
          <p:cNvPr id="13" name="Left Arrow 12"/>
          <p:cNvSpPr/>
          <p:nvPr/>
        </p:nvSpPr>
        <p:spPr>
          <a:xfrm>
            <a:off x="5321784" y="5013176"/>
            <a:ext cx="690376" cy="628648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797152"/>
            <a:ext cx="5092700" cy="889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63688" y="548680"/>
            <a:ext cx="5632544" cy="1200329"/>
          </a:xfrm>
          <a:prstGeom prst="rect">
            <a:avLst/>
          </a:prstGeom>
          <a:solidFill>
            <a:schemeClr val="bg1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Using plane wave approximation we obtain </a:t>
            </a:r>
            <a:r>
              <a:rPr lang="en-US" b="1" i="1" dirty="0" smtClean="0">
                <a:solidFill>
                  <a:srgbClr val="FF0000"/>
                </a:solidFill>
              </a:rPr>
              <a:t>different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dispersion relations </a:t>
            </a:r>
            <a:r>
              <a:rPr lang="en-US" dirty="0" smtClean="0"/>
              <a:t>between particles/antiparticles</a:t>
            </a:r>
          </a:p>
          <a:p>
            <a:r>
              <a:rPr lang="en-US" b="1" i="1" dirty="0" smtClean="0"/>
              <a:t>AT FINITE DENSITIES ASSUMING CONSTANT BACKGROUND TORSION  </a:t>
            </a:r>
            <a:endParaRPr lang="en-US" b="1" i="1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45" y="5686152"/>
            <a:ext cx="2160240" cy="8506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52463" y="5877467"/>
            <a:ext cx="44799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as the </a:t>
            </a:r>
            <a:r>
              <a:rPr lang="en-US" dirty="0" err="1" smtClean="0"/>
              <a:t>pheno</a:t>
            </a:r>
            <a:r>
              <a:rPr lang="en-US" dirty="0" smtClean="0"/>
              <a:t> - right value if </a:t>
            </a:r>
            <a:endParaRPr lang="en-US" i="1" baseline="-25000" dirty="0" smtClean="0"/>
          </a:p>
          <a:p>
            <a:endParaRPr lang="en-US" i="1" baseline="-25000" dirty="0"/>
          </a:p>
          <a:p>
            <a:r>
              <a:rPr lang="en-US" i="1" baseline="-25000" dirty="0" smtClean="0"/>
              <a:t> </a:t>
            </a:r>
            <a:r>
              <a:rPr lang="en-US" dirty="0" smtClean="0"/>
              <a:t>not appropriate for neutrinos (</a:t>
            </a:r>
            <a:r>
              <a:rPr lang="en-US" i="1" dirty="0" smtClean="0"/>
              <a:t>T</a:t>
            </a:r>
            <a:r>
              <a:rPr lang="en-US" i="1" baseline="-25000" dirty="0" smtClean="0"/>
              <a:t>D </a:t>
            </a:r>
            <a:r>
              <a:rPr lang="en-US" i="1" dirty="0" smtClean="0"/>
              <a:t>≈  </a:t>
            </a:r>
            <a:r>
              <a:rPr lang="en-US" dirty="0" smtClean="0"/>
              <a:t>10</a:t>
            </a:r>
            <a:r>
              <a:rPr lang="en-US" baseline="30000" dirty="0" smtClean="0"/>
              <a:t>15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baseline="-25000" dirty="0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686" y="5902464"/>
            <a:ext cx="1921511" cy="30048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296233" y="594266"/>
            <a:ext cx="1593476" cy="646331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Poplawski</a:t>
            </a:r>
            <a:r>
              <a:rPr lang="en-US" dirty="0" smtClean="0"/>
              <a:t>, </a:t>
            </a:r>
          </a:p>
          <a:p>
            <a:r>
              <a:rPr lang="en-US" dirty="0" smtClean="0"/>
              <a:t>PR D 83 (2011)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1713" y="71046"/>
            <a:ext cx="7552518" cy="523220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BARYON-ASYMMETRY FROM TORSIONFUL GEOMETRIES</a:t>
            </a:r>
            <a:r>
              <a:rPr lang="en-US" sz="2800" b="1" dirty="0" smtClean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77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807" y="225114"/>
            <a:ext cx="90321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Chalkboard"/>
                <a:cs typeface="Chalkboard"/>
              </a:rPr>
              <a:t>3b. CPTV induced by SPACE-TIME </a:t>
            </a:r>
          </a:p>
          <a:p>
            <a:pPr algn="ctr"/>
            <a:r>
              <a:rPr lang="en-US" sz="3200" b="1" dirty="0" smtClean="0">
                <a:latin typeface="Chalkboard"/>
                <a:cs typeface="Chalkboard"/>
              </a:rPr>
              <a:t>with (string-inspired) Kalb-</a:t>
            </a:r>
            <a:r>
              <a:rPr lang="en-US" sz="3200" b="1" dirty="0" err="1" smtClean="0">
                <a:latin typeface="Chalkboard"/>
                <a:cs typeface="Chalkboard"/>
              </a:rPr>
              <a:t>Ramond</a:t>
            </a:r>
            <a:r>
              <a:rPr lang="en-US" sz="3200" b="1" dirty="0" smtClean="0">
                <a:latin typeface="Chalkboard"/>
                <a:cs typeface="Chalkboard"/>
              </a:rPr>
              <a:t> TORSION</a:t>
            </a:r>
            <a:endParaRPr lang="en-US" sz="3200" b="1" dirty="0">
              <a:latin typeface="Chalkboard"/>
              <a:cs typeface="Chalkboar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64668" y="1678001"/>
            <a:ext cx="39164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NEM &amp; </a:t>
            </a:r>
            <a:r>
              <a:rPr lang="en-US" b="1" dirty="0" err="1" smtClean="0"/>
              <a:t>Sarben</a:t>
            </a:r>
            <a:r>
              <a:rPr lang="en-US" b="1" dirty="0" smtClean="0"/>
              <a:t> </a:t>
            </a:r>
            <a:r>
              <a:rPr lang="en-US" b="1" dirty="0" err="1" smtClean="0"/>
              <a:t>Sarkar</a:t>
            </a:r>
            <a:r>
              <a:rPr lang="en-US" b="1" dirty="0" smtClean="0"/>
              <a:t>, arXiv:1211.0968 </a:t>
            </a:r>
            <a:endParaRPr lang="en-US" b="1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21494" y="2366433"/>
            <a:ext cx="8101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Dirac </a:t>
            </a:r>
            <a:r>
              <a:rPr lang="en-US" sz="1800" dirty="0" err="1"/>
              <a:t>Lagrangian</a:t>
            </a:r>
            <a:r>
              <a:rPr lang="en-US" sz="1800" dirty="0"/>
              <a:t> (for concreteness, it can be extended to </a:t>
            </a:r>
            <a:r>
              <a:rPr lang="en-US" sz="1800" dirty="0" err="1"/>
              <a:t>Majorana</a:t>
            </a:r>
            <a:r>
              <a:rPr lang="en-US" sz="1800" dirty="0"/>
              <a:t> neutrinos)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" y="2736321"/>
            <a:ext cx="4016639" cy="78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753254"/>
            <a:ext cx="4338637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5850466" y="4860397"/>
            <a:ext cx="32220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If torsion then </a:t>
            </a:r>
            <a:r>
              <a:rPr lang="el-GR" sz="1800" dirty="0" smtClean="0">
                <a:solidFill>
                  <a:srgbClr val="FF0000"/>
                </a:solidFill>
                <a:latin typeface="Arial Black"/>
                <a:cs typeface="Arial Black"/>
              </a:rPr>
              <a:t>Γ</a:t>
            </a:r>
            <a:r>
              <a:rPr lang="el-GR" sz="1800" baseline="-25000" dirty="0" smtClean="0">
                <a:solidFill>
                  <a:srgbClr val="FF0000"/>
                </a:solidFill>
                <a:latin typeface="Arial Black"/>
                <a:cs typeface="Arial Black"/>
              </a:rPr>
              <a:t>μν </a:t>
            </a:r>
            <a:r>
              <a:rPr lang="el-GR" sz="1800" dirty="0" smtClean="0">
                <a:solidFill>
                  <a:srgbClr val="FF0000"/>
                </a:solidFill>
                <a:latin typeface="Arial Black"/>
                <a:cs typeface="Arial Black"/>
              </a:rPr>
              <a:t>≠ Γ</a:t>
            </a:r>
            <a:r>
              <a:rPr lang="el-GR" sz="1800" baseline="-25000" dirty="0" smtClean="0">
                <a:solidFill>
                  <a:srgbClr val="FF0000"/>
                </a:solidFill>
                <a:latin typeface="Arial Black"/>
                <a:cs typeface="Arial Black"/>
              </a:rPr>
              <a:t>νμ </a:t>
            </a:r>
            <a:endParaRPr lang="en-US" sz="18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eaLnBrk="1" hangingPunct="1"/>
            <a:r>
              <a:rPr lang="en-US" sz="1800" b="1" i="1" dirty="0" err="1" smtClean="0">
                <a:solidFill>
                  <a:srgbClr val="FF0000"/>
                </a:solidFill>
              </a:rPr>
              <a:t>antisymmetric</a:t>
            </a:r>
            <a:r>
              <a:rPr lang="en-US" sz="1800" dirty="0" smtClean="0"/>
              <a:t> part yields non –zero contributions to </a:t>
            </a:r>
            <a:r>
              <a:rPr lang="en-US" sz="1800" i="1" dirty="0" smtClean="0"/>
              <a:t>B</a:t>
            </a:r>
            <a:r>
              <a:rPr lang="el-GR" sz="1800" i="1" baseline="30000" dirty="0" smtClean="0"/>
              <a:t>μ</a:t>
            </a:r>
            <a:r>
              <a:rPr lang="en-US" sz="1800" dirty="0" smtClean="0"/>
              <a:t> </a:t>
            </a:r>
            <a:endParaRPr lang="en-US" sz="1800" dirty="0"/>
          </a:p>
          <a:p>
            <a:pPr eaLnBrk="1" hangingPunct="1"/>
            <a:endParaRPr lang="en-US" sz="1800" dirty="0"/>
          </a:p>
        </p:txBody>
      </p:sp>
      <p:sp>
        <p:nvSpPr>
          <p:cNvPr id="8" name="Up Arrow 7"/>
          <p:cNvSpPr/>
          <p:nvPr/>
        </p:nvSpPr>
        <p:spPr>
          <a:xfrm>
            <a:off x="7470775" y="4462993"/>
            <a:ext cx="484188" cy="397404"/>
          </a:xfrm>
          <a:prstGeom prst="upArrow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" y="4878919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eft Arrow 9"/>
          <p:cNvSpPr/>
          <p:nvPr/>
        </p:nvSpPr>
        <p:spPr>
          <a:xfrm>
            <a:off x="4538133" y="5193284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3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0774" y="2047447"/>
            <a:ext cx="85041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Massless Gravitational </a:t>
            </a:r>
            <a:r>
              <a:rPr lang="en-US" b="1" dirty="0" err="1" smtClean="0"/>
              <a:t>multiplet</a:t>
            </a:r>
            <a:r>
              <a:rPr lang="en-US" b="1" dirty="0" smtClean="0"/>
              <a:t> of (closed) strings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0000FF"/>
                </a:solidFill>
              </a:rPr>
              <a:t>spin 0 scalar (</a:t>
            </a:r>
            <a:r>
              <a:rPr lang="en-US" b="1" dirty="0" err="1" smtClean="0">
                <a:solidFill>
                  <a:srgbClr val="0000FF"/>
                </a:solidFill>
              </a:rPr>
              <a:t>dilaton</a:t>
            </a:r>
            <a:r>
              <a:rPr lang="en-US" b="1" dirty="0" smtClean="0">
                <a:solidFill>
                  <a:srgbClr val="0000FF"/>
                </a:solidFill>
              </a:rPr>
              <a:t>) </a:t>
            </a:r>
          </a:p>
          <a:p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                                                                                              spin 2 traceless </a:t>
            </a:r>
            <a:r>
              <a:rPr lang="en-US" b="1" dirty="0" err="1" smtClean="0">
                <a:solidFill>
                  <a:srgbClr val="0000FF"/>
                </a:solidFill>
              </a:rPr>
              <a:t>symemtric</a:t>
            </a:r>
            <a:r>
              <a:rPr lang="en-US" b="1" dirty="0" smtClean="0">
                <a:solidFill>
                  <a:srgbClr val="0000FF"/>
                </a:solidFill>
              </a:rPr>
              <a:t> rank 2</a:t>
            </a:r>
          </a:p>
          <a:p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                                                                                              tensor (graviton) </a:t>
            </a:r>
          </a:p>
          <a:p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                                                                                              spin 1 </a:t>
            </a:r>
            <a:r>
              <a:rPr lang="en-US" b="1" dirty="0" err="1" smtClean="0">
                <a:solidFill>
                  <a:srgbClr val="0000FF"/>
                </a:solidFill>
              </a:rPr>
              <a:t>asntisymmetric</a:t>
            </a:r>
            <a:r>
              <a:rPr lang="en-US" b="1" dirty="0" smtClean="0">
                <a:solidFill>
                  <a:srgbClr val="0000FF"/>
                </a:solidFill>
              </a:rPr>
              <a:t> rank 2 tensor</a:t>
            </a:r>
          </a:p>
          <a:p>
            <a:r>
              <a:rPr lang="en-US" dirty="0"/>
              <a:t> </a:t>
            </a:r>
            <a:r>
              <a:rPr lang="en-US" dirty="0" smtClean="0"/>
              <a:t>           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328" y="3352220"/>
            <a:ext cx="25019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0774" y="3948144"/>
            <a:ext cx="658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field theories (low energy scale E &lt;&lt;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) `` gauge’’ invariant  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642" y="4384319"/>
            <a:ext cx="4533900" cy="520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0774" y="5166356"/>
            <a:ext cx="3089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epend only on field strength :  </a:t>
            </a:r>
            <a:endParaRPr lang="en-US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997" y="5147398"/>
            <a:ext cx="2997200" cy="50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530774" y="6034558"/>
            <a:ext cx="2162246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Bauhaus 93"/>
                <a:cs typeface="Bauhaus 93"/>
              </a:rPr>
              <a:t>Bianchi identity : </a:t>
            </a:r>
            <a:endParaRPr lang="en-US" sz="2000" b="1" dirty="0">
              <a:latin typeface="Bauhaus 93"/>
              <a:cs typeface="Bauhaus 93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14" y="6022629"/>
            <a:ext cx="5143500" cy="5080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982577" y="5788104"/>
            <a:ext cx="5377109" cy="914400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374134"/>
            <a:ext cx="7596951" cy="369332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String Theories with </a:t>
            </a:r>
            <a:r>
              <a:rPr lang="en-US" b="1" dirty="0" err="1" smtClean="0">
                <a:latin typeface="Chalkduster"/>
                <a:cs typeface="Chalkduster"/>
              </a:rPr>
              <a:t>Antisymmetric</a:t>
            </a:r>
            <a:r>
              <a:rPr lang="en-US" b="1" dirty="0" smtClean="0">
                <a:latin typeface="Chalkduster"/>
                <a:cs typeface="Chalkduster"/>
              </a:rPr>
              <a:t> Tensor Backgrounds </a:t>
            </a:r>
            <a:endParaRPr lang="en-US" b="1" dirty="0">
              <a:latin typeface="Chalkduster"/>
              <a:cs typeface="Chalkdust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20035" y="3369794"/>
            <a:ext cx="2928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KALB-RAMOND FIELD </a:t>
            </a:r>
            <a:endParaRPr lang="en-US" b="1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4668" y="778934"/>
            <a:ext cx="39164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NEM &amp; </a:t>
            </a:r>
            <a:r>
              <a:rPr lang="en-US" b="1" dirty="0" err="1" smtClean="0"/>
              <a:t>Sarben</a:t>
            </a:r>
            <a:r>
              <a:rPr lang="en-US" b="1" dirty="0" smtClean="0"/>
              <a:t> </a:t>
            </a:r>
            <a:r>
              <a:rPr lang="en-US" b="1" dirty="0" err="1" smtClean="0"/>
              <a:t>Sarkar</a:t>
            </a:r>
            <a:r>
              <a:rPr lang="en-US" b="1" dirty="0" smtClean="0"/>
              <a:t>, arXiv:1211.0968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2460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9730" y="682482"/>
            <a:ext cx="4666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ROLE OF H-FIELD AS TORSION</a:t>
            </a:r>
            <a:endParaRPr lang="en-US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49730" y="1630375"/>
            <a:ext cx="7891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GRAVITATIONAL ACTION IN STRING LOW-ENERGY LIMIT CAN BE </a:t>
            </a:r>
          </a:p>
          <a:p>
            <a:r>
              <a:rPr lang="en-US" dirty="0" smtClean="0"/>
              <a:t>EXPRESSED IN TERMS OF </a:t>
            </a:r>
            <a:r>
              <a:rPr lang="en-US" b="1" i="1" dirty="0" smtClean="0">
                <a:solidFill>
                  <a:srgbClr val="FF0000"/>
                </a:solidFill>
              </a:rPr>
              <a:t>A GENERALIZED CURVATURE</a:t>
            </a:r>
            <a:r>
              <a:rPr lang="en-US" dirty="0" smtClean="0"/>
              <a:t> RIEMANN TENSOR </a:t>
            </a:r>
          </a:p>
          <a:p>
            <a:r>
              <a:rPr lang="en-US" dirty="0" smtClean="0"/>
              <a:t>WHERE THE CHRISTOFFEL CONNECTION INCLUDES </a:t>
            </a:r>
            <a:r>
              <a:rPr lang="en-US" b="1" i="1" dirty="0" smtClean="0">
                <a:solidFill>
                  <a:srgbClr val="0000FF"/>
                </a:solidFill>
              </a:rPr>
              <a:t>TORSION</a:t>
            </a:r>
            <a:r>
              <a:rPr lang="en-US" dirty="0" smtClean="0"/>
              <a:t> PROVIDED BY </a:t>
            </a:r>
            <a:r>
              <a:rPr lang="en-US" b="1" dirty="0" smtClean="0">
                <a:solidFill>
                  <a:srgbClr val="0000FF"/>
                </a:solidFill>
              </a:rPr>
              <a:t>H-FIELD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685" y="2623932"/>
            <a:ext cx="6792845" cy="18824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8518" y="3071171"/>
            <a:ext cx="76986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4-DIM </a:t>
            </a:r>
          </a:p>
          <a:p>
            <a:r>
              <a:rPr lang="en-US" dirty="0" smtClean="0"/>
              <a:t>PART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612" y="4424934"/>
            <a:ext cx="4752318" cy="12243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7866" y="5449205"/>
            <a:ext cx="1354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Contorsion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29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9527"/>
          <a:stretch/>
        </p:blipFill>
        <p:spPr>
          <a:xfrm>
            <a:off x="525392" y="5914442"/>
            <a:ext cx="4691013" cy="698500"/>
          </a:xfrm>
          <a:prstGeom prst="rect">
            <a:avLst/>
          </a:prstGeom>
          <a:noFill/>
          <a:ln w="44450">
            <a:solidFill>
              <a:schemeClr val="accent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49730" y="682482"/>
            <a:ext cx="6889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ROLE OF H-FIELD AS TORSION – AXION FIELD </a:t>
            </a:r>
            <a:endParaRPr lang="en-US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49730" y="1630375"/>
            <a:ext cx="7891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GRAVITATIONAL ACTION IN STRING LOW-ENERGY LIMIT CAN BE </a:t>
            </a:r>
          </a:p>
          <a:p>
            <a:r>
              <a:rPr lang="en-US" dirty="0" smtClean="0"/>
              <a:t>EXPRESSED IN TERMS OF </a:t>
            </a:r>
            <a:r>
              <a:rPr lang="en-US" b="1" i="1" dirty="0" smtClean="0">
                <a:solidFill>
                  <a:srgbClr val="FF0000"/>
                </a:solidFill>
              </a:rPr>
              <a:t>A GENERALIZED CURVATURE</a:t>
            </a:r>
            <a:r>
              <a:rPr lang="en-US" dirty="0" smtClean="0"/>
              <a:t> RIEMANN TENSOR </a:t>
            </a:r>
          </a:p>
          <a:p>
            <a:r>
              <a:rPr lang="en-US" dirty="0" smtClean="0"/>
              <a:t>WHERE THE CHRISTOFFEL CONNECTION INCLUDES </a:t>
            </a:r>
            <a:r>
              <a:rPr lang="en-US" b="1" i="1" dirty="0" smtClean="0">
                <a:solidFill>
                  <a:srgbClr val="0000FF"/>
                </a:solidFill>
              </a:rPr>
              <a:t>TORSION</a:t>
            </a:r>
            <a:r>
              <a:rPr lang="en-US" dirty="0" smtClean="0"/>
              <a:t> PROVIDED BY </a:t>
            </a:r>
            <a:r>
              <a:rPr lang="en-US" b="1" dirty="0" smtClean="0">
                <a:solidFill>
                  <a:srgbClr val="0000FF"/>
                </a:solidFill>
              </a:rPr>
              <a:t>H-FIELD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685" y="2623932"/>
            <a:ext cx="6792845" cy="18824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8518" y="3071171"/>
            <a:ext cx="76986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4-DIM </a:t>
            </a:r>
          </a:p>
          <a:p>
            <a:r>
              <a:rPr lang="en-US" dirty="0" smtClean="0"/>
              <a:t>PART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612" y="4424934"/>
            <a:ext cx="4752318" cy="12243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8518" y="5474102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IN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4-DIM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DEFINE DUAL OF H AS : 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8375" y="5843434"/>
            <a:ext cx="2704662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b(x) = </a:t>
            </a:r>
            <a:r>
              <a:rPr lang="en-US" b="1" dirty="0" err="1" smtClean="0">
                <a:solidFill>
                  <a:srgbClr val="FF0000"/>
                </a:solidFill>
              </a:rPr>
              <a:t>Pseudoscalar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(Kalb-</a:t>
            </a:r>
            <a:r>
              <a:rPr lang="en-US" b="1" dirty="0" err="1" smtClean="0">
                <a:solidFill>
                  <a:srgbClr val="FF0000"/>
                </a:solidFill>
              </a:rPr>
              <a:t>Ramond</a:t>
            </a:r>
            <a:r>
              <a:rPr lang="en-US" b="1" dirty="0" smtClean="0">
                <a:solidFill>
                  <a:srgbClr val="FF0000"/>
                </a:solidFill>
              </a:rPr>
              <a:t> (KR) </a:t>
            </a:r>
            <a:r>
              <a:rPr lang="en-US" b="1" dirty="0" err="1" smtClean="0">
                <a:solidFill>
                  <a:srgbClr val="FF0000"/>
                </a:solidFill>
              </a:rPr>
              <a:t>axion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47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9730" y="421985"/>
            <a:ext cx="80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FERMIONS COUPLE TO H –TORSION VIA GRAVITATIONAL COVARIANT DERIVATIVE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974600"/>
            <a:ext cx="6769100" cy="1041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9730" y="2426604"/>
            <a:ext cx="529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TORSIONFUL CONNECTION, FIRST-ORDER FORMALISM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30" y="2895600"/>
            <a:ext cx="2654300" cy="53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93701" y="3429000"/>
            <a:ext cx="1234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gauge field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25441"/>
            <a:ext cx="3073400" cy="40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3190" y="3429000"/>
            <a:ext cx="121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contorsion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836" y="5274696"/>
            <a:ext cx="876300" cy="3937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628" y="3944621"/>
            <a:ext cx="4905052" cy="79079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103898" y="4587798"/>
            <a:ext cx="0" cy="686898"/>
          </a:xfrm>
          <a:prstGeom prst="straightConnector1">
            <a:avLst/>
          </a:prstGeom>
          <a:ln w="57150"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42732" y="5274696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Non-trivial contributions to </a:t>
            </a:r>
            <a:r>
              <a:rPr lang="en-US" b="1" i="1" dirty="0" smtClean="0"/>
              <a:t>B</a:t>
            </a:r>
            <a:r>
              <a:rPr lang="el-GR" b="1" i="1" baseline="30000" dirty="0" smtClean="0"/>
              <a:t>μ</a:t>
            </a:r>
            <a:endParaRPr lang="en-US" dirty="0"/>
          </a:p>
        </p:txBody>
      </p:sp>
      <p:pic>
        <p:nvPicPr>
          <p:cNvPr id="14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30" y="564402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>
            <a:off x="4234946" y="5474698"/>
            <a:ext cx="1048250" cy="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7836" y="5832671"/>
            <a:ext cx="3231721" cy="832579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549731" y="5274696"/>
            <a:ext cx="3875086" cy="1390554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8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19113" y="496888"/>
            <a:ext cx="6038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Within the Standard Model, lowest CP Violating structures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25538"/>
            <a:ext cx="8118475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33825"/>
            <a:ext cx="2682875" cy="863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11188" y="3357563"/>
            <a:ext cx="1619250" cy="36671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Shaposhnikov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3419475" y="4076700"/>
            <a:ext cx="600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>
                <a:cs typeface="Arial" charset="0"/>
              </a:rPr>
              <a:t>&lt;&lt;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135688" y="4816475"/>
            <a:ext cx="2770187" cy="19177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>
                <a:cs typeface="Arial" charset="0"/>
              </a:rPr>
              <a:t>This CP Violation </a:t>
            </a:r>
          </a:p>
          <a:p>
            <a:pPr>
              <a:defRPr/>
            </a:pPr>
            <a:r>
              <a:rPr lang="en-GB" sz="2400" b="1">
                <a:cs typeface="Arial" charset="0"/>
              </a:rPr>
              <a:t>Cannot be the </a:t>
            </a:r>
          </a:p>
          <a:p>
            <a:pPr>
              <a:defRPr/>
            </a:pPr>
            <a:r>
              <a:rPr lang="en-GB" sz="2400" b="1">
                <a:cs typeface="Arial" charset="0"/>
              </a:rPr>
              <a:t>Source of Baryon</a:t>
            </a:r>
          </a:p>
          <a:p>
            <a:pPr>
              <a:defRPr/>
            </a:pPr>
            <a:r>
              <a:rPr lang="en-GB" sz="2400" b="1">
                <a:cs typeface="Arial" charset="0"/>
              </a:rPr>
              <a:t>Asymmetry in </a:t>
            </a:r>
          </a:p>
          <a:p>
            <a:pPr>
              <a:defRPr/>
            </a:pPr>
            <a:r>
              <a:rPr lang="en-GB" sz="2400" b="1">
                <a:cs typeface="Arial" charset="0"/>
              </a:rPr>
              <a:t>The Universe</a:t>
            </a:r>
          </a:p>
        </p:txBody>
      </p:sp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949950"/>
            <a:ext cx="8477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5849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157788"/>
            <a:ext cx="1244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075363"/>
            <a:ext cx="432117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5851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213100"/>
            <a:ext cx="37465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500563" y="908050"/>
            <a:ext cx="42989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Kobayashi-Maskawa CP Violating phase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72" y="4109343"/>
            <a:ext cx="4987819" cy="554202"/>
          </a:xfrm>
          <a:prstGeom prst="rect">
            <a:avLst/>
          </a:prstGeom>
          <a:ln w="31750">
            <a:noFill/>
          </a:ln>
        </p:spPr>
      </p:pic>
      <p:pic>
        <p:nvPicPr>
          <p:cNvPr id="17" name="Picture 15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6" y="6453652"/>
            <a:ext cx="3527425" cy="34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9733" y="5157788"/>
            <a:ext cx="2413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sphaleron</a:t>
            </a:r>
            <a:r>
              <a:rPr lang="en-US" dirty="0" smtClean="0"/>
              <a:t> decoupling </a:t>
            </a:r>
            <a:r>
              <a:rPr lang="en-US" i="1" dirty="0" smtClean="0"/>
              <a:t>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93611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9730" y="421985"/>
            <a:ext cx="80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FERMIONS COUPLE TO H –TORSION VIA GRAVITATIONAL COVARIANT DERIVATIVE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974600"/>
            <a:ext cx="6769100" cy="1041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9730" y="2426604"/>
            <a:ext cx="529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TORSIONFUL CONNECTION, FIRST-ORDER FORMALISM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30" y="2895600"/>
            <a:ext cx="2654300" cy="53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93701" y="3429000"/>
            <a:ext cx="1234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gauge field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25441"/>
            <a:ext cx="3073400" cy="40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3190" y="3429000"/>
            <a:ext cx="121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contorsion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836" y="5274696"/>
            <a:ext cx="876300" cy="3937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628" y="3944621"/>
            <a:ext cx="4905052" cy="79079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103898" y="4587798"/>
            <a:ext cx="0" cy="686898"/>
          </a:xfrm>
          <a:prstGeom prst="straightConnector1">
            <a:avLst/>
          </a:prstGeom>
          <a:ln w="57150"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42732" y="5274696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Non-trivial contributions to </a:t>
            </a:r>
            <a:r>
              <a:rPr lang="en-US" b="1" i="1" dirty="0" smtClean="0"/>
              <a:t>B</a:t>
            </a:r>
            <a:r>
              <a:rPr lang="el-GR" b="1" i="1" baseline="30000" dirty="0" smtClean="0"/>
              <a:t>μ</a:t>
            </a:r>
            <a:endParaRPr lang="en-US" dirty="0"/>
          </a:p>
        </p:txBody>
      </p:sp>
      <p:pic>
        <p:nvPicPr>
          <p:cNvPr id="14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30" y="5644028"/>
            <a:ext cx="3875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>
            <a:off x="4234946" y="5474698"/>
            <a:ext cx="1048250" cy="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7836" y="5832671"/>
            <a:ext cx="3231721" cy="83257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493000" y="5791200"/>
            <a:ext cx="914400" cy="914400"/>
          </a:xfrm>
          <a:prstGeom prst="ellipse">
            <a:avLst/>
          </a:prstGeom>
          <a:noFill/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070959" y="5668396"/>
            <a:ext cx="914400" cy="914400"/>
          </a:xfrm>
          <a:prstGeom prst="ellipse">
            <a:avLst/>
          </a:prstGeom>
          <a:noFill/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549731" y="5274696"/>
            <a:ext cx="3875086" cy="1390554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8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533" y="257201"/>
            <a:ext cx="877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Exact (conformal Field Theories on World-sheet) Solutions from String theory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28418" y="645072"/>
            <a:ext cx="3758060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Antoniadis, </a:t>
            </a:r>
            <a:r>
              <a:rPr lang="en-US" b="1" dirty="0" err="1" smtClean="0"/>
              <a:t>Bachas</a:t>
            </a:r>
            <a:r>
              <a:rPr lang="en-US" b="1" dirty="0" smtClean="0"/>
              <a:t>, Ellis, </a:t>
            </a:r>
            <a:r>
              <a:rPr lang="en-US" b="1" dirty="0" err="1" smtClean="0"/>
              <a:t>Nanopoulos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3464" y="1608671"/>
            <a:ext cx="7144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Einstein frame  </a:t>
            </a:r>
            <a:r>
              <a:rPr lang="en-US" i="1" dirty="0" smtClean="0"/>
              <a:t>E </a:t>
            </a:r>
            <a:r>
              <a:rPr lang="en-US" dirty="0" smtClean="0"/>
              <a:t>(Scalar curvature term in  gravitational effective action </a:t>
            </a:r>
          </a:p>
          <a:p>
            <a:r>
              <a:rPr lang="en-US" dirty="0" smtClean="0"/>
              <a:t>has canonical </a:t>
            </a:r>
            <a:r>
              <a:rPr lang="en-US" dirty="0" err="1" smtClean="0"/>
              <a:t>normalisation</a:t>
            </a:r>
            <a:r>
              <a:rPr lang="en-US" dirty="0" smtClean="0"/>
              <a:t>):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3467" y="1234533"/>
            <a:ext cx="737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Arial Black"/>
                <a:cs typeface="Arial Black"/>
              </a:rPr>
              <a:t>Cosmological Solutions</a:t>
            </a:r>
            <a:r>
              <a:rPr lang="en-US" dirty="0" smtClean="0"/>
              <a:t>,  non-trivial time-dependent </a:t>
            </a:r>
            <a:r>
              <a:rPr lang="en-US" dirty="0" err="1" smtClean="0"/>
              <a:t>dilatons</a:t>
            </a:r>
            <a:r>
              <a:rPr lang="en-US" dirty="0" smtClean="0"/>
              <a:t>, </a:t>
            </a:r>
            <a:r>
              <a:rPr lang="en-US" dirty="0" err="1" smtClean="0"/>
              <a:t>axions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81" y="2562621"/>
            <a:ext cx="6462172" cy="451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3966634"/>
            <a:ext cx="3784600" cy="787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901" y="3809281"/>
            <a:ext cx="3987800" cy="1028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2" y="5431362"/>
            <a:ext cx="3429000" cy="533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1" y="5007311"/>
            <a:ext cx="615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entral charge of </a:t>
            </a:r>
            <a:r>
              <a:rPr lang="en-US" dirty="0" err="1" smtClean="0"/>
              <a:t>uderlying</a:t>
            </a:r>
            <a:r>
              <a:rPr lang="en-US" dirty="0" smtClean="0"/>
              <a:t> world-sheet conformal field theory </a:t>
            </a:r>
            <a:endParaRPr lang="en-US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39" y="4953512"/>
            <a:ext cx="1407828" cy="4111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05639" y="5638800"/>
            <a:ext cx="1408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Kac</a:t>
            </a:r>
            <a:r>
              <a:rPr lang="en-US" b="1" dirty="0" smtClean="0">
                <a:solidFill>
                  <a:srgbClr val="FF0000"/>
                </a:solidFill>
              </a:rPr>
              <a:t>-Moody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algebra level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81" y="3139788"/>
            <a:ext cx="2087033" cy="703407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507999" y="2387600"/>
            <a:ext cx="8387296" cy="2501180"/>
          </a:xfrm>
          <a:prstGeom prst="roundRect">
            <a:avLst/>
          </a:prstGeom>
          <a:noFill/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64570" y="5795432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``internal’’ dims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central charge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749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882900"/>
            <a:ext cx="5334000" cy="10922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63600" y="948267"/>
            <a:ext cx="24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Covariant Torsion tensor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700" y="1317599"/>
            <a:ext cx="6070600" cy="88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33733" y="3151201"/>
            <a:ext cx="137730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Constant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7433733" y="3670300"/>
            <a:ext cx="484632" cy="596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73333" y="4538133"/>
            <a:ext cx="1650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constant </a:t>
            </a:r>
            <a:r>
              <a:rPr lang="en-US" sz="2400" b="1" i="1" dirty="0" smtClean="0"/>
              <a:t>B</a:t>
            </a:r>
            <a:r>
              <a:rPr lang="en-US" sz="2400" b="1" i="1" baseline="30000" dirty="0" smtClean="0"/>
              <a:t>0 </a:t>
            </a:r>
            <a:endParaRPr lang="en-US" sz="2400" dirty="0"/>
          </a:p>
        </p:txBody>
      </p:sp>
      <p:sp>
        <p:nvSpPr>
          <p:cNvPr id="8" name="Left Arrow 7"/>
          <p:cNvSpPr/>
          <p:nvPr/>
        </p:nvSpPr>
        <p:spPr>
          <a:xfrm>
            <a:off x="5452533" y="453813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0966" y="5479365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Lepton  Asymmetry as in  previous cases , </a:t>
            </a:r>
            <a:r>
              <a:rPr lang="en-US" i="1" dirty="0" smtClean="0"/>
              <a:t>e.g</a:t>
            </a:r>
            <a:r>
              <a:rPr lang="en-US" dirty="0" smtClean="0"/>
              <a:t>. for neutrinos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0" y="5885079"/>
            <a:ext cx="36449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83" y="4267200"/>
            <a:ext cx="4762500" cy="9652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4470412" y="6129867"/>
            <a:ext cx="1287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Requires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5075" y="6197599"/>
            <a:ext cx="2336800" cy="431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80406" y="6129871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@ </a:t>
            </a:r>
            <a:r>
              <a:rPr lang="en-US" sz="2400" i="1" dirty="0" smtClean="0"/>
              <a:t>T</a:t>
            </a:r>
            <a:r>
              <a:rPr lang="en-US" sz="2400" i="1" baseline="-25000" dirty="0" smtClean="0"/>
              <a:t>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014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267" y="1392042"/>
            <a:ext cx="5499100" cy="876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20095" y="2464520"/>
            <a:ext cx="3827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standard Dirac terms without torsion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343" y="1392042"/>
            <a:ext cx="1666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Fermions: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04" y="3187700"/>
            <a:ext cx="2480408" cy="641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04" y="2689753"/>
            <a:ext cx="1136330" cy="486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3905" y="4360304"/>
            <a:ext cx="2290181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Bianchi identity</a:t>
            </a:r>
            <a:endParaRPr lang="en-US" b="1" dirty="0">
              <a:latin typeface="Chalkduster"/>
              <a:cs typeface="Chalkduster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7462" y="4169804"/>
            <a:ext cx="1586191" cy="559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62687" y="4360304"/>
            <a:ext cx="1837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conserved </a:t>
            </a:r>
          </a:p>
          <a:p>
            <a:r>
              <a:rPr lang="en-US" dirty="0" smtClean="0"/>
              <a:t>``torsion ‘’ charge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0487" y="4701835"/>
            <a:ext cx="1130300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97462" y="4821969"/>
            <a:ext cx="96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classical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43" y="5248174"/>
            <a:ext cx="881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Postulate conservation at quantum level by adding </a:t>
            </a:r>
            <a:r>
              <a:rPr lang="en-US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counterterms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2456" y="5791736"/>
            <a:ext cx="977900" cy="279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4343" y="5753820"/>
            <a:ext cx="8660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Implement                       via                   constraint 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 smtClean="0"/>
              <a:t>  </a:t>
            </a:r>
            <a:r>
              <a:rPr lang="en-US" b="1" dirty="0" err="1" smtClean="0"/>
              <a:t>lagrange</a:t>
            </a:r>
            <a:r>
              <a:rPr lang="en-US" b="1" dirty="0" smtClean="0"/>
              <a:t> multiplier in Path integral  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3404" y="5829652"/>
            <a:ext cx="774700" cy="2667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23334" y="340267"/>
            <a:ext cx="8430513" cy="369332"/>
          </a:xfrm>
          <a:prstGeom prst="rect">
            <a:avLst/>
          </a:prstGeom>
          <a:blipFill rotWithShape="1">
            <a:blip r:embed="rId9"/>
            <a:tile tx="0" ty="0" sx="100000" sy="100000" flip="none" algn="tl"/>
          </a:blip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Quantum Fluctuations of Torsion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on top </a:t>
            </a:r>
            <a:r>
              <a:rPr lang="en-US" b="1" dirty="0" smtClean="0">
                <a:latin typeface="Chalkduster"/>
                <a:cs typeface="Chalkduster"/>
              </a:rPr>
              <a:t>of any background)  </a:t>
            </a:r>
            <a:endParaRPr lang="en-US" b="1" dirty="0">
              <a:latin typeface="Chalkduster"/>
              <a:cs typeface="Chalkduster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7252" y="853663"/>
            <a:ext cx="3416595" cy="40011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NEM, </a:t>
            </a:r>
            <a:r>
              <a:rPr lang="en-US" sz="2000" dirty="0" err="1" smtClean="0">
                <a:solidFill>
                  <a:srgbClr val="FFFF00"/>
                </a:solidFill>
              </a:rPr>
              <a:t>Pilaftsis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arXiv</a:t>
            </a:r>
            <a:r>
              <a:rPr lang="en-US" sz="2000" dirty="0" smtClean="0">
                <a:solidFill>
                  <a:srgbClr val="FFFF00"/>
                </a:solidFill>
              </a:rPr>
              <a:t>: 1209.6387 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48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46" y="703701"/>
            <a:ext cx="8869554" cy="18381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404" y="3526016"/>
            <a:ext cx="6851756" cy="5593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403" y="4374864"/>
            <a:ext cx="4322733" cy="11987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7646" y="5875867"/>
            <a:ext cx="8597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NB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: any H- background ignored here , if there it contributes to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the action as discussed above ….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8000" y="120134"/>
            <a:ext cx="477843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Duncan, </a:t>
            </a:r>
            <a:r>
              <a:rPr lang="en-US" b="1" dirty="0" err="1" smtClean="0"/>
              <a:t>Kaloper</a:t>
            </a:r>
            <a:r>
              <a:rPr lang="en-US" b="1" dirty="0" smtClean="0"/>
              <a:t> </a:t>
            </a:r>
            <a:r>
              <a:rPr lang="en-US" b="1" dirty="0"/>
              <a:t>&amp; </a:t>
            </a:r>
            <a:r>
              <a:rPr lang="en-US" b="1" dirty="0" smtClean="0"/>
              <a:t>Olive </a:t>
            </a:r>
            <a:r>
              <a:rPr lang="en-US" b="1" dirty="0" err="1" smtClean="0"/>
              <a:t>Nucl.Phys</a:t>
            </a:r>
            <a:r>
              <a:rPr lang="en-US" b="1" dirty="0"/>
              <a:t>. B387 (1992) 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5215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46" y="703701"/>
            <a:ext cx="8869554" cy="18381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404" y="3526016"/>
            <a:ext cx="6851756" cy="5593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403" y="4374864"/>
            <a:ext cx="4322733" cy="11987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497136" y="1647121"/>
            <a:ext cx="914400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29993" y="2700495"/>
            <a:ext cx="2121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partial integration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66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46" y="703701"/>
            <a:ext cx="8869554" cy="183815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497136" y="1647121"/>
            <a:ext cx="914400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29993" y="2700495"/>
            <a:ext cx="2121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partial integration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244" y="3384320"/>
            <a:ext cx="850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Use chiral anomaly equation (one-loop) in curved space-time: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92" y="4017418"/>
            <a:ext cx="5326619" cy="12556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244" y="5421943"/>
            <a:ext cx="590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Hence, effective action of torsion-full QED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0285" y="5791275"/>
            <a:ext cx="62992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7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85" y="5791275"/>
            <a:ext cx="6299200" cy="8001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46" y="703701"/>
            <a:ext cx="8869554" cy="183815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758008" y="5751148"/>
            <a:ext cx="1624416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29993" y="2700495"/>
            <a:ext cx="2121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partial integration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244" y="3384320"/>
            <a:ext cx="850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Use chiral anomaly equation (one-loop) in curved space-time: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92" y="4017418"/>
            <a:ext cx="5326619" cy="12556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244" y="5421943"/>
            <a:ext cx="590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Hence, effective action of torsion-full QED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211820" y="5386821"/>
            <a:ext cx="745110" cy="518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048" y="4877412"/>
            <a:ext cx="2324100" cy="444500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525610" y="5270278"/>
            <a:ext cx="982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1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85" y="5791275"/>
            <a:ext cx="6299200" cy="8001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758008" y="5751148"/>
            <a:ext cx="1624416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92" y="4017418"/>
            <a:ext cx="5326619" cy="12556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244" y="5421943"/>
            <a:ext cx="590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Hence, effective action of torsion-full QED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211820" y="5386821"/>
            <a:ext cx="745110" cy="518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048" y="4877412"/>
            <a:ext cx="2324100" cy="444500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525610" y="5270278"/>
            <a:ext cx="982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59867" y="3889116"/>
            <a:ext cx="3339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Upon Yukawa coupling of </a:t>
            </a:r>
            <a:r>
              <a:rPr lang="en-US" b="1" i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to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Majorana</a:t>
            </a:r>
            <a:r>
              <a:rPr lang="en-US" b="1" dirty="0" smtClean="0">
                <a:solidFill>
                  <a:srgbClr val="FF0000"/>
                </a:solidFill>
              </a:rPr>
              <a:t> fermion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radiatively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(3-loop) generated fermion mass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29993" y="142463"/>
            <a:ext cx="3416595" cy="40011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NEM, </a:t>
            </a:r>
            <a:r>
              <a:rPr lang="en-US" sz="2000" dirty="0" err="1" smtClean="0">
                <a:solidFill>
                  <a:srgbClr val="FFFF00"/>
                </a:solidFill>
              </a:rPr>
              <a:t>Pilaftsis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arXiv</a:t>
            </a:r>
            <a:r>
              <a:rPr lang="en-US" sz="2000" dirty="0" smtClean="0">
                <a:solidFill>
                  <a:srgbClr val="FFFF00"/>
                </a:solidFill>
              </a:rPr>
              <a:t>: 1209.6387 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244" y="3384320"/>
            <a:ext cx="850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Use chiral anomaly equation (one-loop) in curved space-time: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8058" y="542573"/>
            <a:ext cx="6081073" cy="33465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05872" y="1761057"/>
            <a:ext cx="355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7372" y="1964275"/>
            <a:ext cx="355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96669" y="1253067"/>
            <a:ext cx="1775312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pple Casual"/>
                <a:cs typeface="Apple Casual"/>
              </a:rPr>
              <a:t>a </a:t>
            </a:r>
            <a:r>
              <a:rPr lang="en-US" b="1" dirty="0" smtClean="0">
                <a:cs typeface="Apple Casual"/>
              </a:rPr>
              <a:t>= </a:t>
            </a:r>
            <a:r>
              <a:rPr lang="en-US" b="1" dirty="0" err="1" smtClean="0">
                <a:cs typeface="Apple Casual"/>
              </a:rPr>
              <a:t>axion</a:t>
            </a:r>
            <a:endParaRPr lang="en-US" b="1" dirty="0" smtClean="0">
              <a:cs typeface="Apple Casual"/>
            </a:endParaRPr>
          </a:p>
          <a:p>
            <a:r>
              <a:rPr lang="en-US" b="1" dirty="0" smtClean="0">
                <a:latin typeface="Apple Casual"/>
                <a:cs typeface="Apple Casual"/>
              </a:rPr>
              <a:t>mixing with KR </a:t>
            </a:r>
          </a:p>
          <a:p>
            <a:r>
              <a:rPr lang="en-US" b="1" dirty="0" smtClean="0">
                <a:latin typeface="Apple Casual"/>
                <a:cs typeface="Apple Casual"/>
              </a:rPr>
              <a:t>field b</a:t>
            </a:r>
            <a:endParaRPr lang="en-US" b="1" dirty="0">
              <a:latin typeface="Apple Casual"/>
              <a:cs typeface="Apple Casu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51880" y="942125"/>
            <a:ext cx="3556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i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3928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85" y="5791275"/>
            <a:ext cx="6299200" cy="8001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78782" y="5751148"/>
            <a:ext cx="1624416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8244" y="3384320"/>
            <a:ext cx="850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Use chiral anomaly equation (one-loop) in curved space-time: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92" y="4017418"/>
            <a:ext cx="5326619" cy="12556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244" y="5421943"/>
            <a:ext cx="590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Hence, effective action of torsion-full QED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86381" y="4697339"/>
            <a:ext cx="2613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Can give rise to </a:t>
            </a:r>
            <a:r>
              <a:rPr lang="en-US" b="1" dirty="0" err="1" smtClean="0">
                <a:solidFill>
                  <a:srgbClr val="FF0000"/>
                </a:solidFill>
              </a:rPr>
              <a:t>fermionic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constant torsion CPTV via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LV fermion condensates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9993" y="142463"/>
            <a:ext cx="3416595" cy="40011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NEM, </a:t>
            </a:r>
            <a:r>
              <a:rPr lang="en-US" sz="2000" dirty="0" err="1" smtClean="0">
                <a:solidFill>
                  <a:srgbClr val="FFFF00"/>
                </a:solidFill>
              </a:rPr>
              <a:t>Pilaftsis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arXiv</a:t>
            </a:r>
            <a:r>
              <a:rPr lang="en-US" sz="2000" dirty="0" smtClean="0">
                <a:solidFill>
                  <a:srgbClr val="FFFF00"/>
                </a:solidFill>
              </a:rPr>
              <a:t>: 1209.6387 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60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Beyond SM sources of CP Violation?</a:t>
            </a:r>
            <a:r>
              <a:rPr lang="en-GB" sz="3600" dirty="0" smtClean="0"/>
              <a:t> </a:t>
            </a:r>
            <a:endParaRPr lang="en-GB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Several Ideas to go beyond the SM (e.g. GUT models, </a:t>
            </a:r>
            <a:r>
              <a:rPr lang="en-GB" dirty="0" err="1" smtClean="0"/>
              <a:t>Supersymmetry</a:t>
            </a:r>
            <a:r>
              <a:rPr lang="en-GB" dirty="0" smtClean="0"/>
              <a:t>, extra dimensional models etc.)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Massive </a:t>
            </a:r>
            <a:r>
              <a:rPr lang="el-GR" dirty="0" smtClean="0"/>
              <a:t>ν</a:t>
            </a:r>
            <a:r>
              <a:rPr lang="en-GB" dirty="0" smtClean="0"/>
              <a:t> are </a:t>
            </a:r>
            <a:r>
              <a:rPr lang="en-GB" b="1" dirty="0" smtClean="0">
                <a:solidFill>
                  <a:srgbClr val="CC0000"/>
                </a:solidFill>
              </a:rPr>
              <a:t>simplest</a:t>
            </a:r>
            <a:r>
              <a:rPr lang="en-GB" dirty="0" smtClean="0"/>
              <a:t> extension of SM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Right-handed massive </a:t>
            </a:r>
            <a:r>
              <a:rPr lang="el-GR" dirty="0" smtClean="0"/>
              <a:t>ν</a:t>
            </a:r>
            <a:r>
              <a:rPr lang="en-GB" dirty="0" smtClean="0"/>
              <a:t> may provide extensions of SM with: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GB" dirty="0" smtClean="0"/>
              <a:t>   </a:t>
            </a:r>
            <a:r>
              <a:rPr lang="en-GB" b="1" dirty="0" smtClean="0">
                <a:solidFill>
                  <a:srgbClr val="CC0000"/>
                </a:solidFill>
              </a:rPr>
              <a:t>extra CP Violation</a:t>
            </a:r>
            <a:r>
              <a:rPr lang="en-GB" dirty="0" smtClean="0"/>
              <a:t> and thus Origin of Universe</a:t>
            </a:r>
            <a:r>
              <a:rPr lang="ja-JP" altLang="en-GB" dirty="0" smtClean="0"/>
              <a:t>’</a:t>
            </a:r>
            <a:r>
              <a:rPr lang="en-GB" dirty="0" smtClean="0"/>
              <a:t>s </a:t>
            </a:r>
            <a:r>
              <a:rPr lang="en-GB" b="1" dirty="0" smtClean="0">
                <a:solidFill>
                  <a:srgbClr val="0000FF"/>
                </a:solidFill>
              </a:rPr>
              <a:t>matter-antimatter asymmetry</a:t>
            </a:r>
            <a:r>
              <a:rPr lang="en-GB" dirty="0" smtClean="0"/>
              <a:t> due to neutrino masses, </a:t>
            </a:r>
            <a:r>
              <a:rPr lang="en-GB" b="1" dirty="0" smtClean="0"/>
              <a:t>Dark Matter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el-GR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739467" y="5706533"/>
            <a:ext cx="2326278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Mohapatra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Pilaftsis</a:t>
            </a:r>
            <a:endParaRPr lang="en-US" sz="2000" b="1" dirty="0" smtClean="0"/>
          </a:p>
          <a:p>
            <a:r>
              <a:rPr lang="en-US" sz="2000" b="1" dirty="0" smtClean="0"/>
              <a:t>talks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996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77098" y="343647"/>
            <a:ext cx="566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Chalkboard"/>
                <a:cs typeface="Chalkboard"/>
              </a:rPr>
              <a:t>4</a:t>
            </a:r>
            <a:r>
              <a:rPr lang="en-US" sz="3600" b="1" dirty="0" smtClean="0">
                <a:latin typeface="Chalkboard"/>
                <a:cs typeface="Chalkboard"/>
              </a:rPr>
              <a:t>. STRINGY SPACE-TIME </a:t>
            </a:r>
          </a:p>
          <a:p>
            <a:pPr algn="ctr"/>
            <a:r>
              <a:rPr lang="en-US" sz="3600" b="1" dirty="0" smtClean="0">
                <a:latin typeface="Chalkboard"/>
                <a:cs typeface="Chalkboard"/>
              </a:rPr>
              <a:t>D(</a:t>
            </a:r>
            <a:r>
              <a:rPr lang="en-US" sz="3600" b="1" dirty="0" err="1" smtClean="0">
                <a:latin typeface="Chalkboard"/>
                <a:cs typeface="Chalkboard"/>
              </a:rPr>
              <a:t>efect</a:t>
            </a:r>
            <a:r>
              <a:rPr lang="en-US" sz="3600" b="1" dirty="0" smtClean="0">
                <a:latin typeface="Chalkboard"/>
                <a:cs typeface="Chalkboard"/>
              </a:rPr>
              <a:t>)-FOAM </a:t>
            </a:r>
            <a:endParaRPr lang="en-US" sz="3600" b="1" dirty="0">
              <a:latin typeface="Chalkboard"/>
              <a:cs typeface="Chalkboar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64668" y="1678001"/>
            <a:ext cx="39164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NEM &amp; </a:t>
            </a:r>
            <a:r>
              <a:rPr lang="en-US" b="1" dirty="0" err="1" smtClean="0"/>
              <a:t>Sarben</a:t>
            </a:r>
            <a:r>
              <a:rPr lang="en-US" b="1" dirty="0" smtClean="0"/>
              <a:t> </a:t>
            </a:r>
            <a:r>
              <a:rPr lang="en-US" b="1" dirty="0" err="1" smtClean="0"/>
              <a:t>Sarkar</a:t>
            </a:r>
            <a:r>
              <a:rPr lang="en-US" b="1" dirty="0" smtClean="0"/>
              <a:t>, arXiv:1211.0968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3296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7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81251" name="Text Box 5"/>
          <p:cNvSpPr txBox="1">
            <a:spLocks noChangeArrowheads="1"/>
          </p:cNvSpPr>
          <p:nvPr/>
        </p:nvSpPr>
        <p:spPr bwMode="auto">
          <a:xfrm>
            <a:off x="6948488" y="1789113"/>
            <a:ext cx="2211387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latin typeface="Tahoma" charset="0"/>
                <a:cs typeface="Arial" charset="0"/>
              </a:rPr>
              <a:t>Our Universe</a:t>
            </a:r>
          </a:p>
          <a:p>
            <a:pPr eaLnBrk="1" hangingPunct="1"/>
            <a:r>
              <a:rPr lang="en-GB" sz="1800" b="1">
                <a:solidFill>
                  <a:srgbClr val="FF3300"/>
                </a:solidFill>
                <a:latin typeface="Tahoma" charset="0"/>
                <a:cs typeface="Arial" charset="0"/>
              </a:rPr>
              <a:t>NO LONGER</a:t>
            </a:r>
          </a:p>
          <a:p>
            <a:pPr eaLnBrk="1" hangingPunct="1"/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459782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59783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latin typeface="Tahoma" charset="0"/>
                <a:cs typeface="Arial" charset="0"/>
              </a:rPr>
              <a:t>(Gravitons)</a:t>
            </a:r>
          </a:p>
        </p:txBody>
      </p:sp>
      <p:pic>
        <p:nvPicPr>
          <p:cNvPr id="4597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836613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9785" name="AutoShape 9"/>
          <p:cNvSpPr>
            <a:spLocks noChangeArrowheads="1"/>
          </p:cNvSpPr>
          <p:nvPr/>
        </p:nvSpPr>
        <p:spPr bwMode="auto">
          <a:xfrm>
            <a:off x="5364163" y="4508500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6" name="Text Box 10"/>
          <p:cNvSpPr txBox="1">
            <a:spLocks noChangeArrowheads="1"/>
          </p:cNvSpPr>
          <p:nvPr/>
        </p:nvSpPr>
        <p:spPr bwMode="auto">
          <a:xfrm>
            <a:off x="311150" y="5249863"/>
            <a:ext cx="231616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0000FF"/>
                </a:solidFill>
                <a:cs typeface="Arial" charset="0"/>
              </a:rPr>
              <a:t>D-particle defect</a:t>
            </a:r>
          </a:p>
        </p:txBody>
      </p:sp>
      <p:sp>
        <p:nvSpPr>
          <p:cNvPr id="459787" name="AutoShape 11"/>
          <p:cNvSpPr>
            <a:spLocks noChangeArrowheads="1"/>
          </p:cNvSpPr>
          <p:nvPr/>
        </p:nvSpPr>
        <p:spPr bwMode="auto">
          <a:xfrm>
            <a:off x="4859338" y="2060575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8" name="AutoShape 12"/>
          <p:cNvSpPr>
            <a:spLocks noChangeArrowheads="1"/>
          </p:cNvSpPr>
          <p:nvPr/>
        </p:nvSpPr>
        <p:spPr bwMode="auto">
          <a:xfrm>
            <a:off x="3348038" y="22050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9" name="AutoShape 13"/>
          <p:cNvSpPr>
            <a:spLocks noChangeArrowheads="1"/>
          </p:cNvSpPr>
          <p:nvPr/>
        </p:nvSpPr>
        <p:spPr bwMode="auto">
          <a:xfrm>
            <a:off x="5435600" y="3068638"/>
            <a:ext cx="287338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0" name="AutoShape 14"/>
          <p:cNvSpPr>
            <a:spLocks noChangeArrowheads="1"/>
          </p:cNvSpPr>
          <p:nvPr/>
        </p:nvSpPr>
        <p:spPr bwMode="auto">
          <a:xfrm>
            <a:off x="3276600" y="34290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1" name="AutoShape 15"/>
          <p:cNvSpPr>
            <a:spLocks noChangeArrowheads="1"/>
          </p:cNvSpPr>
          <p:nvPr/>
        </p:nvSpPr>
        <p:spPr bwMode="auto">
          <a:xfrm>
            <a:off x="2843213" y="5300663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2" name="AutoShape 16"/>
          <p:cNvSpPr>
            <a:spLocks noChangeArrowheads="1"/>
          </p:cNvSpPr>
          <p:nvPr/>
        </p:nvSpPr>
        <p:spPr bwMode="auto">
          <a:xfrm>
            <a:off x="4140200" y="21336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3" name="AutoShape 17"/>
          <p:cNvSpPr>
            <a:spLocks noChangeArrowheads="1"/>
          </p:cNvSpPr>
          <p:nvPr/>
        </p:nvSpPr>
        <p:spPr bwMode="auto">
          <a:xfrm>
            <a:off x="4211638" y="26368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4" name="AutoShape 18"/>
          <p:cNvSpPr>
            <a:spLocks noChangeArrowheads="1"/>
          </p:cNvSpPr>
          <p:nvPr/>
        </p:nvSpPr>
        <p:spPr bwMode="auto">
          <a:xfrm>
            <a:off x="4211638" y="558958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8" name="Freeform 22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800" name="Freeform 24"/>
          <p:cNvSpPr>
            <a:spLocks/>
          </p:cNvSpPr>
          <p:nvPr/>
        </p:nvSpPr>
        <p:spPr bwMode="auto">
          <a:xfrm>
            <a:off x="4427538" y="201295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801" name="Text Box 25"/>
          <p:cNvSpPr txBox="1">
            <a:spLocks noChangeArrowheads="1"/>
          </p:cNvSpPr>
          <p:nvPr/>
        </p:nvSpPr>
        <p:spPr bwMode="auto">
          <a:xfrm>
            <a:off x="5127625" y="2439988"/>
            <a:ext cx="17589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Recoil of defect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376237" y="189608"/>
            <a:ext cx="8355433" cy="646331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chemeClr val="hlink"/>
                </a:solidFill>
                <a:latin typeface="Tahoma" charset="0"/>
                <a:cs typeface="Arial" charset="0"/>
              </a:rPr>
              <a:t>BRANE</a:t>
            </a:r>
            <a:r>
              <a:rPr lang="en-GB" sz="1800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-WORLDS </a:t>
            </a:r>
            <a:r>
              <a:rPr lang="en-GB" sz="1800" dirty="0">
                <a:solidFill>
                  <a:schemeClr val="hlink"/>
                </a:solidFill>
                <a:latin typeface="Tahoma" charset="0"/>
                <a:cs typeface="Arial" charset="0"/>
              </a:rPr>
              <a:t>with </a:t>
            </a:r>
            <a:r>
              <a:rPr lang="en-GB" sz="1800" dirty="0">
                <a:solidFill>
                  <a:srgbClr val="FF3300"/>
                </a:solidFill>
                <a:latin typeface="Tahoma" charset="0"/>
                <a:cs typeface="Arial" charset="0"/>
              </a:rPr>
              <a:t>D-PARTICLE </a:t>
            </a:r>
            <a:r>
              <a:rPr lang="en-GB" sz="1800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(</a:t>
            </a:r>
            <a:r>
              <a:rPr lang="en-GB" sz="1800" dirty="0">
                <a:solidFill>
                  <a:schemeClr val="hlink"/>
                </a:solidFill>
                <a:latin typeface="Tahoma" charset="0"/>
                <a:cs typeface="Arial" charset="0"/>
              </a:rPr>
              <a:t>POINT-LIKE BRANE) </a:t>
            </a:r>
            <a:r>
              <a:rPr lang="en-GB" sz="1800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DEFECTS</a:t>
            </a: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 eaLnBrk="1" hangingPunct="1"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C72FF-E84F-F448-8113-258882AAB03C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p:sp>
        <p:nvSpPr>
          <p:cNvPr id="181272" name="TextBox 22"/>
          <p:cNvSpPr txBox="1">
            <a:spLocks noChangeArrowheads="1"/>
          </p:cNvSpPr>
          <p:nvPr/>
        </p:nvSpPr>
        <p:spPr bwMode="auto">
          <a:xfrm>
            <a:off x="5580063" y="5857875"/>
            <a:ext cx="3563937" cy="6159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/>
              <a:t>J ELLIS, NEM, </a:t>
            </a:r>
            <a:r>
              <a:rPr lang="en-US" sz="1600" b="1" dirty="0" smtClean="0"/>
              <a:t>WESTMUCKETT</a:t>
            </a:r>
            <a:endParaRPr lang="en-US" sz="1600" b="1" dirty="0"/>
          </a:p>
          <a:p>
            <a:pPr eaLnBrk="1" hangingPunct="1"/>
            <a:endParaRPr lang="en-US" sz="1800" b="1" dirty="0"/>
          </a:p>
        </p:txBody>
      </p:sp>
      <p:pic>
        <p:nvPicPr>
          <p:cNvPr id="18127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732463"/>
            <a:ext cx="14398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97116" y="4303717"/>
            <a:ext cx="2531976" cy="1200329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Charge</a:t>
            </a:r>
            <a:r>
              <a:rPr lang="en-US" dirty="0" smtClean="0"/>
              <a:t> conservation:</a:t>
            </a:r>
          </a:p>
          <a:p>
            <a:r>
              <a:rPr lang="en-US" dirty="0" smtClean="0"/>
              <a:t>D-foam/</a:t>
            </a:r>
            <a:r>
              <a:rPr lang="en-US" b="1" i="1" dirty="0" smtClean="0">
                <a:solidFill>
                  <a:srgbClr val="0000FF"/>
                </a:solidFill>
              </a:rPr>
              <a:t>neutral</a:t>
            </a:r>
            <a:r>
              <a:rPr lang="en-US" dirty="0" smtClean="0"/>
              <a:t> particles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neutrinos,</a:t>
            </a:r>
            <a:r>
              <a:rPr lang="en-US" dirty="0" smtClean="0"/>
              <a:t> photons)</a:t>
            </a:r>
          </a:p>
          <a:p>
            <a:r>
              <a:rPr lang="en-US" dirty="0" smtClean="0"/>
              <a:t>dominant interactions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790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46531" y="6336271"/>
            <a:ext cx="2805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err="1"/>
              <a:t>Eur.Phys.J</a:t>
            </a:r>
            <a:r>
              <a:rPr lang="tr-TR" b="1" dirty="0"/>
              <a:t>. C72 (2012) 1956</a:t>
            </a:r>
            <a:endParaRPr lang="en-US" b="1" dirty="0"/>
          </a:p>
        </p:txBody>
      </p:sp>
      <p:sp>
        <p:nvSpPr>
          <p:cNvPr id="65537" name="TextBox 5"/>
          <p:cNvSpPr txBox="1">
            <a:spLocks noChangeArrowheads="1"/>
          </p:cNvSpPr>
          <p:nvPr/>
        </p:nvSpPr>
        <p:spPr bwMode="auto">
          <a:xfrm>
            <a:off x="530225" y="277813"/>
            <a:ext cx="8218488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i="1" dirty="0">
                <a:latin typeface="+mj-lt"/>
              </a:rPr>
              <a:t>Space time Foam </a:t>
            </a:r>
            <a:r>
              <a:rPr lang="en-US" sz="2000" dirty="0">
                <a:latin typeface="+mj-lt"/>
              </a:rPr>
              <a:t>situations – </a:t>
            </a:r>
          </a:p>
          <a:p>
            <a:pPr algn="ctr" eaLnBrk="1" hangingPunct="1">
              <a:defRPr/>
            </a:pPr>
            <a:r>
              <a:rPr lang="en-US" sz="2000" dirty="0">
                <a:latin typeface="+mj-lt"/>
              </a:rPr>
              <a:t>Average over both populations of defects &amp; quantum fluctuations</a:t>
            </a:r>
          </a:p>
        </p:txBody>
      </p:sp>
      <p:sp>
        <p:nvSpPr>
          <p:cNvPr id="65538" name="TextBox 6"/>
          <p:cNvSpPr txBox="1">
            <a:spLocks noChangeArrowheads="1"/>
          </p:cNvSpPr>
          <p:nvPr/>
        </p:nvSpPr>
        <p:spPr bwMode="auto">
          <a:xfrm>
            <a:off x="100013" y="981075"/>
            <a:ext cx="4430712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Isotropic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&amp;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(in)homogeneous foam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for a 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brane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observer</a:t>
            </a:r>
            <a:r>
              <a:rPr lang="en-US" sz="2800" dirty="0">
                <a:latin typeface="+mj-lt"/>
              </a:rPr>
              <a:t>: </a:t>
            </a:r>
          </a:p>
        </p:txBody>
      </p:sp>
      <p:pic>
        <p:nvPicPr>
          <p:cNvPr id="189443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2466975"/>
            <a:ext cx="2962275" cy="7858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1" name="TextBox 9"/>
          <p:cNvSpPr txBox="1">
            <a:spLocks noChangeArrowheads="1"/>
          </p:cNvSpPr>
          <p:nvPr/>
        </p:nvSpPr>
        <p:spPr bwMode="auto">
          <a:xfrm>
            <a:off x="6432550" y="1589088"/>
            <a:ext cx="2422525" cy="15081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Lorentz Invariance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 Average</a:t>
            </a:r>
          </a:p>
          <a:p>
            <a:pPr eaLnBrk="1" hangingPunct="1">
              <a:defRPr/>
            </a:pPr>
            <a:endParaRPr lang="en-US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Violated in </a:t>
            </a:r>
            <a:r>
              <a:rPr lang="en-US" sz="2000" i="1" dirty="0" err="1">
                <a:latin typeface="+mj-lt"/>
              </a:rPr>
              <a:t>flcts</a:t>
            </a:r>
            <a:endParaRPr lang="en-US" sz="2000" i="1" dirty="0">
              <a:latin typeface="+mj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155825"/>
            <a:ext cx="3052763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944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519238"/>
            <a:ext cx="2855912" cy="649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60829" y="4114799"/>
            <a:ext cx="3409332" cy="1754327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Can argue that due to </a:t>
            </a:r>
          </a:p>
          <a:p>
            <a:r>
              <a:rPr lang="en-US" dirty="0" smtClean="0"/>
              <a:t>forces exerted from </a:t>
            </a:r>
          </a:p>
          <a:p>
            <a:r>
              <a:rPr lang="en-US" dirty="0" smtClean="0"/>
              <a:t>bulk D-particles </a:t>
            </a:r>
            <a:r>
              <a:rPr lang="en-US" b="1" dirty="0" err="1" smtClean="0">
                <a:solidFill>
                  <a:srgbClr val="FF0000"/>
                </a:solidFill>
              </a:rPr>
              <a:t>overclosure</a:t>
            </a:r>
            <a:r>
              <a:rPr lang="en-US" dirty="0" smtClean="0"/>
              <a:t> of the</a:t>
            </a:r>
          </a:p>
          <a:p>
            <a:r>
              <a:rPr lang="en-US" dirty="0" smtClean="0"/>
              <a:t>Universe can be </a:t>
            </a:r>
            <a:r>
              <a:rPr lang="en-US" b="1" dirty="0" smtClean="0">
                <a:solidFill>
                  <a:srgbClr val="FF0000"/>
                </a:solidFill>
              </a:rPr>
              <a:t>avoided</a:t>
            </a:r>
            <a:r>
              <a:rPr lang="en-US" dirty="0" smtClean="0"/>
              <a:t> even for</a:t>
            </a:r>
          </a:p>
          <a:p>
            <a:r>
              <a:rPr lang="en-US" dirty="0" smtClean="0"/>
              <a:t>sufficiently dense populations </a:t>
            </a:r>
          </a:p>
          <a:p>
            <a:r>
              <a:rPr lang="en-US" dirty="0" smtClean="0"/>
              <a:t>of D-particles </a:t>
            </a:r>
            <a:endParaRPr lang="en-US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76700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64667" y="6011337"/>
            <a:ext cx="331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NEM, </a:t>
            </a:r>
            <a:r>
              <a:rPr lang="en-US" b="1" dirty="0" err="1" smtClean="0"/>
              <a:t>Mitsou</a:t>
            </a:r>
            <a:r>
              <a:rPr lang="en-US" b="1" dirty="0" smtClean="0"/>
              <a:t>, </a:t>
            </a:r>
            <a:r>
              <a:rPr lang="en-US" b="1" dirty="0" err="1" smtClean="0"/>
              <a:t>Vergou</a:t>
            </a:r>
            <a:r>
              <a:rPr lang="en-US" b="1" dirty="0" smtClean="0"/>
              <a:t>, </a:t>
            </a:r>
            <a:r>
              <a:rPr lang="en-US" b="1" dirty="0" err="1" smtClean="0"/>
              <a:t>Sarkar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07467" y="1083737"/>
            <a:ext cx="2835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matter momentum transfer 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4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455" y="4097859"/>
            <a:ext cx="2100797" cy="12604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Stochastic Fluctuations of D-foam &amp; CPTV</a:t>
            </a:r>
            <a:endParaRPr lang="en-US" sz="3600" b="1" dirty="0"/>
          </a:p>
        </p:txBody>
      </p:sp>
      <p:pic>
        <p:nvPicPr>
          <p:cNvPr id="198660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5" name="TextBox 4"/>
          <p:cNvSpPr txBox="1">
            <a:spLocks noChangeArrowheads="1"/>
          </p:cNvSpPr>
          <p:nvPr/>
        </p:nvSpPr>
        <p:spPr bwMode="auto">
          <a:xfrm>
            <a:off x="7956550" y="1989138"/>
            <a:ext cx="1171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i="1"/>
              <a:t>± B</a:t>
            </a:r>
            <a:r>
              <a:rPr lang="en-US" sz="3600" b="1" i="1" baseline="-25000"/>
              <a:t>0</a:t>
            </a:r>
            <a:endParaRPr lang="en-US" sz="3600" b="1" i="1"/>
          </a:p>
        </p:txBody>
      </p:sp>
      <p:sp>
        <p:nvSpPr>
          <p:cNvPr id="3" name="TextBox 2"/>
          <p:cNvSpPr txBox="1"/>
          <p:nvPr/>
        </p:nvSpPr>
        <p:spPr>
          <a:xfrm>
            <a:off x="7801506" y="2584451"/>
            <a:ext cx="1355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constant &gt; 0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if </a:t>
            </a:r>
            <a:r>
              <a:rPr lang="el-GR" b="1" i="1" dirty="0" smtClean="0">
                <a:solidFill>
                  <a:srgbClr val="FF0000"/>
                </a:solidFill>
              </a:rPr>
              <a:t>σ</a:t>
            </a:r>
            <a:r>
              <a:rPr lang="el-GR" b="1" i="1" baseline="30000" dirty="0" smtClean="0">
                <a:solidFill>
                  <a:srgbClr val="FF0000"/>
                </a:solidFill>
              </a:rPr>
              <a:t>2</a:t>
            </a:r>
            <a:r>
              <a:rPr lang="el-GR" b="1" dirty="0">
                <a:solidFill>
                  <a:srgbClr val="FF0000"/>
                </a:solidFill>
              </a:rPr>
              <a:t> </a:t>
            </a:r>
            <a:r>
              <a:rPr lang="el-GR" b="1" dirty="0" smtClean="0">
                <a:solidFill>
                  <a:srgbClr val="FF0000"/>
                </a:solidFill>
              </a:rPr>
              <a:t>≈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const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in an era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31467" y="4114792"/>
            <a:ext cx="27764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Correct Sign </a:t>
            </a:r>
            <a:r>
              <a:rPr lang="en-US" dirty="0" smtClean="0"/>
              <a:t>for Matter </a:t>
            </a:r>
          </a:p>
          <a:p>
            <a:r>
              <a:rPr lang="en-US" dirty="0" smtClean="0"/>
              <a:t>dominance over Antimatter</a:t>
            </a:r>
          </a:p>
          <a:p>
            <a:r>
              <a:rPr lang="en-US" dirty="0" smtClean="0"/>
              <a:t>due to Energetics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Fine Tuning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3113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Lepton asymmetry and, then  through </a:t>
            </a:r>
          </a:p>
          <a:p>
            <a:pPr eaLnBrk="1" hangingPunct="1"/>
            <a:r>
              <a:rPr lang="en-US" sz="1800" dirty="0" smtClean="0"/>
              <a:t>B-L </a:t>
            </a:r>
            <a:r>
              <a:rPr lang="en-US" sz="1800" dirty="0"/>
              <a:t>conserving processes in the Early Universe a Baryon asymmetry.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9617" y="1456273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frame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dragging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26" y="5649904"/>
            <a:ext cx="4001528" cy="927100"/>
          </a:xfrm>
          <a:prstGeom prst="rect">
            <a:avLst/>
          </a:prstGeom>
          <a:ln w="50800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708" y="5632971"/>
            <a:ext cx="3644900" cy="927100"/>
          </a:xfrm>
          <a:prstGeom prst="rect">
            <a:avLst/>
          </a:prstGeom>
          <a:noFill/>
          <a:ln w="476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07" y="4214990"/>
            <a:ext cx="4705342" cy="654666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82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2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732463"/>
            <a:ext cx="124301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201733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4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6379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</a:t>
            </a:r>
            <a:r>
              <a:rPr lang="en-US" sz="1800" dirty="0" smtClean="0"/>
              <a:t>Lepton asymmetry </a:t>
            </a:r>
            <a:r>
              <a:rPr lang="en-US" sz="1800" dirty="0"/>
              <a:t>and through B+L conserving 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processes </a:t>
            </a:r>
            <a:r>
              <a:rPr lang="en-US" sz="1800" dirty="0"/>
              <a:t>in the Early </a:t>
            </a:r>
            <a:r>
              <a:rPr lang="en-US" sz="1800" dirty="0" smtClean="0"/>
              <a:t>Universe a </a:t>
            </a:r>
            <a:r>
              <a:rPr lang="en-US" sz="1800" dirty="0"/>
              <a:t>Baryon asymmetry. </a:t>
            </a:r>
            <a:endParaRPr lang="en-US" sz="1800" dirty="0" smtClean="0"/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</a:rPr>
              <a:t>correct value (observed) for BAU is reproduced for </a:t>
            </a:r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2725738" cy="755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6" name="TextBox 7"/>
          <p:cNvSpPr txBox="1">
            <a:spLocks noChangeArrowheads="1"/>
          </p:cNvSpPr>
          <p:nvPr/>
        </p:nvSpPr>
        <p:spPr bwMode="auto">
          <a:xfrm>
            <a:off x="755650" y="522922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implying that in these scenarios, for </a:t>
            </a:r>
            <a:r>
              <a:rPr lang="el-GR" sz="1800"/>
              <a:t>σ</a:t>
            </a:r>
            <a:r>
              <a:rPr lang="en-GB" sz="1800" baseline="30000"/>
              <a:t>2</a:t>
            </a:r>
            <a:r>
              <a:rPr lang="en-GB" sz="1800"/>
              <a:t> &lt; 1, one must have M</a:t>
            </a:r>
            <a:r>
              <a:rPr lang="en-GB" sz="1800" baseline="-25000"/>
              <a:t>s</a:t>
            </a:r>
            <a:r>
              <a:rPr lang="en-GB" sz="1800"/>
              <a:t>/g</a:t>
            </a:r>
            <a:r>
              <a:rPr lang="en-GB" sz="1800" baseline="-25000"/>
              <a:t>s</a:t>
            </a:r>
            <a:r>
              <a:rPr lang="en-GB" sz="1800"/>
              <a:t> &gt; 200 TeV</a:t>
            </a:r>
            <a:endParaRPr lang="en-US" sz="1800"/>
          </a:p>
        </p:txBody>
      </p:sp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4859338" y="4437063"/>
            <a:ext cx="301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for D-foam at T</a:t>
            </a:r>
            <a:r>
              <a:rPr lang="en-US" sz="1800" baseline="-25000"/>
              <a:t>d </a:t>
            </a:r>
            <a:r>
              <a:rPr lang="en-US" sz="1800"/>
              <a:t>~ 10</a:t>
            </a:r>
            <a:r>
              <a:rPr lang="en-US" sz="1800" baseline="30000"/>
              <a:t>15</a:t>
            </a:r>
            <a:r>
              <a:rPr lang="en-US" sz="1800"/>
              <a:t> GeV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827088" y="5876925"/>
            <a:ext cx="6430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PHENOMENOLOGY OF EARLY UNIVERSE NEEDS 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TO BE CHECKED FOR COMPATIBILITY…. IN PROGRESS</a:t>
            </a:r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82708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6516688" y="4868863"/>
            <a:ext cx="2376487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0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b="1" dirty="0" smtClean="0"/>
              <a:t>Effective (Anti)Neutrino CPTV D-foam Mass </a:t>
            </a:r>
            <a:endParaRPr lang="en-US" sz="3600" b="1" dirty="0"/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51200"/>
            <a:ext cx="2725738" cy="755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3597275" y="3420269"/>
            <a:ext cx="19030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@</a:t>
            </a:r>
            <a:r>
              <a:rPr lang="en-US" sz="1800" dirty="0" smtClean="0"/>
              <a:t> </a:t>
            </a:r>
            <a:r>
              <a:rPr lang="en-US" sz="1800" dirty="0"/>
              <a:t>T</a:t>
            </a:r>
            <a:r>
              <a:rPr lang="en-US" sz="1800" baseline="-25000" dirty="0"/>
              <a:t>d </a:t>
            </a:r>
            <a:r>
              <a:rPr lang="en-US" sz="1800" dirty="0"/>
              <a:t>~ 10</a:t>
            </a:r>
            <a:r>
              <a:rPr lang="en-US" sz="1800" baseline="30000" dirty="0"/>
              <a:t>15</a:t>
            </a:r>
            <a:r>
              <a:rPr lang="en-US" sz="1800" dirty="0"/>
              <a:t> </a:t>
            </a:r>
            <a:r>
              <a:rPr lang="en-US" sz="1800" dirty="0" err="1"/>
              <a:t>GeV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239737"/>
            <a:ext cx="5801588" cy="461665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halkduster"/>
                <a:cs typeface="Chalkduster"/>
              </a:rPr>
              <a:t>B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ounds from WMAP Cosmology (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cs typeface="Chalkduster"/>
              </a:rPr>
              <a:t>z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&lt; 1000) 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887" y="4006850"/>
            <a:ext cx="2381913" cy="886882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90" y="1551112"/>
            <a:ext cx="7493000" cy="15566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2006" y="3454135"/>
            <a:ext cx="2287806" cy="369332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to generate BAU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0834" y="4998599"/>
            <a:ext cx="159795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Chalkduster"/>
                <a:cs typeface="Chalkduster"/>
              </a:rPr>
              <a:t>D</a:t>
            </a:r>
            <a:r>
              <a:rPr lang="en-US" dirty="0" smtClean="0">
                <a:latin typeface="Chalkduster"/>
                <a:cs typeface="Chalkduster"/>
              </a:rPr>
              <a:t>ust type </a:t>
            </a:r>
          </a:p>
          <a:p>
            <a:r>
              <a:rPr lang="en-US" dirty="0" smtClean="0">
                <a:latin typeface="Chalkduster"/>
                <a:cs typeface="Chalkduster"/>
              </a:rPr>
              <a:t>D-particles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5878" y="5845204"/>
            <a:ext cx="4238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is a safe </a:t>
            </a:r>
            <a:r>
              <a:rPr lang="el-GR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not strong </a:t>
            </a:r>
            <a:endParaRPr lang="el-GR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bound on foam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flcts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Chalkduster"/>
                <a:cs typeface="Chalkduster"/>
              </a:rPr>
              <a:t>σ</a:t>
            </a:r>
            <a:r>
              <a:rPr lang="el-GR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l-GR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halkduster"/>
                <a:cs typeface="Chalkduster"/>
              </a:rPr>
              <a:t>today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(within current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exp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errors)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348" y="1157815"/>
            <a:ext cx="1054100" cy="292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3453" y="1107016"/>
            <a:ext cx="1239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No</a:t>
            </a:r>
            <a:r>
              <a:rPr lang="en-US" b="1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mixing </a:t>
            </a:r>
            <a:endParaRPr lang="en-US" b="1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79" y="5980739"/>
            <a:ext cx="3951817" cy="65711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7" y="4917523"/>
            <a:ext cx="5752006" cy="84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532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pict3284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41275"/>
            <a:ext cx="9383713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98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690543" y="118531"/>
            <a:ext cx="4301054" cy="1200329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9850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457200" rtl="0" eaLnBrk="0" latinLnBrk="0" hangingPunct="0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dirty="0" smtClean="0">
                <a:solidFill>
                  <a:srgbClr val="0000FF"/>
                </a:solidFill>
                <a:latin typeface="Chalkduster"/>
                <a:cs typeface="Chalkduster"/>
              </a:rPr>
              <a:t>EXPERIMENTAL TESTS?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31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803"/>
            <a:ext cx="8229600" cy="55131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Experimental Tests?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138" y="4910664"/>
            <a:ext cx="1828800" cy="182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217" y="568754"/>
            <a:ext cx="8911089" cy="6124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Stochastic D-foam Models</a:t>
            </a:r>
            <a:r>
              <a:rPr lang="en-US" dirty="0" smtClean="0"/>
              <a:t>: Non-trivial optical properties of vacuum</a:t>
            </a:r>
            <a:r>
              <a:rPr lang="en-US" b="1" dirty="0" smtClean="0">
                <a:solidFill>
                  <a:srgbClr val="0000FF"/>
                </a:solidFill>
              </a:rPr>
              <a:t>, refractive index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different arrival times of cosmic photons of different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energies  from </a:t>
            </a:r>
            <a:r>
              <a:rPr lang="en-US" dirty="0" err="1" smtClean="0"/>
              <a:t>localised</a:t>
            </a:r>
            <a:r>
              <a:rPr lang="en-US" dirty="0" smtClean="0"/>
              <a:t> regions in intense astrophysical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sources (GRB, AGN…) </a:t>
            </a:r>
            <a:endParaRPr lang="en-US" b="1" dirty="0" smtClean="0">
              <a:solidFill>
                <a:srgbClr val="FF0000"/>
              </a:solidFill>
              <a:latin typeface="American Typewriter"/>
              <a:cs typeface="American Typewriter"/>
            </a:endParaRP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Space-Time Defects </a:t>
            </a:r>
            <a:r>
              <a:rPr lang="en-US" dirty="0" smtClean="0"/>
              <a:t>interaction with photons would affect </a:t>
            </a:r>
            <a:r>
              <a:rPr lang="en-US" b="1" dirty="0" smtClean="0">
                <a:solidFill>
                  <a:srgbClr val="FF0000"/>
                </a:solidFill>
              </a:rPr>
              <a:t>CMB spectrum </a:t>
            </a:r>
          </a:p>
          <a:p>
            <a:endParaRPr lang="en-US" dirty="0" smtClean="0"/>
          </a:p>
          <a:p>
            <a:r>
              <a:rPr lang="en-US" b="1" dirty="0" smtClean="0"/>
              <a:t>Primordial Black hole </a:t>
            </a:r>
            <a:r>
              <a:rPr lang="en-US" dirty="0" smtClean="0"/>
              <a:t>searches through modifications of tensor mode polarization (Planck …)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Kalb-</a:t>
            </a:r>
            <a:r>
              <a:rPr lang="en-US" b="1" dirty="0" err="1" smtClean="0">
                <a:solidFill>
                  <a:srgbClr val="FF0000"/>
                </a:solidFill>
              </a:rPr>
              <a:t>Ramond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axion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field searches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  <a:latin typeface="Chalkboard"/>
                <a:cs typeface="Chalkboard"/>
              </a:rPr>
              <a:t>Direct CPT tests </a:t>
            </a:r>
            <a:r>
              <a:rPr lang="en-US" dirty="0" smtClean="0"/>
              <a:t>today (if sufficiently large density of defects today</a:t>
            </a:r>
            <a:r>
              <a:rPr lang="en-US" b="1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  <a:sym typeface="Wingdings"/>
              </a:rPr>
              <a:t> </a:t>
            </a:r>
          </a:p>
          <a:p>
            <a:r>
              <a:rPr lang="en-US" b="1" dirty="0" err="1" smtClean="0">
                <a:solidFill>
                  <a:srgbClr val="FF0000"/>
                </a:solidFill>
                <a:latin typeface="Chalkboard"/>
                <a:cs typeface="Chalkboard"/>
              </a:rPr>
              <a:t>decoherence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 effects </a:t>
            </a:r>
            <a:r>
              <a:rPr lang="en-US" dirty="0" smtClean="0"/>
              <a:t>of neutral matter could be significant 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 smtClean="0">
                <a:sym typeface="Wingdings"/>
              </a:rPr>
              <a:t> ``</a:t>
            </a:r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smoking-gun evidence’’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modifications of EPR correlations </a:t>
            </a:r>
          </a:p>
          <a:p>
            <a:r>
              <a:rPr lang="en-US" dirty="0" smtClean="0">
                <a:sym typeface="Wingdings"/>
              </a:rPr>
              <a:t>in  entangled states of mesons (?)  (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A Di </a:t>
            </a:r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Domenico’s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 talk</a:t>
            </a:r>
            <a:r>
              <a:rPr lang="en-US" dirty="0" smtClean="0">
                <a:sym typeface="Wingdings"/>
              </a:rPr>
              <a:t>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r>
              <a:rPr lang="en-US" b="1" dirty="0" smtClean="0">
                <a:solidFill>
                  <a:srgbClr val="008000"/>
                </a:solidFill>
              </a:rPr>
              <a:t>Atomic precision experiments </a:t>
            </a:r>
          </a:p>
          <a:p>
            <a:endParaRPr lang="en-US" b="1" i="1" dirty="0">
              <a:solidFill>
                <a:srgbClr val="008000"/>
              </a:solidFill>
            </a:endParaRPr>
          </a:p>
          <a:p>
            <a:r>
              <a:rPr lang="en-US" b="1" i="1" dirty="0" smtClean="0">
                <a:solidFill>
                  <a:srgbClr val="0000FF"/>
                </a:solidFill>
              </a:rPr>
              <a:t>…Cosmological (high energy, high distance) neutrino oscillations  </a:t>
            </a:r>
            <a:r>
              <a:rPr lang="en-US" b="1" i="1" dirty="0" err="1" smtClean="0"/>
              <a:t>etc</a:t>
            </a:r>
            <a:r>
              <a:rPr lang="en-US" b="1" dirty="0" smtClean="0"/>
              <a:t> </a:t>
            </a:r>
          </a:p>
          <a:p>
            <a:endParaRPr lang="en-US" dirty="0"/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But strength of background-induced CPTV effects may be </a:t>
            </a:r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significant only for </a:t>
            </a:r>
            <a:r>
              <a:rPr lang="en-US" sz="1600" b="1" dirty="0">
                <a:solidFill>
                  <a:srgbClr val="660066"/>
                </a:solidFill>
                <a:latin typeface="Chalkduster"/>
                <a:cs typeface="Chalkduster"/>
              </a:rPr>
              <a:t>E</a:t>
            </a:r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arly Universe</a:t>
            </a:r>
            <a:endParaRPr lang="en-US" sz="16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0718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803"/>
            <a:ext cx="8229600" cy="55131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Experimental Tests?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138" y="4910664"/>
            <a:ext cx="1828800" cy="18288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45200" y="457226"/>
            <a:ext cx="2760109" cy="728134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7217" y="568754"/>
            <a:ext cx="8911089" cy="6124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Stochastic D-foam Models</a:t>
            </a:r>
            <a:r>
              <a:rPr lang="en-US" dirty="0" smtClean="0"/>
              <a:t>: Non-trivial optical properties of vacuum</a:t>
            </a:r>
            <a:r>
              <a:rPr lang="en-US" b="1" dirty="0" smtClean="0">
                <a:solidFill>
                  <a:srgbClr val="0000FF"/>
                </a:solidFill>
              </a:rPr>
              <a:t>, refractive index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different arrival times of cosmic photons of different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energies  from </a:t>
            </a:r>
            <a:r>
              <a:rPr lang="en-US" dirty="0" err="1" smtClean="0"/>
              <a:t>localised</a:t>
            </a:r>
            <a:r>
              <a:rPr lang="en-US" dirty="0" smtClean="0"/>
              <a:t> regions in intense astrophysical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sources (GRB, AGN…) : </a:t>
            </a:r>
            <a:r>
              <a:rPr lang="en-US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higher-energy photons delayed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Space-Time Defects </a:t>
            </a:r>
            <a:r>
              <a:rPr lang="en-US" dirty="0" smtClean="0"/>
              <a:t>interaction with photons would affect </a:t>
            </a:r>
            <a:r>
              <a:rPr lang="en-US" b="1" dirty="0" smtClean="0">
                <a:solidFill>
                  <a:srgbClr val="FF0000"/>
                </a:solidFill>
              </a:rPr>
              <a:t>CMB spectrum </a:t>
            </a:r>
          </a:p>
          <a:p>
            <a:endParaRPr lang="en-US" dirty="0" smtClean="0"/>
          </a:p>
          <a:p>
            <a:r>
              <a:rPr lang="en-US" b="1" dirty="0" smtClean="0"/>
              <a:t>Primordial Black hole </a:t>
            </a:r>
            <a:r>
              <a:rPr lang="en-US" dirty="0" smtClean="0"/>
              <a:t>searches through modifications of tensor mode polarization (Planck …)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Kalb-</a:t>
            </a:r>
            <a:r>
              <a:rPr lang="en-US" b="1" dirty="0" err="1" smtClean="0">
                <a:solidFill>
                  <a:srgbClr val="FF0000"/>
                </a:solidFill>
              </a:rPr>
              <a:t>Ramond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axion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field searches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  <a:latin typeface="Chalkboard"/>
                <a:cs typeface="Chalkboard"/>
              </a:rPr>
              <a:t>Direct CPT tests </a:t>
            </a:r>
            <a:r>
              <a:rPr lang="en-US" dirty="0" smtClean="0"/>
              <a:t>today (if sufficiently large density of defects today</a:t>
            </a:r>
            <a:r>
              <a:rPr lang="en-US" b="1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  <a:sym typeface="Wingdings"/>
              </a:rPr>
              <a:t> </a:t>
            </a:r>
          </a:p>
          <a:p>
            <a:r>
              <a:rPr lang="en-US" b="1" dirty="0" err="1" smtClean="0">
                <a:solidFill>
                  <a:srgbClr val="FF0000"/>
                </a:solidFill>
                <a:latin typeface="Chalkboard"/>
                <a:cs typeface="Chalkboard"/>
              </a:rPr>
              <a:t>decoherence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 effects </a:t>
            </a:r>
            <a:r>
              <a:rPr lang="en-US" dirty="0" smtClean="0"/>
              <a:t>of neutral matter could be significant 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 smtClean="0">
                <a:sym typeface="Wingdings"/>
              </a:rPr>
              <a:t> ``</a:t>
            </a:r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smoking-gun evidence’’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modifications of EPR correlations </a:t>
            </a:r>
          </a:p>
          <a:p>
            <a:r>
              <a:rPr lang="en-US" dirty="0" smtClean="0">
                <a:sym typeface="Wingdings"/>
              </a:rPr>
              <a:t>in  entangled states of mesons (?)  (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A Di </a:t>
            </a:r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Domenico’s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 talk</a:t>
            </a:r>
            <a:r>
              <a:rPr lang="en-US" dirty="0" smtClean="0">
                <a:sym typeface="Wingdings"/>
              </a:rPr>
              <a:t>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r>
              <a:rPr lang="en-US" b="1" dirty="0" smtClean="0">
                <a:solidFill>
                  <a:srgbClr val="008000"/>
                </a:solidFill>
              </a:rPr>
              <a:t>Atomic precision experiments </a:t>
            </a:r>
          </a:p>
          <a:p>
            <a:endParaRPr lang="en-US" b="1" i="1" dirty="0">
              <a:solidFill>
                <a:srgbClr val="008000"/>
              </a:solidFill>
            </a:endParaRPr>
          </a:p>
          <a:p>
            <a:r>
              <a:rPr lang="en-US" b="1" i="1" dirty="0" smtClean="0">
                <a:solidFill>
                  <a:srgbClr val="0000FF"/>
                </a:solidFill>
              </a:rPr>
              <a:t>…Cosmological (high energy, high distance) neutrino oscillations  </a:t>
            </a:r>
            <a:r>
              <a:rPr lang="en-US" b="1" i="1" dirty="0" err="1" smtClean="0"/>
              <a:t>etc</a:t>
            </a:r>
            <a:r>
              <a:rPr lang="en-US" b="1" dirty="0" smtClean="0"/>
              <a:t> </a:t>
            </a:r>
          </a:p>
          <a:p>
            <a:endParaRPr lang="en-US" dirty="0"/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But strength of background-induced CPTV effects may be </a:t>
            </a:r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significant only for </a:t>
            </a:r>
            <a:r>
              <a:rPr lang="en-US" sz="1600" b="1" dirty="0">
                <a:solidFill>
                  <a:srgbClr val="660066"/>
                </a:solidFill>
                <a:latin typeface="Chalkduster"/>
                <a:cs typeface="Chalkduster"/>
              </a:rPr>
              <a:t>E</a:t>
            </a:r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arly Universe</a:t>
            </a:r>
            <a:endParaRPr lang="en-US" sz="16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27657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803"/>
            <a:ext cx="8229600" cy="55131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Experimental Tests?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138" y="4910664"/>
            <a:ext cx="1828800" cy="18288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232400" y="1794933"/>
            <a:ext cx="2353733" cy="728134"/>
          </a:xfrm>
          <a:prstGeom prst="ellipse">
            <a:avLst/>
          </a:prstGeom>
          <a:noFill/>
          <a:ln w="412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37734" y="2912533"/>
            <a:ext cx="2353733" cy="728134"/>
          </a:xfrm>
          <a:prstGeom prst="ellipse">
            <a:avLst/>
          </a:prstGeom>
          <a:noFill/>
          <a:ln w="412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91467" y="2895600"/>
            <a:ext cx="5535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Cosmic Photon Polarization angle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may rotate (cosmological birefringence)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217" y="568754"/>
            <a:ext cx="8911089" cy="6124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Stochastic D-foam Models</a:t>
            </a:r>
            <a:r>
              <a:rPr lang="en-US" dirty="0" smtClean="0"/>
              <a:t>: Non-trivial optical properties of vacuum</a:t>
            </a:r>
            <a:r>
              <a:rPr lang="en-US" b="1" dirty="0" smtClean="0">
                <a:solidFill>
                  <a:srgbClr val="0000FF"/>
                </a:solidFill>
              </a:rPr>
              <a:t>, refractive index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different arrival times of cosmic photons of different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energies  from </a:t>
            </a:r>
            <a:r>
              <a:rPr lang="en-US" dirty="0" err="1" smtClean="0"/>
              <a:t>localised</a:t>
            </a:r>
            <a:r>
              <a:rPr lang="en-US" dirty="0" smtClean="0"/>
              <a:t> regions in intense astrophysical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sources (GRB, AGN…) : </a:t>
            </a:r>
            <a:r>
              <a:rPr lang="en-US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higher-energy photons delayed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Space-Time Defects </a:t>
            </a:r>
            <a:r>
              <a:rPr lang="en-US" dirty="0" smtClean="0"/>
              <a:t>interaction with photons would affect </a:t>
            </a:r>
            <a:r>
              <a:rPr lang="en-US" b="1" dirty="0" smtClean="0">
                <a:solidFill>
                  <a:srgbClr val="FF0000"/>
                </a:solidFill>
              </a:rPr>
              <a:t>CMB spectrum </a:t>
            </a:r>
          </a:p>
          <a:p>
            <a:endParaRPr lang="en-US" dirty="0" smtClean="0"/>
          </a:p>
          <a:p>
            <a:r>
              <a:rPr lang="en-US" b="1" dirty="0" smtClean="0"/>
              <a:t>Primordial Black hole </a:t>
            </a:r>
            <a:r>
              <a:rPr lang="en-US" dirty="0" smtClean="0"/>
              <a:t>searches through modifications of tensor mode polarization (Planck …)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Kalb-</a:t>
            </a:r>
            <a:r>
              <a:rPr lang="en-US" b="1" dirty="0" err="1" smtClean="0">
                <a:solidFill>
                  <a:srgbClr val="FF0000"/>
                </a:solidFill>
              </a:rPr>
              <a:t>Ramond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axion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field searches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  <a:latin typeface="Chalkboard"/>
                <a:cs typeface="Chalkboard"/>
              </a:rPr>
              <a:t>Direct CPT tests </a:t>
            </a:r>
            <a:r>
              <a:rPr lang="en-US" dirty="0" smtClean="0"/>
              <a:t>today (if sufficiently large density of defects today</a:t>
            </a:r>
            <a:r>
              <a:rPr lang="en-US" b="1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  <a:sym typeface="Wingdings"/>
              </a:rPr>
              <a:t> </a:t>
            </a:r>
          </a:p>
          <a:p>
            <a:r>
              <a:rPr lang="en-US" b="1" dirty="0" err="1" smtClean="0">
                <a:solidFill>
                  <a:srgbClr val="FF0000"/>
                </a:solidFill>
                <a:latin typeface="Chalkboard"/>
                <a:cs typeface="Chalkboard"/>
              </a:rPr>
              <a:t>decoherence</a:t>
            </a:r>
            <a:r>
              <a:rPr lang="en-US" b="1" dirty="0" smtClean="0">
                <a:solidFill>
                  <a:srgbClr val="FF0000"/>
                </a:solidFill>
                <a:latin typeface="Chalkboard"/>
                <a:cs typeface="Chalkboard"/>
              </a:rPr>
              <a:t> effects </a:t>
            </a:r>
            <a:r>
              <a:rPr lang="en-US" dirty="0" smtClean="0"/>
              <a:t>of neutral matter could be significant 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 smtClean="0">
                <a:sym typeface="Wingdings"/>
              </a:rPr>
              <a:t> ``</a:t>
            </a:r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smoking-gun evidence’’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modifications of EPR correlations </a:t>
            </a:r>
          </a:p>
          <a:p>
            <a:r>
              <a:rPr lang="en-US" dirty="0" smtClean="0">
                <a:sym typeface="Wingdings"/>
              </a:rPr>
              <a:t>in  entangled states of mesons (?)  (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A Di </a:t>
            </a:r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Domenico’s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 talk</a:t>
            </a:r>
            <a:r>
              <a:rPr lang="en-US" dirty="0" smtClean="0">
                <a:sym typeface="Wingdings"/>
              </a:rPr>
              <a:t>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r>
              <a:rPr lang="en-US" b="1" dirty="0" smtClean="0">
                <a:solidFill>
                  <a:srgbClr val="008000"/>
                </a:solidFill>
              </a:rPr>
              <a:t>Atomic precision experiments </a:t>
            </a:r>
          </a:p>
          <a:p>
            <a:endParaRPr lang="en-US" b="1" i="1" dirty="0">
              <a:solidFill>
                <a:srgbClr val="008000"/>
              </a:solidFill>
            </a:endParaRPr>
          </a:p>
          <a:p>
            <a:r>
              <a:rPr lang="en-US" b="1" i="1" dirty="0" smtClean="0">
                <a:solidFill>
                  <a:srgbClr val="0000FF"/>
                </a:solidFill>
              </a:rPr>
              <a:t>…Cosmological (high energy, high distance) neutrino oscillations  </a:t>
            </a:r>
            <a:r>
              <a:rPr lang="en-US" b="1" i="1" dirty="0" err="1" smtClean="0"/>
              <a:t>etc</a:t>
            </a:r>
            <a:r>
              <a:rPr lang="en-US" b="1" dirty="0" smtClean="0"/>
              <a:t> </a:t>
            </a:r>
          </a:p>
          <a:p>
            <a:endParaRPr lang="en-US" dirty="0"/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But strength of background-induced CPTV effects may be </a:t>
            </a:r>
          </a:p>
          <a:p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significant only for </a:t>
            </a:r>
            <a:r>
              <a:rPr lang="en-US" sz="1600" b="1" dirty="0">
                <a:solidFill>
                  <a:srgbClr val="660066"/>
                </a:solidFill>
                <a:latin typeface="Chalkduster"/>
                <a:cs typeface="Chalkduster"/>
              </a:rPr>
              <a:t>E</a:t>
            </a:r>
            <a:r>
              <a:rPr lang="en-US" sz="1600" b="1" dirty="0" smtClean="0">
                <a:solidFill>
                  <a:srgbClr val="660066"/>
                </a:solidFill>
                <a:latin typeface="Chalkduster"/>
                <a:cs typeface="Chalkduster"/>
              </a:rPr>
              <a:t>arly Universe</a:t>
            </a:r>
            <a:endParaRPr lang="en-US" sz="1600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41199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T_{\rm sph} (m_H) \in [130, 190] {\rm GeV } 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63"/>
  <p:tag name="PICTUREFILESIZE" val="141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m_H \in [100, 300 ]  {\rm GeV}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02"/>
  <p:tag name="PICTUREFILESIZE" val="93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T \simeq T_{\rm decay}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03"/>
  <p:tag name="PICTUREFILESIZE" val="51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T \simeq T_{\rm decay}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03"/>
  <p:tag name="PICTUREFILESIZE" val="51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|\omega |^2 \sim \frac{\zeta ^2 k^4}{M_{\rm QG}^2 (m_1 - m_2)^2 }~, \Delta p \sim \zeta p~ (\rm kaon~momentum~transfer) $&#10;\end{document}&#10;"/>
  <p:tag name="EXTERNALNAME" val="TP_tmp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565"/>
  <p:tag name="PICTUREFILESIZE" val="329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|\omega |^2 \sim \frac{\zeta ^2 k^4}{M_{\rm QG}^2 (m_1 - m_2)^2 }~, \Delta p \sim \zeta p~ (\rm kaon~momentum~transfer) $&#10;\end{document}&#10;"/>
  <p:tag name="EXTERNALNAME" val="TP_tmp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565"/>
  <p:tag name="PICTUREFILESIZE" val="3291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7031</Words>
  <Application>Microsoft Macintosh PowerPoint</Application>
  <PresentationFormat>On-screen Show (4:3)</PresentationFormat>
  <Paragraphs>1183</Paragraphs>
  <Slides>127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127</vt:i4>
      </vt:variant>
    </vt:vector>
  </HeadingPairs>
  <TitlesOfParts>
    <vt:vector size="129" baseType="lpstr">
      <vt:lpstr>Office Theme</vt:lpstr>
      <vt:lpstr>Equation</vt:lpstr>
      <vt:lpstr>CPT VIOLATION IN THE EARLY UNIVERSE &amp; LEPTOGENESIS/BARYOGENESIS</vt:lpstr>
      <vt:lpstr>PowerPoint Presentation</vt:lpstr>
      <vt:lpstr>ROUTE </vt:lpstr>
      <vt:lpstr>Generic Concepts</vt:lpstr>
      <vt:lpstr>Generic Concepts</vt:lpstr>
      <vt:lpstr>Generic Concepts</vt:lpstr>
      <vt:lpstr>PowerPoint Presentation</vt:lpstr>
      <vt:lpstr>PowerPoint Presentation</vt:lpstr>
      <vt:lpstr>Beyond SM sources of CP Violation? </vt:lpstr>
      <vt:lpstr>Beyond SM sources of CP Violation?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NB: Decoherence &amp; CPTV</vt:lpstr>
      <vt:lpstr>NB: Decoherence &amp; CPTV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CPTV Effects of different Space-Time-Curvature/Spin couplings between neutrinos/antineutrinos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CPTV Effects of different Space-Time-Curvature/Spin couplings between ν, ν in Bianchi Cosmologies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Stochastic Fluctuations of D-foam &amp; CPTV</vt:lpstr>
      <vt:lpstr>D-foam Induced CPTV for Neutrinos</vt:lpstr>
      <vt:lpstr>Effective (Anti)Neutrino CPTV D-foam Mass </vt:lpstr>
      <vt:lpstr>PowerPoint Presentation</vt:lpstr>
      <vt:lpstr>Experimental Tests? </vt:lpstr>
      <vt:lpstr>Experimental Tests? </vt:lpstr>
      <vt:lpstr>Experimental Tests? </vt:lpstr>
      <vt:lpstr>Experimental Tests? </vt:lpstr>
      <vt:lpstr>PowerPoint Presentation</vt:lpstr>
      <vt:lpstr>PowerPoint Presentation</vt:lpstr>
      <vt:lpstr>Experimental Tests? </vt:lpstr>
      <vt:lpstr>CPTV  neutrino/antineutrino mixing &amp; oscillations</vt:lpstr>
      <vt:lpstr>CPTV  neutrino/antineutrino mixing &amp; oscillations</vt:lpstr>
      <vt:lpstr>PowerPoint Presentation</vt:lpstr>
      <vt:lpstr>PowerPoint Presentation</vt:lpstr>
      <vt:lpstr>PowerPoint Presentation</vt:lpstr>
      <vt:lpstr>PowerPoint Presentation</vt:lpstr>
      <vt:lpstr>CONCLUSIONS &amp; OUTLOOK</vt:lpstr>
      <vt:lpstr>CONCLUSIONS &amp; OUTLOOK</vt:lpstr>
      <vt:lpstr>CONCLUSIONS &amp; OUTLOOK</vt:lpstr>
      <vt:lpstr>CONCLUSIONS &amp; OUTLOOK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D-foam Induced CPTV for Neutrinos</vt:lpstr>
      <vt:lpstr>D-foam Induced CPTV for Neutrinos</vt:lpstr>
      <vt:lpstr>D-foam Induced CPTV for Neutrinos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CPT Violation in Early Universe &amp; the Baryon Asymmetry </dc:title>
  <dc:subject/>
  <dc:creator>Nikolaos Mavromatos</dc:creator>
  <cp:keywords/>
  <dc:description/>
  <cp:lastModifiedBy>Nikolaos Mavromatos</cp:lastModifiedBy>
  <cp:revision>254</cp:revision>
  <dcterms:created xsi:type="dcterms:W3CDTF">2012-11-22T19:47:44Z</dcterms:created>
  <dcterms:modified xsi:type="dcterms:W3CDTF">2012-12-06T10:03:42Z</dcterms:modified>
  <cp:category/>
</cp:coreProperties>
</file>