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9" r:id="rId3"/>
    <p:sldId id="257" r:id="rId4"/>
    <p:sldId id="258" r:id="rId5"/>
    <p:sldId id="260" r:id="rId6"/>
    <p:sldId id="264" r:id="rId7"/>
    <p:sldId id="262" r:id="rId8"/>
    <p:sldId id="263" r:id="rId9"/>
    <p:sldId id="273" r:id="rId10"/>
    <p:sldId id="274" r:id="rId11"/>
    <p:sldId id="265" r:id="rId12"/>
    <p:sldId id="267" r:id="rId13"/>
    <p:sldId id="272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500A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howGuides="1">
      <p:cViewPr>
        <p:scale>
          <a:sx n="80" d="100"/>
          <a:sy n="80" d="100"/>
        </p:scale>
        <p:origin x="-1710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D43AE-6C12-4056-9764-7AD557610839}" type="datetimeFigureOut">
              <a:rPr lang="en-US" smtClean="0"/>
              <a:pPr/>
              <a:t>8/1/2012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99858B6-FEE6-429F-B5EC-965321A09F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D43AE-6C12-4056-9764-7AD557610839}" type="datetimeFigureOut">
              <a:rPr lang="en-US" smtClean="0"/>
              <a:pPr/>
              <a:t>8/1/2012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858B6-FEE6-429F-B5EC-965321A09F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99858B6-FEE6-429F-B5EC-965321A09F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D43AE-6C12-4056-9764-7AD557610839}" type="datetimeFigureOut">
              <a:rPr lang="en-US" smtClean="0"/>
              <a:pPr/>
              <a:t>8/1/2012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D43AE-6C12-4056-9764-7AD557610839}" type="datetimeFigureOut">
              <a:rPr lang="en-US" smtClean="0"/>
              <a:pPr/>
              <a:t>8/1/2012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99858B6-FEE6-429F-B5EC-965321A09F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D43AE-6C12-4056-9764-7AD557610839}" type="datetimeFigureOut">
              <a:rPr lang="en-US" smtClean="0"/>
              <a:pPr/>
              <a:t>8/1/2012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99858B6-FEE6-429F-B5EC-965321A09F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AF0D43AE-6C12-4056-9764-7AD557610839}" type="datetimeFigureOut">
              <a:rPr lang="en-US" smtClean="0"/>
              <a:pPr/>
              <a:t>8/1/2012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858B6-FEE6-429F-B5EC-965321A09F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D43AE-6C12-4056-9764-7AD557610839}" type="datetimeFigureOut">
              <a:rPr lang="en-US" smtClean="0"/>
              <a:pPr/>
              <a:t>8/1/2012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299858B6-FEE6-429F-B5EC-965321A09F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D43AE-6C12-4056-9764-7AD557610839}" type="datetimeFigureOut">
              <a:rPr lang="en-US" smtClean="0"/>
              <a:pPr/>
              <a:t>8/1/2012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99858B6-FEE6-429F-B5EC-965321A09F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D43AE-6C12-4056-9764-7AD557610839}" type="datetimeFigureOut">
              <a:rPr lang="en-US" smtClean="0"/>
              <a:pPr/>
              <a:t>8/1/2012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99858B6-FEE6-429F-B5EC-965321A09F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99858B6-FEE6-429F-B5EC-965321A09F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D43AE-6C12-4056-9764-7AD557610839}" type="datetimeFigureOut">
              <a:rPr lang="en-US" smtClean="0"/>
              <a:pPr/>
              <a:t>8/1/2012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99858B6-FEE6-429F-B5EC-965321A09F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AF0D43AE-6C12-4056-9764-7AD557610839}" type="datetimeFigureOut">
              <a:rPr lang="en-US" smtClean="0"/>
              <a:pPr/>
              <a:t>8/1/2012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AF0D43AE-6C12-4056-9764-7AD557610839}" type="datetimeFigureOut">
              <a:rPr lang="en-US" smtClean="0"/>
              <a:pPr/>
              <a:t>8/1/2012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99858B6-FEE6-429F-B5EC-965321A09F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Ashley Huff</a:t>
            </a:r>
          </a:p>
          <a:p>
            <a:r>
              <a:rPr lang="en-US" sz="1800" dirty="0" smtClean="0"/>
              <a:t>Dr. </a:t>
            </a:r>
            <a:r>
              <a:rPr lang="en-US" sz="1800" dirty="0" err="1" smtClean="0"/>
              <a:t>Ayana</a:t>
            </a:r>
            <a:r>
              <a:rPr lang="en-US" sz="1800" dirty="0" smtClean="0"/>
              <a:t> </a:t>
            </a:r>
            <a:r>
              <a:rPr lang="en-US" sz="1800" dirty="0" err="1" smtClean="0"/>
              <a:t>Arce</a:t>
            </a:r>
            <a:endParaRPr lang="en-US" sz="1800" dirty="0" smtClean="0"/>
          </a:p>
          <a:p>
            <a:r>
              <a:rPr lang="en-US" sz="1800" dirty="0" smtClean="0"/>
              <a:t>Duke </a:t>
            </a:r>
            <a:r>
              <a:rPr lang="en-US" sz="1800" dirty="0" err="1" smtClean="0"/>
              <a:t>UniverSity</a:t>
            </a:r>
            <a:r>
              <a:rPr lang="en-US" sz="1800" dirty="0" smtClean="0"/>
              <a:t> REU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Using Color Flow Observables to Constrain Color Reconnection Uncertainties</a:t>
            </a:r>
            <a:endParaRPr lang="en-US" dirty="0"/>
          </a:p>
        </p:txBody>
      </p:sp>
      <p:pic>
        <p:nvPicPr>
          <p:cNvPr id="3074" name="Picture 2" descr="http://www.google.com/url?source=imglanding&amp;ct=img&amp;q=http://www.slipperybrick.com/wp-content/uploads/2006/12/atlas-detector.jpg&amp;sa=X&amp;ei=wZjgT8fhFYes9ASzxvGeDQ&amp;ved=0CAkQ8wc&amp;usg=AFQjCNEnF5f6LnYSEBCfRQWgVfbu-5Mc0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06687" y="3886200"/>
            <a:ext cx="3730625" cy="2432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Leading Jet Omega Comparison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Fewer entries in leading jet (highest Pt jet) sample than full W sample</a:t>
            </a:r>
          </a:p>
          <a:p>
            <a:r>
              <a:rPr lang="en-US" sz="2000" dirty="0" smtClean="0"/>
              <a:t>Is leading jet plot flatter?</a:t>
            </a:r>
          </a:p>
          <a:p>
            <a:endParaRPr lang="en-US" sz="2000" dirty="0"/>
          </a:p>
        </p:txBody>
      </p:sp>
      <p:pic>
        <p:nvPicPr>
          <p:cNvPr id="3" name="Picture 2" descr="C:\Users\Ashley\Pictures\Duke REU\omega1W1Fun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362200"/>
            <a:ext cx="7574600" cy="3886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Leading Jet Omega Comparison </a:t>
            </a:r>
            <a:r>
              <a:rPr lang="en-US" dirty="0" err="1" smtClean="0"/>
              <a:t>con’t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000" dirty="0" smtClean="0"/>
              <a:t>Once normalized, see they have the same shape</a:t>
            </a:r>
          </a:p>
          <a:p>
            <a:endParaRPr lang="en-US" dirty="0"/>
          </a:p>
        </p:txBody>
      </p:sp>
      <p:pic>
        <p:nvPicPr>
          <p:cNvPr id="3" name="Picture 2" descr="C:\Users\Ashley\Pictures\Duke REU\normomega1w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133600"/>
            <a:ext cx="7703000" cy="396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|Omega|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000" dirty="0" smtClean="0"/>
              <a:t>Since the omega plots are symmetric about zero, good to look at absolute value</a:t>
            </a:r>
          </a:p>
          <a:p>
            <a:r>
              <a:rPr lang="en-US" sz="2000" dirty="0" smtClean="0"/>
              <a:t>Histogram filled with both omega1W1 </a:t>
            </a:r>
            <a:r>
              <a:rPr lang="en-US" sz="2000" smtClean="0"/>
              <a:t>and omega2W2</a:t>
            </a:r>
            <a:endParaRPr lang="en-US" sz="2000" dirty="0" smtClean="0"/>
          </a:p>
          <a:p>
            <a:endParaRPr lang="en-US" sz="2000" dirty="0" smtClean="0"/>
          </a:p>
          <a:p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590800"/>
            <a:ext cx="6629400" cy="3678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Minimum |Omega|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400148"/>
            <a:ext cx="6989920" cy="3848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04800" y="1752600"/>
            <a:ext cx="81788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1"/>
              </a:buClr>
              <a:buFont typeface="Arial" pitchFamily="34" charset="0"/>
              <a:buChar char="•"/>
            </a:pPr>
            <a:r>
              <a:rPr lang="en-US" dirty="0" smtClean="0"/>
              <a:t> Minimized plot of the absolute value of omega1W1 and omega2W2</a:t>
            </a:r>
          </a:p>
          <a:p>
            <a:pPr>
              <a:buClr>
                <a:schemeClr val="accent1"/>
              </a:buCl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smtClean="0"/>
              <a:t>The spread </a:t>
            </a:r>
            <a:r>
              <a:rPr lang="en-US" dirty="0" smtClean="0"/>
              <a:t>is very large so we should be able to see it well in real ATLAS data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next?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Sending the results to the Monte Carlo group so they can compare this study to real data taken from ATLAS  in order to tune the Monte Carlo Generators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Implement new Monte Carlos in future studies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Continue to study how color effects jets and further</a:t>
            </a:r>
          </a:p>
          <a:p>
            <a:pPr>
              <a:buNone/>
            </a:pPr>
            <a:r>
              <a:rPr lang="en-US" dirty="0" smtClean="0"/>
              <a:t>	constrain uncertainties in color reconnection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I’d like to thank:</a:t>
            </a:r>
          </a:p>
          <a:p>
            <a:r>
              <a:rPr lang="en-US" dirty="0" smtClean="0"/>
              <a:t>Duke University and TUNL for the opportunity to </a:t>
            </a:r>
          </a:p>
          <a:p>
            <a:pPr>
              <a:buNone/>
            </a:pPr>
            <a:r>
              <a:rPr lang="en-US" dirty="0" smtClean="0"/>
              <a:t>		participate in this program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Dr. </a:t>
            </a:r>
            <a:r>
              <a:rPr lang="en-US" dirty="0" err="1" smtClean="0"/>
              <a:t>Ayana</a:t>
            </a:r>
            <a:r>
              <a:rPr lang="en-US" dirty="0" smtClean="0"/>
              <a:t> </a:t>
            </a:r>
            <a:r>
              <a:rPr lang="en-US" dirty="0" err="1" smtClean="0"/>
              <a:t>Arce</a:t>
            </a:r>
            <a:r>
              <a:rPr lang="en-US" dirty="0" smtClean="0"/>
              <a:t> for her guidance through this project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 smtClean="0"/>
              <a:t>http://atlasexperiment.org/atlas_photos/lhc/lhc.html</a:t>
            </a:r>
          </a:p>
          <a:p>
            <a:r>
              <a:rPr lang="en-US" sz="2400" dirty="0" smtClean="0"/>
              <a:t>http://atlas.ch/events.html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err="1" smtClean="0"/>
              <a:t>Toroidal</a:t>
            </a:r>
            <a:r>
              <a:rPr lang="en-US" dirty="0" smtClean="0"/>
              <a:t> LHC </a:t>
            </a:r>
            <a:r>
              <a:rPr lang="en-US" dirty="0" err="1" smtClean="0"/>
              <a:t>ApparatuS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LHC collides protons at </a:t>
            </a:r>
            <a:r>
              <a:rPr lang="en-US" dirty="0" err="1" smtClean="0"/>
              <a:t>sqrt</a:t>
            </a:r>
            <a:r>
              <a:rPr lang="en-US" dirty="0" smtClean="0"/>
              <a:t>(s) = 8 </a:t>
            </a:r>
            <a:r>
              <a:rPr lang="en-US" dirty="0" err="1" smtClean="0"/>
              <a:t>TeV</a:t>
            </a:r>
            <a:endParaRPr lang="en-US" dirty="0" smtClean="0"/>
          </a:p>
          <a:p>
            <a:r>
              <a:rPr lang="en-US" dirty="0" smtClean="0"/>
              <a:t>Bunches cross 30 million times per second which produces 600 million collisions per second</a:t>
            </a:r>
          </a:p>
          <a:p>
            <a:r>
              <a:rPr lang="en-US" dirty="0" smtClean="0"/>
              <a:t>ATLAS is 44 meters long, 25 meters in diameter  and weighs 7000 tons 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886200"/>
            <a:ext cx="3200400" cy="2396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3810000"/>
            <a:ext cx="2914650" cy="2496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Quark Production at the LHC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5567548" y="2667000"/>
            <a:ext cx="5334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5186548" y="3581400"/>
            <a:ext cx="5334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5186548" y="3200400"/>
            <a:ext cx="381000" cy="381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 flipV="1">
            <a:off x="5719948" y="4114800"/>
            <a:ext cx="381000" cy="381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6177148" y="1828800"/>
            <a:ext cx="2286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6100948" y="2667000"/>
            <a:ext cx="4572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6100948" y="2438400"/>
            <a:ext cx="7620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 flipV="1">
            <a:off x="6558148" y="2819400"/>
            <a:ext cx="381000" cy="152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6939148" y="2590800"/>
            <a:ext cx="3810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7396348" y="3200400"/>
            <a:ext cx="452252" cy="2667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7320148" y="2286000"/>
            <a:ext cx="30480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 flipV="1">
            <a:off x="6939148" y="2971800"/>
            <a:ext cx="45720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91348" y="2743200"/>
            <a:ext cx="85725" cy="342900"/>
          </a:xfrm>
          <a:prstGeom prst="rect">
            <a:avLst/>
          </a:prstGeom>
          <a:noFill/>
        </p:spPr>
      </p:pic>
      <p:pic>
        <p:nvPicPr>
          <p:cNvPr id="20" name="Picture 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24748" y="1828800"/>
            <a:ext cx="142875" cy="352425"/>
          </a:xfrm>
          <a:prstGeom prst="rect">
            <a:avLst/>
          </a:prstGeom>
          <a:noFill/>
        </p:spPr>
      </p:pic>
      <p:pic>
        <p:nvPicPr>
          <p:cNvPr id="21" name="Picture 1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77348" y="3048000"/>
            <a:ext cx="142875" cy="342900"/>
          </a:xfrm>
          <a:prstGeom prst="rect">
            <a:avLst/>
          </a:prstGeom>
          <a:noFill/>
        </p:spPr>
      </p:pic>
      <p:pic>
        <p:nvPicPr>
          <p:cNvPr id="22" name="Picture 1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91348" y="4114800"/>
            <a:ext cx="85725" cy="342900"/>
          </a:xfrm>
          <a:prstGeom prst="rect">
            <a:avLst/>
          </a:prstGeom>
          <a:noFill/>
        </p:spPr>
      </p:pic>
      <p:pic>
        <p:nvPicPr>
          <p:cNvPr id="23" name="Picture 2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10548" y="3733800"/>
            <a:ext cx="142875" cy="342900"/>
          </a:xfrm>
          <a:prstGeom prst="rect">
            <a:avLst/>
          </a:prstGeom>
          <a:noFill/>
        </p:spPr>
      </p:pic>
      <p:pic>
        <p:nvPicPr>
          <p:cNvPr id="24" name="Picture 24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53348" y="2895600"/>
            <a:ext cx="390525" cy="342900"/>
          </a:xfrm>
          <a:prstGeom prst="rect">
            <a:avLst/>
          </a:prstGeom>
          <a:noFill/>
        </p:spPr>
      </p:pic>
      <p:pic>
        <p:nvPicPr>
          <p:cNvPr id="25" name="Picture 27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86748" y="4724400"/>
            <a:ext cx="390525" cy="342900"/>
          </a:xfrm>
          <a:prstGeom prst="rect">
            <a:avLst/>
          </a:prstGeom>
          <a:noFill/>
        </p:spPr>
      </p:pic>
      <p:pic>
        <p:nvPicPr>
          <p:cNvPr id="26" name="Picture 30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3548" y="4343400"/>
            <a:ext cx="85725" cy="352425"/>
          </a:xfrm>
          <a:prstGeom prst="rect">
            <a:avLst/>
          </a:prstGeom>
          <a:noFill/>
        </p:spPr>
      </p:pic>
      <p:pic>
        <p:nvPicPr>
          <p:cNvPr id="27" name="Picture 33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96348" y="2057400"/>
            <a:ext cx="142875" cy="342900"/>
          </a:xfrm>
          <a:prstGeom prst="rect">
            <a:avLst/>
          </a:prstGeom>
          <a:noFill/>
        </p:spPr>
      </p:pic>
      <p:pic>
        <p:nvPicPr>
          <p:cNvPr id="28" name="Picture 36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72548" y="5753100"/>
            <a:ext cx="123825" cy="342900"/>
          </a:xfrm>
          <a:prstGeom prst="rect">
            <a:avLst/>
          </a:prstGeom>
          <a:noFill/>
        </p:spPr>
      </p:pic>
      <p:cxnSp>
        <p:nvCxnSpPr>
          <p:cNvPr id="29" name="Straight Arrow Connector 28"/>
          <p:cNvCxnSpPr/>
          <p:nvPr/>
        </p:nvCxnSpPr>
        <p:spPr>
          <a:xfrm flipV="1">
            <a:off x="6100948" y="4114800"/>
            <a:ext cx="6096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6710548" y="3810000"/>
            <a:ext cx="45720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6100948" y="4495800"/>
            <a:ext cx="6096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 flipV="1">
            <a:off x="6710548" y="4953000"/>
            <a:ext cx="38100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7548748" y="4648200"/>
            <a:ext cx="4572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H="1">
            <a:off x="7091548" y="4953000"/>
            <a:ext cx="45720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7091548" y="5257800"/>
            <a:ext cx="3810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 flipV="1">
            <a:off x="7472548" y="5638800"/>
            <a:ext cx="38100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http://www.google.com/url?source=imglanding&amp;ct=img&amp;q=http://www.symmetrymagazine.org/images/200502/standard3.gif&amp;sa=X&amp;ei=t5HgT-q0FZKq8ASIv82hDQ&amp;ved=0CAkQ8wc&amp;usg=AFQjCNGRllkswtcdTDs5MFWxD8HfQooUMQ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28600" y="1447799"/>
            <a:ext cx="2667000" cy="2438401"/>
          </a:xfrm>
          <a:prstGeom prst="rect">
            <a:avLst/>
          </a:prstGeom>
          <a:noFill/>
        </p:spPr>
      </p:pic>
      <p:sp>
        <p:nvSpPr>
          <p:cNvPr id="45" name="Freeform 44"/>
          <p:cNvSpPr/>
          <p:nvPr/>
        </p:nvSpPr>
        <p:spPr>
          <a:xfrm>
            <a:off x="3659579" y="3431969"/>
            <a:ext cx="1526797" cy="185765"/>
          </a:xfrm>
          <a:custGeom>
            <a:avLst/>
            <a:gdLst>
              <a:gd name="connsiteX0" fmla="*/ 1525979 w 1526797"/>
              <a:gd name="connsiteY0" fmla="*/ 148441 h 185765"/>
              <a:gd name="connsiteX1" fmla="*/ 1508166 w 1526797"/>
              <a:gd name="connsiteY1" fmla="*/ 118753 h 185765"/>
              <a:gd name="connsiteX2" fmla="*/ 1496291 w 1526797"/>
              <a:gd name="connsiteY2" fmla="*/ 100940 h 185765"/>
              <a:gd name="connsiteX3" fmla="*/ 1478478 w 1526797"/>
              <a:gd name="connsiteY3" fmla="*/ 95002 h 185765"/>
              <a:gd name="connsiteX4" fmla="*/ 1460665 w 1526797"/>
              <a:gd name="connsiteY4" fmla="*/ 83127 h 185765"/>
              <a:gd name="connsiteX5" fmla="*/ 1425039 w 1526797"/>
              <a:gd name="connsiteY5" fmla="*/ 71252 h 185765"/>
              <a:gd name="connsiteX6" fmla="*/ 1365663 w 1526797"/>
              <a:gd name="connsiteY6" fmla="*/ 77189 h 185765"/>
              <a:gd name="connsiteX7" fmla="*/ 1347850 w 1526797"/>
              <a:gd name="connsiteY7" fmla="*/ 83127 h 185765"/>
              <a:gd name="connsiteX8" fmla="*/ 1341912 w 1526797"/>
              <a:gd name="connsiteY8" fmla="*/ 100940 h 185765"/>
              <a:gd name="connsiteX9" fmla="*/ 1330037 w 1526797"/>
              <a:gd name="connsiteY9" fmla="*/ 118753 h 185765"/>
              <a:gd name="connsiteX10" fmla="*/ 1335974 w 1526797"/>
              <a:gd name="connsiteY10" fmla="*/ 172192 h 185765"/>
              <a:gd name="connsiteX11" fmla="*/ 1347850 w 1526797"/>
              <a:gd name="connsiteY11" fmla="*/ 184067 h 185765"/>
              <a:gd name="connsiteX12" fmla="*/ 1419101 w 1526797"/>
              <a:gd name="connsiteY12" fmla="*/ 178130 h 185765"/>
              <a:gd name="connsiteX13" fmla="*/ 1401288 w 1526797"/>
              <a:gd name="connsiteY13" fmla="*/ 95002 h 185765"/>
              <a:gd name="connsiteX14" fmla="*/ 1395351 w 1526797"/>
              <a:gd name="connsiteY14" fmla="*/ 77189 h 185765"/>
              <a:gd name="connsiteX15" fmla="*/ 1365663 w 1526797"/>
              <a:gd name="connsiteY15" fmla="*/ 53439 h 185765"/>
              <a:gd name="connsiteX16" fmla="*/ 1347850 w 1526797"/>
              <a:gd name="connsiteY16" fmla="*/ 47501 h 185765"/>
              <a:gd name="connsiteX17" fmla="*/ 1229096 w 1526797"/>
              <a:gd name="connsiteY17" fmla="*/ 65314 h 185765"/>
              <a:gd name="connsiteX18" fmla="*/ 1211283 w 1526797"/>
              <a:gd name="connsiteY18" fmla="*/ 95002 h 185765"/>
              <a:gd name="connsiteX19" fmla="*/ 1205346 w 1526797"/>
              <a:gd name="connsiteY19" fmla="*/ 154379 h 185765"/>
              <a:gd name="connsiteX20" fmla="*/ 1282535 w 1526797"/>
              <a:gd name="connsiteY20" fmla="*/ 148441 h 185765"/>
              <a:gd name="connsiteX21" fmla="*/ 1276598 w 1526797"/>
              <a:gd name="connsiteY21" fmla="*/ 106878 h 185765"/>
              <a:gd name="connsiteX22" fmla="*/ 1252847 w 1526797"/>
              <a:gd name="connsiteY22" fmla="*/ 59376 h 185765"/>
              <a:gd name="connsiteX23" fmla="*/ 1217221 w 1526797"/>
              <a:gd name="connsiteY23" fmla="*/ 47501 h 185765"/>
              <a:gd name="connsiteX24" fmla="*/ 1110343 w 1526797"/>
              <a:gd name="connsiteY24" fmla="*/ 53439 h 185765"/>
              <a:gd name="connsiteX25" fmla="*/ 1092530 w 1526797"/>
              <a:gd name="connsiteY25" fmla="*/ 59376 h 185765"/>
              <a:gd name="connsiteX26" fmla="*/ 1068779 w 1526797"/>
              <a:gd name="connsiteY26" fmla="*/ 83127 h 185765"/>
              <a:gd name="connsiteX27" fmla="*/ 1062842 w 1526797"/>
              <a:gd name="connsiteY27" fmla="*/ 160317 h 185765"/>
              <a:gd name="connsiteX28" fmla="*/ 1128156 w 1526797"/>
              <a:gd name="connsiteY28" fmla="*/ 136566 h 185765"/>
              <a:gd name="connsiteX29" fmla="*/ 1122218 w 1526797"/>
              <a:gd name="connsiteY29" fmla="*/ 83127 h 185765"/>
              <a:gd name="connsiteX30" fmla="*/ 1116281 w 1526797"/>
              <a:gd name="connsiteY30" fmla="*/ 65314 h 185765"/>
              <a:gd name="connsiteX31" fmla="*/ 1092530 w 1526797"/>
              <a:gd name="connsiteY31" fmla="*/ 41563 h 185765"/>
              <a:gd name="connsiteX32" fmla="*/ 991590 w 1526797"/>
              <a:gd name="connsiteY32" fmla="*/ 47501 h 185765"/>
              <a:gd name="connsiteX33" fmla="*/ 973777 w 1526797"/>
              <a:gd name="connsiteY33" fmla="*/ 53439 h 185765"/>
              <a:gd name="connsiteX34" fmla="*/ 961901 w 1526797"/>
              <a:gd name="connsiteY34" fmla="*/ 65314 h 185765"/>
              <a:gd name="connsiteX35" fmla="*/ 955964 w 1526797"/>
              <a:gd name="connsiteY35" fmla="*/ 83127 h 185765"/>
              <a:gd name="connsiteX36" fmla="*/ 944088 w 1526797"/>
              <a:gd name="connsiteY36" fmla="*/ 95002 h 185765"/>
              <a:gd name="connsiteX37" fmla="*/ 932213 w 1526797"/>
              <a:gd name="connsiteY37" fmla="*/ 130628 h 185765"/>
              <a:gd name="connsiteX38" fmla="*/ 938151 w 1526797"/>
              <a:gd name="connsiteY38" fmla="*/ 154379 h 185765"/>
              <a:gd name="connsiteX39" fmla="*/ 985652 w 1526797"/>
              <a:gd name="connsiteY39" fmla="*/ 160317 h 185765"/>
              <a:gd name="connsiteX40" fmla="*/ 985652 w 1526797"/>
              <a:gd name="connsiteY40" fmla="*/ 59376 h 185765"/>
              <a:gd name="connsiteX41" fmla="*/ 973777 w 1526797"/>
              <a:gd name="connsiteY41" fmla="*/ 41563 h 185765"/>
              <a:gd name="connsiteX42" fmla="*/ 890650 w 1526797"/>
              <a:gd name="connsiteY42" fmla="*/ 47501 h 185765"/>
              <a:gd name="connsiteX43" fmla="*/ 872837 w 1526797"/>
              <a:gd name="connsiteY43" fmla="*/ 53439 h 185765"/>
              <a:gd name="connsiteX44" fmla="*/ 860961 w 1526797"/>
              <a:gd name="connsiteY44" fmla="*/ 65314 h 185765"/>
              <a:gd name="connsiteX45" fmla="*/ 843148 w 1526797"/>
              <a:gd name="connsiteY45" fmla="*/ 77189 h 185765"/>
              <a:gd name="connsiteX46" fmla="*/ 837211 w 1526797"/>
              <a:gd name="connsiteY46" fmla="*/ 130628 h 185765"/>
              <a:gd name="connsiteX47" fmla="*/ 849086 w 1526797"/>
              <a:gd name="connsiteY47" fmla="*/ 142504 h 185765"/>
              <a:gd name="connsiteX48" fmla="*/ 884712 w 1526797"/>
              <a:gd name="connsiteY48" fmla="*/ 136566 h 185765"/>
              <a:gd name="connsiteX49" fmla="*/ 902525 w 1526797"/>
              <a:gd name="connsiteY49" fmla="*/ 100940 h 185765"/>
              <a:gd name="connsiteX50" fmla="*/ 896587 w 1526797"/>
              <a:gd name="connsiteY50" fmla="*/ 71252 h 185765"/>
              <a:gd name="connsiteX51" fmla="*/ 890650 w 1526797"/>
              <a:gd name="connsiteY51" fmla="*/ 53439 h 185765"/>
              <a:gd name="connsiteX52" fmla="*/ 872837 w 1526797"/>
              <a:gd name="connsiteY52" fmla="*/ 47501 h 185765"/>
              <a:gd name="connsiteX53" fmla="*/ 843148 w 1526797"/>
              <a:gd name="connsiteY53" fmla="*/ 41563 h 185765"/>
              <a:gd name="connsiteX54" fmla="*/ 771896 w 1526797"/>
              <a:gd name="connsiteY54" fmla="*/ 47501 h 185765"/>
              <a:gd name="connsiteX55" fmla="*/ 742208 w 1526797"/>
              <a:gd name="connsiteY55" fmla="*/ 71252 h 185765"/>
              <a:gd name="connsiteX56" fmla="*/ 724395 w 1526797"/>
              <a:gd name="connsiteY56" fmla="*/ 83127 h 185765"/>
              <a:gd name="connsiteX57" fmla="*/ 724395 w 1526797"/>
              <a:gd name="connsiteY57" fmla="*/ 148441 h 185765"/>
              <a:gd name="connsiteX58" fmla="*/ 771896 w 1526797"/>
              <a:gd name="connsiteY58" fmla="*/ 142504 h 185765"/>
              <a:gd name="connsiteX59" fmla="*/ 771896 w 1526797"/>
              <a:gd name="connsiteY59" fmla="*/ 89065 h 185765"/>
              <a:gd name="connsiteX60" fmla="*/ 760021 w 1526797"/>
              <a:gd name="connsiteY60" fmla="*/ 53439 h 185765"/>
              <a:gd name="connsiteX61" fmla="*/ 724395 w 1526797"/>
              <a:gd name="connsiteY61" fmla="*/ 35626 h 185765"/>
              <a:gd name="connsiteX62" fmla="*/ 688769 w 1526797"/>
              <a:gd name="connsiteY62" fmla="*/ 23750 h 185765"/>
              <a:gd name="connsiteX63" fmla="*/ 623455 w 1526797"/>
              <a:gd name="connsiteY63" fmla="*/ 29688 h 185765"/>
              <a:gd name="connsiteX64" fmla="*/ 599704 w 1526797"/>
              <a:gd name="connsiteY64" fmla="*/ 53439 h 185765"/>
              <a:gd name="connsiteX65" fmla="*/ 581891 w 1526797"/>
              <a:gd name="connsiteY65" fmla="*/ 65314 h 185765"/>
              <a:gd name="connsiteX66" fmla="*/ 575953 w 1526797"/>
              <a:gd name="connsiteY66" fmla="*/ 83127 h 185765"/>
              <a:gd name="connsiteX67" fmla="*/ 552203 w 1526797"/>
              <a:gd name="connsiteY67" fmla="*/ 118753 h 185765"/>
              <a:gd name="connsiteX68" fmla="*/ 558140 w 1526797"/>
              <a:gd name="connsiteY68" fmla="*/ 148441 h 185765"/>
              <a:gd name="connsiteX69" fmla="*/ 599704 w 1526797"/>
              <a:gd name="connsiteY69" fmla="*/ 148441 h 185765"/>
              <a:gd name="connsiteX70" fmla="*/ 605642 w 1526797"/>
              <a:gd name="connsiteY70" fmla="*/ 65314 h 185765"/>
              <a:gd name="connsiteX71" fmla="*/ 599704 w 1526797"/>
              <a:gd name="connsiteY71" fmla="*/ 47501 h 185765"/>
              <a:gd name="connsiteX72" fmla="*/ 581891 w 1526797"/>
              <a:gd name="connsiteY72" fmla="*/ 41563 h 185765"/>
              <a:gd name="connsiteX73" fmla="*/ 540327 w 1526797"/>
              <a:gd name="connsiteY73" fmla="*/ 23750 h 185765"/>
              <a:gd name="connsiteX74" fmla="*/ 463138 w 1526797"/>
              <a:gd name="connsiteY74" fmla="*/ 65314 h 185765"/>
              <a:gd name="connsiteX75" fmla="*/ 445325 w 1526797"/>
              <a:gd name="connsiteY75" fmla="*/ 100940 h 185765"/>
              <a:gd name="connsiteX76" fmla="*/ 433450 w 1526797"/>
              <a:gd name="connsiteY76" fmla="*/ 136566 h 185765"/>
              <a:gd name="connsiteX77" fmla="*/ 451263 w 1526797"/>
              <a:gd name="connsiteY77" fmla="*/ 142504 h 185765"/>
              <a:gd name="connsiteX78" fmla="*/ 475013 w 1526797"/>
              <a:gd name="connsiteY78" fmla="*/ 136566 h 185765"/>
              <a:gd name="connsiteX79" fmla="*/ 510639 w 1526797"/>
              <a:gd name="connsiteY79" fmla="*/ 118753 h 185765"/>
              <a:gd name="connsiteX80" fmla="*/ 498764 w 1526797"/>
              <a:gd name="connsiteY80" fmla="*/ 65314 h 185765"/>
              <a:gd name="connsiteX81" fmla="*/ 457200 w 1526797"/>
              <a:gd name="connsiteY81" fmla="*/ 29688 h 185765"/>
              <a:gd name="connsiteX82" fmla="*/ 439387 w 1526797"/>
              <a:gd name="connsiteY82" fmla="*/ 23750 h 185765"/>
              <a:gd name="connsiteX83" fmla="*/ 374073 w 1526797"/>
              <a:gd name="connsiteY83" fmla="*/ 29688 h 185765"/>
              <a:gd name="connsiteX84" fmla="*/ 350322 w 1526797"/>
              <a:gd name="connsiteY84" fmla="*/ 59376 h 185765"/>
              <a:gd name="connsiteX85" fmla="*/ 332509 w 1526797"/>
              <a:gd name="connsiteY85" fmla="*/ 65314 h 185765"/>
              <a:gd name="connsiteX86" fmla="*/ 380011 w 1526797"/>
              <a:gd name="connsiteY86" fmla="*/ 124691 h 185765"/>
              <a:gd name="connsiteX87" fmla="*/ 391886 w 1526797"/>
              <a:gd name="connsiteY87" fmla="*/ 112815 h 185765"/>
              <a:gd name="connsiteX88" fmla="*/ 397824 w 1526797"/>
              <a:gd name="connsiteY88" fmla="*/ 95002 h 185765"/>
              <a:gd name="connsiteX89" fmla="*/ 409699 w 1526797"/>
              <a:gd name="connsiteY89" fmla="*/ 77189 h 185765"/>
              <a:gd name="connsiteX90" fmla="*/ 403761 w 1526797"/>
              <a:gd name="connsiteY90" fmla="*/ 35626 h 185765"/>
              <a:gd name="connsiteX91" fmla="*/ 374073 w 1526797"/>
              <a:gd name="connsiteY91" fmla="*/ 11875 h 185765"/>
              <a:gd name="connsiteX92" fmla="*/ 338447 w 1526797"/>
              <a:gd name="connsiteY92" fmla="*/ 0 h 185765"/>
              <a:gd name="connsiteX93" fmla="*/ 279070 w 1526797"/>
              <a:gd name="connsiteY93" fmla="*/ 5937 h 185765"/>
              <a:gd name="connsiteX94" fmla="*/ 243444 w 1526797"/>
              <a:gd name="connsiteY94" fmla="*/ 29688 h 185765"/>
              <a:gd name="connsiteX95" fmla="*/ 231569 w 1526797"/>
              <a:gd name="connsiteY95" fmla="*/ 47501 h 185765"/>
              <a:gd name="connsiteX96" fmla="*/ 219694 w 1526797"/>
              <a:gd name="connsiteY96" fmla="*/ 100940 h 185765"/>
              <a:gd name="connsiteX97" fmla="*/ 213756 w 1526797"/>
              <a:gd name="connsiteY97" fmla="*/ 118753 h 185765"/>
              <a:gd name="connsiteX98" fmla="*/ 231569 w 1526797"/>
              <a:gd name="connsiteY98" fmla="*/ 124691 h 185765"/>
              <a:gd name="connsiteX99" fmla="*/ 249382 w 1526797"/>
              <a:gd name="connsiteY99" fmla="*/ 118753 h 185765"/>
              <a:gd name="connsiteX100" fmla="*/ 267195 w 1526797"/>
              <a:gd name="connsiteY100" fmla="*/ 83127 h 185765"/>
              <a:gd name="connsiteX101" fmla="*/ 243444 w 1526797"/>
              <a:gd name="connsiteY101" fmla="*/ 11875 h 185765"/>
              <a:gd name="connsiteX102" fmla="*/ 225631 w 1526797"/>
              <a:gd name="connsiteY102" fmla="*/ 5937 h 185765"/>
              <a:gd name="connsiteX103" fmla="*/ 130629 w 1526797"/>
              <a:gd name="connsiteY103" fmla="*/ 11875 h 185765"/>
              <a:gd name="connsiteX104" fmla="*/ 106878 w 1526797"/>
              <a:gd name="connsiteY104" fmla="*/ 35626 h 185765"/>
              <a:gd name="connsiteX105" fmla="*/ 89065 w 1526797"/>
              <a:gd name="connsiteY105" fmla="*/ 47501 h 185765"/>
              <a:gd name="connsiteX106" fmla="*/ 83127 w 1526797"/>
              <a:gd name="connsiteY106" fmla="*/ 65314 h 185765"/>
              <a:gd name="connsiteX107" fmla="*/ 95003 w 1526797"/>
              <a:gd name="connsiteY107" fmla="*/ 118753 h 185765"/>
              <a:gd name="connsiteX108" fmla="*/ 136566 w 1526797"/>
              <a:gd name="connsiteY108" fmla="*/ 112815 h 185765"/>
              <a:gd name="connsiteX109" fmla="*/ 142504 w 1526797"/>
              <a:gd name="connsiteY109" fmla="*/ 41563 h 185765"/>
              <a:gd name="connsiteX110" fmla="*/ 124691 w 1526797"/>
              <a:gd name="connsiteY110" fmla="*/ 29688 h 185765"/>
              <a:gd name="connsiteX111" fmla="*/ 112816 w 1526797"/>
              <a:gd name="connsiteY111" fmla="*/ 11875 h 185765"/>
              <a:gd name="connsiteX112" fmla="*/ 95003 w 1526797"/>
              <a:gd name="connsiteY112" fmla="*/ 5937 h 185765"/>
              <a:gd name="connsiteX113" fmla="*/ 17813 w 1526797"/>
              <a:gd name="connsiteY113" fmla="*/ 11875 h 185765"/>
              <a:gd name="connsiteX114" fmla="*/ 0 w 1526797"/>
              <a:gd name="connsiteY114" fmla="*/ 23750 h 185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</a:cxnLst>
            <a:rect l="l" t="t" r="r" b="b"/>
            <a:pathLst>
              <a:path w="1526797" h="185765">
                <a:moveTo>
                  <a:pt x="1525979" y="148441"/>
                </a:moveTo>
                <a:cubicBezTo>
                  <a:pt x="1515668" y="117505"/>
                  <a:pt x="1526797" y="142041"/>
                  <a:pt x="1508166" y="118753"/>
                </a:cubicBezTo>
                <a:cubicBezTo>
                  <a:pt x="1503708" y="113181"/>
                  <a:pt x="1501863" y="105398"/>
                  <a:pt x="1496291" y="100940"/>
                </a:cubicBezTo>
                <a:cubicBezTo>
                  <a:pt x="1491404" y="97030"/>
                  <a:pt x="1484076" y="97801"/>
                  <a:pt x="1478478" y="95002"/>
                </a:cubicBezTo>
                <a:cubicBezTo>
                  <a:pt x="1472095" y="91811"/>
                  <a:pt x="1467186" y="86025"/>
                  <a:pt x="1460665" y="83127"/>
                </a:cubicBezTo>
                <a:cubicBezTo>
                  <a:pt x="1449226" y="78043"/>
                  <a:pt x="1425039" y="71252"/>
                  <a:pt x="1425039" y="71252"/>
                </a:cubicBezTo>
                <a:cubicBezTo>
                  <a:pt x="1405247" y="73231"/>
                  <a:pt x="1385322" y="74165"/>
                  <a:pt x="1365663" y="77189"/>
                </a:cubicBezTo>
                <a:cubicBezTo>
                  <a:pt x="1359477" y="78141"/>
                  <a:pt x="1352276" y="78701"/>
                  <a:pt x="1347850" y="83127"/>
                </a:cubicBezTo>
                <a:cubicBezTo>
                  <a:pt x="1343424" y="87553"/>
                  <a:pt x="1344711" y="95342"/>
                  <a:pt x="1341912" y="100940"/>
                </a:cubicBezTo>
                <a:cubicBezTo>
                  <a:pt x="1338721" y="107323"/>
                  <a:pt x="1333995" y="112815"/>
                  <a:pt x="1330037" y="118753"/>
                </a:cubicBezTo>
                <a:cubicBezTo>
                  <a:pt x="1332016" y="136566"/>
                  <a:pt x="1331258" y="154901"/>
                  <a:pt x="1335974" y="172192"/>
                </a:cubicBezTo>
                <a:cubicBezTo>
                  <a:pt x="1337447" y="177593"/>
                  <a:pt x="1342266" y="183668"/>
                  <a:pt x="1347850" y="184067"/>
                </a:cubicBezTo>
                <a:cubicBezTo>
                  <a:pt x="1371622" y="185765"/>
                  <a:pt x="1395351" y="180109"/>
                  <a:pt x="1419101" y="178130"/>
                </a:cubicBezTo>
                <a:cubicBezTo>
                  <a:pt x="1411611" y="118201"/>
                  <a:pt x="1418211" y="145771"/>
                  <a:pt x="1401288" y="95002"/>
                </a:cubicBezTo>
                <a:cubicBezTo>
                  <a:pt x="1399309" y="89064"/>
                  <a:pt x="1399777" y="81614"/>
                  <a:pt x="1395351" y="77189"/>
                </a:cubicBezTo>
                <a:cubicBezTo>
                  <a:pt x="1384306" y="66145"/>
                  <a:pt x="1380641" y="60928"/>
                  <a:pt x="1365663" y="53439"/>
                </a:cubicBezTo>
                <a:cubicBezTo>
                  <a:pt x="1360065" y="50640"/>
                  <a:pt x="1353788" y="49480"/>
                  <a:pt x="1347850" y="47501"/>
                </a:cubicBezTo>
                <a:cubicBezTo>
                  <a:pt x="1345859" y="47618"/>
                  <a:pt x="1252495" y="36064"/>
                  <a:pt x="1229096" y="65314"/>
                </a:cubicBezTo>
                <a:cubicBezTo>
                  <a:pt x="1167452" y="142370"/>
                  <a:pt x="1275829" y="30462"/>
                  <a:pt x="1211283" y="95002"/>
                </a:cubicBezTo>
                <a:cubicBezTo>
                  <a:pt x="1196827" y="138370"/>
                  <a:pt x="1196372" y="118484"/>
                  <a:pt x="1205346" y="154379"/>
                </a:cubicBezTo>
                <a:cubicBezTo>
                  <a:pt x="1231076" y="152400"/>
                  <a:pt x="1261063" y="162755"/>
                  <a:pt x="1282535" y="148441"/>
                </a:cubicBezTo>
                <a:cubicBezTo>
                  <a:pt x="1294180" y="140678"/>
                  <a:pt x="1279745" y="120515"/>
                  <a:pt x="1276598" y="106878"/>
                </a:cubicBezTo>
                <a:cubicBezTo>
                  <a:pt x="1273745" y="94513"/>
                  <a:pt x="1268746" y="67326"/>
                  <a:pt x="1252847" y="59376"/>
                </a:cubicBezTo>
                <a:cubicBezTo>
                  <a:pt x="1241651" y="53778"/>
                  <a:pt x="1217221" y="47501"/>
                  <a:pt x="1217221" y="47501"/>
                </a:cubicBezTo>
                <a:cubicBezTo>
                  <a:pt x="1181595" y="49480"/>
                  <a:pt x="1145863" y="50056"/>
                  <a:pt x="1110343" y="53439"/>
                </a:cubicBezTo>
                <a:cubicBezTo>
                  <a:pt x="1104112" y="54032"/>
                  <a:pt x="1097623" y="55738"/>
                  <a:pt x="1092530" y="59376"/>
                </a:cubicBezTo>
                <a:cubicBezTo>
                  <a:pt x="1083419" y="65884"/>
                  <a:pt x="1068779" y="83127"/>
                  <a:pt x="1068779" y="83127"/>
                </a:cubicBezTo>
                <a:cubicBezTo>
                  <a:pt x="1052478" y="132030"/>
                  <a:pt x="1055134" y="106361"/>
                  <a:pt x="1062842" y="160317"/>
                </a:cubicBezTo>
                <a:cubicBezTo>
                  <a:pt x="1074981" y="158968"/>
                  <a:pt x="1125608" y="167151"/>
                  <a:pt x="1128156" y="136566"/>
                </a:cubicBezTo>
                <a:cubicBezTo>
                  <a:pt x="1129644" y="118705"/>
                  <a:pt x="1125164" y="100806"/>
                  <a:pt x="1122218" y="83127"/>
                </a:cubicBezTo>
                <a:cubicBezTo>
                  <a:pt x="1121189" y="76953"/>
                  <a:pt x="1119919" y="70407"/>
                  <a:pt x="1116281" y="65314"/>
                </a:cubicBezTo>
                <a:cubicBezTo>
                  <a:pt x="1109773" y="56203"/>
                  <a:pt x="1092530" y="41563"/>
                  <a:pt x="1092530" y="41563"/>
                </a:cubicBezTo>
                <a:cubicBezTo>
                  <a:pt x="1058883" y="43542"/>
                  <a:pt x="1025128" y="44147"/>
                  <a:pt x="991590" y="47501"/>
                </a:cubicBezTo>
                <a:cubicBezTo>
                  <a:pt x="985362" y="48124"/>
                  <a:pt x="979144" y="50219"/>
                  <a:pt x="973777" y="53439"/>
                </a:cubicBezTo>
                <a:cubicBezTo>
                  <a:pt x="968977" y="56319"/>
                  <a:pt x="965860" y="61356"/>
                  <a:pt x="961901" y="65314"/>
                </a:cubicBezTo>
                <a:cubicBezTo>
                  <a:pt x="959922" y="71252"/>
                  <a:pt x="959184" y="77760"/>
                  <a:pt x="955964" y="83127"/>
                </a:cubicBezTo>
                <a:cubicBezTo>
                  <a:pt x="953084" y="87927"/>
                  <a:pt x="946592" y="89995"/>
                  <a:pt x="944088" y="95002"/>
                </a:cubicBezTo>
                <a:cubicBezTo>
                  <a:pt x="938490" y="106198"/>
                  <a:pt x="932213" y="130628"/>
                  <a:pt x="932213" y="130628"/>
                </a:cubicBezTo>
                <a:cubicBezTo>
                  <a:pt x="934192" y="138545"/>
                  <a:pt x="933624" y="147589"/>
                  <a:pt x="938151" y="154379"/>
                </a:cubicBezTo>
                <a:cubicBezTo>
                  <a:pt x="951513" y="174421"/>
                  <a:pt x="967137" y="164020"/>
                  <a:pt x="985652" y="160317"/>
                </a:cubicBezTo>
                <a:cubicBezTo>
                  <a:pt x="998992" y="120298"/>
                  <a:pt x="998174" y="130334"/>
                  <a:pt x="985652" y="59376"/>
                </a:cubicBezTo>
                <a:cubicBezTo>
                  <a:pt x="984412" y="52348"/>
                  <a:pt x="977735" y="47501"/>
                  <a:pt x="973777" y="41563"/>
                </a:cubicBezTo>
                <a:cubicBezTo>
                  <a:pt x="946068" y="43542"/>
                  <a:pt x="918239" y="44255"/>
                  <a:pt x="890650" y="47501"/>
                </a:cubicBezTo>
                <a:cubicBezTo>
                  <a:pt x="884434" y="48232"/>
                  <a:pt x="878204" y="50219"/>
                  <a:pt x="872837" y="53439"/>
                </a:cubicBezTo>
                <a:cubicBezTo>
                  <a:pt x="868037" y="56319"/>
                  <a:pt x="865333" y="61817"/>
                  <a:pt x="860961" y="65314"/>
                </a:cubicBezTo>
                <a:cubicBezTo>
                  <a:pt x="855389" y="69772"/>
                  <a:pt x="849086" y="73231"/>
                  <a:pt x="843148" y="77189"/>
                </a:cubicBezTo>
                <a:cubicBezTo>
                  <a:pt x="834948" y="101790"/>
                  <a:pt x="824487" y="109421"/>
                  <a:pt x="837211" y="130628"/>
                </a:cubicBezTo>
                <a:cubicBezTo>
                  <a:pt x="840091" y="135428"/>
                  <a:pt x="845128" y="138545"/>
                  <a:pt x="849086" y="142504"/>
                </a:cubicBezTo>
                <a:cubicBezTo>
                  <a:pt x="860961" y="140525"/>
                  <a:pt x="873944" y="141950"/>
                  <a:pt x="884712" y="136566"/>
                </a:cubicBezTo>
                <a:cubicBezTo>
                  <a:pt x="893919" y="131962"/>
                  <a:pt x="899715" y="109370"/>
                  <a:pt x="902525" y="100940"/>
                </a:cubicBezTo>
                <a:cubicBezTo>
                  <a:pt x="900546" y="91044"/>
                  <a:pt x="899035" y="81043"/>
                  <a:pt x="896587" y="71252"/>
                </a:cubicBezTo>
                <a:cubicBezTo>
                  <a:pt x="895069" y="65180"/>
                  <a:pt x="895076" y="57865"/>
                  <a:pt x="890650" y="53439"/>
                </a:cubicBezTo>
                <a:cubicBezTo>
                  <a:pt x="886224" y="49013"/>
                  <a:pt x="878909" y="49019"/>
                  <a:pt x="872837" y="47501"/>
                </a:cubicBezTo>
                <a:cubicBezTo>
                  <a:pt x="863046" y="45053"/>
                  <a:pt x="853044" y="43542"/>
                  <a:pt x="843148" y="41563"/>
                </a:cubicBezTo>
                <a:cubicBezTo>
                  <a:pt x="819397" y="43542"/>
                  <a:pt x="795266" y="42827"/>
                  <a:pt x="771896" y="47501"/>
                </a:cubicBezTo>
                <a:cubicBezTo>
                  <a:pt x="759709" y="49938"/>
                  <a:pt x="751061" y="64169"/>
                  <a:pt x="742208" y="71252"/>
                </a:cubicBezTo>
                <a:cubicBezTo>
                  <a:pt x="736636" y="75710"/>
                  <a:pt x="730333" y="79169"/>
                  <a:pt x="724395" y="83127"/>
                </a:cubicBezTo>
                <a:cubicBezTo>
                  <a:pt x="718445" y="100975"/>
                  <a:pt x="704845" y="133235"/>
                  <a:pt x="724395" y="148441"/>
                </a:cubicBezTo>
                <a:cubicBezTo>
                  <a:pt x="736991" y="158238"/>
                  <a:pt x="756062" y="144483"/>
                  <a:pt x="771896" y="142504"/>
                </a:cubicBezTo>
                <a:cubicBezTo>
                  <a:pt x="780607" y="116374"/>
                  <a:pt x="780853" y="124894"/>
                  <a:pt x="771896" y="89065"/>
                </a:cubicBezTo>
                <a:cubicBezTo>
                  <a:pt x="768860" y="76921"/>
                  <a:pt x="771896" y="57398"/>
                  <a:pt x="760021" y="53439"/>
                </a:cubicBezTo>
                <a:cubicBezTo>
                  <a:pt x="695056" y="31783"/>
                  <a:pt x="793457" y="66321"/>
                  <a:pt x="724395" y="35626"/>
                </a:cubicBezTo>
                <a:cubicBezTo>
                  <a:pt x="712956" y="30542"/>
                  <a:pt x="688769" y="23750"/>
                  <a:pt x="688769" y="23750"/>
                </a:cubicBezTo>
                <a:cubicBezTo>
                  <a:pt x="666998" y="25729"/>
                  <a:pt x="644194" y="22775"/>
                  <a:pt x="623455" y="29688"/>
                </a:cubicBezTo>
                <a:cubicBezTo>
                  <a:pt x="612833" y="33229"/>
                  <a:pt x="609020" y="47229"/>
                  <a:pt x="599704" y="53439"/>
                </a:cubicBezTo>
                <a:lnTo>
                  <a:pt x="581891" y="65314"/>
                </a:lnTo>
                <a:cubicBezTo>
                  <a:pt x="579912" y="71252"/>
                  <a:pt x="578993" y="77656"/>
                  <a:pt x="575953" y="83127"/>
                </a:cubicBezTo>
                <a:cubicBezTo>
                  <a:pt x="569022" y="95603"/>
                  <a:pt x="552203" y="118753"/>
                  <a:pt x="552203" y="118753"/>
                </a:cubicBezTo>
                <a:cubicBezTo>
                  <a:pt x="554182" y="128649"/>
                  <a:pt x="552542" y="140044"/>
                  <a:pt x="558140" y="148441"/>
                </a:cubicBezTo>
                <a:cubicBezTo>
                  <a:pt x="566658" y="161219"/>
                  <a:pt x="592094" y="150344"/>
                  <a:pt x="599704" y="148441"/>
                </a:cubicBezTo>
                <a:cubicBezTo>
                  <a:pt x="622694" y="113956"/>
                  <a:pt x="615324" y="133087"/>
                  <a:pt x="605642" y="65314"/>
                </a:cubicBezTo>
                <a:cubicBezTo>
                  <a:pt x="604757" y="59118"/>
                  <a:pt x="604130" y="51927"/>
                  <a:pt x="599704" y="47501"/>
                </a:cubicBezTo>
                <a:cubicBezTo>
                  <a:pt x="595278" y="43075"/>
                  <a:pt x="587489" y="44362"/>
                  <a:pt x="581891" y="41563"/>
                </a:cubicBezTo>
                <a:cubicBezTo>
                  <a:pt x="540887" y="21061"/>
                  <a:pt x="589757" y="36108"/>
                  <a:pt x="540327" y="23750"/>
                </a:cubicBezTo>
                <a:cubicBezTo>
                  <a:pt x="494669" y="28823"/>
                  <a:pt x="479337" y="16719"/>
                  <a:pt x="463138" y="65314"/>
                </a:cubicBezTo>
                <a:cubicBezTo>
                  <a:pt x="441479" y="130289"/>
                  <a:pt x="476024" y="31866"/>
                  <a:pt x="445325" y="100940"/>
                </a:cubicBezTo>
                <a:cubicBezTo>
                  <a:pt x="440241" y="112379"/>
                  <a:pt x="433450" y="136566"/>
                  <a:pt x="433450" y="136566"/>
                </a:cubicBezTo>
                <a:cubicBezTo>
                  <a:pt x="439388" y="138545"/>
                  <a:pt x="445004" y="142504"/>
                  <a:pt x="451263" y="142504"/>
                </a:cubicBezTo>
                <a:cubicBezTo>
                  <a:pt x="459423" y="142504"/>
                  <a:pt x="467167" y="138808"/>
                  <a:pt x="475013" y="136566"/>
                </a:cubicBezTo>
                <a:cubicBezTo>
                  <a:pt x="496523" y="130420"/>
                  <a:pt x="491122" y="131764"/>
                  <a:pt x="510639" y="118753"/>
                </a:cubicBezTo>
                <a:cubicBezTo>
                  <a:pt x="510193" y="116077"/>
                  <a:pt x="505118" y="74209"/>
                  <a:pt x="498764" y="65314"/>
                </a:cubicBezTo>
                <a:cubicBezTo>
                  <a:pt x="490647" y="53950"/>
                  <a:pt x="471148" y="36662"/>
                  <a:pt x="457200" y="29688"/>
                </a:cubicBezTo>
                <a:cubicBezTo>
                  <a:pt x="451602" y="26889"/>
                  <a:pt x="445325" y="25729"/>
                  <a:pt x="439387" y="23750"/>
                </a:cubicBezTo>
                <a:cubicBezTo>
                  <a:pt x="417616" y="25729"/>
                  <a:pt x="395449" y="25107"/>
                  <a:pt x="374073" y="29688"/>
                </a:cubicBezTo>
                <a:cubicBezTo>
                  <a:pt x="340525" y="36877"/>
                  <a:pt x="367750" y="41948"/>
                  <a:pt x="350322" y="59376"/>
                </a:cubicBezTo>
                <a:cubicBezTo>
                  <a:pt x="345896" y="63802"/>
                  <a:pt x="338447" y="63335"/>
                  <a:pt x="332509" y="65314"/>
                </a:cubicBezTo>
                <a:cubicBezTo>
                  <a:pt x="338055" y="126312"/>
                  <a:pt x="317868" y="145405"/>
                  <a:pt x="380011" y="124691"/>
                </a:cubicBezTo>
                <a:cubicBezTo>
                  <a:pt x="385322" y="122921"/>
                  <a:pt x="387928" y="116774"/>
                  <a:pt x="391886" y="112815"/>
                </a:cubicBezTo>
                <a:cubicBezTo>
                  <a:pt x="393865" y="106877"/>
                  <a:pt x="395025" y="100600"/>
                  <a:pt x="397824" y="95002"/>
                </a:cubicBezTo>
                <a:cubicBezTo>
                  <a:pt x="401015" y="88619"/>
                  <a:pt x="408989" y="84290"/>
                  <a:pt x="409699" y="77189"/>
                </a:cubicBezTo>
                <a:cubicBezTo>
                  <a:pt x="411091" y="63263"/>
                  <a:pt x="408187" y="48903"/>
                  <a:pt x="403761" y="35626"/>
                </a:cubicBezTo>
                <a:cubicBezTo>
                  <a:pt x="401615" y="29187"/>
                  <a:pt x="377710" y="13492"/>
                  <a:pt x="374073" y="11875"/>
                </a:cubicBezTo>
                <a:cubicBezTo>
                  <a:pt x="362634" y="6791"/>
                  <a:pt x="338447" y="0"/>
                  <a:pt x="338447" y="0"/>
                </a:cubicBezTo>
                <a:cubicBezTo>
                  <a:pt x="318655" y="1979"/>
                  <a:pt x="298056" y="4"/>
                  <a:pt x="279070" y="5937"/>
                </a:cubicBezTo>
                <a:cubicBezTo>
                  <a:pt x="265447" y="10194"/>
                  <a:pt x="243444" y="29688"/>
                  <a:pt x="243444" y="29688"/>
                </a:cubicBezTo>
                <a:cubicBezTo>
                  <a:pt x="239486" y="35626"/>
                  <a:pt x="234760" y="41118"/>
                  <a:pt x="231569" y="47501"/>
                </a:cubicBezTo>
                <a:cubicBezTo>
                  <a:pt x="223547" y="63544"/>
                  <a:pt x="223344" y="84514"/>
                  <a:pt x="219694" y="100940"/>
                </a:cubicBezTo>
                <a:cubicBezTo>
                  <a:pt x="218336" y="107050"/>
                  <a:pt x="215735" y="112815"/>
                  <a:pt x="213756" y="118753"/>
                </a:cubicBezTo>
                <a:cubicBezTo>
                  <a:pt x="219694" y="120732"/>
                  <a:pt x="225310" y="124691"/>
                  <a:pt x="231569" y="124691"/>
                </a:cubicBezTo>
                <a:cubicBezTo>
                  <a:pt x="237828" y="124691"/>
                  <a:pt x="244495" y="122663"/>
                  <a:pt x="249382" y="118753"/>
                </a:cubicBezTo>
                <a:cubicBezTo>
                  <a:pt x="259845" y="110382"/>
                  <a:pt x="263284" y="94861"/>
                  <a:pt x="267195" y="83127"/>
                </a:cubicBezTo>
                <a:cubicBezTo>
                  <a:pt x="262227" y="33452"/>
                  <a:pt x="277205" y="28755"/>
                  <a:pt x="243444" y="11875"/>
                </a:cubicBezTo>
                <a:cubicBezTo>
                  <a:pt x="237846" y="9076"/>
                  <a:pt x="231569" y="7916"/>
                  <a:pt x="225631" y="5937"/>
                </a:cubicBezTo>
                <a:cubicBezTo>
                  <a:pt x="193964" y="7916"/>
                  <a:pt x="161411" y="4179"/>
                  <a:pt x="130629" y="11875"/>
                </a:cubicBezTo>
                <a:cubicBezTo>
                  <a:pt x="119767" y="14591"/>
                  <a:pt x="116194" y="29416"/>
                  <a:pt x="106878" y="35626"/>
                </a:cubicBezTo>
                <a:lnTo>
                  <a:pt x="89065" y="47501"/>
                </a:lnTo>
                <a:cubicBezTo>
                  <a:pt x="87086" y="53439"/>
                  <a:pt x="83127" y="59055"/>
                  <a:pt x="83127" y="65314"/>
                </a:cubicBezTo>
                <a:cubicBezTo>
                  <a:pt x="83127" y="86214"/>
                  <a:pt x="88880" y="100384"/>
                  <a:pt x="95003" y="118753"/>
                </a:cubicBezTo>
                <a:cubicBezTo>
                  <a:pt x="108857" y="116774"/>
                  <a:pt x="123289" y="117241"/>
                  <a:pt x="136566" y="112815"/>
                </a:cubicBezTo>
                <a:cubicBezTo>
                  <a:pt x="163857" y="103718"/>
                  <a:pt x="144205" y="46666"/>
                  <a:pt x="142504" y="41563"/>
                </a:cubicBezTo>
                <a:cubicBezTo>
                  <a:pt x="140247" y="34793"/>
                  <a:pt x="130629" y="33646"/>
                  <a:pt x="124691" y="29688"/>
                </a:cubicBezTo>
                <a:cubicBezTo>
                  <a:pt x="120733" y="23750"/>
                  <a:pt x="118388" y="16333"/>
                  <a:pt x="112816" y="11875"/>
                </a:cubicBezTo>
                <a:cubicBezTo>
                  <a:pt x="107929" y="7965"/>
                  <a:pt x="101262" y="5937"/>
                  <a:pt x="95003" y="5937"/>
                </a:cubicBezTo>
                <a:cubicBezTo>
                  <a:pt x="69197" y="5937"/>
                  <a:pt x="43543" y="9896"/>
                  <a:pt x="17813" y="11875"/>
                </a:cubicBezTo>
                <a:lnTo>
                  <a:pt x="0" y="2375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46" name="Freeform 45"/>
          <p:cNvSpPr/>
          <p:nvPr/>
        </p:nvSpPr>
        <p:spPr>
          <a:xfrm>
            <a:off x="3119252" y="2707574"/>
            <a:ext cx="570015" cy="783771"/>
          </a:xfrm>
          <a:custGeom>
            <a:avLst/>
            <a:gdLst>
              <a:gd name="connsiteX0" fmla="*/ 522514 w 570015"/>
              <a:gd name="connsiteY0" fmla="*/ 783771 h 783771"/>
              <a:gd name="connsiteX1" fmla="*/ 564078 w 570015"/>
              <a:gd name="connsiteY1" fmla="*/ 765958 h 783771"/>
              <a:gd name="connsiteX2" fmla="*/ 570015 w 570015"/>
              <a:gd name="connsiteY2" fmla="*/ 748145 h 783771"/>
              <a:gd name="connsiteX3" fmla="*/ 558140 w 570015"/>
              <a:gd name="connsiteY3" fmla="*/ 670956 h 783771"/>
              <a:gd name="connsiteX4" fmla="*/ 552202 w 570015"/>
              <a:gd name="connsiteY4" fmla="*/ 653143 h 783771"/>
              <a:gd name="connsiteX5" fmla="*/ 534390 w 570015"/>
              <a:gd name="connsiteY5" fmla="*/ 641268 h 783771"/>
              <a:gd name="connsiteX6" fmla="*/ 504701 w 570015"/>
              <a:gd name="connsiteY6" fmla="*/ 617517 h 783771"/>
              <a:gd name="connsiteX7" fmla="*/ 480951 w 570015"/>
              <a:gd name="connsiteY7" fmla="*/ 611579 h 783771"/>
              <a:gd name="connsiteX8" fmla="*/ 463138 w 570015"/>
              <a:gd name="connsiteY8" fmla="*/ 599704 h 783771"/>
              <a:gd name="connsiteX9" fmla="*/ 427512 w 570015"/>
              <a:gd name="connsiteY9" fmla="*/ 587829 h 783771"/>
              <a:gd name="connsiteX10" fmla="*/ 374073 w 570015"/>
              <a:gd name="connsiteY10" fmla="*/ 599704 h 783771"/>
              <a:gd name="connsiteX11" fmla="*/ 362197 w 570015"/>
              <a:gd name="connsiteY11" fmla="*/ 611579 h 783771"/>
              <a:gd name="connsiteX12" fmla="*/ 362197 w 570015"/>
              <a:gd name="connsiteY12" fmla="*/ 665018 h 783771"/>
              <a:gd name="connsiteX13" fmla="*/ 397823 w 570015"/>
              <a:gd name="connsiteY13" fmla="*/ 676894 h 783771"/>
              <a:gd name="connsiteX14" fmla="*/ 415636 w 570015"/>
              <a:gd name="connsiteY14" fmla="*/ 682831 h 783771"/>
              <a:gd name="connsiteX15" fmla="*/ 457200 w 570015"/>
              <a:gd name="connsiteY15" fmla="*/ 676894 h 783771"/>
              <a:gd name="connsiteX16" fmla="*/ 469075 w 570015"/>
              <a:gd name="connsiteY16" fmla="*/ 641268 h 783771"/>
              <a:gd name="connsiteX17" fmla="*/ 451262 w 570015"/>
              <a:gd name="connsiteY17" fmla="*/ 534390 h 783771"/>
              <a:gd name="connsiteX18" fmla="*/ 421574 w 570015"/>
              <a:gd name="connsiteY18" fmla="*/ 504701 h 783771"/>
              <a:gd name="connsiteX19" fmla="*/ 380010 w 570015"/>
              <a:gd name="connsiteY19" fmla="*/ 492826 h 783771"/>
              <a:gd name="connsiteX20" fmla="*/ 362197 w 570015"/>
              <a:gd name="connsiteY20" fmla="*/ 480951 h 783771"/>
              <a:gd name="connsiteX21" fmla="*/ 338447 w 570015"/>
              <a:gd name="connsiteY21" fmla="*/ 475013 h 783771"/>
              <a:gd name="connsiteX22" fmla="*/ 320634 w 570015"/>
              <a:gd name="connsiteY22" fmla="*/ 469075 h 783771"/>
              <a:gd name="connsiteX23" fmla="*/ 267195 w 570015"/>
              <a:gd name="connsiteY23" fmla="*/ 486888 h 783771"/>
              <a:gd name="connsiteX24" fmla="*/ 261257 w 570015"/>
              <a:gd name="connsiteY24" fmla="*/ 504701 h 783771"/>
              <a:gd name="connsiteX25" fmla="*/ 267195 w 570015"/>
              <a:gd name="connsiteY25" fmla="*/ 534390 h 783771"/>
              <a:gd name="connsiteX26" fmla="*/ 285008 w 570015"/>
              <a:gd name="connsiteY26" fmla="*/ 540327 h 783771"/>
              <a:gd name="connsiteX27" fmla="*/ 350322 w 570015"/>
              <a:gd name="connsiteY27" fmla="*/ 534390 h 783771"/>
              <a:gd name="connsiteX28" fmla="*/ 374073 w 570015"/>
              <a:gd name="connsiteY28" fmla="*/ 486888 h 783771"/>
              <a:gd name="connsiteX29" fmla="*/ 380010 w 570015"/>
              <a:gd name="connsiteY29" fmla="*/ 469075 h 783771"/>
              <a:gd name="connsiteX30" fmla="*/ 362197 w 570015"/>
              <a:gd name="connsiteY30" fmla="*/ 380010 h 783771"/>
              <a:gd name="connsiteX31" fmla="*/ 350322 w 570015"/>
              <a:gd name="connsiteY31" fmla="*/ 362197 h 783771"/>
              <a:gd name="connsiteX32" fmla="*/ 314696 w 570015"/>
              <a:gd name="connsiteY32" fmla="*/ 350322 h 783771"/>
              <a:gd name="connsiteX33" fmla="*/ 273132 w 570015"/>
              <a:gd name="connsiteY33" fmla="*/ 338447 h 783771"/>
              <a:gd name="connsiteX34" fmla="*/ 190005 w 570015"/>
              <a:gd name="connsiteY34" fmla="*/ 356260 h 783771"/>
              <a:gd name="connsiteX35" fmla="*/ 178130 w 570015"/>
              <a:gd name="connsiteY35" fmla="*/ 374073 h 783771"/>
              <a:gd name="connsiteX36" fmla="*/ 172192 w 570015"/>
              <a:gd name="connsiteY36" fmla="*/ 391886 h 783771"/>
              <a:gd name="connsiteX37" fmla="*/ 249382 w 570015"/>
              <a:gd name="connsiteY37" fmla="*/ 403761 h 783771"/>
              <a:gd name="connsiteX38" fmla="*/ 261257 w 570015"/>
              <a:gd name="connsiteY38" fmla="*/ 385948 h 783771"/>
              <a:gd name="connsiteX39" fmla="*/ 273132 w 570015"/>
              <a:gd name="connsiteY39" fmla="*/ 350322 h 783771"/>
              <a:gd name="connsiteX40" fmla="*/ 279070 w 570015"/>
              <a:gd name="connsiteY40" fmla="*/ 332509 h 783771"/>
              <a:gd name="connsiteX41" fmla="*/ 267195 w 570015"/>
              <a:gd name="connsiteY41" fmla="*/ 273132 h 783771"/>
              <a:gd name="connsiteX42" fmla="*/ 255319 w 570015"/>
              <a:gd name="connsiteY42" fmla="*/ 261257 h 783771"/>
              <a:gd name="connsiteX43" fmla="*/ 231569 w 570015"/>
              <a:gd name="connsiteY43" fmla="*/ 231569 h 783771"/>
              <a:gd name="connsiteX44" fmla="*/ 219693 w 570015"/>
              <a:gd name="connsiteY44" fmla="*/ 219694 h 783771"/>
              <a:gd name="connsiteX45" fmla="*/ 184067 w 570015"/>
              <a:gd name="connsiteY45" fmla="*/ 207818 h 783771"/>
              <a:gd name="connsiteX46" fmla="*/ 89065 w 570015"/>
              <a:gd name="connsiteY46" fmla="*/ 225631 h 783771"/>
              <a:gd name="connsiteX47" fmla="*/ 83127 w 570015"/>
              <a:gd name="connsiteY47" fmla="*/ 243444 h 783771"/>
              <a:gd name="connsiteX48" fmla="*/ 89065 w 570015"/>
              <a:gd name="connsiteY48" fmla="*/ 285008 h 783771"/>
              <a:gd name="connsiteX49" fmla="*/ 184067 w 570015"/>
              <a:gd name="connsiteY49" fmla="*/ 243444 h 783771"/>
              <a:gd name="connsiteX50" fmla="*/ 190005 w 570015"/>
              <a:gd name="connsiteY50" fmla="*/ 225631 h 783771"/>
              <a:gd name="connsiteX51" fmla="*/ 184067 w 570015"/>
              <a:gd name="connsiteY51" fmla="*/ 106878 h 783771"/>
              <a:gd name="connsiteX52" fmla="*/ 160317 w 570015"/>
              <a:gd name="connsiteY52" fmla="*/ 71252 h 783771"/>
              <a:gd name="connsiteX53" fmla="*/ 124691 w 570015"/>
              <a:gd name="connsiteY53" fmla="*/ 59377 h 783771"/>
              <a:gd name="connsiteX54" fmla="*/ 100940 w 570015"/>
              <a:gd name="connsiteY54" fmla="*/ 53439 h 783771"/>
              <a:gd name="connsiteX55" fmla="*/ 65314 w 570015"/>
              <a:gd name="connsiteY55" fmla="*/ 41564 h 783771"/>
              <a:gd name="connsiteX56" fmla="*/ 29688 w 570015"/>
              <a:gd name="connsiteY56" fmla="*/ 47501 h 783771"/>
              <a:gd name="connsiteX57" fmla="*/ 11875 w 570015"/>
              <a:gd name="connsiteY57" fmla="*/ 53439 h 783771"/>
              <a:gd name="connsiteX58" fmla="*/ 0 w 570015"/>
              <a:gd name="connsiteY58" fmla="*/ 89065 h 783771"/>
              <a:gd name="connsiteX59" fmla="*/ 11875 w 570015"/>
              <a:gd name="connsiteY59" fmla="*/ 106878 h 783771"/>
              <a:gd name="connsiteX60" fmla="*/ 29688 w 570015"/>
              <a:gd name="connsiteY60" fmla="*/ 112816 h 783771"/>
              <a:gd name="connsiteX61" fmla="*/ 77190 w 570015"/>
              <a:gd name="connsiteY61" fmla="*/ 100940 h 783771"/>
              <a:gd name="connsiteX62" fmla="*/ 95002 w 570015"/>
              <a:gd name="connsiteY62" fmla="*/ 89065 h 783771"/>
              <a:gd name="connsiteX63" fmla="*/ 106878 w 570015"/>
              <a:gd name="connsiteY63" fmla="*/ 53439 h 783771"/>
              <a:gd name="connsiteX64" fmla="*/ 100940 w 570015"/>
              <a:gd name="connsiteY64" fmla="*/ 35626 h 783771"/>
              <a:gd name="connsiteX65" fmla="*/ 83127 w 570015"/>
              <a:gd name="connsiteY65" fmla="*/ 23751 h 783771"/>
              <a:gd name="connsiteX66" fmla="*/ 35626 w 570015"/>
              <a:gd name="connsiteY66" fmla="*/ 11875 h 783771"/>
              <a:gd name="connsiteX67" fmla="*/ 11875 w 570015"/>
              <a:gd name="connsiteY67" fmla="*/ 5938 h 783771"/>
              <a:gd name="connsiteX68" fmla="*/ 0 w 570015"/>
              <a:gd name="connsiteY68" fmla="*/ 0 h 783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570015" h="783771">
                <a:moveTo>
                  <a:pt x="522514" y="783771"/>
                </a:moveTo>
                <a:cubicBezTo>
                  <a:pt x="542113" y="779852"/>
                  <a:pt x="553708" y="783242"/>
                  <a:pt x="564078" y="765958"/>
                </a:cubicBezTo>
                <a:cubicBezTo>
                  <a:pt x="567298" y="760591"/>
                  <a:pt x="568036" y="754083"/>
                  <a:pt x="570015" y="748145"/>
                </a:cubicBezTo>
                <a:cubicBezTo>
                  <a:pt x="565230" y="705075"/>
                  <a:pt x="567490" y="703680"/>
                  <a:pt x="558140" y="670956"/>
                </a:cubicBezTo>
                <a:cubicBezTo>
                  <a:pt x="556420" y="664938"/>
                  <a:pt x="556112" y="658030"/>
                  <a:pt x="552202" y="653143"/>
                </a:cubicBezTo>
                <a:cubicBezTo>
                  <a:pt x="547744" y="647571"/>
                  <a:pt x="539962" y="645726"/>
                  <a:pt x="534390" y="641268"/>
                </a:cubicBezTo>
                <a:cubicBezTo>
                  <a:pt x="519656" y="629481"/>
                  <a:pt x="524383" y="625952"/>
                  <a:pt x="504701" y="617517"/>
                </a:cubicBezTo>
                <a:cubicBezTo>
                  <a:pt x="497200" y="614302"/>
                  <a:pt x="488868" y="613558"/>
                  <a:pt x="480951" y="611579"/>
                </a:cubicBezTo>
                <a:cubicBezTo>
                  <a:pt x="475013" y="607621"/>
                  <a:pt x="469659" y="602602"/>
                  <a:pt x="463138" y="599704"/>
                </a:cubicBezTo>
                <a:cubicBezTo>
                  <a:pt x="451699" y="594620"/>
                  <a:pt x="427512" y="587829"/>
                  <a:pt x="427512" y="587829"/>
                </a:cubicBezTo>
                <a:cubicBezTo>
                  <a:pt x="420312" y="589029"/>
                  <a:pt x="385319" y="592956"/>
                  <a:pt x="374073" y="599704"/>
                </a:cubicBezTo>
                <a:cubicBezTo>
                  <a:pt x="369273" y="602584"/>
                  <a:pt x="366156" y="607621"/>
                  <a:pt x="362197" y="611579"/>
                </a:cubicBezTo>
                <a:cubicBezTo>
                  <a:pt x="356699" y="628074"/>
                  <a:pt x="347064" y="647723"/>
                  <a:pt x="362197" y="665018"/>
                </a:cubicBezTo>
                <a:cubicBezTo>
                  <a:pt x="370440" y="674439"/>
                  <a:pt x="385948" y="672936"/>
                  <a:pt x="397823" y="676894"/>
                </a:cubicBezTo>
                <a:lnTo>
                  <a:pt x="415636" y="682831"/>
                </a:lnTo>
                <a:cubicBezTo>
                  <a:pt x="429491" y="680852"/>
                  <a:pt x="446153" y="685486"/>
                  <a:pt x="457200" y="676894"/>
                </a:cubicBezTo>
                <a:cubicBezTo>
                  <a:pt x="467081" y="669209"/>
                  <a:pt x="469075" y="641268"/>
                  <a:pt x="469075" y="641268"/>
                </a:cubicBezTo>
                <a:cubicBezTo>
                  <a:pt x="468817" y="638175"/>
                  <a:pt x="467146" y="550275"/>
                  <a:pt x="451262" y="534390"/>
                </a:cubicBezTo>
                <a:cubicBezTo>
                  <a:pt x="441366" y="524494"/>
                  <a:pt x="434851" y="509126"/>
                  <a:pt x="421574" y="504701"/>
                </a:cubicBezTo>
                <a:cubicBezTo>
                  <a:pt x="396019" y="496184"/>
                  <a:pt x="409833" y="500282"/>
                  <a:pt x="380010" y="492826"/>
                </a:cubicBezTo>
                <a:cubicBezTo>
                  <a:pt x="374072" y="488868"/>
                  <a:pt x="368756" y="483762"/>
                  <a:pt x="362197" y="480951"/>
                </a:cubicBezTo>
                <a:cubicBezTo>
                  <a:pt x="354696" y="477736"/>
                  <a:pt x="346293" y="477255"/>
                  <a:pt x="338447" y="475013"/>
                </a:cubicBezTo>
                <a:cubicBezTo>
                  <a:pt x="332429" y="473293"/>
                  <a:pt x="326572" y="471054"/>
                  <a:pt x="320634" y="469075"/>
                </a:cubicBezTo>
                <a:cubicBezTo>
                  <a:pt x="303251" y="471972"/>
                  <a:pt x="280040" y="470833"/>
                  <a:pt x="267195" y="486888"/>
                </a:cubicBezTo>
                <a:cubicBezTo>
                  <a:pt x="263285" y="491775"/>
                  <a:pt x="263236" y="498763"/>
                  <a:pt x="261257" y="504701"/>
                </a:cubicBezTo>
                <a:cubicBezTo>
                  <a:pt x="263236" y="514597"/>
                  <a:pt x="261597" y="525993"/>
                  <a:pt x="267195" y="534390"/>
                </a:cubicBezTo>
                <a:cubicBezTo>
                  <a:pt x="270667" y="539598"/>
                  <a:pt x="278749" y="540327"/>
                  <a:pt x="285008" y="540327"/>
                </a:cubicBezTo>
                <a:cubicBezTo>
                  <a:pt x="306869" y="540327"/>
                  <a:pt x="328551" y="536369"/>
                  <a:pt x="350322" y="534390"/>
                </a:cubicBezTo>
                <a:cubicBezTo>
                  <a:pt x="371048" y="513663"/>
                  <a:pt x="360428" y="527824"/>
                  <a:pt x="374073" y="486888"/>
                </a:cubicBezTo>
                <a:lnTo>
                  <a:pt x="380010" y="469075"/>
                </a:lnTo>
                <a:cubicBezTo>
                  <a:pt x="377713" y="448402"/>
                  <a:pt x="376233" y="401065"/>
                  <a:pt x="362197" y="380010"/>
                </a:cubicBezTo>
                <a:cubicBezTo>
                  <a:pt x="358239" y="374072"/>
                  <a:pt x="356373" y="365979"/>
                  <a:pt x="350322" y="362197"/>
                </a:cubicBezTo>
                <a:cubicBezTo>
                  <a:pt x="339707" y="355563"/>
                  <a:pt x="326571" y="354280"/>
                  <a:pt x="314696" y="350322"/>
                </a:cubicBezTo>
                <a:cubicBezTo>
                  <a:pt x="289135" y="341802"/>
                  <a:pt x="302963" y="345904"/>
                  <a:pt x="273132" y="338447"/>
                </a:cubicBezTo>
                <a:cubicBezTo>
                  <a:pt x="241147" y="341354"/>
                  <a:pt x="212807" y="333457"/>
                  <a:pt x="190005" y="356260"/>
                </a:cubicBezTo>
                <a:cubicBezTo>
                  <a:pt x="184959" y="361306"/>
                  <a:pt x="181321" y="367690"/>
                  <a:pt x="178130" y="374073"/>
                </a:cubicBezTo>
                <a:cubicBezTo>
                  <a:pt x="175331" y="379671"/>
                  <a:pt x="174171" y="385948"/>
                  <a:pt x="172192" y="391886"/>
                </a:cubicBezTo>
                <a:cubicBezTo>
                  <a:pt x="184414" y="428549"/>
                  <a:pt x="176666" y="424537"/>
                  <a:pt x="249382" y="403761"/>
                </a:cubicBezTo>
                <a:cubicBezTo>
                  <a:pt x="256244" y="401801"/>
                  <a:pt x="258359" y="392469"/>
                  <a:pt x="261257" y="385948"/>
                </a:cubicBezTo>
                <a:cubicBezTo>
                  <a:pt x="266341" y="374509"/>
                  <a:pt x="269174" y="362197"/>
                  <a:pt x="273132" y="350322"/>
                </a:cubicBezTo>
                <a:lnTo>
                  <a:pt x="279070" y="332509"/>
                </a:lnTo>
                <a:cubicBezTo>
                  <a:pt x="278042" y="325310"/>
                  <a:pt x="274966" y="286083"/>
                  <a:pt x="267195" y="273132"/>
                </a:cubicBezTo>
                <a:cubicBezTo>
                  <a:pt x="264315" y="268332"/>
                  <a:pt x="259278" y="265215"/>
                  <a:pt x="255319" y="261257"/>
                </a:cubicBezTo>
                <a:cubicBezTo>
                  <a:pt x="245902" y="233004"/>
                  <a:pt x="255984" y="251100"/>
                  <a:pt x="231569" y="231569"/>
                </a:cubicBezTo>
                <a:cubicBezTo>
                  <a:pt x="227197" y="228072"/>
                  <a:pt x="224700" y="222198"/>
                  <a:pt x="219693" y="219694"/>
                </a:cubicBezTo>
                <a:cubicBezTo>
                  <a:pt x="208497" y="214096"/>
                  <a:pt x="184067" y="207818"/>
                  <a:pt x="184067" y="207818"/>
                </a:cubicBezTo>
                <a:cubicBezTo>
                  <a:pt x="170406" y="208869"/>
                  <a:pt x="108815" y="200945"/>
                  <a:pt x="89065" y="225631"/>
                </a:cubicBezTo>
                <a:cubicBezTo>
                  <a:pt x="85155" y="230518"/>
                  <a:pt x="85106" y="237506"/>
                  <a:pt x="83127" y="243444"/>
                </a:cubicBezTo>
                <a:cubicBezTo>
                  <a:pt x="85106" y="257299"/>
                  <a:pt x="76358" y="279143"/>
                  <a:pt x="89065" y="285008"/>
                </a:cubicBezTo>
                <a:cubicBezTo>
                  <a:pt x="134335" y="305902"/>
                  <a:pt x="171173" y="282123"/>
                  <a:pt x="184067" y="243444"/>
                </a:cubicBezTo>
                <a:lnTo>
                  <a:pt x="190005" y="225631"/>
                </a:lnTo>
                <a:cubicBezTo>
                  <a:pt x="188026" y="186047"/>
                  <a:pt x="191552" y="145799"/>
                  <a:pt x="184067" y="106878"/>
                </a:cubicBezTo>
                <a:cubicBezTo>
                  <a:pt x="181372" y="92863"/>
                  <a:pt x="173857" y="75765"/>
                  <a:pt x="160317" y="71252"/>
                </a:cubicBezTo>
                <a:cubicBezTo>
                  <a:pt x="148442" y="67294"/>
                  <a:pt x="136835" y="62413"/>
                  <a:pt x="124691" y="59377"/>
                </a:cubicBezTo>
                <a:cubicBezTo>
                  <a:pt x="116774" y="57398"/>
                  <a:pt x="108757" y="55784"/>
                  <a:pt x="100940" y="53439"/>
                </a:cubicBezTo>
                <a:cubicBezTo>
                  <a:pt x="88950" y="49842"/>
                  <a:pt x="65314" y="41564"/>
                  <a:pt x="65314" y="41564"/>
                </a:cubicBezTo>
                <a:cubicBezTo>
                  <a:pt x="53439" y="43543"/>
                  <a:pt x="41440" y="44889"/>
                  <a:pt x="29688" y="47501"/>
                </a:cubicBezTo>
                <a:cubicBezTo>
                  <a:pt x="23578" y="48859"/>
                  <a:pt x="15513" y="48346"/>
                  <a:pt x="11875" y="53439"/>
                </a:cubicBezTo>
                <a:cubicBezTo>
                  <a:pt x="4599" y="63625"/>
                  <a:pt x="0" y="89065"/>
                  <a:pt x="0" y="89065"/>
                </a:cubicBezTo>
                <a:cubicBezTo>
                  <a:pt x="3958" y="95003"/>
                  <a:pt x="6303" y="102420"/>
                  <a:pt x="11875" y="106878"/>
                </a:cubicBezTo>
                <a:cubicBezTo>
                  <a:pt x="16762" y="110788"/>
                  <a:pt x="23429" y="112816"/>
                  <a:pt x="29688" y="112816"/>
                </a:cubicBezTo>
                <a:cubicBezTo>
                  <a:pt x="36464" y="112816"/>
                  <a:pt x="67819" y="105626"/>
                  <a:pt x="77190" y="100940"/>
                </a:cubicBezTo>
                <a:cubicBezTo>
                  <a:pt x="83572" y="97749"/>
                  <a:pt x="89065" y="93023"/>
                  <a:pt x="95002" y="89065"/>
                </a:cubicBezTo>
                <a:cubicBezTo>
                  <a:pt x="98961" y="77190"/>
                  <a:pt x="110837" y="65314"/>
                  <a:pt x="106878" y="53439"/>
                </a:cubicBezTo>
                <a:cubicBezTo>
                  <a:pt x="104899" y="47501"/>
                  <a:pt x="104850" y="40513"/>
                  <a:pt x="100940" y="35626"/>
                </a:cubicBezTo>
                <a:cubicBezTo>
                  <a:pt x="96482" y="30054"/>
                  <a:pt x="89833" y="26190"/>
                  <a:pt x="83127" y="23751"/>
                </a:cubicBezTo>
                <a:cubicBezTo>
                  <a:pt x="67789" y="18173"/>
                  <a:pt x="51460" y="15833"/>
                  <a:pt x="35626" y="11875"/>
                </a:cubicBezTo>
                <a:cubicBezTo>
                  <a:pt x="27709" y="9896"/>
                  <a:pt x="19174" y="9588"/>
                  <a:pt x="11875" y="5938"/>
                </a:cubicBezTo>
                <a:lnTo>
                  <a:pt x="0" y="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47" name="Freeform 46"/>
          <p:cNvSpPr/>
          <p:nvPr/>
        </p:nvSpPr>
        <p:spPr>
          <a:xfrm>
            <a:off x="3048000" y="3455719"/>
            <a:ext cx="637784" cy="630295"/>
          </a:xfrm>
          <a:custGeom>
            <a:avLst/>
            <a:gdLst>
              <a:gd name="connsiteX0" fmla="*/ 599704 w 637784"/>
              <a:gd name="connsiteY0" fmla="*/ 41564 h 630295"/>
              <a:gd name="connsiteX1" fmla="*/ 623454 w 637784"/>
              <a:gd name="connsiteY1" fmla="*/ 35626 h 630295"/>
              <a:gd name="connsiteX2" fmla="*/ 599704 w 637784"/>
              <a:gd name="connsiteY2" fmla="*/ 0 h 630295"/>
              <a:gd name="connsiteX3" fmla="*/ 546265 w 637784"/>
              <a:gd name="connsiteY3" fmla="*/ 11876 h 630295"/>
              <a:gd name="connsiteX4" fmla="*/ 528452 w 637784"/>
              <a:gd name="connsiteY4" fmla="*/ 23751 h 630295"/>
              <a:gd name="connsiteX5" fmla="*/ 552203 w 637784"/>
              <a:gd name="connsiteY5" fmla="*/ 100941 h 630295"/>
              <a:gd name="connsiteX6" fmla="*/ 587829 w 637784"/>
              <a:gd name="connsiteY6" fmla="*/ 95003 h 630295"/>
              <a:gd name="connsiteX7" fmla="*/ 546265 w 637784"/>
              <a:gd name="connsiteY7" fmla="*/ 65315 h 630295"/>
              <a:gd name="connsiteX8" fmla="*/ 480951 w 637784"/>
              <a:gd name="connsiteY8" fmla="*/ 71252 h 630295"/>
              <a:gd name="connsiteX9" fmla="*/ 463138 w 637784"/>
              <a:gd name="connsiteY9" fmla="*/ 77190 h 630295"/>
              <a:gd name="connsiteX10" fmla="*/ 457200 w 637784"/>
              <a:gd name="connsiteY10" fmla="*/ 95003 h 630295"/>
              <a:gd name="connsiteX11" fmla="*/ 445325 w 637784"/>
              <a:gd name="connsiteY11" fmla="*/ 112816 h 630295"/>
              <a:gd name="connsiteX12" fmla="*/ 433449 w 637784"/>
              <a:gd name="connsiteY12" fmla="*/ 148442 h 630295"/>
              <a:gd name="connsiteX13" fmla="*/ 439387 w 637784"/>
              <a:gd name="connsiteY13" fmla="*/ 195943 h 630295"/>
              <a:gd name="connsiteX14" fmla="*/ 445325 w 637784"/>
              <a:gd name="connsiteY14" fmla="*/ 213756 h 630295"/>
              <a:gd name="connsiteX15" fmla="*/ 498764 w 637784"/>
              <a:gd name="connsiteY15" fmla="*/ 207819 h 630295"/>
              <a:gd name="connsiteX16" fmla="*/ 510639 w 637784"/>
              <a:gd name="connsiteY16" fmla="*/ 195943 h 630295"/>
              <a:gd name="connsiteX17" fmla="*/ 510639 w 637784"/>
              <a:gd name="connsiteY17" fmla="*/ 160317 h 630295"/>
              <a:gd name="connsiteX18" fmla="*/ 492826 w 637784"/>
              <a:gd name="connsiteY18" fmla="*/ 154380 h 630295"/>
              <a:gd name="connsiteX19" fmla="*/ 397823 w 637784"/>
              <a:gd name="connsiteY19" fmla="*/ 160317 h 630295"/>
              <a:gd name="connsiteX20" fmla="*/ 362197 w 637784"/>
              <a:gd name="connsiteY20" fmla="*/ 172193 h 630295"/>
              <a:gd name="connsiteX21" fmla="*/ 344384 w 637784"/>
              <a:gd name="connsiteY21" fmla="*/ 178130 h 630295"/>
              <a:gd name="connsiteX22" fmla="*/ 338447 w 637784"/>
              <a:gd name="connsiteY22" fmla="*/ 195943 h 630295"/>
              <a:gd name="connsiteX23" fmla="*/ 320634 w 637784"/>
              <a:gd name="connsiteY23" fmla="*/ 207819 h 630295"/>
              <a:gd name="connsiteX24" fmla="*/ 308758 w 637784"/>
              <a:gd name="connsiteY24" fmla="*/ 219694 h 630295"/>
              <a:gd name="connsiteX25" fmla="*/ 279070 w 637784"/>
              <a:gd name="connsiteY25" fmla="*/ 243445 h 630295"/>
              <a:gd name="connsiteX26" fmla="*/ 279070 w 637784"/>
              <a:gd name="connsiteY26" fmla="*/ 314697 h 630295"/>
              <a:gd name="connsiteX27" fmla="*/ 296883 w 637784"/>
              <a:gd name="connsiteY27" fmla="*/ 350323 h 630295"/>
              <a:gd name="connsiteX28" fmla="*/ 356260 w 637784"/>
              <a:gd name="connsiteY28" fmla="*/ 368136 h 630295"/>
              <a:gd name="connsiteX29" fmla="*/ 385948 w 637784"/>
              <a:gd name="connsiteY29" fmla="*/ 362198 h 630295"/>
              <a:gd name="connsiteX30" fmla="*/ 391886 w 637784"/>
              <a:gd name="connsiteY30" fmla="*/ 320634 h 630295"/>
              <a:gd name="connsiteX31" fmla="*/ 362197 w 637784"/>
              <a:gd name="connsiteY31" fmla="*/ 296884 h 630295"/>
              <a:gd name="connsiteX32" fmla="*/ 344384 w 637784"/>
              <a:gd name="connsiteY32" fmla="*/ 290946 h 630295"/>
              <a:gd name="connsiteX33" fmla="*/ 326571 w 637784"/>
              <a:gd name="connsiteY33" fmla="*/ 279071 h 630295"/>
              <a:gd name="connsiteX34" fmla="*/ 225631 w 637784"/>
              <a:gd name="connsiteY34" fmla="*/ 290946 h 630295"/>
              <a:gd name="connsiteX35" fmla="*/ 207818 w 637784"/>
              <a:gd name="connsiteY35" fmla="*/ 302821 h 630295"/>
              <a:gd name="connsiteX36" fmla="*/ 195943 w 637784"/>
              <a:gd name="connsiteY36" fmla="*/ 314697 h 630295"/>
              <a:gd name="connsiteX37" fmla="*/ 190005 w 637784"/>
              <a:gd name="connsiteY37" fmla="*/ 332510 h 630295"/>
              <a:gd name="connsiteX38" fmla="*/ 178130 w 637784"/>
              <a:gd name="connsiteY38" fmla="*/ 350323 h 630295"/>
              <a:gd name="connsiteX39" fmla="*/ 184067 w 637784"/>
              <a:gd name="connsiteY39" fmla="*/ 415637 h 630295"/>
              <a:gd name="connsiteX40" fmla="*/ 195943 w 637784"/>
              <a:gd name="connsiteY40" fmla="*/ 427512 h 630295"/>
              <a:gd name="connsiteX41" fmla="*/ 213756 w 637784"/>
              <a:gd name="connsiteY41" fmla="*/ 439387 h 630295"/>
              <a:gd name="connsiteX42" fmla="*/ 225631 w 637784"/>
              <a:gd name="connsiteY42" fmla="*/ 451263 h 630295"/>
              <a:gd name="connsiteX43" fmla="*/ 243444 w 637784"/>
              <a:gd name="connsiteY43" fmla="*/ 457200 h 630295"/>
              <a:gd name="connsiteX44" fmla="*/ 296883 w 637784"/>
              <a:gd name="connsiteY44" fmla="*/ 451263 h 630295"/>
              <a:gd name="connsiteX45" fmla="*/ 285008 w 637784"/>
              <a:gd name="connsiteY45" fmla="*/ 415637 h 630295"/>
              <a:gd name="connsiteX46" fmla="*/ 243444 w 637784"/>
              <a:gd name="connsiteY46" fmla="*/ 380011 h 630295"/>
              <a:gd name="connsiteX47" fmla="*/ 136566 w 637784"/>
              <a:gd name="connsiteY47" fmla="*/ 397824 h 630295"/>
              <a:gd name="connsiteX48" fmla="*/ 118753 w 637784"/>
              <a:gd name="connsiteY48" fmla="*/ 409699 h 630295"/>
              <a:gd name="connsiteX49" fmla="*/ 112816 w 637784"/>
              <a:gd name="connsiteY49" fmla="*/ 427512 h 630295"/>
              <a:gd name="connsiteX50" fmla="*/ 95003 w 637784"/>
              <a:gd name="connsiteY50" fmla="*/ 457200 h 630295"/>
              <a:gd name="connsiteX51" fmla="*/ 100940 w 637784"/>
              <a:gd name="connsiteY51" fmla="*/ 540328 h 630295"/>
              <a:gd name="connsiteX52" fmla="*/ 118753 w 637784"/>
              <a:gd name="connsiteY52" fmla="*/ 546265 h 630295"/>
              <a:gd name="connsiteX53" fmla="*/ 172192 w 637784"/>
              <a:gd name="connsiteY53" fmla="*/ 540328 h 630295"/>
              <a:gd name="connsiteX54" fmla="*/ 166254 w 637784"/>
              <a:gd name="connsiteY54" fmla="*/ 480951 h 630295"/>
              <a:gd name="connsiteX55" fmla="*/ 148442 w 637784"/>
              <a:gd name="connsiteY55" fmla="*/ 475013 h 630295"/>
              <a:gd name="connsiteX56" fmla="*/ 130629 w 637784"/>
              <a:gd name="connsiteY56" fmla="*/ 463138 h 630295"/>
              <a:gd name="connsiteX57" fmla="*/ 77190 w 637784"/>
              <a:gd name="connsiteY57" fmla="*/ 469076 h 630295"/>
              <a:gd name="connsiteX58" fmla="*/ 41564 w 637784"/>
              <a:gd name="connsiteY58" fmla="*/ 480951 h 630295"/>
              <a:gd name="connsiteX59" fmla="*/ 23751 w 637784"/>
              <a:gd name="connsiteY59" fmla="*/ 534390 h 630295"/>
              <a:gd name="connsiteX60" fmla="*/ 17813 w 637784"/>
              <a:gd name="connsiteY60" fmla="*/ 552203 h 630295"/>
              <a:gd name="connsiteX61" fmla="*/ 0 w 637784"/>
              <a:gd name="connsiteY61" fmla="*/ 587829 h 630295"/>
              <a:gd name="connsiteX62" fmla="*/ 5938 w 637784"/>
              <a:gd name="connsiteY62" fmla="*/ 617517 h 630295"/>
              <a:gd name="connsiteX63" fmla="*/ 47501 w 637784"/>
              <a:gd name="connsiteY63" fmla="*/ 617517 h 630295"/>
              <a:gd name="connsiteX64" fmla="*/ 59377 w 637784"/>
              <a:gd name="connsiteY64" fmla="*/ 605642 h 630295"/>
              <a:gd name="connsiteX65" fmla="*/ 59377 w 637784"/>
              <a:gd name="connsiteY65" fmla="*/ 552203 h 630295"/>
              <a:gd name="connsiteX66" fmla="*/ 23751 w 637784"/>
              <a:gd name="connsiteY66" fmla="*/ 540328 h 630295"/>
              <a:gd name="connsiteX67" fmla="*/ 0 w 637784"/>
              <a:gd name="connsiteY67" fmla="*/ 534390 h 630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637784" h="630295">
                <a:moveTo>
                  <a:pt x="599704" y="41564"/>
                </a:moveTo>
                <a:cubicBezTo>
                  <a:pt x="607621" y="39585"/>
                  <a:pt x="619805" y="42925"/>
                  <a:pt x="623454" y="35626"/>
                </a:cubicBezTo>
                <a:cubicBezTo>
                  <a:pt x="637784" y="6966"/>
                  <a:pt x="613760" y="4686"/>
                  <a:pt x="599704" y="0"/>
                </a:cubicBezTo>
                <a:cubicBezTo>
                  <a:pt x="586018" y="2281"/>
                  <a:pt x="560883" y="4567"/>
                  <a:pt x="546265" y="11876"/>
                </a:cubicBezTo>
                <a:cubicBezTo>
                  <a:pt x="539882" y="15067"/>
                  <a:pt x="534390" y="19793"/>
                  <a:pt x="528452" y="23751"/>
                </a:cubicBezTo>
                <a:cubicBezTo>
                  <a:pt x="530634" y="49929"/>
                  <a:pt x="512903" y="100941"/>
                  <a:pt x="552203" y="100941"/>
                </a:cubicBezTo>
                <a:cubicBezTo>
                  <a:pt x="564242" y="100941"/>
                  <a:pt x="575954" y="96982"/>
                  <a:pt x="587829" y="95003"/>
                </a:cubicBezTo>
                <a:cubicBezTo>
                  <a:pt x="559652" y="66826"/>
                  <a:pt x="574700" y="74792"/>
                  <a:pt x="546265" y="65315"/>
                </a:cubicBezTo>
                <a:cubicBezTo>
                  <a:pt x="524494" y="67294"/>
                  <a:pt x="502592" y="68160"/>
                  <a:pt x="480951" y="71252"/>
                </a:cubicBezTo>
                <a:cubicBezTo>
                  <a:pt x="474755" y="72137"/>
                  <a:pt x="467564" y="72764"/>
                  <a:pt x="463138" y="77190"/>
                </a:cubicBezTo>
                <a:cubicBezTo>
                  <a:pt x="458712" y="81616"/>
                  <a:pt x="459999" y="89405"/>
                  <a:pt x="457200" y="95003"/>
                </a:cubicBezTo>
                <a:cubicBezTo>
                  <a:pt x="454009" y="101386"/>
                  <a:pt x="448223" y="106295"/>
                  <a:pt x="445325" y="112816"/>
                </a:cubicBezTo>
                <a:cubicBezTo>
                  <a:pt x="440241" y="124255"/>
                  <a:pt x="433449" y="148442"/>
                  <a:pt x="433449" y="148442"/>
                </a:cubicBezTo>
                <a:cubicBezTo>
                  <a:pt x="435428" y="164276"/>
                  <a:pt x="436532" y="180244"/>
                  <a:pt x="439387" y="195943"/>
                </a:cubicBezTo>
                <a:cubicBezTo>
                  <a:pt x="440507" y="202101"/>
                  <a:pt x="439188" y="212528"/>
                  <a:pt x="445325" y="213756"/>
                </a:cubicBezTo>
                <a:cubicBezTo>
                  <a:pt x="462900" y="217271"/>
                  <a:pt x="480951" y="209798"/>
                  <a:pt x="498764" y="207819"/>
                </a:cubicBezTo>
                <a:cubicBezTo>
                  <a:pt x="502722" y="203860"/>
                  <a:pt x="507759" y="200743"/>
                  <a:pt x="510639" y="195943"/>
                </a:cubicBezTo>
                <a:cubicBezTo>
                  <a:pt x="516577" y="186047"/>
                  <a:pt x="520536" y="170213"/>
                  <a:pt x="510639" y="160317"/>
                </a:cubicBezTo>
                <a:cubicBezTo>
                  <a:pt x="506213" y="155891"/>
                  <a:pt x="498764" y="156359"/>
                  <a:pt x="492826" y="154380"/>
                </a:cubicBezTo>
                <a:cubicBezTo>
                  <a:pt x="461158" y="156359"/>
                  <a:pt x="429261" y="156030"/>
                  <a:pt x="397823" y="160317"/>
                </a:cubicBezTo>
                <a:cubicBezTo>
                  <a:pt x="385420" y="162008"/>
                  <a:pt x="374072" y="168235"/>
                  <a:pt x="362197" y="172193"/>
                </a:cubicBezTo>
                <a:lnTo>
                  <a:pt x="344384" y="178130"/>
                </a:lnTo>
                <a:cubicBezTo>
                  <a:pt x="342405" y="184068"/>
                  <a:pt x="342357" y="191056"/>
                  <a:pt x="338447" y="195943"/>
                </a:cubicBezTo>
                <a:cubicBezTo>
                  <a:pt x="333989" y="201516"/>
                  <a:pt x="326207" y="203361"/>
                  <a:pt x="320634" y="207819"/>
                </a:cubicBezTo>
                <a:cubicBezTo>
                  <a:pt x="316263" y="211316"/>
                  <a:pt x="313130" y="216197"/>
                  <a:pt x="308758" y="219694"/>
                </a:cubicBezTo>
                <a:cubicBezTo>
                  <a:pt x="271318" y="249644"/>
                  <a:pt x="307734" y="214779"/>
                  <a:pt x="279070" y="243445"/>
                </a:cubicBezTo>
                <a:cubicBezTo>
                  <a:pt x="268236" y="275946"/>
                  <a:pt x="270231" y="261666"/>
                  <a:pt x="279070" y="314697"/>
                </a:cubicBezTo>
                <a:cubicBezTo>
                  <a:pt x="280499" y="323273"/>
                  <a:pt x="289250" y="345552"/>
                  <a:pt x="296883" y="350323"/>
                </a:cubicBezTo>
                <a:cubicBezTo>
                  <a:pt x="306518" y="356345"/>
                  <a:pt x="342356" y="364660"/>
                  <a:pt x="356260" y="368136"/>
                </a:cubicBezTo>
                <a:cubicBezTo>
                  <a:pt x="366156" y="366157"/>
                  <a:pt x="377186" y="367205"/>
                  <a:pt x="385948" y="362198"/>
                </a:cubicBezTo>
                <a:cubicBezTo>
                  <a:pt x="403056" y="352422"/>
                  <a:pt x="398745" y="334353"/>
                  <a:pt x="391886" y="320634"/>
                </a:cubicBezTo>
                <a:cubicBezTo>
                  <a:pt x="388205" y="313271"/>
                  <a:pt x="367789" y="299680"/>
                  <a:pt x="362197" y="296884"/>
                </a:cubicBezTo>
                <a:cubicBezTo>
                  <a:pt x="356599" y="294085"/>
                  <a:pt x="349982" y="293745"/>
                  <a:pt x="344384" y="290946"/>
                </a:cubicBezTo>
                <a:cubicBezTo>
                  <a:pt x="338001" y="287755"/>
                  <a:pt x="332509" y="283029"/>
                  <a:pt x="326571" y="279071"/>
                </a:cubicBezTo>
                <a:cubicBezTo>
                  <a:pt x="313425" y="280010"/>
                  <a:pt x="252624" y="277449"/>
                  <a:pt x="225631" y="290946"/>
                </a:cubicBezTo>
                <a:cubicBezTo>
                  <a:pt x="219248" y="294137"/>
                  <a:pt x="213390" y="298363"/>
                  <a:pt x="207818" y="302821"/>
                </a:cubicBezTo>
                <a:cubicBezTo>
                  <a:pt x="203447" y="306318"/>
                  <a:pt x="199901" y="310738"/>
                  <a:pt x="195943" y="314697"/>
                </a:cubicBezTo>
                <a:cubicBezTo>
                  <a:pt x="193964" y="320635"/>
                  <a:pt x="192804" y="326912"/>
                  <a:pt x="190005" y="332510"/>
                </a:cubicBezTo>
                <a:cubicBezTo>
                  <a:pt x="186814" y="338893"/>
                  <a:pt x="178638" y="343205"/>
                  <a:pt x="178130" y="350323"/>
                </a:cubicBezTo>
                <a:cubicBezTo>
                  <a:pt x="176572" y="372129"/>
                  <a:pt x="179151" y="394336"/>
                  <a:pt x="184067" y="415637"/>
                </a:cubicBezTo>
                <a:cubicBezTo>
                  <a:pt x="185326" y="421092"/>
                  <a:pt x="191571" y="424015"/>
                  <a:pt x="195943" y="427512"/>
                </a:cubicBezTo>
                <a:cubicBezTo>
                  <a:pt x="201515" y="431970"/>
                  <a:pt x="208184" y="434929"/>
                  <a:pt x="213756" y="439387"/>
                </a:cubicBezTo>
                <a:cubicBezTo>
                  <a:pt x="218127" y="442884"/>
                  <a:pt x="220831" y="448383"/>
                  <a:pt x="225631" y="451263"/>
                </a:cubicBezTo>
                <a:cubicBezTo>
                  <a:pt x="230998" y="454483"/>
                  <a:pt x="237506" y="455221"/>
                  <a:pt x="243444" y="457200"/>
                </a:cubicBezTo>
                <a:cubicBezTo>
                  <a:pt x="261257" y="455221"/>
                  <a:pt x="284210" y="463936"/>
                  <a:pt x="296883" y="451263"/>
                </a:cubicBezTo>
                <a:cubicBezTo>
                  <a:pt x="305734" y="442412"/>
                  <a:pt x="293859" y="424488"/>
                  <a:pt x="285008" y="415637"/>
                </a:cubicBezTo>
                <a:cubicBezTo>
                  <a:pt x="256211" y="386840"/>
                  <a:pt x="270573" y="398096"/>
                  <a:pt x="243444" y="380011"/>
                </a:cubicBezTo>
                <a:cubicBezTo>
                  <a:pt x="223077" y="381708"/>
                  <a:pt x="161524" y="381186"/>
                  <a:pt x="136566" y="397824"/>
                </a:cubicBezTo>
                <a:lnTo>
                  <a:pt x="118753" y="409699"/>
                </a:lnTo>
                <a:cubicBezTo>
                  <a:pt x="116774" y="415637"/>
                  <a:pt x="116036" y="422145"/>
                  <a:pt x="112816" y="427512"/>
                </a:cubicBezTo>
                <a:cubicBezTo>
                  <a:pt x="88365" y="468264"/>
                  <a:pt x="111821" y="406739"/>
                  <a:pt x="95003" y="457200"/>
                </a:cubicBezTo>
                <a:cubicBezTo>
                  <a:pt x="96982" y="484909"/>
                  <a:pt x="93782" y="513486"/>
                  <a:pt x="100940" y="540328"/>
                </a:cubicBezTo>
                <a:cubicBezTo>
                  <a:pt x="102553" y="546375"/>
                  <a:pt x="112494" y="546265"/>
                  <a:pt x="118753" y="546265"/>
                </a:cubicBezTo>
                <a:cubicBezTo>
                  <a:pt x="136676" y="546265"/>
                  <a:pt x="154379" y="542307"/>
                  <a:pt x="172192" y="540328"/>
                </a:cubicBezTo>
                <a:cubicBezTo>
                  <a:pt x="170213" y="520536"/>
                  <a:pt x="173051" y="499645"/>
                  <a:pt x="166254" y="480951"/>
                </a:cubicBezTo>
                <a:cubicBezTo>
                  <a:pt x="164115" y="475069"/>
                  <a:pt x="154040" y="477812"/>
                  <a:pt x="148442" y="475013"/>
                </a:cubicBezTo>
                <a:cubicBezTo>
                  <a:pt x="142059" y="471822"/>
                  <a:pt x="136567" y="467096"/>
                  <a:pt x="130629" y="463138"/>
                </a:cubicBezTo>
                <a:cubicBezTo>
                  <a:pt x="112816" y="465117"/>
                  <a:pt x="94765" y="465561"/>
                  <a:pt x="77190" y="469076"/>
                </a:cubicBezTo>
                <a:cubicBezTo>
                  <a:pt x="64915" y="471531"/>
                  <a:pt x="41564" y="480951"/>
                  <a:pt x="41564" y="480951"/>
                </a:cubicBezTo>
                <a:lnTo>
                  <a:pt x="23751" y="534390"/>
                </a:lnTo>
                <a:cubicBezTo>
                  <a:pt x="21772" y="540328"/>
                  <a:pt x="21285" y="546995"/>
                  <a:pt x="17813" y="552203"/>
                </a:cubicBezTo>
                <a:cubicBezTo>
                  <a:pt x="2466" y="575224"/>
                  <a:pt x="8195" y="563246"/>
                  <a:pt x="0" y="587829"/>
                </a:cubicBezTo>
                <a:cubicBezTo>
                  <a:pt x="1979" y="597725"/>
                  <a:pt x="340" y="609120"/>
                  <a:pt x="5938" y="617517"/>
                </a:cubicBezTo>
                <a:cubicBezTo>
                  <a:pt x="14457" y="630295"/>
                  <a:pt x="39890" y="619420"/>
                  <a:pt x="47501" y="617517"/>
                </a:cubicBezTo>
                <a:cubicBezTo>
                  <a:pt x="51460" y="613559"/>
                  <a:pt x="56497" y="610442"/>
                  <a:pt x="59377" y="605642"/>
                </a:cubicBezTo>
                <a:cubicBezTo>
                  <a:pt x="67485" y="592129"/>
                  <a:pt x="69490" y="563761"/>
                  <a:pt x="59377" y="552203"/>
                </a:cubicBezTo>
                <a:cubicBezTo>
                  <a:pt x="51134" y="542782"/>
                  <a:pt x="35626" y="544286"/>
                  <a:pt x="23751" y="540328"/>
                </a:cubicBezTo>
                <a:cubicBezTo>
                  <a:pt x="4059" y="533764"/>
                  <a:pt x="12197" y="534390"/>
                  <a:pt x="0" y="53439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48348" y="3581400"/>
            <a:ext cx="114300" cy="304800"/>
          </a:xfrm>
          <a:prstGeom prst="rect">
            <a:avLst/>
          </a:prstGeom>
          <a:noFill/>
        </p:spPr>
      </p:pic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762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" name="Picture 4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10148" y="2819400"/>
            <a:ext cx="114300" cy="304800"/>
          </a:xfrm>
          <a:prstGeom prst="rect">
            <a:avLst/>
          </a:prstGeom>
          <a:noFill/>
        </p:spPr>
      </p:pic>
      <p:pic>
        <p:nvPicPr>
          <p:cNvPr id="52" name="Picture 4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33948" y="3733800"/>
            <a:ext cx="114300" cy="304800"/>
          </a:xfrm>
          <a:prstGeom prst="rect">
            <a:avLst/>
          </a:prstGeom>
          <a:noFill/>
        </p:spPr>
      </p:pic>
      <p:sp>
        <p:nvSpPr>
          <p:cNvPr id="53" name="TextBox 52"/>
          <p:cNvSpPr txBox="1"/>
          <p:nvPr/>
        </p:nvSpPr>
        <p:spPr>
          <a:xfrm>
            <a:off x="328589" y="4341674"/>
            <a:ext cx="538641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/>
              </a:buClr>
              <a:buFont typeface="Arial" pitchFamily="34" charset="0"/>
              <a:buChar char="•"/>
            </a:pPr>
            <a:r>
              <a:rPr lang="en-US" dirty="0" smtClean="0"/>
              <a:t> Quarks and gluons carry an intrinsic quantum</a:t>
            </a:r>
          </a:p>
          <a:p>
            <a:pPr>
              <a:buClr>
                <a:schemeClr val="accent1"/>
              </a:buClr>
            </a:pPr>
            <a:r>
              <a:rPr lang="en-US" dirty="0" smtClean="0"/>
              <a:t>  number: color </a:t>
            </a:r>
            <a:r>
              <a:rPr lang="en-US" dirty="0" smtClean="0"/>
              <a:t>charge</a:t>
            </a:r>
          </a:p>
          <a:p>
            <a:pPr>
              <a:buClr>
                <a:schemeClr val="accent1"/>
              </a:buClr>
              <a:buFont typeface="Arial" pitchFamily="34" charset="0"/>
              <a:buChar char="•"/>
            </a:pPr>
            <a:r>
              <a:rPr lang="en-US" dirty="0" smtClean="0"/>
              <a:t>Cannot observe color but color charge affects jet</a:t>
            </a:r>
          </a:p>
          <a:p>
            <a:pPr>
              <a:buClr>
                <a:schemeClr val="accent1"/>
              </a:buClr>
            </a:pPr>
            <a:r>
              <a:rPr lang="en-US" dirty="0" smtClean="0"/>
              <a:t>  shape variables</a:t>
            </a:r>
          </a:p>
          <a:p>
            <a:pPr>
              <a:buClr>
                <a:schemeClr val="accent1"/>
              </a:buCl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Studying the W                decay, interesting charge </a:t>
            </a:r>
          </a:p>
          <a:p>
            <a:r>
              <a:rPr lang="en-US" dirty="0" smtClean="0"/>
              <a:t>  conservation in the LHC</a:t>
            </a:r>
          </a:p>
          <a:p>
            <a:pPr>
              <a:buClr>
                <a:schemeClr val="accent1"/>
              </a:buClr>
              <a:buFont typeface="Arial" pitchFamily="34" charset="0"/>
              <a:buChar char="•"/>
            </a:pPr>
            <a:r>
              <a:rPr lang="en-US" dirty="0" smtClean="0"/>
              <a:t> Important for: H               color </a:t>
            </a:r>
            <a:r>
              <a:rPr lang="en-US" dirty="0" smtClean="0"/>
              <a:t>singlet</a:t>
            </a:r>
            <a:endParaRPr lang="en-US" dirty="0" smtClean="0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cxnSp>
        <p:nvCxnSpPr>
          <p:cNvPr id="49" name="Straight Arrow Connector 48"/>
          <p:cNvCxnSpPr/>
          <p:nvPr/>
        </p:nvCxnSpPr>
        <p:spPr>
          <a:xfrm>
            <a:off x="2209800" y="5608320"/>
            <a:ext cx="3048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90800" y="5455920"/>
            <a:ext cx="304800" cy="304800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762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2362200" y="6175248"/>
            <a:ext cx="3048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43200" y="6019800"/>
            <a:ext cx="247650" cy="304800"/>
          </a:xfrm>
          <a:prstGeom prst="rect">
            <a:avLst/>
          </a:prstGeom>
          <a:noFill/>
        </p:spPr>
      </p:pic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762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533400" y="1627632"/>
            <a:ext cx="1524000" cy="990600"/>
          </a:xfrm>
          <a:prstGeom prst="rect">
            <a:avLst/>
          </a:prstGeom>
          <a:noFill/>
          <a:ln w="38100">
            <a:solidFill>
              <a:schemeClr val="accent4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2057400" y="2157984"/>
            <a:ext cx="533400" cy="457200"/>
          </a:xfrm>
          <a:prstGeom prst="rect">
            <a:avLst/>
          </a:prstGeom>
          <a:noFill/>
          <a:ln w="38100">
            <a:solidFill>
              <a:schemeClr val="accent4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3429000" y="2857500"/>
            <a:ext cx="304800" cy="304800"/>
          </a:xfrm>
          <a:prstGeom prst="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58" name="Rectangle 57"/>
          <p:cNvSpPr/>
          <p:nvPr/>
        </p:nvSpPr>
        <p:spPr>
          <a:xfrm>
            <a:off x="3352800" y="3771900"/>
            <a:ext cx="304800" cy="304800"/>
          </a:xfrm>
          <a:prstGeom prst="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59" name="Rectangle 58"/>
          <p:cNvSpPr/>
          <p:nvPr/>
        </p:nvSpPr>
        <p:spPr>
          <a:xfrm>
            <a:off x="4267200" y="3619500"/>
            <a:ext cx="304800" cy="304800"/>
          </a:xfrm>
          <a:prstGeom prst="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60" name="Rectangle 59"/>
          <p:cNvSpPr/>
          <p:nvPr/>
        </p:nvSpPr>
        <p:spPr>
          <a:xfrm>
            <a:off x="5410200" y="2705100"/>
            <a:ext cx="304800" cy="304800"/>
          </a:xfrm>
          <a:prstGeom prst="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61" name="Rectangle 60"/>
          <p:cNvSpPr/>
          <p:nvPr/>
        </p:nvSpPr>
        <p:spPr>
          <a:xfrm>
            <a:off x="5410200" y="4076700"/>
            <a:ext cx="304800" cy="304800"/>
          </a:xfrm>
          <a:prstGeom prst="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62" name="Rectangle 61"/>
          <p:cNvSpPr/>
          <p:nvPr/>
        </p:nvSpPr>
        <p:spPr>
          <a:xfrm>
            <a:off x="5943600" y="1815084"/>
            <a:ext cx="304800" cy="304800"/>
          </a:xfrm>
          <a:prstGeom prst="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63" name="Rectangle 62"/>
          <p:cNvSpPr/>
          <p:nvPr/>
        </p:nvSpPr>
        <p:spPr>
          <a:xfrm>
            <a:off x="7315200" y="2095500"/>
            <a:ext cx="304800" cy="304800"/>
          </a:xfrm>
          <a:prstGeom prst="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64" name="Rectangle 63"/>
          <p:cNvSpPr/>
          <p:nvPr/>
        </p:nvSpPr>
        <p:spPr>
          <a:xfrm>
            <a:off x="7696200" y="3048000"/>
            <a:ext cx="304800" cy="304800"/>
          </a:xfrm>
          <a:prstGeom prst="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65" name="Rectangle 64"/>
          <p:cNvSpPr/>
          <p:nvPr/>
        </p:nvSpPr>
        <p:spPr>
          <a:xfrm>
            <a:off x="6629400" y="3695700"/>
            <a:ext cx="304800" cy="304800"/>
          </a:xfrm>
          <a:prstGeom prst="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cxnSp>
        <p:nvCxnSpPr>
          <p:cNvPr id="67" name="Straight Arrow Connector 66"/>
          <p:cNvCxnSpPr/>
          <p:nvPr/>
        </p:nvCxnSpPr>
        <p:spPr>
          <a:xfrm flipH="1" flipV="1">
            <a:off x="6324600" y="1409700"/>
            <a:ext cx="76200" cy="419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 flipV="1">
            <a:off x="6400800" y="1485900"/>
            <a:ext cx="2286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H="1" flipV="1">
            <a:off x="6172200" y="1485900"/>
            <a:ext cx="2286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 flipV="1">
            <a:off x="6400800" y="1562100"/>
            <a:ext cx="3048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 flipV="1">
            <a:off x="6400800" y="1409700"/>
            <a:ext cx="762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>
            <a:stCxn id="63" idx="3"/>
          </p:cNvCxnSpPr>
          <p:nvPr/>
        </p:nvCxnSpPr>
        <p:spPr>
          <a:xfrm flipV="1">
            <a:off x="7620000" y="1790700"/>
            <a:ext cx="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 flipV="1">
            <a:off x="7620000" y="1866900"/>
            <a:ext cx="3048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 flipH="1" flipV="1">
            <a:off x="7467600" y="1790700"/>
            <a:ext cx="1524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 flipV="1">
            <a:off x="7620000" y="2019300"/>
            <a:ext cx="3810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 flipV="1">
            <a:off x="7620000" y="1790700"/>
            <a:ext cx="1524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 flipV="1">
            <a:off x="7132320" y="3467100"/>
            <a:ext cx="3048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>
            <a:off x="7132320" y="3848100"/>
            <a:ext cx="457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 flipV="1">
            <a:off x="7132320" y="3314700"/>
            <a:ext cx="762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>
            <a:off x="7132320" y="3848100"/>
            <a:ext cx="4572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/>
          <p:nvPr/>
        </p:nvCxnSpPr>
        <p:spPr>
          <a:xfrm flipV="1">
            <a:off x="7132320" y="3619500"/>
            <a:ext cx="3810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Arrow Connector 124"/>
          <p:cNvCxnSpPr/>
          <p:nvPr/>
        </p:nvCxnSpPr>
        <p:spPr>
          <a:xfrm flipV="1">
            <a:off x="7848600" y="3390900"/>
            <a:ext cx="3810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/>
          <p:cNvCxnSpPr/>
          <p:nvPr/>
        </p:nvCxnSpPr>
        <p:spPr>
          <a:xfrm>
            <a:off x="7848600" y="3467100"/>
            <a:ext cx="2286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/>
          <p:cNvCxnSpPr/>
          <p:nvPr/>
        </p:nvCxnSpPr>
        <p:spPr>
          <a:xfrm flipV="1">
            <a:off x="7848600" y="3238500"/>
            <a:ext cx="3048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/>
          <p:nvPr/>
        </p:nvCxnSpPr>
        <p:spPr>
          <a:xfrm>
            <a:off x="7848600" y="3467100"/>
            <a:ext cx="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/>
          <p:cNvCxnSpPr/>
          <p:nvPr/>
        </p:nvCxnSpPr>
        <p:spPr>
          <a:xfrm>
            <a:off x="7848600" y="3467100"/>
            <a:ext cx="3810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of Work</a:t>
            </a:r>
            <a:endParaRPr 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809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52" name="Rectangle 2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53" name="Rectangle 29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55" name="Rectangle 3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auto">
          <a:xfrm>
            <a:off x="0" y="8096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58" name="Rectangle 3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59" name="Rectangle 35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61" name="Rectangle 3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62" name="Rectangle 38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04800" y="1524000"/>
            <a:ext cx="8622873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1"/>
              </a:buCl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sz="2400" dirty="0" smtClean="0"/>
              <a:t>Main focus: Particle Jets that are produced as a result of the </a:t>
            </a:r>
          </a:p>
          <a:p>
            <a:pPr>
              <a:buClr>
                <a:schemeClr val="accent1"/>
              </a:buClr>
            </a:pPr>
            <a:r>
              <a:rPr lang="en-US" sz="2400" dirty="0" smtClean="0"/>
              <a:t>	</a:t>
            </a:r>
            <a:r>
              <a:rPr lang="en-US" sz="2400" dirty="0" err="1" smtClean="0"/>
              <a:t>hadronization</a:t>
            </a:r>
            <a:r>
              <a:rPr lang="en-US" sz="2400" dirty="0" smtClean="0"/>
              <a:t> of quarks </a:t>
            </a:r>
          </a:p>
          <a:p>
            <a:pPr>
              <a:buClr>
                <a:schemeClr val="accent1"/>
              </a:buClr>
            </a:pPr>
            <a:endParaRPr lang="en-US" sz="2400" dirty="0" smtClean="0"/>
          </a:p>
          <a:p>
            <a:pPr>
              <a:buClr>
                <a:schemeClr val="accent1"/>
              </a:buClr>
              <a:buFont typeface="Arial" pitchFamily="34" charset="0"/>
              <a:buChar char="•"/>
            </a:pPr>
            <a:r>
              <a:rPr lang="en-US" sz="2400" dirty="0" smtClean="0"/>
              <a:t> Identify top quark events</a:t>
            </a:r>
          </a:p>
          <a:p>
            <a:pPr>
              <a:buClr>
                <a:schemeClr val="accent1"/>
              </a:buClr>
            </a:pPr>
            <a:endParaRPr lang="en-US" sz="2400" dirty="0" smtClean="0"/>
          </a:p>
          <a:p>
            <a:pPr>
              <a:buClr>
                <a:schemeClr val="accent1"/>
              </a:buClr>
              <a:buFont typeface="Arial" pitchFamily="34" charset="0"/>
              <a:buChar char="•"/>
            </a:pPr>
            <a:r>
              <a:rPr lang="en-US" sz="2400" dirty="0" smtClean="0"/>
              <a:t> Determine what jet shape variables can be used to see color </a:t>
            </a:r>
          </a:p>
          <a:p>
            <a:pPr>
              <a:buClr>
                <a:schemeClr val="accent1"/>
              </a:buClr>
            </a:pPr>
            <a:r>
              <a:rPr lang="en-US" sz="2400" dirty="0" smtClean="0"/>
              <a:t>	flow reconnection models in Monte Carlo samples</a:t>
            </a:r>
          </a:p>
          <a:p>
            <a:endParaRPr lang="en-US" sz="2400" dirty="0" smtClean="0"/>
          </a:p>
          <a:p>
            <a:pPr>
              <a:buClr>
                <a:schemeClr val="accent1"/>
              </a:buClr>
              <a:buFont typeface="Arial" pitchFamily="34" charset="0"/>
              <a:buChar char="•"/>
            </a:pPr>
            <a:r>
              <a:rPr lang="en-US" sz="2400" dirty="0" smtClean="0"/>
              <a:t> Jet shape variables will then be used to tune different Monte </a:t>
            </a:r>
          </a:p>
          <a:p>
            <a:pPr>
              <a:buClr>
                <a:schemeClr val="accent1"/>
              </a:buClr>
            </a:pPr>
            <a:r>
              <a:rPr lang="en-US" sz="2400" dirty="0" smtClean="0"/>
              <a:t>	Carlo Generators</a:t>
            </a:r>
          </a:p>
          <a:p>
            <a:endParaRPr lang="en-US" sz="2400" dirty="0" smtClean="0"/>
          </a:p>
          <a:p>
            <a:pPr>
              <a:buClr>
                <a:schemeClr val="accent1"/>
              </a:buClr>
              <a:buFont typeface="Arial" pitchFamily="34" charset="0"/>
              <a:buChar char="•"/>
            </a:pPr>
            <a:r>
              <a:rPr lang="en-US" sz="2400" dirty="0" smtClean="0"/>
              <a:t> Determine which Monte Carlo generator produces the most </a:t>
            </a:r>
          </a:p>
          <a:p>
            <a:pPr lvl="1">
              <a:buClr>
                <a:schemeClr val="accent1"/>
              </a:buClr>
            </a:pPr>
            <a:r>
              <a:rPr lang="en-US" sz="2400" dirty="0" smtClean="0"/>
              <a:t>accurate simulation based on real ATLAS data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 Top Quark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Selection cuts:</a:t>
            </a:r>
          </a:p>
          <a:p>
            <a:pPr marL="731520" lvl="1" indent="-457200">
              <a:buFont typeface="Wingdings" pitchFamily="2" charset="2"/>
              <a:buChar char="v"/>
            </a:pPr>
            <a:r>
              <a:rPr lang="en-US" sz="2000" dirty="0" err="1" smtClean="0">
                <a:solidFill>
                  <a:schemeClr val="tx1"/>
                </a:solidFill>
              </a:rPr>
              <a:t>nJets</a:t>
            </a:r>
            <a:r>
              <a:rPr lang="en-US" sz="2000" dirty="0" smtClean="0">
                <a:solidFill>
                  <a:schemeClr val="tx1"/>
                </a:solidFill>
              </a:rPr>
              <a:t> &gt;= 4</a:t>
            </a:r>
          </a:p>
          <a:p>
            <a:pPr marL="731520" lvl="1" indent="-457200">
              <a:buFont typeface="Wingdings" pitchFamily="2" charset="2"/>
              <a:buChar char="v"/>
            </a:pPr>
            <a:r>
              <a:rPr lang="en-US" sz="2000" dirty="0" err="1" smtClean="0">
                <a:solidFill>
                  <a:schemeClr val="tx1"/>
                </a:solidFill>
              </a:rPr>
              <a:t>nMuons</a:t>
            </a:r>
            <a:r>
              <a:rPr lang="en-US" sz="2000" dirty="0" smtClean="0">
                <a:solidFill>
                  <a:schemeClr val="tx1"/>
                </a:solidFill>
              </a:rPr>
              <a:t> = 1</a:t>
            </a:r>
          </a:p>
          <a:p>
            <a:pPr marL="731520" lvl="1" indent="-457200"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tx1"/>
                </a:solidFill>
              </a:rPr>
              <a:t>Jet Pt &gt;= 25 GeV</a:t>
            </a:r>
          </a:p>
          <a:p>
            <a:pPr marL="731520" lvl="1" indent="-457200">
              <a:buFont typeface="Wingdings" pitchFamily="2" charset="2"/>
              <a:buChar char="v"/>
            </a:pPr>
            <a:r>
              <a:rPr lang="en-US" sz="2000" dirty="0" err="1" smtClean="0">
                <a:solidFill>
                  <a:schemeClr val="tx1"/>
                </a:solidFill>
              </a:rPr>
              <a:t>Muon</a:t>
            </a:r>
            <a:r>
              <a:rPr lang="en-US" sz="2000" dirty="0" smtClean="0">
                <a:solidFill>
                  <a:schemeClr val="tx1"/>
                </a:solidFill>
              </a:rPr>
              <a:t> Pt &gt;= 20 GeV</a:t>
            </a:r>
          </a:p>
          <a:p>
            <a:pPr marL="731520" lvl="1" indent="-457200"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tx1"/>
                </a:solidFill>
              </a:rPr>
              <a:t>-2.5 &lt;= Jet Eta &lt; 2.5</a:t>
            </a:r>
          </a:p>
          <a:p>
            <a:pPr marL="731520" lvl="1" indent="-457200"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tx1"/>
                </a:solidFill>
              </a:rPr>
              <a:t>-2.5 &lt;= </a:t>
            </a:r>
            <a:r>
              <a:rPr lang="en-US" sz="2000" dirty="0" err="1" smtClean="0">
                <a:solidFill>
                  <a:schemeClr val="tx1"/>
                </a:solidFill>
              </a:rPr>
              <a:t>Muon</a:t>
            </a:r>
            <a:r>
              <a:rPr lang="en-US" sz="2000" dirty="0" smtClean="0">
                <a:solidFill>
                  <a:schemeClr val="tx1"/>
                </a:solidFill>
              </a:rPr>
              <a:t> Eta &lt;= 2.5</a:t>
            </a:r>
          </a:p>
          <a:p>
            <a:pPr marL="731520" lvl="1" indent="-457200"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tx1"/>
                </a:solidFill>
              </a:rPr>
              <a:t>Missing Et &gt; 20 GeV</a:t>
            </a:r>
          </a:p>
          <a:p>
            <a:pPr marL="731520" lvl="1" indent="-457200"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tx1"/>
                </a:solidFill>
              </a:rPr>
              <a:t>MTW  + MET &gt; 60 GeV</a:t>
            </a: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1828800"/>
            <a:ext cx="4830482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geometry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838200" y="1600200"/>
            <a:ext cx="0" cy="411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838200" y="5715000"/>
            <a:ext cx="6781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 rot="19560487">
            <a:off x="1676400" y="3962400"/>
            <a:ext cx="1828800" cy="762000"/>
          </a:xfrm>
          <a:prstGeom prst="ellipse">
            <a:avLst/>
          </a:prstGeom>
          <a:noFill/>
          <a:ln w="28575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4" name="Oval 13"/>
          <p:cNvSpPr/>
          <p:nvPr/>
        </p:nvSpPr>
        <p:spPr>
          <a:xfrm rot="853389">
            <a:off x="4680420" y="2752625"/>
            <a:ext cx="1828800" cy="762000"/>
          </a:xfrm>
          <a:prstGeom prst="ellipse">
            <a:avLst/>
          </a:prstGeom>
          <a:noFill/>
          <a:ln w="28575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5" name="Flowchart: Connector 14"/>
          <p:cNvSpPr/>
          <p:nvPr/>
        </p:nvSpPr>
        <p:spPr>
          <a:xfrm>
            <a:off x="2514600" y="4267200"/>
            <a:ext cx="91440" cy="9144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6" name="Flowchart: Connector 15"/>
          <p:cNvSpPr/>
          <p:nvPr/>
        </p:nvSpPr>
        <p:spPr>
          <a:xfrm>
            <a:off x="5547360" y="3048000"/>
            <a:ext cx="91440" cy="9144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587752" y="4315968"/>
            <a:ext cx="12954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5" idx="7"/>
            <a:endCxn id="12" idx="6"/>
          </p:cNvCxnSpPr>
          <p:nvPr/>
        </p:nvCxnSpPr>
        <p:spPr>
          <a:xfrm flipV="1">
            <a:off x="2592649" y="3832181"/>
            <a:ext cx="756295" cy="44841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H="1">
            <a:off x="4572000" y="3099816"/>
            <a:ext cx="10668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16" idx="6"/>
            <a:endCxn id="14" idx="2"/>
          </p:cNvCxnSpPr>
          <p:nvPr/>
        </p:nvCxnSpPr>
        <p:spPr>
          <a:xfrm flipH="1" flipV="1">
            <a:off x="4708450" y="2908958"/>
            <a:ext cx="930350" cy="1847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Elbow Connector 48"/>
          <p:cNvCxnSpPr>
            <a:stCxn id="15" idx="6"/>
            <a:endCxn id="16" idx="3"/>
          </p:cNvCxnSpPr>
          <p:nvPr/>
        </p:nvCxnSpPr>
        <p:spPr>
          <a:xfrm flipV="1">
            <a:off x="2606040" y="3126049"/>
            <a:ext cx="2954711" cy="1186871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Arc 54"/>
          <p:cNvSpPr/>
          <p:nvPr/>
        </p:nvSpPr>
        <p:spPr>
          <a:xfrm rot="3045994">
            <a:off x="2091106" y="3919906"/>
            <a:ext cx="914400" cy="914400"/>
          </a:xfrm>
          <a:prstGeom prst="arc">
            <a:avLst>
              <a:gd name="adj1" fmla="val 16200000"/>
              <a:gd name="adj2" fmla="val 16890956"/>
            </a:avLst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66" name="Arc 65"/>
          <p:cNvSpPr/>
          <p:nvPr/>
        </p:nvSpPr>
        <p:spPr>
          <a:xfrm>
            <a:off x="2971800" y="4038600"/>
            <a:ext cx="76200" cy="304800"/>
          </a:xfrm>
          <a:prstGeom prst="arc">
            <a:avLst>
              <a:gd name="adj1" fmla="val 16200000"/>
              <a:gd name="adj2" fmla="val 4690714"/>
            </a:avLst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68" name="Arc 67"/>
          <p:cNvSpPr/>
          <p:nvPr/>
        </p:nvSpPr>
        <p:spPr>
          <a:xfrm rot="10525851">
            <a:off x="5047364" y="2889048"/>
            <a:ext cx="298244" cy="467906"/>
          </a:xfrm>
          <a:prstGeom prst="arc">
            <a:avLst>
              <a:gd name="adj1" fmla="val 18088908"/>
              <a:gd name="adj2" fmla="val 3151580"/>
            </a:avLst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000" dirty="0">
              <a:solidFill>
                <a:schemeClr val="accent4"/>
              </a:solidFill>
            </a:endParaRPr>
          </a:p>
        </p:txBody>
      </p:sp>
      <p:sp>
        <p:nvSpPr>
          <p:cNvPr id="69" name="Arc 68"/>
          <p:cNvSpPr/>
          <p:nvPr/>
        </p:nvSpPr>
        <p:spPr>
          <a:xfrm rot="10169326">
            <a:off x="4854696" y="2779480"/>
            <a:ext cx="179701" cy="609600"/>
          </a:xfrm>
          <a:prstGeom prst="arc">
            <a:avLst>
              <a:gd name="adj1" fmla="val 21522448"/>
              <a:gd name="adj2" fmla="val 4028751"/>
            </a:avLst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70" name="TextBox 69"/>
          <p:cNvSpPr txBox="1"/>
          <p:nvPr/>
        </p:nvSpPr>
        <p:spPr>
          <a:xfrm>
            <a:off x="4800600" y="2971800"/>
            <a:ext cx="45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>
                <a:solidFill>
                  <a:schemeClr val="accent4"/>
                </a:solidFill>
              </a:rPr>
              <a:t>ω</a:t>
            </a:r>
            <a:r>
              <a:rPr lang="en-US" sz="1400" baseline="-25000" dirty="0" err="1" smtClean="0">
                <a:solidFill>
                  <a:schemeClr val="accent4"/>
                </a:solidFill>
              </a:rPr>
              <a:t>j</a:t>
            </a:r>
            <a:endParaRPr lang="en-US" sz="1400" dirty="0">
              <a:solidFill>
                <a:schemeClr val="accent4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667000" y="3810000"/>
            <a:ext cx="45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>
                <a:solidFill>
                  <a:schemeClr val="accent4"/>
                </a:solidFill>
              </a:rPr>
              <a:t>ω</a:t>
            </a:r>
            <a:r>
              <a:rPr lang="en-US" sz="1400" baseline="-25000" dirty="0" err="1" smtClean="0">
                <a:solidFill>
                  <a:schemeClr val="accent4"/>
                </a:solidFill>
              </a:rPr>
              <a:t>i</a:t>
            </a:r>
            <a:endParaRPr lang="en-US" sz="1400" dirty="0">
              <a:solidFill>
                <a:schemeClr val="accent4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724400" y="2633246"/>
            <a:ext cx="53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 smtClean="0">
                <a:solidFill>
                  <a:srgbClr val="00B050"/>
                </a:solidFill>
              </a:rPr>
              <a:t>φ</a:t>
            </a:r>
            <a:r>
              <a:rPr lang="en-US" sz="1600" baseline="-25000" dirty="0" smtClean="0">
                <a:solidFill>
                  <a:srgbClr val="00B050"/>
                </a:solidFill>
              </a:rPr>
              <a:t>j</a:t>
            </a:r>
            <a:endParaRPr lang="en-US" sz="1600" dirty="0">
              <a:solidFill>
                <a:srgbClr val="00B050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2971800" y="3962400"/>
            <a:ext cx="53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 smtClean="0">
                <a:solidFill>
                  <a:srgbClr val="00B050"/>
                </a:solidFill>
              </a:rPr>
              <a:t>φ</a:t>
            </a:r>
            <a:r>
              <a:rPr lang="en-US" sz="1600" baseline="-25000" dirty="0" smtClean="0">
                <a:solidFill>
                  <a:srgbClr val="00B050"/>
                </a:solidFill>
              </a:rPr>
              <a:t>i</a:t>
            </a:r>
            <a:endParaRPr lang="en-US" sz="1600" dirty="0">
              <a:solidFill>
                <a:srgbClr val="00B050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828800" y="4953000"/>
            <a:ext cx="5245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jet </a:t>
            </a:r>
            <a:r>
              <a:rPr lang="en-US" sz="1600" dirty="0" err="1" smtClean="0"/>
              <a:t>i</a:t>
            </a:r>
            <a:endParaRPr lang="en-US" sz="1600" dirty="0"/>
          </a:p>
        </p:txBody>
      </p:sp>
      <p:sp>
        <p:nvSpPr>
          <p:cNvPr id="78" name="TextBox 77"/>
          <p:cNvSpPr txBox="1"/>
          <p:nvPr/>
        </p:nvSpPr>
        <p:spPr>
          <a:xfrm>
            <a:off x="6096000" y="3505200"/>
            <a:ext cx="5229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jet j</a:t>
            </a:r>
            <a:endParaRPr lang="en-US" sz="1600" dirty="0"/>
          </a:p>
        </p:txBody>
      </p:sp>
      <p:sp>
        <p:nvSpPr>
          <p:cNvPr id="79" name="TextBox 78"/>
          <p:cNvSpPr txBox="1"/>
          <p:nvPr/>
        </p:nvSpPr>
        <p:spPr>
          <a:xfrm>
            <a:off x="7239000" y="5715000"/>
            <a:ext cx="316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chemeClr val="accent1"/>
                </a:solidFill>
              </a:rPr>
              <a:t>η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417034" y="1611868"/>
            <a:ext cx="344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chemeClr val="accent1"/>
                </a:solidFill>
              </a:rPr>
              <a:t>φ</a:t>
            </a: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Leading Jet Pull Magnitude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Leading Jet is the jet with the highest Pt</a:t>
            </a:r>
          </a:p>
          <a:p>
            <a:r>
              <a:rPr lang="en-US" sz="2000" dirty="0" smtClean="0"/>
              <a:t>Jet pull magnitude is the amount of eccentricity of the jet</a:t>
            </a:r>
            <a:endParaRPr lang="en-US" sz="20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362200"/>
            <a:ext cx="5791199" cy="3949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Omega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Only meaningful for W decay</a:t>
            </a:r>
          </a:p>
          <a:p>
            <a:r>
              <a:rPr lang="en-US" sz="2000" dirty="0" smtClean="0"/>
              <a:t>Expect a peak around zero for matched pairs</a:t>
            </a:r>
            <a:endParaRPr lang="en-US" sz="20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286000"/>
            <a:ext cx="7315200" cy="398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Omega </a:t>
            </a:r>
            <a:r>
              <a:rPr lang="en-US" dirty="0" err="1" smtClean="0"/>
              <a:t>con’t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Expect a flat line for unmatched pairs</a:t>
            </a:r>
            <a:endParaRPr lang="en-US" sz="20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3838" y="2057400"/>
            <a:ext cx="7608162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ustom 1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0000"/>
      </a:accent1>
      <a:accent2>
        <a:srgbClr val="FFC000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2105</TotalTime>
  <Words>404</Words>
  <Application>Microsoft Office PowerPoint</Application>
  <PresentationFormat>On-screen Show (4:3)</PresentationFormat>
  <Paragraphs>84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Civic</vt:lpstr>
      <vt:lpstr>Using Color Flow Observables to Constrain Color Reconnection Uncertainties</vt:lpstr>
      <vt:lpstr>A Toroidal LHC ApparatuS</vt:lpstr>
      <vt:lpstr>Top Quark Production at the LHC</vt:lpstr>
      <vt:lpstr>Outline of Work</vt:lpstr>
      <vt:lpstr>Finding Top Quark Events</vt:lpstr>
      <vt:lpstr>The geometry</vt:lpstr>
      <vt:lpstr>Leading Jet Pull Magnitude</vt:lpstr>
      <vt:lpstr>Omega</vt:lpstr>
      <vt:lpstr>Omega con’t</vt:lpstr>
      <vt:lpstr>Leading Jet Omega Comparison</vt:lpstr>
      <vt:lpstr>Leading Jet Omega Comparison con’t</vt:lpstr>
      <vt:lpstr>|Omega|</vt:lpstr>
      <vt:lpstr>Minimum |Omega|</vt:lpstr>
      <vt:lpstr>What’s next?</vt:lpstr>
      <vt:lpstr>Acknowledgements</vt:lpstr>
      <vt:lpstr>Sources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Color Flow Observables to Constrain Color Reconnection Uncertainties</dc:title>
  <dc:creator>Ashley</dc:creator>
  <cp:lastModifiedBy>Ashley</cp:lastModifiedBy>
  <cp:revision>49</cp:revision>
  <dcterms:created xsi:type="dcterms:W3CDTF">2012-06-11T19:31:56Z</dcterms:created>
  <dcterms:modified xsi:type="dcterms:W3CDTF">2012-08-02T09:55:03Z</dcterms:modified>
</cp:coreProperties>
</file>