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9"/>
  </p:notesMasterIdLst>
  <p:sldIdLst>
    <p:sldId id="256" r:id="rId2"/>
    <p:sldId id="259" r:id="rId3"/>
    <p:sldId id="258" r:id="rId4"/>
    <p:sldId id="260" r:id="rId5"/>
    <p:sldId id="262" r:id="rId6"/>
    <p:sldId id="263" r:id="rId7"/>
    <p:sldId id="266" r:id="rId8"/>
    <p:sldId id="267" r:id="rId9"/>
    <p:sldId id="282" r:id="rId10"/>
    <p:sldId id="268" r:id="rId11"/>
    <p:sldId id="283" r:id="rId12"/>
    <p:sldId id="269" r:id="rId13"/>
    <p:sldId id="271" r:id="rId14"/>
    <p:sldId id="280" r:id="rId15"/>
    <p:sldId id="277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455BD-7AD0-47BC-B8B6-8835185F414F}" type="datetimeFigureOut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F5812-3172-4D69-AD7D-4E2E9EF2B93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Vacuum case – expect</a:t>
            </a:r>
            <a:r>
              <a:rPr lang="en-US" baseline="0" dirty="0" smtClean="0"/>
              <a:t> symmetric jets </a:t>
            </a:r>
            <a:endParaRPr lang="en-US" dirty="0" smtClean="0"/>
          </a:p>
          <a:p>
            <a:r>
              <a:rPr lang="en-US" dirty="0" smtClean="0"/>
              <a:t>Elastic scatter</a:t>
            </a:r>
            <a:r>
              <a:rPr lang="en-US" baseline="0" dirty="0" smtClean="0"/>
              <a:t>ing v. </a:t>
            </a:r>
            <a:r>
              <a:rPr lang="en-US" baseline="0" dirty="0" err="1" smtClean="0"/>
              <a:t>Radiative</a:t>
            </a:r>
            <a:r>
              <a:rPr lang="en-US" baseline="0" dirty="0" smtClean="0"/>
              <a:t> losses can be inferred based on </a:t>
            </a:r>
            <a:r>
              <a:rPr lang="en-US" baseline="0" dirty="0" err="1" smtClean="0"/>
              <a:t>pathlength</a:t>
            </a:r>
            <a:r>
              <a:rPr lang="en-US" baseline="0" dirty="0" smtClean="0"/>
              <a:t> dependence of energy loss</a:t>
            </a:r>
          </a:p>
          <a:p>
            <a:r>
              <a:rPr lang="en-US" dirty="0" smtClean="0"/>
              <a:t>Energy</a:t>
            </a:r>
            <a:r>
              <a:rPr lang="en-US" baseline="0" dirty="0" smtClean="0"/>
              <a:t> loss asymmetry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F5812-3172-4D69-AD7D-4E2E9EF2B93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0BC2-DB8F-4ECE-A8BE-CDAEA41357FF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70541-D7D4-4024-B40D-C36953B84E79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09F8-DE29-4D87-988D-5C7726C92038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0E9B1-6F4F-4FB1-B58D-32E1B8A6D79D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50C4A-3587-42BD-ABFE-87A0968897B8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A023-4EB6-4DF2-BBEB-833DB617A8B0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9BF-1FF6-4979-B2E1-52BC45ADE83E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C6AE-1529-4953-A1E1-C3E450357F26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5F6B-1B41-4F00-B4F0-2153F83550C2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D57CD-96DC-4E58-8DC8-B12C575C65CE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451459D-C9E4-435C-A56B-B5B12B49E8DB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2BBA003-077E-4DEB-961F-173BF5E1569D}" type="datetime1">
              <a:rPr lang="en-US" smtClean="0"/>
              <a:pPr/>
              <a:t>8/2/2012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853DA87-C904-455C-9162-ACC8DCABCD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111.6097" TargetMode="External"/><Relationship Id="rId2" Type="http://schemas.openxmlformats.org/officeDocument/2006/relationships/hyperlink" Target="http://inspirehep.net/record/95517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Jet Analysis in the </a:t>
            </a:r>
            <a:br>
              <a:rPr lang="en-US" dirty="0" smtClean="0"/>
            </a:br>
            <a:r>
              <a:rPr lang="en-US" dirty="0" smtClean="0"/>
              <a:t>Quark-Gluon Plasma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Ron Malone</a:t>
            </a:r>
          </a:p>
          <a:p>
            <a:r>
              <a:rPr lang="en-US" dirty="0" smtClean="0"/>
              <a:t>Duke/TUNL REU</a:t>
            </a:r>
          </a:p>
          <a:p>
            <a:r>
              <a:rPr lang="en-US" dirty="0" smtClean="0"/>
              <a:t>August 2,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Subtraction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subtract the background: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Introduces </a:t>
            </a:r>
            <a:r>
              <a:rPr lang="en-US" dirty="0" smtClean="0"/>
              <a:t>uncertainty – subtracting a median</a:t>
            </a:r>
          </a:p>
          <a:p>
            <a:r>
              <a:rPr lang="en-US" dirty="0" smtClean="0"/>
              <a:t>Subtraction occurs after jet finding. The background still disrupts the jet finder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066800" y="2895600"/>
          <a:ext cx="4333875" cy="533400"/>
        </p:xfrm>
        <a:graphic>
          <a:graphicData uri="http://schemas.openxmlformats.org/presentationml/2006/ole">
            <p:oleObj spid="_x0000_s24578" name="Equation" r:id="rId3" imgW="1536480" imgH="2538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096000" y="2743200"/>
          <a:ext cx="959160" cy="762000"/>
        </p:xfrm>
        <a:graphic>
          <a:graphicData uri="http://schemas.openxmlformats.org/presentationml/2006/ole">
            <p:oleObj spid="_x0000_s24579" name="Equation" r:id="rId4" imgW="4950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Subtraction</a:t>
            </a:r>
            <a:endParaRPr lang="en-US" dirty="0"/>
          </a:p>
        </p:txBody>
      </p:sp>
      <p:pic>
        <p:nvPicPr>
          <p:cNvPr id="6" name="Content Placeholder 5" descr="8_2_12_dpt2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600199"/>
            <a:ext cx="8610600" cy="3224277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04800" y="5181600"/>
            <a:ext cx="8382000" cy="1216152"/>
          </a:xfrm>
        </p:spPr>
        <p:txBody>
          <a:bodyPr/>
          <a:lstStyle/>
          <a:p>
            <a:r>
              <a:rPr lang="en-US" dirty="0" smtClean="0"/>
              <a:t>Background density </a:t>
            </a:r>
            <a:r>
              <a:rPr lang="el-GR" i="1" dirty="0" smtClean="0">
                <a:latin typeface="Times New Roman"/>
                <a:cs typeface="Times New Roman"/>
              </a:rPr>
              <a:t>ρ</a:t>
            </a:r>
            <a:r>
              <a:rPr lang="en-US" dirty="0" smtClean="0"/>
              <a:t>, jet areas, and </a:t>
            </a:r>
            <a:r>
              <a:rPr lang="el-GR" i="1" dirty="0" smtClean="0">
                <a:latin typeface="Times New Roman"/>
                <a:cs typeface="Times New Roman"/>
              </a:rPr>
              <a:t>δ</a:t>
            </a:r>
            <a:r>
              <a:rPr lang="en-US" i="1" dirty="0" err="1" smtClean="0">
                <a:latin typeface="Times New Roman"/>
                <a:cs typeface="Times New Roman"/>
              </a:rPr>
              <a:t>p</a:t>
            </a:r>
            <a:r>
              <a:rPr lang="en-US" i="1" baseline="-25000" dirty="0" err="1" smtClean="0">
                <a:latin typeface="Times New Roman"/>
                <a:cs typeface="Times New Roman"/>
              </a:rPr>
              <a:t>T</a:t>
            </a:r>
            <a:endParaRPr lang="en-US" i="1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590800" y="5791200"/>
          <a:ext cx="3707130" cy="533400"/>
        </p:xfrm>
        <a:graphic>
          <a:graphicData uri="http://schemas.openxmlformats.org/presentationml/2006/ole">
            <p:oleObj spid="_x0000_s28674" name="Equation" r:id="rId4" imgW="17650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Subjets</a:t>
            </a:r>
            <a:r>
              <a:rPr lang="en-US" dirty="0" smtClean="0"/>
              <a:t>: A solution?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constituent particles of a jet and re-cluster to find </a:t>
            </a:r>
            <a:r>
              <a:rPr lang="en-US" dirty="0" err="1" smtClean="0"/>
              <a:t>subjets</a:t>
            </a:r>
            <a:r>
              <a:rPr lang="en-US" dirty="0" smtClean="0"/>
              <a:t>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Can study underlying jet structure and possibly select jets out of the background based on </a:t>
            </a:r>
            <a:r>
              <a:rPr lang="en-US" dirty="0" smtClean="0"/>
              <a:t>this</a:t>
            </a:r>
          </a:p>
          <a:p>
            <a:endParaRPr lang="en-US" dirty="0" smtClean="0"/>
          </a:p>
          <a:p>
            <a:r>
              <a:rPr lang="en-US" dirty="0" smtClean="0"/>
              <a:t>Study fraction of jet momentum carried by </a:t>
            </a:r>
            <a:r>
              <a:rPr lang="en-US" dirty="0" err="1" smtClean="0"/>
              <a:t>subjets</a:t>
            </a:r>
            <a:r>
              <a:rPr lang="en-US" dirty="0" smtClean="0"/>
              <a:t> (call this </a:t>
            </a:r>
            <a:r>
              <a:rPr lang="en-US" dirty="0" err="1" smtClean="0"/>
              <a:t>subjet</a:t>
            </a:r>
            <a:r>
              <a:rPr lang="en-US" dirty="0" smtClean="0"/>
              <a:t>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T</a:t>
            </a:r>
            <a:r>
              <a:rPr lang="en-US" dirty="0" smtClean="0"/>
              <a:t>)</a:t>
            </a:r>
            <a:endParaRPr lang="en-US" baseline="-250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Jets: </a:t>
            </a:r>
            <a:r>
              <a:rPr lang="en-US" dirty="0" err="1" smtClean="0"/>
              <a:t>Subjet</a:t>
            </a:r>
            <a:r>
              <a:rPr lang="en-US" dirty="0" smtClean="0"/>
              <a:t>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Content Placeholder 8" descr="7_24_12sjzt0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6932" y="1600201"/>
            <a:ext cx="8327227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Subjet</a:t>
            </a:r>
            <a:r>
              <a:rPr lang="en-US" dirty="0" smtClean="0"/>
              <a:t>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hard jets have at least one </a:t>
            </a:r>
            <a:r>
              <a:rPr lang="en-US" dirty="0" err="1" smtClean="0"/>
              <a:t>subjet</a:t>
            </a:r>
            <a:r>
              <a:rPr lang="en-US" dirty="0" smtClean="0"/>
              <a:t> carrying 50 % or more of the jet’s </a:t>
            </a:r>
            <a:r>
              <a:rPr lang="en-US" dirty="0" smtClean="0"/>
              <a:t>momentum</a:t>
            </a:r>
          </a:p>
          <a:p>
            <a:endParaRPr lang="en-US" dirty="0" smtClean="0"/>
          </a:p>
          <a:p>
            <a:r>
              <a:rPr lang="en-US" dirty="0" smtClean="0"/>
              <a:t>Background jets are less likely to have a </a:t>
            </a:r>
            <a:r>
              <a:rPr lang="en-US" dirty="0" err="1" smtClean="0"/>
              <a:t>subjet</a:t>
            </a:r>
            <a:r>
              <a:rPr lang="en-US" dirty="0" smtClean="0"/>
              <a:t> with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T</a:t>
            </a:r>
            <a:r>
              <a:rPr lang="en-US" dirty="0" smtClean="0"/>
              <a:t> &gt; 0.5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Combined </a:t>
            </a:r>
            <a:r>
              <a:rPr lang="en-US" dirty="0" smtClean="0"/>
              <a:t>with a cut on transverse momentum, this could be an effective way to select jets from a large </a:t>
            </a:r>
            <a:r>
              <a:rPr lang="en-US" dirty="0" smtClean="0"/>
              <a:t>background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</a:t>
            </a:r>
            <a:r>
              <a:rPr lang="en-US" dirty="0" smtClean="0"/>
              <a:t>the cut on actual heavy ion data from ALICE (happening at present…)</a:t>
            </a:r>
          </a:p>
          <a:p>
            <a:endParaRPr lang="en-US" dirty="0" smtClean="0"/>
          </a:p>
          <a:p>
            <a:r>
              <a:rPr lang="en-US" dirty="0" smtClean="0"/>
              <a:t>Are there other cuts that would be better	?</a:t>
            </a:r>
          </a:p>
          <a:p>
            <a:pPr lvl="1"/>
            <a:r>
              <a:rPr lang="en-US" dirty="0" smtClean="0"/>
              <a:t>Number of </a:t>
            </a:r>
            <a:r>
              <a:rPr lang="en-US" dirty="0" err="1" smtClean="0"/>
              <a:t>subjets</a:t>
            </a:r>
            <a:r>
              <a:rPr lang="en-US" dirty="0" smtClean="0"/>
              <a:t> with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subjet</a:t>
            </a:r>
            <a:r>
              <a:rPr lang="en-US" dirty="0" smtClean="0"/>
              <a:t> =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jet</a:t>
            </a:r>
            <a:r>
              <a:rPr lang="en-US" dirty="0" smtClean="0"/>
              <a:t>/4 vs.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subjet</a:t>
            </a:r>
            <a:r>
              <a:rPr lang="en-US" dirty="0" smtClean="0"/>
              <a:t> =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jet</a:t>
            </a:r>
            <a:r>
              <a:rPr lang="en-US" dirty="0" smtClean="0"/>
              <a:t>/2</a:t>
            </a:r>
          </a:p>
          <a:p>
            <a:endParaRPr lang="en-US" dirty="0" smtClean="0"/>
          </a:p>
          <a:p>
            <a:r>
              <a:rPr lang="en-US" dirty="0" smtClean="0"/>
              <a:t>Can we combine this </a:t>
            </a:r>
            <a:r>
              <a:rPr lang="en-US" dirty="0" smtClean="0"/>
              <a:t>cut with </a:t>
            </a:r>
            <a:r>
              <a:rPr lang="en-US" dirty="0" smtClean="0"/>
              <a:t>other cuts to </a:t>
            </a:r>
            <a:r>
              <a:rPr lang="en-US" dirty="0" smtClean="0"/>
              <a:t>better identify jets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46482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400" dirty="0" smtClean="0"/>
              <a:t>Thanks </a:t>
            </a:r>
            <a:r>
              <a:rPr lang="en-US" sz="2400" dirty="0" smtClean="0"/>
              <a:t>to </a:t>
            </a:r>
            <a:r>
              <a:rPr lang="en-US" sz="2400" dirty="0" smtClean="0"/>
              <a:t>Dr. Howell for organizing </a:t>
            </a:r>
            <a:r>
              <a:rPr lang="en-US" sz="2400" dirty="0" smtClean="0"/>
              <a:t>this REU program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/>
              <a:t>Thanks to Dr. </a:t>
            </a:r>
            <a:r>
              <a:rPr lang="en-US" sz="2400" dirty="0" err="1" smtClean="0"/>
              <a:t>Arce</a:t>
            </a:r>
            <a:r>
              <a:rPr lang="en-US" sz="2400" dirty="0" smtClean="0"/>
              <a:t> for helping us get settled in </a:t>
            </a:r>
            <a:r>
              <a:rPr lang="en-US" sz="2400" dirty="0" smtClean="0"/>
              <a:t>Switzerland</a:t>
            </a:r>
            <a:endParaRPr lang="en-US" sz="2400" dirty="0" smtClean="0"/>
          </a:p>
          <a:p>
            <a:r>
              <a:rPr lang="en-US" sz="2400" dirty="0" smtClean="0"/>
              <a:t>Thanks to Dr. Bass and Dr. Mueller for teaching me about the quark-gluon plasma and preparing me </a:t>
            </a:r>
            <a:r>
              <a:rPr lang="en-US" sz="2400" dirty="0" smtClean="0"/>
              <a:t>succeed at CERN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/>
              <a:t>Thanks to the ALICE team at CERN for their </a:t>
            </a:r>
            <a:r>
              <a:rPr lang="en-US" sz="2400" dirty="0" smtClean="0"/>
              <a:t>help</a:t>
            </a:r>
            <a:endParaRPr lang="en-US" sz="2400" dirty="0" smtClean="0"/>
          </a:p>
          <a:p>
            <a:pPr>
              <a:lnSpc>
                <a:spcPct val="200000"/>
              </a:lnSpc>
            </a:pPr>
            <a:r>
              <a:rPr lang="en-US" sz="2400" dirty="0" smtClean="0"/>
              <a:t>Thanks to Mateusz </a:t>
            </a:r>
            <a:r>
              <a:rPr lang="en-US" sz="2400" dirty="0" err="1" smtClean="0"/>
              <a:t>Ploskon</a:t>
            </a:r>
            <a:r>
              <a:rPr lang="en-US" sz="2400" dirty="0" smtClean="0"/>
              <a:t> for his patience and </a:t>
            </a:r>
            <a:r>
              <a:rPr lang="en-US" sz="2400" dirty="0" smtClean="0"/>
              <a:t>enthusiasm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smtClean="0"/>
              <a:t>M</a:t>
            </a:r>
            <a:r>
              <a:rPr lang="en-US" sz="2000" dirty="0" smtClean="0"/>
              <a:t>. </a:t>
            </a:r>
            <a:r>
              <a:rPr lang="en-US" sz="2000" dirty="0" err="1" smtClean="0"/>
              <a:t>Cacciari</a:t>
            </a:r>
            <a:r>
              <a:rPr lang="en-US" sz="2000" dirty="0" smtClean="0"/>
              <a:t>, G.P. Salam and G. </a:t>
            </a:r>
            <a:r>
              <a:rPr lang="en-US" sz="2000" dirty="0" err="1" smtClean="0"/>
              <a:t>Soyez</a:t>
            </a:r>
            <a:r>
              <a:rPr lang="en-US" sz="2000" dirty="0" smtClean="0"/>
              <a:t>, </a:t>
            </a:r>
            <a:r>
              <a:rPr lang="en-US" sz="2000" dirty="0" err="1" smtClean="0">
                <a:hlinkClick r:id="rId2"/>
              </a:rPr>
              <a:t>Eur.Phys.J</a:t>
            </a:r>
            <a:r>
              <a:rPr lang="en-US" sz="2000" dirty="0" smtClean="0">
                <a:hlinkClick r:id="rId2"/>
              </a:rPr>
              <a:t>. C72 (2012) 1896</a:t>
            </a:r>
            <a:r>
              <a:rPr lang="en-US" sz="2000" dirty="0" smtClean="0"/>
              <a:t> [</a:t>
            </a:r>
            <a:r>
              <a:rPr lang="en-US" sz="2000" dirty="0" smtClean="0">
                <a:hlinkClick r:id="rId3"/>
              </a:rPr>
              <a:t>arXiv:1111.6097</a:t>
            </a:r>
            <a:r>
              <a:rPr lang="en-US" sz="2000" dirty="0" smtClean="0"/>
              <a:t>] 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as a Probe of the QGP</a:t>
            </a:r>
            <a:endParaRPr lang="en-US" dirty="0"/>
          </a:p>
        </p:txBody>
      </p:sp>
      <p:pic>
        <p:nvPicPr>
          <p:cNvPr id="15" name="Content Placeholder 14" descr="7_19_12zt0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70171" y="3429000"/>
            <a:ext cx="4873829" cy="2808813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86400" y="1828800"/>
            <a:ext cx="1295400" cy="1295400"/>
          </a:xfrm>
          <a:prstGeom prst="ellipse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019800" y="1828800"/>
            <a:ext cx="1295400" cy="1295400"/>
          </a:xfrm>
          <a:prstGeom prst="ellipse">
            <a:avLst/>
          </a:prstGeom>
          <a:solidFill>
            <a:srgbClr val="0070C0">
              <a:alpha val="44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572000" y="1600200"/>
            <a:ext cx="1600200" cy="762000"/>
          </a:xfrm>
          <a:prstGeom prst="straightConnector1">
            <a:avLst/>
          </a:prstGeom>
          <a:ln w="22225">
            <a:solidFill>
              <a:srgbClr val="FF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Study </a:t>
            </a:r>
            <a:r>
              <a:rPr lang="en-US" dirty="0" err="1" smtClean="0"/>
              <a:t>parton</a:t>
            </a:r>
            <a:r>
              <a:rPr lang="en-US" dirty="0" smtClean="0"/>
              <a:t> interactions in QGP</a:t>
            </a:r>
          </a:p>
          <a:p>
            <a:pPr lvl="1"/>
            <a:r>
              <a:rPr lang="en-US" dirty="0" smtClean="0"/>
              <a:t>Compare with vacuum case (p-p)</a:t>
            </a:r>
          </a:p>
          <a:p>
            <a:pPr lvl="1"/>
            <a:r>
              <a:rPr lang="en-US" dirty="0" smtClean="0"/>
              <a:t>Energy loss</a:t>
            </a:r>
          </a:p>
          <a:p>
            <a:pPr lvl="1"/>
            <a:r>
              <a:rPr lang="en-US" dirty="0" smtClean="0"/>
              <a:t>Di-jet asymmetries </a:t>
            </a:r>
          </a:p>
          <a:p>
            <a:pPr lvl="1"/>
            <a:r>
              <a:rPr lang="en-US" dirty="0" smtClean="0"/>
              <a:t>Alterations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the fragmentation function</a:t>
            </a:r>
          </a:p>
          <a:p>
            <a:pPr lvl="1"/>
            <a:r>
              <a:rPr lang="en-US" dirty="0" smtClean="0"/>
              <a:t>Any other alteration to vacuum case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172200" y="2362200"/>
            <a:ext cx="762000" cy="381000"/>
          </a:xfrm>
          <a:prstGeom prst="straightConnector1">
            <a:avLst/>
          </a:prstGeom>
          <a:ln w="22225">
            <a:solidFill>
              <a:srgbClr val="FFC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 </a:t>
            </a:r>
            <a:r>
              <a:rPr lang="en-US" dirty="0" smtClean="0"/>
              <a:t>Jet?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75191"/>
            <a:ext cx="5181600" cy="46256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Shower of particles with high transverse momentum</a:t>
            </a:r>
          </a:p>
          <a:p>
            <a:pPr lvl="1"/>
            <a:r>
              <a:rPr lang="en-US" dirty="0" smtClean="0"/>
              <a:t>Parton pair </a:t>
            </a:r>
            <a:r>
              <a:rPr lang="en-US" dirty="0" smtClean="0"/>
              <a:t>created during collision</a:t>
            </a:r>
          </a:p>
          <a:p>
            <a:pPr lvl="1"/>
            <a:r>
              <a:rPr lang="en-US" dirty="0" smtClean="0"/>
              <a:t>Must move back-to-back through QGP (momentum &amp; energy conservation)</a:t>
            </a:r>
          </a:p>
          <a:p>
            <a:pPr lvl="1"/>
            <a:r>
              <a:rPr lang="en-US" dirty="0" smtClean="0"/>
              <a:t>Fragments into shower of hadrons</a:t>
            </a:r>
          </a:p>
        </p:txBody>
      </p: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9" name="Footer Placeholder 7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 rot="1095336">
            <a:off x="6342334" y="3171747"/>
            <a:ext cx="490762" cy="11650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636829" y="33171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560629" y="36981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408229" y="40029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 rot="1095336">
            <a:off x="7790134" y="4619548"/>
            <a:ext cx="490762" cy="11650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848600" y="5410200"/>
            <a:ext cx="152400" cy="1524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8077200" y="4800600"/>
            <a:ext cx="152400" cy="15240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001000" y="5105400"/>
            <a:ext cx="152400" cy="1524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>
            <a:stCxn id="39" idx="2"/>
          </p:cNvCxnSpPr>
          <p:nvPr/>
        </p:nvCxnSpPr>
        <p:spPr>
          <a:xfrm flipH="1" flipV="1">
            <a:off x="7322127" y="4800600"/>
            <a:ext cx="755073" cy="76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7148945" y="2590800"/>
            <a:ext cx="928255" cy="155170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6400800" y="4800600"/>
            <a:ext cx="921327" cy="160712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7467600" y="2895600"/>
            <a:ext cx="76200" cy="685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7620000" y="2971800"/>
            <a:ext cx="53340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7848600" y="2743200"/>
            <a:ext cx="381000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7696200" y="2819400"/>
            <a:ext cx="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6941127" y="5334000"/>
            <a:ext cx="76200" cy="685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6483927" y="5334000"/>
            <a:ext cx="53340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6407727" y="5715000"/>
            <a:ext cx="381000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6788727" y="5715000"/>
            <a:ext cx="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32" idx="1"/>
          </p:cNvCxnSpPr>
          <p:nvPr/>
        </p:nvCxnSpPr>
        <p:spPr>
          <a:xfrm flipH="1">
            <a:off x="5951029" y="3308747"/>
            <a:ext cx="600944" cy="83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32" idx="3"/>
          </p:cNvCxnSpPr>
          <p:nvPr/>
        </p:nvCxnSpPr>
        <p:spPr>
          <a:xfrm flipH="1" flipV="1">
            <a:off x="5798629" y="4079100"/>
            <a:ext cx="495272" cy="12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2" idx="2"/>
          </p:cNvCxnSpPr>
          <p:nvPr/>
        </p:nvCxnSpPr>
        <p:spPr>
          <a:xfrm flipH="1">
            <a:off x="5798629" y="3677419"/>
            <a:ext cx="556055" cy="20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8336258" y="4789056"/>
            <a:ext cx="350544" cy="11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8275474" y="5181602"/>
            <a:ext cx="418255" cy="21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8078186" y="5562602"/>
            <a:ext cx="463143" cy="8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Freeform 105"/>
          <p:cNvSpPr/>
          <p:nvPr/>
        </p:nvSpPr>
        <p:spPr>
          <a:xfrm>
            <a:off x="7148945" y="4128655"/>
            <a:ext cx="394856" cy="665018"/>
          </a:xfrm>
          <a:custGeom>
            <a:avLst/>
            <a:gdLst>
              <a:gd name="connsiteX0" fmla="*/ 0 w 394856"/>
              <a:gd name="connsiteY0" fmla="*/ 0 h 665018"/>
              <a:gd name="connsiteX1" fmla="*/ 96982 w 394856"/>
              <a:gd name="connsiteY1" fmla="*/ 152400 h 665018"/>
              <a:gd name="connsiteX2" fmla="*/ 290946 w 394856"/>
              <a:gd name="connsiteY2" fmla="*/ 138545 h 665018"/>
              <a:gd name="connsiteX3" fmla="*/ 249382 w 394856"/>
              <a:gd name="connsiteY3" fmla="*/ 55418 h 665018"/>
              <a:gd name="connsiteX4" fmla="*/ 83128 w 394856"/>
              <a:gd name="connsiteY4" fmla="*/ 193963 h 665018"/>
              <a:gd name="connsiteX5" fmla="*/ 152400 w 394856"/>
              <a:gd name="connsiteY5" fmla="*/ 346363 h 665018"/>
              <a:gd name="connsiteX6" fmla="*/ 304800 w 394856"/>
              <a:gd name="connsiteY6" fmla="*/ 318654 h 665018"/>
              <a:gd name="connsiteX7" fmla="*/ 263237 w 394856"/>
              <a:gd name="connsiteY7" fmla="*/ 235527 h 665018"/>
              <a:gd name="connsiteX8" fmla="*/ 96982 w 394856"/>
              <a:gd name="connsiteY8" fmla="*/ 304800 h 665018"/>
              <a:gd name="connsiteX9" fmla="*/ 152400 w 394856"/>
              <a:gd name="connsiteY9" fmla="*/ 471054 h 665018"/>
              <a:gd name="connsiteX10" fmla="*/ 360219 w 394856"/>
              <a:gd name="connsiteY10" fmla="*/ 512618 h 665018"/>
              <a:gd name="connsiteX11" fmla="*/ 360219 w 394856"/>
              <a:gd name="connsiteY11" fmla="*/ 401781 h 665018"/>
              <a:gd name="connsiteX12" fmla="*/ 180110 w 394856"/>
              <a:gd name="connsiteY12" fmla="*/ 471054 h 665018"/>
              <a:gd name="connsiteX13" fmla="*/ 180110 w 394856"/>
              <a:gd name="connsiteY13" fmla="*/ 665018 h 665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4856" h="665018">
                <a:moveTo>
                  <a:pt x="0" y="0"/>
                </a:moveTo>
                <a:cubicBezTo>
                  <a:pt x="24245" y="64654"/>
                  <a:pt x="48491" y="129309"/>
                  <a:pt x="96982" y="152400"/>
                </a:cubicBezTo>
                <a:cubicBezTo>
                  <a:pt x="145473" y="175491"/>
                  <a:pt x="265546" y="154709"/>
                  <a:pt x="290946" y="138545"/>
                </a:cubicBezTo>
                <a:cubicBezTo>
                  <a:pt x="316346" y="122381"/>
                  <a:pt x="284018" y="46182"/>
                  <a:pt x="249382" y="55418"/>
                </a:cubicBezTo>
                <a:cubicBezTo>
                  <a:pt x="214746" y="64654"/>
                  <a:pt x="99292" y="145472"/>
                  <a:pt x="83128" y="193963"/>
                </a:cubicBezTo>
                <a:cubicBezTo>
                  <a:pt x="66964" y="242454"/>
                  <a:pt x="115455" y="325581"/>
                  <a:pt x="152400" y="346363"/>
                </a:cubicBezTo>
                <a:cubicBezTo>
                  <a:pt x="189345" y="367145"/>
                  <a:pt x="286327" y="337127"/>
                  <a:pt x="304800" y="318654"/>
                </a:cubicBezTo>
                <a:cubicBezTo>
                  <a:pt x="323273" y="300181"/>
                  <a:pt x="297873" y="237836"/>
                  <a:pt x="263237" y="235527"/>
                </a:cubicBezTo>
                <a:cubicBezTo>
                  <a:pt x="228601" y="233218"/>
                  <a:pt x="115455" y="265546"/>
                  <a:pt x="96982" y="304800"/>
                </a:cubicBezTo>
                <a:cubicBezTo>
                  <a:pt x="78509" y="344055"/>
                  <a:pt x="108527" y="436418"/>
                  <a:pt x="152400" y="471054"/>
                </a:cubicBezTo>
                <a:cubicBezTo>
                  <a:pt x="196273" y="505690"/>
                  <a:pt x="325583" y="524164"/>
                  <a:pt x="360219" y="512618"/>
                </a:cubicBezTo>
                <a:cubicBezTo>
                  <a:pt x="394856" y="501073"/>
                  <a:pt x="390237" y="408708"/>
                  <a:pt x="360219" y="401781"/>
                </a:cubicBezTo>
                <a:cubicBezTo>
                  <a:pt x="330201" y="394854"/>
                  <a:pt x="210128" y="427181"/>
                  <a:pt x="180110" y="471054"/>
                </a:cubicBezTo>
                <a:cubicBezTo>
                  <a:pt x="150092" y="514927"/>
                  <a:pt x="180110" y="623454"/>
                  <a:pt x="180110" y="665018"/>
                </a:cubicBezTo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43" name="Straight Connector 42"/>
          <p:cNvCxnSpPr>
            <a:stCxn id="106" idx="0"/>
            <a:endCxn id="35" idx="6"/>
          </p:cNvCxnSpPr>
          <p:nvPr/>
        </p:nvCxnSpPr>
        <p:spPr>
          <a:xfrm flipH="1" flipV="1">
            <a:off x="6560629" y="4079100"/>
            <a:ext cx="588316" cy="495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Shower of particles is poor definition </a:t>
            </a:r>
          </a:p>
          <a:p>
            <a:pPr lvl="1"/>
            <a:r>
              <a:rPr lang="en-US" dirty="0" smtClean="0"/>
              <a:t>Need something more </a:t>
            </a:r>
            <a:r>
              <a:rPr lang="en-US" dirty="0" smtClean="0"/>
              <a:t>structured and reproducible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Jet Algorithm</a:t>
            </a:r>
          </a:p>
          <a:p>
            <a:pPr lvl="1"/>
            <a:r>
              <a:rPr lang="en-US" dirty="0" smtClean="0"/>
              <a:t>Used by jet finder software </a:t>
            </a:r>
            <a:r>
              <a:rPr lang="en-US" dirty="0" smtClean="0"/>
              <a:t> (</a:t>
            </a:r>
            <a:r>
              <a:rPr lang="en-US" dirty="0" err="1" smtClean="0"/>
              <a:t>FastJet</a:t>
            </a:r>
            <a:r>
              <a:rPr lang="en-US" dirty="0" smtClean="0"/>
              <a:t>) to </a:t>
            </a:r>
            <a:r>
              <a:rPr lang="en-US" dirty="0" smtClean="0"/>
              <a:t>cluster particles into jets</a:t>
            </a:r>
          </a:p>
          <a:p>
            <a:pPr lvl="1"/>
            <a:r>
              <a:rPr lang="en-US" dirty="0" smtClean="0"/>
              <a:t>Can be used in simulations and on actual data</a:t>
            </a:r>
          </a:p>
          <a:p>
            <a:pPr lvl="1"/>
            <a:r>
              <a:rPr lang="en-US" dirty="0" smtClean="0"/>
              <a:t>Two types: Sequential recombination or Cone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dirty="0" smtClean="0"/>
              <a:t>Inclusive </a:t>
            </a:r>
            <a:r>
              <a:rPr lang="en-US" sz="4100" i="1" dirty="0" smtClean="0"/>
              <a:t>k</a:t>
            </a:r>
            <a:r>
              <a:rPr lang="en-US" sz="4100" i="1" baseline="-25000" dirty="0" smtClean="0"/>
              <a:t>t</a:t>
            </a:r>
            <a:r>
              <a:rPr lang="en-US" sz="4100" dirty="0" smtClean="0"/>
              <a:t> Algorithm</a:t>
            </a:r>
            <a:endParaRPr lang="en-US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Two calculations for every pair of particles: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sz="2800" dirty="0" smtClean="0"/>
          </a:p>
          <a:p>
            <a:r>
              <a:rPr lang="en-US" sz="2800" dirty="0" smtClean="0"/>
              <a:t>Take the minimum, </a:t>
            </a:r>
            <a:r>
              <a:rPr lang="en-US" sz="2800" i="1" dirty="0" smtClean="0"/>
              <a:t>d</a:t>
            </a:r>
            <a:r>
              <a:rPr lang="en-US" sz="2800" i="1" baseline="-25000" dirty="0" smtClean="0"/>
              <a:t>min</a:t>
            </a:r>
            <a:r>
              <a:rPr lang="en-US" sz="2800" dirty="0" smtClean="0"/>
              <a:t> of all </a:t>
            </a:r>
            <a:r>
              <a:rPr lang="en-US" sz="2800" i="1" dirty="0" smtClean="0"/>
              <a:t>d</a:t>
            </a:r>
            <a:r>
              <a:rPr lang="en-US" sz="2800" i="1" baseline="-25000" dirty="0" smtClean="0"/>
              <a:t>ij</a:t>
            </a:r>
            <a:r>
              <a:rPr lang="en-US" sz="2800" i="1" dirty="0" smtClean="0"/>
              <a:t> and d</a:t>
            </a:r>
            <a:r>
              <a:rPr lang="en-US" sz="2800" i="1" baseline="-25000" dirty="0" smtClean="0"/>
              <a:t>iB</a:t>
            </a:r>
          </a:p>
          <a:p>
            <a:pPr lvl="1"/>
            <a:r>
              <a:rPr lang="en-US" sz="2400" dirty="0" smtClean="0"/>
              <a:t>If </a:t>
            </a:r>
            <a:r>
              <a:rPr lang="en-US" sz="2400" i="1" dirty="0" smtClean="0"/>
              <a:t>d</a:t>
            </a:r>
            <a:r>
              <a:rPr lang="en-US" sz="2400" i="1" baseline="-25000" dirty="0" smtClean="0"/>
              <a:t>min</a:t>
            </a:r>
            <a:r>
              <a:rPr lang="en-US" sz="2400" dirty="0" smtClean="0"/>
              <a:t> is a </a:t>
            </a:r>
            <a:r>
              <a:rPr lang="en-US" sz="2400" i="1" dirty="0" err="1" smtClean="0"/>
              <a:t>d</a:t>
            </a:r>
            <a:r>
              <a:rPr lang="en-US" sz="2400" i="1" baseline="-25000" dirty="0" err="1" smtClean="0"/>
              <a:t>ij</a:t>
            </a:r>
            <a:r>
              <a:rPr lang="en-US" sz="2400" dirty="0" smtClean="0"/>
              <a:t> , merge particles </a:t>
            </a:r>
            <a:r>
              <a:rPr lang="en-US" sz="2400" i="1" dirty="0" smtClean="0"/>
              <a:t>i</a:t>
            </a:r>
            <a:r>
              <a:rPr lang="en-US" sz="2400" dirty="0" smtClean="0"/>
              <a:t> and </a:t>
            </a:r>
            <a:r>
              <a:rPr lang="en-US" sz="2400" i="1" dirty="0" smtClean="0"/>
              <a:t>j</a:t>
            </a:r>
            <a:r>
              <a:rPr lang="en-US" sz="2400" dirty="0" smtClean="0"/>
              <a:t> into a single entity </a:t>
            </a:r>
          </a:p>
          <a:p>
            <a:pPr lvl="1"/>
            <a:r>
              <a:rPr lang="en-US" sz="2400" dirty="0" smtClean="0"/>
              <a:t>If </a:t>
            </a:r>
            <a:r>
              <a:rPr lang="en-US" sz="2400" i="1" dirty="0" smtClean="0"/>
              <a:t>d</a:t>
            </a:r>
            <a:r>
              <a:rPr lang="en-US" sz="2400" i="1" baseline="-25000" dirty="0" smtClean="0"/>
              <a:t>min</a:t>
            </a:r>
            <a:r>
              <a:rPr lang="en-US" sz="2400" i="1" dirty="0" smtClean="0"/>
              <a:t> </a:t>
            </a:r>
            <a:r>
              <a:rPr lang="en-US" sz="2400" dirty="0" smtClean="0"/>
              <a:t>is a </a:t>
            </a:r>
            <a:r>
              <a:rPr lang="en-US" sz="2400" i="1" dirty="0" err="1" smtClean="0"/>
              <a:t>d</a:t>
            </a:r>
            <a:r>
              <a:rPr lang="en-US" sz="2400" i="1" baseline="-25000" dirty="0" err="1" smtClean="0"/>
              <a:t>iB</a:t>
            </a:r>
            <a:r>
              <a:rPr lang="en-US" sz="2400" dirty="0" smtClean="0"/>
              <a:t>, add entity </a:t>
            </a:r>
            <a:r>
              <a:rPr lang="en-US" sz="2400" i="1" dirty="0" smtClean="0"/>
              <a:t>i </a:t>
            </a:r>
            <a:r>
              <a:rPr lang="en-US" sz="2400" dirty="0" smtClean="0"/>
              <a:t>to the list of final jets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Repeat until all particles are clustered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791200" y="2590800"/>
          <a:ext cx="1219200" cy="550718"/>
        </p:xfrm>
        <a:graphic>
          <a:graphicData uri="http://schemas.openxmlformats.org/presentationml/2006/ole">
            <p:oleObj spid="_x0000_s1026" name="Equation" r:id="rId3" imgW="533160" imgH="2412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336675" y="3505200"/>
          <a:ext cx="6334125" cy="457200"/>
        </p:xfrm>
        <a:graphic>
          <a:graphicData uri="http://schemas.openxmlformats.org/presentationml/2006/ole">
            <p:oleObj spid="_x0000_s1027" name="Equation" r:id="rId4" imgW="3517560" imgH="2538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371600" y="2438400"/>
          <a:ext cx="2901950" cy="904875"/>
        </p:xfrm>
        <a:graphic>
          <a:graphicData uri="http://schemas.openxmlformats.org/presentationml/2006/ole">
            <p:oleObj spid="_x0000_s1028" name="Equation" r:id="rId5" imgW="13842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</a:t>
            </a:r>
            <a:r>
              <a:rPr lang="en-US" i="1" dirty="0" smtClean="0"/>
              <a:t>k</a:t>
            </a:r>
            <a:r>
              <a:rPr lang="en-US" i="1" baseline="-25000" dirty="0" smtClean="0"/>
              <a:t>t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as Inclusive </a:t>
            </a:r>
            <a:r>
              <a:rPr lang="en-US" i="1" dirty="0" smtClean="0"/>
              <a:t>k</a:t>
            </a:r>
            <a:r>
              <a:rPr lang="en-US" i="1" baseline="-25000" dirty="0" smtClean="0"/>
              <a:t>t</a:t>
            </a:r>
            <a:r>
              <a:rPr lang="en-US" i="1" dirty="0" smtClean="0"/>
              <a:t> </a:t>
            </a:r>
            <a:r>
              <a:rPr lang="en-US" dirty="0" smtClean="0"/>
              <a:t>algorithm, except that: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dirty="0" smtClean="0"/>
              <a:t>Interesting property: jets will be a circle in </a:t>
            </a:r>
            <a:r>
              <a:rPr lang="en-US" i="1" dirty="0" smtClean="0"/>
              <a:t>y - </a:t>
            </a:r>
            <a:r>
              <a:rPr lang="en-US" i="1" dirty="0" smtClean="0">
                <a:sym typeface="Symbol"/>
              </a:rPr>
              <a:t> </a:t>
            </a:r>
            <a:r>
              <a:rPr lang="en-US" dirty="0" smtClean="0">
                <a:sym typeface="Symbol"/>
              </a:rPr>
              <a:t>space.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47800" y="3048000"/>
          <a:ext cx="3060700" cy="1011237"/>
        </p:xfrm>
        <a:graphic>
          <a:graphicData uri="http://schemas.openxmlformats.org/presentationml/2006/ole">
            <p:oleObj spid="_x0000_s2050" name="Equation" r:id="rId3" imgW="1460160" imgH="48240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172200" y="2971800"/>
          <a:ext cx="1306512" cy="984250"/>
        </p:xfrm>
        <a:graphic>
          <a:graphicData uri="http://schemas.openxmlformats.org/presentationml/2006/ole">
            <p:oleObj spid="_x0000_s2051" name="Equation" r:id="rId4" imgW="5713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LHC_Hard_Ev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524000"/>
            <a:ext cx="4876800" cy="46888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943600"/>
            <a:ext cx="8229600" cy="58700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a proton – proton collision, jets are easy to identify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LHC_full_ev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1524000"/>
            <a:ext cx="4876800" cy="465961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67400"/>
            <a:ext cx="8229600" cy="60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heavy ion collisions, the task is more difficult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Effects</a:t>
            </a:r>
            <a:endParaRPr lang="en-US" dirty="0"/>
          </a:p>
        </p:txBody>
      </p:sp>
      <p:pic>
        <p:nvPicPr>
          <p:cNvPr id="8" name="Content Placeholder 7" descr="8_2_12_dpt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8686800" cy="3425513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38200" y="5334000"/>
            <a:ext cx="7772400" cy="758952"/>
          </a:xfrm>
        </p:spPr>
        <p:txBody>
          <a:bodyPr/>
          <a:lstStyle/>
          <a:p>
            <a:r>
              <a:rPr lang="en-US" dirty="0" smtClean="0"/>
              <a:t>“Smearing” of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due to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Malone                                8/2/2012                        Duke/TUNL REU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DA87-C904-455C-9162-ACC8DCABCDA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497</TotalTime>
  <Words>594</Words>
  <Application>Microsoft Office PowerPoint</Application>
  <PresentationFormat>On-screen Show (4:3)</PresentationFormat>
  <Paragraphs>123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Module</vt:lpstr>
      <vt:lpstr>Equation</vt:lpstr>
      <vt:lpstr>Microsoft Equation 3.0</vt:lpstr>
      <vt:lpstr>Jet Analysis in the  Quark-Gluon Plasma</vt:lpstr>
      <vt:lpstr>Jets as a Probe of the QGP</vt:lpstr>
      <vt:lpstr>What is a Jet?</vt:lpstr>
      <vt:lpstr>Jet Definition</vt:lpstr>
      <vt:lpstr>Inclusive kt Algorithm</vt:lpstr>
      <vt:lpstr>Anti-kt Algorithm</vt:lpstr>
      <vt:lpstr>Event Background</vt:lpstr>
      <vt:lpstr>Event Background</vt:lpstr>
      <vt:lpstr>Background Effects</vt:lpstr>
      <vt:lpstr>Background Subtraction</vt:lpstr>
      <vt:lpstr>Background Subtraction</vt:lpstr>
      <vt:lpstr>Subjets: A solution?</vt:lpstr>
      <vt:lpstr>Hard Jets: Subjet zT</vt:lpstr>
      <vt:lpstr>Subjet zT</vt:lpstr>
      <vt:lpstr>Future Work</vt:lpstr>
      <vt:lpstr>Acknowledgements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Parton Jets in the  Quark-Gluon Plasma</dc:title>
  <dc:creator>Ronnie</dc:creator>
  <cp:lastModifiedBy>Ronnie</cp:lastModifiedBy>
  <cp:revision>37</cp:revision>
  <dcterms:created xsi:type="dcterms:W3CDTF">2012-06-24T22:27:42Z</dcterms:created>
  <dcterms:modified xsi:type="dcterms:W3CDTF">2012-08-02T14:22:26Z</dcterms:modified>
</cp:coreProperties>
</file>