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4"/>
  </p:notesMasterIdLst>
  <p:sldIdLst>
    <p:sldId id="256" r:id="rId2"/>
    <p:sldId id="260" r:id="rId3"/>
    <p:sldId id="257" r:id="rId4"/>
    <p:sldId id="270" r:id="rId5"/>
    <p:sldId id="259" r:id="rId6"/>
    <p:sldId id="263" r:id="rId7"/>
    <p:sldId id="264" r:id="rId8"/>
    <p:sldId id="265" r:id="rId9"/>
    <p:sldId id="272" r:id="rId10"/>
    <p:sldId id="273" r:id="rId11"/>
    <p:sldId id="271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0000FF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70428A-57D2-451D-BFDC-B27A24878783}" type="datetimeFigureOut">
              <a:rPr lang="en-US" smtClean="0"/>
              <a:pPr/>
              <a:t>8/2/2012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F7F27-1424-491D-BCD8-6FE61CF10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F7F27-1424-491D-BCD8-6FE61CF10F1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F7F27-1424-491D-BCD8-6FE61CF10F1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92A57-9B92-4CA4-9D7D-EFB647274569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Koufalis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520C-AE8B-4945-9A14-AA16AB91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8E331-E902-46A6-8C93-F908B22F6AA6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Koufalis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520C-AE8B-4945-9A14-AA16AB91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5B651-86EA-4818-9318-55122403AE3E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Koufalis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520C-AE8B-4945-9A14-AA16AB91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272A-A4BF-490E-8F75-8442EE40EB21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Koufalis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520C-AE8B-4945-9A14-AA16AB91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613FF-F5DA-4363-94E6-528D9DCF3CF2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Koufalis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520C-AE8B-4945-9A14-AA16AB91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BDEEF-5818-493B-90A7-73AD8946E534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Koufalis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520C-AE8B-4945-9A14-AA16AB91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4FF18-C3EA-4FC5-A506-36EBB80FF1CA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Koufalis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520C-AE8B-4945-9A14-AA16AB91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7274-6732-4726-BF50-F5ABA97345BD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Koufalis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520C-AE8B-4945-9A14-AA16AB91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7964B-2F7D-4BEB-AD4B-21AD8CF1EB6E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Koufalis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520C-AE8B-4945-9A14-AA16AB91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1C9E-BA3B-403A-B2D2-1CFDE5D9E574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Koufalis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520C-AE8B-4945-9A14-AA16AB91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32113-2B0B-43A0-9A4A-85F1DF5D15F8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Koufalis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520C-AE8B-4945-9A14-AA16AB91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63A64-AA27-46E7-9DFD-E2C9DE030A59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Peter Koufalis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1520C-AE8B-4945-9A14-AA16AB91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Analysis of D meson Production in pp and </a:t>
            </a:r>
            <a:r>
              <a:rPr lang="en-US" dirty="0" err="1" smtClean="0">
                <a:solidFill>
                  <a:srgbClr val="C00000"/>
                </a:solidFill>
              </a:rPr>
              <a:t>PbPb</a:t>
            </a:r>
            <a:r>
              <a:rPr lang="en-US" dirty="0" smtClean="0">
                <a:solidFill>
                  <a:srgbClr val="C00000"/>
                </a:solidFill>
              </a:rPr>
              <a:t> Collisions in ALICE@LHC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Peter </a:t>
            </a:r>
            <a:r>
              <a:rPr lang="en-US" dirty="0" err="1" smtClean="0">
                <a:solidFill>
                  <a:srgbClr val="0070C0"/>
                </a:solidFill>
              </a:rPr>
              <a:t>Koufalis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Dr. Andrea Rossi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Kutztown University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05C1-87B6-498C-B912-4EF00C6951F4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Peter </a:t>
            </a:r>
            <a:r>
              <a:rPr lang="en-US" dirty="0" err="1" smtClean="0"/>
              <a:t>Koufalis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520C-AE8B-4945-9A14-AA16AB914BF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Results: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Invariant Mass Spectrum</a:t>
            </a:r>
            <a:endParaRPr lang="en-US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272A-A4BF-490E-8F75-8442EE40EB21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Koufalis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861520C-AE8B-4945-9A14-AA16AB914BF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25602" name="Picture 2" descr="C:\Users\Pete\Documents\cern\massSpectraConservativeT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838200"/>
            <a:ext cx="8782050" cy="54864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743200" y="4876800"/>
            <a:ext cx="6172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Invariant mass spectra using the Bayesian PID methods (still in debugging phase regarding other issues not related to Bayesian method)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Will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increase the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signal over background ratio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at lower </a:t>
            </a:r>
            <a:r>
              <a:rPr lang="en-US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="1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ranges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4495800" cy="54864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These are the R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plots for 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different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centralities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re-binned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pp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PbPb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±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-spectra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be able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calculate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ratio of 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±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(2&lt;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&lt;5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/c) and (6&lt;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&lt;12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/c)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 a function of centrality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calculated these as input to calculate 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ratio of 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 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±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(coming soon)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272A-A4BF-490E-8F75-8442EE40EB21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Koufalis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520C-AE8B-4945-9A14-AA16AB914BF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Results: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32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Pion</a:t>
            </a:r>
            <a:r>
              <a:rPr 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sz="3200" baseline="-25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AA</a:t>
            </a:r>
            <a:r>
              <a:rPr 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R</a:t>
            </a:r>
            <a:r>
              <a:rPr lang="en-US" sz="3200" baseline="-25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AA</a:t>
            </a:r>
            <a:r>
              <a:rPr 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Ratio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6626" name="Picture 2" descr="C:\Users\Pete\Documents\cern\pion_raa_centrality_distributio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066800"/>
            <a:ext cx="4419600" cy="5181600"/>
          </a:xfrm>
          <a:prstGeom prst="rect">
            <a:avLst/>
          </a:prstGeom>
          <a:noFill/>
        </p:spPr>
      </p:pic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209800" y="4572000"/>
          <a:ext cx="2057400" cy="857250"/>
        </p:xfrm>
        <a:graphic>
          <a:graphicData uri="http://schemas.openxmlformats.org/presentationml/2006/ole">
            <p:oleObj spid="_x0000_s26627" name="Equation" r:id="rId4" imgW="609480" imgH="2538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0" y="4724400"/>
            <a:ext cx="2133600" cy="14773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Red -&gt; 0-10%</a:t>
            </a:r>
          </a:p>
          <a:p>
            <a:pPr algn="r"/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Yellow -&gt; 10-20%</a:t>
            </a:r>
          </a:p>
          <a:p>
            <a:pPr algn="r"/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Green -&gt; 20-40%</a:t>
            </a:r>
          </a:p>
          <a:p>
            <a:pPr algn="r"/>
            <a:r>
              <a:rPr lang="en-US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Teal -&gt; 40-60%</a:t>
            </a:r>
          </a:p>
          <a:p>
            <a:pPr algn="r"/>
            <a:r>
              <a:rPr lang="en-US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Blue -&gt; 60-80%</a:t>
            </a:r>
            <a:endParaRPr lang="en-US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Conclusion: </a:t>
            </a:r>
            <a:r>
              <a:rPr 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Plans</a:t>
            </a:r>
            <a:endParaRPr lang="en-US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334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Analyze MC and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PbPb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collision data using the Bayesian approach to PID for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analysis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Incorporate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IsSelectedBayesianPID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method into future versions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AliRoot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Complete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study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the R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AA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ratio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a function of centrality to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check whether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mass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dependence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parton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energy loss in the QGP can be observed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Look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differences between the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PbPb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pp analysis caused by signatures of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QGP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272A-A4BF-490E-8F75-8442EE40EB21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Koufalis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861520C-AE8B-4945-9A14-AA16AB914BF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Heavy Ion Collisions: </a:t>
            </a:r>
            <a:r>
              <a:rPr 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Quark-Gluon Plasma</a:t>
            </a:r>
            <a:endParaRPr lang="en-US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914401"/>
            <a:ext cx="9144000" cy="3505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heavy-ion collisions, the energy density is high enough that a phase transition occurs (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so high protons and neutrons melt into their constituents)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Quark-gluon plasma (QGP) is formed leaving quarks color de-confined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QGP was formed at the earliest moments after the big bang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272A-A4BF-490E-8F75-8442EE40EB21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Peter </a:t>
            </a:r>
            <a:r>
              <a:rPr lang="en-US" dirty="0" err="1" smtClean="0"/>
              <a:t>Koufalis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520C-AE8B-4945-9A14-AA16AB914BF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9" name="Picture 2" descr="C:\Users\Pete\Pictures\16887_CERNquark--rgov-800wid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352800"/>
            <a:ext cx="4160520" cy="2971800"/>
          </a:xfrm>
          <a:prstGeom prst="rect">
            <a:avLst/>
          </a:prstGeom>
          <a:noFill/>
        </p:spPr>
      </p:pic>
      <p:pic>
        <p:nvPicPr>
          <p:cNvPr id="1028" name="Picture 4" descr="C:\Users\Pete\Documents\cern\qgp_phase_diagra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352800"/>
            <a:ext cx="4038600" cy="29245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we investigate: </a:t>
            </a:r>
            <a:r>
              <a:rPr lang="en-US" sz="3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Charm Production</a:t>
            </a:r>
            <a:endParaRPr lang="en-US" sz="3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484327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Charm/anti-charm quarks produced in pairs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Due to their large mass they are produced very early on in the collision</a:t>
            </a:r>
          </a:p>
          <a:p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Interact with the medium as they pass through causing them to lose energy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Makes them good probes for studying properties of the QGP because their production is not effected by the medium’s characteristics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nergy loss expected to be different for gluons, light, and heavy quarks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856B8-0A2D-4C48-9B0B-599A3A6FE5E5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Peter </a:t>
            </a:r>
            <a:r>
              <a:rPr lang="en-US" dirty="0" err="1" smtClean="0"/>
              <a:t>Koufalis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861520C-AE8B-4945-9A14-AA16AB914BF2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4343400" y="4267200"/>
            <a:ext cx="4487640" cy="2289175"/>
            <a:chOff x="3492" y="975"/>
            <a:chExt cx="2731" cy="1442"/>
          </a:xfrm>
        </p:grpSpPr>
        <p:grpSp>
          <p:nvGrpSpPr>
            <p:cNvPr id="9" name="Group 6"/>
            <p:cNvGrpSpPr>
              <a:grpSpLocks/>
            </p:cNvGrpSpPr>
            <p:nvPr/>
          </p:nvGrpSpPr>
          <p:grpSpPr bwMode="auto">
            <a:xfrm>
              <a:off x="3492" y="975"/>
              <a:ext cx="2731" cy="1315"/>
              <a:chOff x="3492" y="975"/>
              <a:chExt cx="2731" cy="1315"/>
            </a:xfrm>
          </p:grpSpPr>
          <p:grpSp>
            <p:nvGrpSpPr>
              <p:cNvPr id="13" name="Group 7"/>
              <p:cNvGrpSpPr>
                <a:grpSpLocks/>
              </p:cNvGrpSpPr>
              <p:nvPr/>
            </p:nvGrpSpPr>
            <p:grpSpPr bwMode="auto">
              <a:xfrm>
                <a:off x="3949" y="975"/>
                <a:ext cx="2274" cy="1315"/>
                <a:chOff x="3949" y="975"/>
                <a:chExt cx="2274" cy="1315"/>
              </a:xfrm>
            </p:grpSpPr>
            <p:sp>
              <p:nvSpPr>
                <p:cNvPr id="20" name="AutoShape 8"/>
                <p:cNvSpPr>
                  <a:spLocks noChangeArrowheads="1"/>
                </p:cNvSpPr>
                <p:nvPr/>
              </p:nvSpPr>
              <p:spPr bwMode="auto">
                <a:xfrm>
                  <a:off x="4050" y="1329"/>
                  <a:ext cx="2172" cy="961"/>
                </a:xfrm>
                <a:prstGeom prst="roundRect">
                  <a:avLst>
                    <a:gd name="adj" fmla="val 102"/>
                  </a:avLst>
                </a:prstGeom>
                <a:gradFill rotWithShape="0">
                  <a:gsLst>
                    <a:gs pos="0">
                      <a:srgbClr val="FF0000"/>
                    </a:gs>
                    <a:gs pos="100000">
                      <a:srgbClr val="FFFF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Freeform 9"/>
                <p:cNvSpPr>
                  <a:spLocks noChangeArrowheads="1"/>
                </p:cNvSpPr>
                <p:nvPr/>
              </p:nvSpPr>
              <p:spPr bwMode="auto">
                <a:xfrm>
                  <a:off x="3949" y="975"/>
                  <a:ext cx="483" cy="59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84" y="319"/>
                    </a:cxn>
                    <a:cxn ang="0">
                      <a:pos x="808" y="325"/>
                    </a:cxn>
                    <a:cxn ang="0">
                      <a:pos x="411" y="175"/>
                    </a:cxn>
                    <a:cxn ang="0">
                      <a:pos x="408" y="572"/>
                    </a:cxn>
                    <a:cxn ang="0">
                      <a:pos x="813" y="869"/>
                    </a:cxn>
                    <a:cxn ang="0">
                      <a:pos x="960" y="668"/>
                    </a:cxn>
                    <a:cxn ang="0">
                      <a:pos x="644" y="828"/>
                    </a:cxn>
                    <a:cxn ang="0">
                      <a:pos x="825" y="1187"/>
                    </a:cxn>
                    <a:cxn ang="0">
                      <a:pos x="1329" y="1330"/>
                    </a:cxn>
                    <a:cxn ang="0">
                      <a:pos x="1011" y="1133"/>
                    </a:cxn>
                    <a:cxn ang="0">
                      <a:pos x="1079" y="1532"/>
                    </a:cxn>
                    <a:cxn ang="0">
                      <a:pos x="1459" y="1837"/>
                    </a:cxn>
                    <a:cxn ang="0">
                      <a:pos x="1505" y="1589"/>
                    </a:cxn>
                    <a:cxn ang="0">
                      <a:pos x="1216" y="1790"/>
                    </a:cxn>
                    <a:cxn ang="0">
                      <a:pos x="1427" y="2145"/>
                    </a:cxn>
                    <a:cxn ang="0">
                      <a:pos x="1887" y="2374"/>
                    </a:cxn>
                    <a:cxn ang="0">
                      <a:pos x="1847" y="2098"/>
                    </a:cxn>
                    <a:cxn ang="0">
                      <a:pos x="1600" y="2356"/>
                    </a:cxn>
                    <a:cxn ang="0">
                      <a:pos x="1651" y="2471"/>
                    </a:cxn>
                    <a:cxn ang="0">
                      <a:pos x="1724" y="2593"/>
                    </a:cxn>
                    <a:cxn ang="0">
                      <a:pos x="1747" y="2625"/>
                    </a:cxn>
                  </a:cxnLst>
                  <a:rect l="0" t="0" r="r" b="b"/>
                  <a:pathLst>
                    <a:path w="2130" h="2626">
                      <a:moveTo>
                        <a:pt x="0" y="0"/>
                      </a:moveTo>
                      <a:cubicBezTo>
                        <a:pt x="72" y="111"/>
                        <a:pt x="171" y="220"/>
                        <a:pt x="284" y="319"/>
                      </a:cubicBezTo>
                      <a:cubicBezTo>
                        <a:pt x="419" y="435"/>
                        <a:pt x="737" y="458"/>
                        <a:pt x="808" y="325"/>
                      </a:cubicBezTo>
                      <a:cubicBezTo>
                        <a:pt x="905" y="140"/>
                        <a:pt x="521" y="129"/>
                        <a:pt x="411" y="175"/>
                      </a:cubicBezTo>
                      <a:cubicBezTo>
                        <a:pt x="224" y="259"/>
                        <a:pt x="337" y="442"/>
                        <a:pt x="408" y="572"/>
                      </a:cubicBezTo>
                      <a:cubicBezTo>
                        <a:pt x="470" y="700"/>
                        <a:pt x="621" y="825"/>
                        <a:pt x="813" y="869"/>
                      </a:cubicBezTo>
                      <a:cubicBezTo>
                        <a:pt x="942" y="894"/>
                        <a:pt x="1277" y="765"/>
                        <a:pt x="960" y="668"/>
                      </a:cubicBezTo>
                      <a:cubicBezTo>
                        <a:pt x="801" y="620"/>
                        <a:pt x="547" y="659"/>
                        <a:pt x="644" y="828"/>
                      </a:cubicBezTo>
                      <a:cubicBezTo>
                        <a:pt x="715" y="941"/>
                        <a:pt x="716" y="1077"/>
                        <a:pt x="825" y="1187"/>
                      </a:cubicBezTo>
                      <a:cubicBezTo>
                        <a:pt x="934" y="1297"/>
                        <a:pt x="1177" y="1439"/>
                        <a:pt x="1329" y="1330"/>
                      </a:cubicBezTo>
                      <a:cubicBezTo>
                        <a:pt x="1466" y="1223"/>
                        <a:pt x="1145" y="986"/>
                        <a:pt x="1011" y="1133"/>
                      </a:cubicBezTo>
                      <a:cubicBezTo>
                        <a:pt x="899" y="1257"/>
                        <a:pt x="1000" y="1408"/>
                        <a:pt x="1079" y="1532"/>
                      </a:cubicBezTo>
                      <a:cubicBezTo>
                        <a:pt x="1158" y="1656"/>
                        <a:pt x="1295" y="1768"/>
                        <a:pt x="1459" y="1837"/>
                      </a:cubicBezTo>
                      <a:cubicBezTo>
                        <a:pt x="1750" y="1956"/>
                        <a:pt x="1737" y="1641"/>
                        <a:pt x="1505" y="1589"/>
                      </a:cubicBezTo>
                      <a:cubicBezTo>
                        <a:pt x="1311" y="1548"/>
                        <a:pt x="1102" y="1635"/>
                        <a:pt x="1216" y="1790"/>
                      </a:cubicBezTo>
                      <a:cubicBezTo>
                        <a:pt x="1301" y="1906"/>
                        <a:pt x="1297" y="2049"/>
                        <a:pt x="1427" y="2145"/>
                      </a:cubicBezTo>
                      <a:cubicBezTo>
                        <a:pt x="1561" y="2244"/>
                        <a:pt x="1645" y="2391"/>
                        <a:pt x="1887" y="2374"/>
                      </a:cubicBezTo>
                      <a:cubicBezTo>
                        <a:pt x="2129" y="2357"/>
                        <a:pt x="2024" y="2146"/>
                        <a:pt x="1847" y="2098"/>
                      </a:cubicBezTo>
                      <a:cubicBezTo>
                        <a:pt x="1603" y="2045"/>
                        <a:pt x="1532" y="2240"/>
                        <a:pt x="1600" y="2356"/>
                      </a:cubicBezTo>
                      <a:lnTo>
                        <a:pt x="1651" y="2471"/>
                      </a:lnTo>
                      <a:lnTo>
                        <a:pt x="1724" y="2593"/>
                      </a:lnTo>
                      <a:lnTo>
                        <a:pt x="1747" y="2625"/>
                      </a:lnTo>
                    </a:path>
                  </a:pathLst>
                </a:custGeom>
                <a:noFill/>
                <a:ln w="45720">
                  <a:solidFill>
                    <a:srgbClr val="0000FF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Freeform 10"/>
                <p:cNvSpPr>
                  <a:spLocks noChangeArrowheads="1"/>
                </p:cNvSpPr>
                <p:nvPr/>
              </p:nvSpPr>
              <p:spPr bwMode="auto">
                <a:xfrm>
                  <a:off x="4090" y="1529"/>
                  <a:ext cx="2133" cy="473"/>
                </a:xfrm>
                <a:custGeom>
                  <a:avLst/>
                  <a:gdLst/>
                  <a:ahLst/>
                  <a:cxnLst>
                    <a:cxn ang="0">
                      <a:pos x="0" y="2087"/>
                    </a:cxn>
                    <a:cxn ang="0">
                      <a:pos x="1254" y="248"/>
                    </a:cxn>
                    <a:cxn ang="0">
                      <a:pos x="2455" y="448"/>
                    </a:cxn>
                    <a:cxn ang="0">
                      <a:pos x="9404" y="0"/>
                    </a:cxn>
                  </a:cxnLst>
                  <a:rect l="0" t="0" r="r" b="b"/>
                  <a:pathLst>
                    <a:path w="9405" h="2088">
                      <a:moveTo>
                        <a:pt x="0" y="2087"/>
                      </a:moveTo>
                      <a:lnTo>
                        <a:pt x="1254" y="248"/>
                      </a:lnTo>
                      <a:lnTo>
                        <a:pt x="2455" y="448"/>
                      </a:lnTo>
                      <a:lnTo>
                        <a:pt x="9404" y="0"/>
                      </a:lnTo>
                    </a:path>
                  </a:pathLst>
                </a:custGeom>
                <a:noFill/>
                <a:ln w="7308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Freeform 11"/>
                <p:cNvSpPr>
                  <a:spLocks noChangeArrowheads="1"/>
                </p:cNvSpPr>
                <p:nvPr/>
              </p:nvSpPr>
              <p:spPr bwMode="auto">
                <a:xfrm>
                  <a:off x="4716" y="1642"/>
                  <a:ext cx="300" cy="33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76" y="180"/>
                    </a:cxn>
                    <a:cxn ang="0">
                      <a:pos x="501" y="184"/>
                    </a:cxn>
                    <a:cxn ang="0">
                      <a:pos x="255" y="99"/>
                    </a:cxn>
                    <a:cxn ang="0">
                      <a:pos x="253" y="323"/>
                    </a:cxn>
                    <a:cxn ang="0">
                      <a:pos x="505" y="492"/>
                    </a:cxn>
                    <a:cxn ang="0">
                      <a:pos x="596" y="379"/>
                    </a:cxn>
                    <a:cxn ang="0">
                      <a:pos x="400" y="469"/>
                    </a:cxn>
                    <a:cxn ang="0">
                      <a:pos x="512" y="672"/>
                    </a:cxn>
                    <a:cxn ang="0">
                      <a:pos x="826" y="753"/>
                    </a:cxn>
                    <a:cxn ang="0">
                      <a:pos x="628" y="641"/>
                    </a:cxn>
                    <a:cxn ang="0">
                      <a:pos x="670" y="868"/>
                    </a:cxn>
                    <a:cxn ang="0">
                      <a:pos x="907" y="1041"/>
                    </a:cxn>
                    <a:cxn ang="0">
                      <a:pos x="935" y="899"/>
                    </a:cxn>
                    <a:cxn ang="0">
                      <a:pos x="755" y="1014"/>
                    </a:cxn>
                    <a:cxn ang="0">
                      <a:pos x="885" y="1215"/>
                    </a:cxn>
                    <a:cxn ang="0">
                      <a:pos x="1171" y="1345"/>
                    </a:cxn>
                    <a:cxn ang="0">
                      <a:pos x="1147" y="1188"/>
                    </a:cxn>
                    <a:cxn ang="0">
                      <a:pos x="993" y="1336"/>
                    </a:cxn>
                    <a:cxn ang="0">
                      <a:pos x="1025" y="1400"/>
                    </a:cxn>
                    <a:cxn ang="0">
                      <a:pos x="1071" y="1470"/>
                    </a:cxn>
                    <a:cxn ang="0">
                      <a:pos x="1084" y="1487"/>
                    </a:cxn>
                  </a:cxnLst>
                  <a:rect l="0" t="0" r="r" b="b"/>
                  <a:pathLst>
                    <a:path w="1321" h="1488">
                      <a:moveTo>
                        <a:pt x="0" y="0"/>
                      </a:moveTo>
                      <a:cubicBezTo>
                        <a:pt x="43" y="62"/>
                        <a:pt x="106" y="125"/>
                        <a:pt x="176" y="180"/>
                      </a:cubicBezTo>
                      <a:cubicBezTo>
                        <a:pt x="261" y="247"/>
                        <a:pt x="458" y="259"/>
                        <a:pt x="501" y="184"/>
                      </a:cubicBezTo>
                      <a:cubicBezTo>
                        <a:pt x="561" y="79"/>
                        <a:pt x="322" y="73"/>
                        <a:pt x="255" y="99"/>
                      </a:cubicBezTo>
                      <a:cubicBezTo>
                        <a:pt x="140" y="145"/>
                        <a:pt x="209" y="250"/>
                        <a:pt x="253" y="323"/>
                      </a:cubicBezTo>
                      <a:cubicBezTo>
                        <a:pt x="297" y="396"/>
                        <a:pt x="386" y="467"/>
                        <a:pt x="505" y="492"/>
                      </a:cubicBezTo>
                      <a:cubicBezTo>
                        <a:pt x="584" y="505"/>
                        <a:pt x="793" y="433"/>
                        <a:pt x="596" y="379"/>
                      </a:cubicBezTo>
                      <a:cubicBezTo>
                        <a:pt x="497" y="351"/>
                        <a:pt x="340" y="374"/>
                        <a:pt x="400" y="469"/>
                      </a:cubicBezTo>
                      <a:cubicBezTo>
                        <a:pt x="444" y="533"/>
                        <a:pt x="444" y="611"/>
                        <a:pt x="512" y="672"/>
                      </a:cubicBezTo>
                      <a:cubicBezTo>
                        <a:pt x="580" y="733"/>
                        <a:pt x="730" y="815"/>
                        <a:pt x="826" y="753"/>
                      </a:cubicBezTo>
                      <a:cubicBezTo>
                        <a:pt x="910" y="691"/>
                        <a:pt x="711" y="559"/>
                        <a:pt x="628" y="641"/>
                      </a:cubicBezTo>
                      <a:cubicBezTo>
                        <a:pt x="558" y="712"/>
                        <a:pt x="623" y="798"/>
                        <a:pt x="670" y="868"/>
                      </a:cubicBezTo>
                      <a:cubicBezTo>
                        <a:pt x="717" y="938"/>
                        <a:pt x="804" y="1001"/>
                        <a:pt x="907" y="1041"/>
                      </a:cubicBezTo>
                      <a:cubicBezTo>
                        <a:pt x="1087" y="1107"/>
                        <a:pt x="1079" y="930"/>
                        <a:pt x="935" y="899"/>
                      </a:cubicBezTo>
                      <a:cubicBezTo>
                        <a:pt x="813" y="876"/>
                        <a:pt x="683" y="926"/>
                        <a:pt x="755" y="1014"/>
                      </a:cubicBezTo>
                      <a:cubicBezTo>
                        <a:pt x="808" y="1079"/>
                        <a:pt x="805" y="1160"/>
                        <a:pt x="885" y="1215"/>
                      </a:cubicBezTo>
                      <a:cubicBezTo>
                        <a:pt x="965" y="1270"/>
                        <a:pt x="1022" y="1355"/>
                        <a:pt x="1171" y="1345"/>
                      </a:cubicBezTo>
                      <a:cubicBezTo>
                        <a:pt x="1320" y="1335"/>
                        <a:pt x="1257" y="1216"/>
                        <a:pt x="1147" y="1188"/>
                      </a:cubicBezTo>
                      <a:cubicBezTo>
                        <a:pt x="995" y="1158"/>
                        <a:pt x="950" y="1269"/>
                        <a:pt x="993" y="1336"/>
                      </a:cubicBezTo>
                      <a:lnTo>
                        <a:pt x="1025" y="1400"/>
                      </a:lnTo>
                      <a:lnTo>
                        <a:pt x="1071" y="1470"/>
                      </a:lnTo>
                      <a:lnTo>
                        <a:pt x="1084" y="1487"/>
                      </a:lnTo>
                    </a:path>
                  </a:pathLst>
                </a:custGeom>
                <a:noFill/>
                <a:ln w="27360">
                  <a:solidFill>
                    <a:srgbClr val="0000FF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" name="Freeform 12"/>
                <p:cNvSpPr>
                  <a:spLocks noChangeArrowheads="1"/>
                </p:cNvSpPr>
                <p:nvPr/>
              </p:nvSpPr>
              <p:spPr bwMode="auto">
                <a:xfrm>
                  <a:off x="4973" y="1864"/>
                  <a:ext cx="430" cy="104"/>
                </a:xfrm>
                <a:custGeom>
                  <a:avLst/>
                  <a:gdLst/>
                  <a:ahLst/>
                  <a:cxnLst>
                    <a:cxn ang="0">
                      <a:pos x="0" y="456"/>
                    </a:cxn>
                    <a:cxn ang="0">
                      <a:pos x="252" y="395"/>
                    </a:cxn>
                    <a:cxn ang="0">
                      <a:pos x="411" y="127"/>
                    </a:cxn>
                    <a:cxn ang="0">
                      <a:pos x="215" y="291"/>
                    </a:cxn>
                    <a:cxn ang="0">
                      <a:pos x="420" y="399"/>
                    </a:cxn>
                    <a:cxn ang="0">
                      <a:pos x="696" y="273"/>
                    </a:cxn>
                    <a:cxn ang="0">
                      <a:pos x="637" y="144"/>
                    </a:cxn>
                    <a:cxn ang="0">
                      <a:pos x="625" y="349"/>
                    </a:cxn>
                    <a:cxn ang="0">
                      <a:pos x="865" y="354"/>
                    </a:cxn>
                    <a:cxn ang="0">
                      <a:pos x="1094" y="135"/>
                    </a:cxn>
                    <a:cxn ang="0">
                      <a:pos x="893" y="243"/>
                    </a:cxn>
                    <a:cxn ang="0">
                      <a:pos x="1124" y="318"/>
                    </a:cxn>
                    <a:cxn ang="0">
                      <a:pos x="1397" y="204"/>
                    </a:cxn>
                    <a:cxn ang="0">
                      <a:pos x="1280" y="114"/>
                    </a:cxn>
                    <a:cxn ang="0">
                      <a:pos x="1299" y="317"/>
                    </a:cxn>
                    <a:cxn ang="0">
                      <a:pos x="1547" y="306"/>
                    </a:cxn>
                    <a:cxn ang="0">
                      <a:pos x="1804" y="133"/>
                    </a:cxn>
                    <a:cxn ang="0">
                      <a:pos x="1648" y="77"/>
                    </a:cxn>
                    <a:cxn ang="0">
                      <a:pos x="1710" y="276"/>
                    </a:cxn>
                    <a:cxn ang="0">
                      <a:pos x="1784" y="279"/>
                    </a:cxn>
                    <a:cxn ang="0">
                      <a:pos x="1871" y="276"/>
                    </a:cxn>
                    <a:cxn ang="0">
                      <a:pos x="1893" y="272"/>
                    </a:cxn>
                  </a:cxnLst>
                  <a:rect l="0" t="0" r="r" b="b"/>
                  <a:pathLst>
                    <a:path w="1894" h="457">
                      <a:moveTo>
                        <a:pt x="0" y="456"/>
                      </a:moveTo>
                      <a:cubicBezTo>
                        <a:pt x="78" y="448"/>
                        <a:pt x="166" y="427"/>
                        <a:pt x="252" y="395"/>
                      </a:cubicBezTo>
                      <a:cubicBezTo>
                        <a:pt x="353" y="358"/>
                        <a:pt x="461" y="201"/>
                        <a:pt x="411" y="127"/>
                      </a:cubicBezTo>
                      <a:cubicBezTo>
                        <a:pt x="344" y="28"/>
                        <a:pt x="222" y="224"/>
                        <a:pt x="215" y="291"/>
                      </a:cubicBezTo>
                      <a:cubicBezTo>
                        <a:pt x="201" y="410"/>
                        <a:pt x="332" y="402"/>
                        <a:pt x="420" y="399"/>
                      </a:cubicBezTo>
                      <a:cubicBezTo>
                        <a:pt x="507" y="404"/>
                        <a:pt x="616" y="359"/>
                        <a:pt x="696" y="273"/>
                      </a:cubicBezTo>
                      <a:cubicBezTo>
                        <a:pt x="748" y="215"/>
                        <a:pt x="782" y="7"/>
                        <a:pt x="637" y="144"/>
                      </a:cubicBezTo>
                      <a:cubicBezTo>
                        <a:pt x="564" y="213"/>
                        <a:pt x="507" y="352"/>
                        <a:pt x="625" y="349"/>
                      </a:cubicBezTo>
                      <a:cubicBezTo>
                        <a:pt x="706" y="343"/>
                        <a:pt x="777" y="381"/>
                        <a:pt x="865" y="354"/>
                      </a:cubicBezTo>
                      <a:cubicBezTo>
                        <a:pt x="953" y="327"/>
                        <a:pt x="1105" y="243"/>
                        <a:pt x="1094" y="135"/>
                      </a:cubicBezTo>
                      <a:cubicBezTo>
                        <a:pt x="1078" y="35"/>
                        <a:pt x="858" y="135"/>
                        <a:pt x="893" y="243"/>
                      </a:cubicBezTo>
                      <a:cubicBezTo>
                        <a:pt x="925" y="335"/>
                        <a:pt x="1036" y="324"/>
                        <a:pt x="1124" y="318"/>
                      </a:cubicBezTo>
                      <a:cubicBezTo>
                        <a:pt x="1212" y="312"/>
                        <a:pt x="1310" y="271"/>
                        <a:pt x="1397" y="204"/>
                      </a:cubicBezTo>
                      <a:cubicBezTo>
                        <a:pt x="1545" y="87"/>
                        <a:pt x="1378" y="9"/>
                        <a:pt x="1280" y="114"/>
                      </a:cubicBezTo>
                      <a:cubicBezTo>
                        <a:pt x="1201" y="203"/>
                        <a:pt x="1184" y="335"/>
                        <a:pt x="1299" y="317"/>
                      </a:cubicBezTo>
                      <a:cubicBezTo>
                        <a:pt x="1385" y="306"/>
                        <a:pt x="1458" y="346"/>
                        <a:pt x="1547" y="306"/>
                      </a:cubicBezTo>
                      <a:cubicBezTo>
                        <a:pt x="1636" y="266"/>
                        <a:pt x="1741" y="261"/>
                        <a:pt x="1804" y="133"/>
                      </a:cubicBezTo>
                      <a:cubicBezTo>
                        <a:pt x="1867" y="5"/>
                        <a:pt x="1728" y="0"/>
                        <a:pt x="1648" y="77"/>
                      </a:cubicBezTo>
                      <a:cubicBezTo>
                        <a:pt x="1548" y="189"/>
                        <a:pt x="1629" y="277"/>
                        <a:pt x="1710" y="276"/>
                      </a:cubicBezTo>
                      <a:lnTo>
                        <a:pt x="1784" y="279"/>
                      </a:lnTo>
                      <a:lnTo>
                        <a:pt x="1871" y="276"/>
                      </a:lnTo>
                      <a:lnTo>
                        <a:pt x="1893" y="272"/>
                      </a:lnTo>
                    </a:path>
                  </a:pathLst>
                </a:custGeom>
                <a:noFill/>
                <a:ln w="27360">
                  <a:solidFill>
                    <a:srgbClr val="0000FF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Freeform 13"/>
                <p:cNvSpPr>
                  <a:spLocks noChangeArrowheads="1"/>
                </p:cNvSpPr>
                <p:nvPr/>
              </p:nvSpPr>
              <p:spPr bwMode="auto">
                <a:xfrm>
                  <a:off x="5407" y="1679"/>
                  <a:ext cx="379" cy="251"/>
                </a:xfrm>
                <a:custGeom>
                  <a:avLst/>
                  <a:gdLst/>
                  <a:ahLst/>
                  <a:cxnLst>
                    <a:cxn ang="0">
                      <a:pos x="0" y="1106"/>
                    </a:cxn>
                    <a:cxn ang="0">
                      <a:pos x="209" y="957"/>
                    </a:cxn>
                    <a:cxn ang="0">
                      <a:pos x="246" y="650"/>
                    </a:cxn>
                    <a:cxn ang="0">
                      <a:pos x="130" y="874"/>
                    </a:cxn>
                    <a:cxn ang="0">
                      <a:pos x="365" y="899"/>
                    </a:cxn>
                    <a:cxn ang="0">
                      <a:pos x="569" y="678"/>
                    </a:cxn>
                    <a:cxn ang="0">
                      <a:pos x="461" y="580"/>
                    </a:cxn>
                    <a:cxn ang="0">
                      <a:pos x="533" y="777"/>
                    </a:cxn>
                    <a:cxn ang="0">
                      <a:pos x="758" y="694"/>
                    </a:cxn>
                    <a:cxn ang="0">
                      <a:pos x="877" y="404"/>
                    </a:cxn>
                    <a:cxn ang="0">
                      <a:pos x="738" y="579"/>
                    </a:cxn>
                    <a:cxn ang="0">
                      <a:pos x="980" y="565"/>
                    </a:cxn>
                    <a:cxn ang="0">
                      <a:pos x="1185" y="358"/>
                    </a:cxn>
                    <a:cxn ang="0">
                      <a:pos x="1041" y="316"/>
                    </a:cxn>
                    <a:cxn ang="0">
                      <a:pos x="1143" y="498"/>
                    </a:cxn>
                    <a:cxn ang="0">
                      <a:pos x="1365" y="398"/>
                    </a:cxn>
                    <a:cxn ang="0">
                      <a:pos x="1533" y="142"/>
                    </a:cxn>
                    <a:cxn ang="0">
                      <a:pos x="1366" y="145"/>
                    </a:cxn>
                    <a:cxn ang="0">
                      <a:pos x="1504" y="310"/>
                    </a:cxn>
                    <a:cxn ang="0">
                      <a:pos x="1574" y="284"/>
                    </a:cxn>
                    <a:cxn ang="0">
                      <a:pos x="1653" y="249"/>
                    </a:cxn>
                    <a:cxn ang="0">
                      <a:pos x="1672" y="238"/>
                    </a:cxn>
                  </a:cxnLst>
                  <a:rect l="0" t="0" r="r" b="b"/>
                  <a:pathLst>
                    <a:path w="1673" h="1107">
                      <a:moveTo>
                        <a:pt x="0" y="1106"/>
                      </a:moveTo>
                      <a:cubicBezTo>
                        <a:pt x="69" y="1071"/>
                        <a:pt x="142" y="1019"/>
                        <a:pt x="209" y="957"/>
                      </a:cubicBezTo>
                      <a:cubicBezTo>
                        <a:pt x="285" y="884"/>
                        <a:pt x="322" y="699"/>
                        <a:pt x="246" y="650"/>
                      </a:cubicBezTo>
                      <a:cubicBezTo>
                        <a:pt x="143" y="583"/>
                        <a:pt x="109" y="807"/>
                        <a:pt x="130" y="874"/>
                      </a:cubicBezTo>
                      <a:cubicBezTo>
                        <a:pt x="168" y="990"/>
                        <a:pt x="283" y="934"/>
                        <a:pt x="365" y="899"/>
                      </a:cubicBezTo>
                      <a:cubicBezTo>
                        <a:pt x="447" y="864"/>
                        <a:pt x="528" y="791"/>
                        <a:pt x="569" y="678"/>
                      </a:cubicBezTo>
                      <a:cubicBezTo>
                        <a:pt x="592" y="606"/>
                        <a:pt x="540" y="401"/>
                        <a:pt x="461" y="580"/>
                      </a:cubicBezTo>
                      <a:cubicBezTo>
                        <a:pt x="421" y="672"/>
                        <a:pt x="426" y="822"/>
                        <a:pt x="533" y="777"/>
                      </a:cubicBezTo>
                      <a:cubicBezTo>
                        <a:pt x="604" y="741"/>
                        <a:pt x="686" y="749"/>
                        <a:pt x="758" y="694"/>
                      </a:cubicBezTo>
                      <a:cubicBezTo>
                        <a:pt x="830" y="639"/>
                        <a:pt x="932" y="501"/>
                        <a:pt x="877" y="404"/>
                      </a:cubicBezTo>
                      <a:cubicBezTo>
                        <a:pt x="822" y="317"/>
                        <a:pt x="661" y="492"/>
                        <a:pt x="738" y="579"/>
                      </a:cubicBezTo>
                      <a:cubicBezTo>
                        <a:pt x="804" y="653"/>
                        <a:pt x="903" y="601"/>
                        <a:pt x="980" y="565"/>
                      </a:cubicBezTo>
                      <a:cubicBezTo>
                        <a:pt x="1057" y="529"/>
                        <a:pt x="1133" y="451"/>
                        <a:pt x="1185" y="358"/>
                      </a:cubicBezTo>
                      <a:cubicBezTo>
                        <a:pt x="1275" y="194"/>
                        <a:pt x="1089" y="183"/>
                        <a:pt x="1041" y="316"/>
                      </a:cubicBezTo>
                      <a:cubicBezTo>
                        <a:pt x="1004" y="428"/>
                        <a:pt x="1043" y="556"/>
                        <a:pt x="1143" y="498"/>
                      </a:cubicBezTo>
                      <a:cubicBezTo>
                        <a:pt x="1217" y="457"/>
                        <a:pt x="1300" y="467"/>
                        <a:pt x="1365" y="398"/>
                      </a:cubicBezTo>
                      <a:cubicBezTo>
                        <a:pt x="1430" y="329"/>
                        <a:pt x="1528" y="284"/>
                        <a:pt x="1533" y="142"/>
                      </a:cubicBezTo>
                      <a:cubicBezTo>
                        <a:pt x="1538" y="0"/>
                        <a:pt x="1409" y="44"/>
                        <a:pt x="1366" y="145"/>
                      </a:cubicBezTo>
                      <a:cubicBezTo>
                        <a:pt x="1318" y="288"/>
                        <a:pt x="1430" y="339"/>
                        <a:pt x="1504" y="310"/>
                      </a:cubicBezTo>
                      <a:lnTo>
                        <a:pt x="1574" y="284"/>
                      </a:lnTo>
                      <a:lnTo>
                        <a:pt x="1653" y="249"/>
                      </a:lnTo>
                      <a:lnTo>
                        <a:pt x="1672" y="238"/>
                      </a:lnTo>
                    </a:path>
                  </a:pathLst>
                </a:custGeom>
                <a:noFill/>
                <a:ln w="27360">
                  <a:solidFill>
                    <a:srgbClr val="0000FF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Freeform 14"/>
                <p:cNvSpPr>
                  <a:spLocks noChangeArrowheads="1"/>
                </p:cNvSpPr>
                <p:nvPr/>
              </p:nvSpPr>
              <p:spPr bwMode="auto">
                <a:xfrm>
                  <a:off x="5763" y="1714"/>
                  <a:ext cx="436" cy="116"/>
                </a:xfrm>
                <a:custGeom>
                  <a:avLst/>
                  <a:gdLst/>
                  <a:ahLst/>
                  <a:cxnLst>
                    <a:cxn ang="0">
                      <a:pos x="1920" y="146"/>
                    </a:cxn>
                    <a:cxn ang="0">
                      <a:pos x="1660" y="163"/>
                    </a:cxn>
                    <a:cxn ang="0">
                      <a:pos x="1453" y="400"/>
                    </a:cxn>
                    <a:cxn ang="0">
                      <a:pos x="1678" y="273"/>
                    </a:cxn>
                    <a:cxn ang="0">
                      <a:pos x="1497" y="129"/>
                    </a:cxn>
                    <a:cxn ang="0">
                      <a:pos x="1200" y="207"/>
                    </a:cxn>
                    <a:cxn ang="0">
                      <a:pos x="1235" y="345"/>
                    </a:cxn>
                    <a:cxn ang="0">
                      <a:pos x="1286" y="144"/>
                    </a:cxn>
                    <a:cxn ang="0">
                      <a:pos x="1050" y="95"/>
                    </a:cxn>
                    <a:cxn ang="0">
                      <a:pos x="786" y="275"/>
                    </a:cxn>
                    <a:cxn ang="0">
                      <a:pos x="1001" y="202"/>
                    </a:cxn>
                    <a:cxn ang="0">
                      <a:pos x="790" y="87"/>
                    </a:cxn>
                    <a:cxn ang="0">
                      <a:pos x="501" y="152"/>
                    </a:cxn>
                    <a:cxn ang="0">
                      <a:pos x="597" y="263"/>
                    </a:cxn>
                    <a:cxn ang="0">
                      <a:pos x="618" y="58"/>
                    </a:cxn>
                    <a:cxn ang="0">
                      <a:pos x="374" y="25"/>
                    </a:cxn>
                    <a:cxn ang="0">
                      <a:pos x="86" y="152"/>
                    </a:cxn>
                    <a:cxn ang="0">
                      <a:pos x="228" y="234"/>
                    </a:cxn>
                    <a:cxn ang="0">
                      <a:pos x="207" y="26"/>
                    </a:cxn>
                    <a:cxn ang="0">
                      <a:pos x="135" y="10"/>
                    </a:cxn>
                    <a:cxn ang="0">
                      <a:pos x="48" y="0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921" h="511">
                      <a:moveTo>
                        <a:pt x="1920" y="146"/>
                      </a:moveTo>
                      <a:cubicBezTo>
                        <a:pt x="1841" y="140"/>
                        <a:pt x="1752" y="146"/>
                        <a:pt x="1660" y="163"/>
                      </a:cubicBezTo>
                      <a:cubicBezTo>
                        <a:pt x="1554" y="182"/>
                        <a:pt x="1418" y="320"/>
                        <a:pt x="1453" y="400"/>
                      </a:cubicBezTo>
                      <a:cubicBezTo>
                        <a:pt x="1499" y="510"/>
                        <a:pt x="1657" y="338"/>
                        <a:pt x="1678" y="273"/>
                      </a:cubicBezTo>
                      <a:cubicBezTo>
                        <a:pt x="1712" y="156"/>
                        <a:pt x="1585" y="141"/>
                        <a:pt x="1497" y="129"/>
                      </a:cubicBezTo>
                      <a:cubicBezTo>
                        <a:pt x="1412" y="110"/>
                        <a:pt x="1296" y="133"/>
                        <a:pt x="1200" y="207"/>
                      </a:cubicBezTo>
                      <a:cubicBezTo>
                        <a:pt x="1138" y="255"/>
                        <a:pt x="1065" y="453"/>
                        <a:pt x="1235" y="345"/>
                      </a:cubicBezTo>
                      <a:cubicBezTo>
                        <a:pt x="1319" y="289"/>
                        <a:pt x="1400" y="162"/>
                        <a:pt x="1286" y="144"/>
                      </a:cubicBezTo>
                      <a:cubicBezTo>
                        <a:pt x="1205" y="135"/>
                        <a:pt x="1142" y="86"/>
                        <a:pt x="1050" y="95"/>
                      </a:cubicBezTo>
                      <a:cubicBezTo>
                        <a:pt x="958" y="104"/>
                        <a:pt x="794" y="165"/>
                        <a:pt x="786" y="275"/>
                      </a:cubicBezTo>
                      <a:cubicBezTo>
                        <a:pt x="782" y="377"/>
                        <a:pt x="1015" y="314"/>
                        <a:pt x="1001" y="202"/>
                      </a:cubicBezTo>
                      <a:cubicBezTo>
                        <a:pt x="990" y="105"/>
                        <a:pt x="875" y="98"/>
                        <a:pt x="790" y="87"/>
                      </a:cubicBezTo>
                      <a:cubicBezTo>
                        <a:pt x="705" y="76"/>
                        <a:pt x="598" y="103"/>
                        <a:pt x="501" y="152"/>
                      </a:cubicBezTo>
                      <a:cubicBezTo>
                        <a:pt x="333" y="243"/>
                        <a:pt x="481" y="349"/>
                        <a:pt x="597" y="263"/>
                      </a:cubicBezTo>
                      <a:cubicBezTo>
                        <a:pt x="693" y="188"/>
                        <a:pt x="735" y="60"/>
                        <a:pt x="618" y="58"/>
                      </a:cubicBezTo>
                      <a:cubicBezTo>
                        <a:pt x="532" y="53"/>
                        <a:pt x="466" y="1"/>
                        <a:pt x="374" y="25"/>
                      </a:cubicBezTo>
                      <a:cubicBezTo>
                        <a:pt x="275" y="51"/>
                        <a:pt x="172" y="35"/>
                        <a:pt x="86" y="152"/>
                      </a:cubicBezTo>
                      <a:cubicBezTo>
                        <a:pt x="0" y="269"/>
                        <a:pt x="135" y="298"/>
                        <a:pt x="228" y="234"/>
                      </a:cubicBezTo>
                      <a:cubicBezTo>
                        <a:pt x="351" y="141"/>
                        <a:pt x="286" y="41"/>
                        <a:pt x="207" y="26"/>
                      </a:cubicBezTo>
                      <a:lnTo>
                        <a:pt x="135" y="10"/>
                      </a:lnTo>
                      <a:lnTo>
                        <a:pt x="48" y="0"/>
                      </a:lnTo>
                      <a:lnTo>
                        <a:pt x="27" y="0"/>
                      </a:lnTo>
                    </a:path>
                  </a:pathLst>
                </a:custGeom>
                <a:noFill/>
                <a:ln w="27360">
                  <a:solidFill>
                    <a:srgbClr val="0000FF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" name="Freeform 15"/>
                <p:cNvSpPr>
                  <a:spLocks noChangeArrowheads="1"/>
                </p:cNvSpPr>
                <p:nvPr/>
              </p:nvSpPr>
              <p:spPr bwMode="auto">
                <a:xfrm>
                  <a:off x="4624" y="1923"/>
                  <a:ext cx="332" cy="311"/>
                </a:xfrm>
                <a:custGeom>
                  <a:avLst/>
                  <a:gdLst/>
                  <a:ahLst/>
                  <a:cxnLst>
                    <a:cxn ang="0">
                      <a:pos x="0" y="1370"/>
                    </a:cxn>
                    <a:cxn ang="0">
                      <a:pos x="174" y="1185"/>
                    </a:cxn>
                    <a:cxn ang="0">
                      <a:pos x="146" y="879"/>
                    </a:cxn>
                    <a:cxn ang="0">
                      <a:pos x="79" y="1119"/>
                    </a:cxn>
                    <a:cxn ang="0">
                      <a:pos x="316" y="1100"/>
                    </a:cxn>
                    <a:cxn ang="0">
                      <a:pos x="471" y="847"/>
                    </a:cxn>
                    <a:cxn ang="0">
                      <a:pos x="343" y="771"/>
                    </a:cxn>
                    <a:cxn ang="0">
                      <a:pos x="455" y="950"/>
                    </a:cxn>
                    <a:cxn ang="0">
                      <a:pos x="658" y="825"/>
                    </a:cxn>
                    <a:cxn ang="0">
                      <a:pos x="716" y="521"/>
                    </a:cxn>
                    <a:cxn ang="0">
                      <a:pos x="616" y="718"/>
                    </a:cxn>
                    <a:cxn ang="0">
                      <a:pos x="850" y="660"/>
                    </a:cxn>
                    <a:cxn ang="0">
                      <a:pos x="1009" y="419"/>
                    </a:cxn>
                    <a:cxn ang="0">
                      <a:pos x="860" y="405"/>
                    </a:cxn>
                    <a:cxn ang="0">
                      <a:pos x="996" y="564"/>
                    </a:cxn>
                    <a:cxn ang="0">
                      <a:pos x="1194" y="423"/>
                    </a:cxn>
                    <a:cxn ang="0">
                      <a:pos x="1306" y="141"/>
                    </a:cxn>
                    <a:cxn ang="0">
                      <a:pos x="1143" y="178"/>
                    </a:cxn>
                    <a:cxn ang="0">
                      <a:pos x="1311" y="313"/>
                    </a:cxn>
                    <a:cxn ang="0">
                      <a:pos x="1375" y="274"/>
                    </a:cxn>
                    <a:cxn ang="0">
                      <a:pos x="1445" y="225"/>
                    </a:cxn>
                    <a:cxn ang="0">
                      <a:pos x="1462" y="212"/>
                    </a:cxn>
                  </a:cxnLst>
                  <a:rect l="0" t="0" r="r" b="b"/>
                  <a:pathLst>
                    <a:path w="1463" h="1371">
                      <a:moveTo>
                        <a:pt x="0" y="1370"/>
                      </a:moveTo>
                      <a:cubicBezTo>
                        <a:pt x="61" y="1322"/>
                        <a:pt x="122" y="1259"/>
                        <a:pt x="174" y="1185"/>
                      </a:cubicBezTo>
                      <a:cubicBezTo>
                        <a:pt x="234" y="1100"/>
                        <a:pt x="230" y="912"/>
                        <a:pt x="146" y="879"/>
                      </a:cubicBezTo>
                      <a:cubicBezTo>
                        <a:pt x="31" y="831"/>
                        <a:pt x="46" y="1057"/>
                        <a:pt x="79" y="1119"/>
                      </a:cubicBezTo>
                      <a:cubicBezTo>
                        <a:pt x="139" y="1225"/>
                        <a:pt x="244" y="1150"/>
                        <a:pt x="316" y="1100"/>
                      </a:cubicBezTo>
                      <a:cubicBezTo>
                        <a:pt x="389" y="1057"/>
                        <a:pt x="454" y="963"/>
                        <a:pt x="471" y="847"/>
                      </a:cubicBezTo>
                      <a:cubicBezTo>
                        <a:pt x="478" y="771"/>
                        <a:pt x="384" y="581"/>
                        <a:pt x="343" y="771"/>
                      </a:cubicBezTo>
                      <a:cubicBezTo>
                        <a:pt x="323" y="868"/>
                        <a:pt x="358" y="1014"/>
                        <a:pt x="455" y="950"/>
                      </a:cubicBezTo>
                      <a:cubicBezTo>
                        <a:pt x="518" y="900"/>
                        <a:pt x="600" y="894"/>
                        <a:pt x="658" y="825"/>
                      </a:cubicBezTo>
                      <a:cubicBezTo>
                        <a:pt x="716" y="756"/>
                        <a:pt x="789" y="604"/>
                        <a:pt x="716" y="521"/>
                      </a:cubicBezTo>
                      <a:cubicBezTo>
                        <a:pt x="645" y="446"/>
                        <a:pt x="523" y="647"/>
                        <a:pt x="616" y="718"/>
                      </a:cubicBezTo>
                      <a:cubicBezTo>
                        <a:pt x="694" y="779"/>
                        <a:pt x="782" y="709"/>
                        <a:pt x="850" y="660"/>
                      </a:cubicBezTo>
                      <a:cubicBezTo>
                        <a:pt x="922" y="608"/>
                        <a:pt x="977" y="521"/>
                        <a:pt x="1009" y="419"/>
                      </a:cubicBezTo>
                      <a:cubicBezTo>
                        <a:pt x="1064" y="241"/>
                        <a:pt x="878" y="265"/>
                        <a:pt x="860" y="405"/>
                      </a:cubicBezTo>
                      <a:cubicBezTo>
                        <a:pt x="846" y="521"/>
                        <a:pt x="909" y="640"/>
                        <a:pt x="996" y="564"/>
                      </a:cubicBezTo>
                      <a:cubicBezTo>
                        <a:pt x="1060" y="510"/>
                        <a:pt x="1145" y="504"/>
                        <a:pt x="1194" y="423"/>
                      </a:cubicBezTo>
                      <a:cubicBezTo>
                        <a:pt x="1243" y="342"/>
                        <a:pt x="1329" y="282"/>
                        <a:pt x="1306" y="141"/>
                      </a:cubicBezTo>
                      <a:cubicBezTo>
                        <a:pt x="1283" y="0"/>
                        <a:pt x="1165" y="70"/>
                        <a:pt x="1143" y="178"/>
                      </a:cubicBezTo>
                      <a:cubicBezTo>
                        <a:pt x="1125" y="325"/>
                        <a:pt x="1245" y="355"/>
                        <a:pt x="1311" y="313"/>
                      </a:cubicBezTo>
                      <a:lnTo>
                        <a:pt x="1375" y="274"/>
                      </a:lnTo>
                      <a:lnTo>
                        <a:pt x="1445" y="225"/>
                      </a:lnTo>
                      <a:lnTo>
                        <a:pt x="1462" y="212"/>
                      </a:lnTo>
                    </a:path>
                  </a:pathLst>
                </a:custGeom>
                <a:noFill/>
                <a:ln w="27360">
                  <a:solidFill>
                    <a:srgbClr val="0000FF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16"/>
                <p:cNvSpPr>
                  <a:spLocks noChangeArrowheads="1"/>
                </p:cNvSpPr>
                <p:nvPr/>
              </p:nvSpPr>
              <p:spPr bwMode="auto">
                <a:xfrm>
                  <a:off x="5344" y="1906"/>
                  <a:ext cx="327" cy="31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4" y="164"/>
                    </a:cxn>
                    <a:cxn ang="0">
                      <a:pos x="515" y="135"/>
                    </a:cxn>
                    <a:cxn ang="0">
                      <a:pos x="264" y="75"/>
                    </a:cxn>
                    <a:cxn ang="0">
                      <a:pos x="284" y="298"/>
                    </a:cxn>
                    <a:cxn ang="0">
                      <a:pos x="550" y="444"/>
                    </a:cxn>
                    <a:cxn ang="0">
                      <a:pos x="630" y="322"/>
                    </a:cxn>
                    <a:cxn ang="0">
                      <a:pos x="442" y="430"/>
                    </a:cxn>
                    <a:cxn ang="0">
                      <a:pos x="575" y="622"/>
                    </a:cxn>
                    <a:cxn ang="0">
                      <a:pos x="895" y="676"/>
                    </a:cxn>
                    <a:cxn ang="0">
                      <a:pos x="687" y="581"/>
                    </a:cxn>
                    <a:cxn ang="0">
                      <a:pos x="750" y="804"/>
                    </a:cxn>
                    <a:cxn ang="0">
                      <a:pos x="1002" y="954"/>
                    </a:cxn>
                    <a:cxn ang="0">
                      <a:pos x="1017" y="812"/>
                    </a:cxn>
                    <a:cxn ang="0">
                      <a:pos x="850" y="942"/>
                    </a:cxn>
                    <a:cxn ang="0">
                      <a:pos x="998" y="1130"/>
                    </a:cxn>
                    <a:cxn ang="0">
                      <a:pos x="1294" y="1235"/>
                    </a:cxn>
                    <a:cxn ang="0">
                      <a:pos x="1256" y="1080"/>
                    </a:cxn>
                    <a:cxn ang="0">
                      <a:pos x="1116" y="1241"/>
                    </a:cxn>
                    <a:cxn ang="0">
                      <a:pos x="1154" y="1301"/>
                    </a:cxn>
                    <a:cxn ang="0">
                      <a:pos x="1207" y="1368"/>
                    </a:cxn>
                    <a:cxn ang="0">
                      <a:pos x="1223" y="1384"/>
                    </a:cxn>
                  </a:cxnLst>
                  <a:rect l="0" t="0" r="r" b="b"/>
                  <a:pathLst>
                    <a:path w="1442" h="1385">
                      <a:moveTo>
                        <a:pt x="0" y="0"/>
                      </a:moveTo>
                      <a:cubicBezTo>
                        <a:pt x="50" y="58"/>
                        <a:pt x="117" y="115"/>
                        <a:pt x="194" y="164"/>
                      </a:cubicBezTo>
                      <a:cubicBezTo>
                        <a:pt x="284" y="221"/>
                        <a:pt x="480" y="216"/>
                        <a:pt x="515" y="135"/>
                      </a:cubicBezTo>
                      <a:cubicBezTo>
                        <a:pt x="564" y="26"/>
                        <a:pt x="327" y="42"/>
                        <a:pt x="264" y="75"/>
                      </a:cubicBezTo>
                      <a:cubicBezTo>
                        <a:pt x="151" y="131"/>
                        <a:pt x="232" y="229"/>
                        <a:pt x="284" y="298"/>
                      </a:cubicBezTo>
                      <a:cubicBezTo>
                        <a:pt x="336" y="367"/>
                        <a:pt x="428" y="430"/>
                        <a:pt x="550" y="444"/>
                      </a:cubicBezTo>
                      <a:cubicBezTo>
                        <a:pt x="630" y="450"/>
                        <a:pt x="828" y="361"/>
                        <a:pt x="630" y="322"/>
                      </a:cubicBezTo>
                      <a:cubicBezTo>
                        <a:pt x="527" y="305"/>
                        <a:pt x="375" y="339"/>
                        <a:pt x="442" y="430"/>
                      </a:cubicBezTo>
                      <a:cubicBezTo>
                        <a:pt x="494" y="489"/>
                        <a:pt x="501" y="568"/>
                        <a:pt x="575" y="622"/>
                      </a:cubicBezTo>
                      <a:cubicBezTo>
                        <a:pt x="649" y="676"/>
                        <a:pt x="805" y="746"/>
                        <a:pt x="895" y="676"/>
                      </a:cubicBezTo>
                      <a:cubicBezTo>
                        <a:pt x="971" y="606"/>
                        <a:pt x="761" y="493"/>
                        <a:pt x="687" y="581"/>
                      </a:cubicBezTo>
                      <a:cubicBezTo>
                        <a:pt x="623" y="656"/>
                        <a:pt x="697" y="739"/>
                        <a:pt x="750" y="804"/>
                      </a:cubicBezTo>
                      <a:cubicBezTo>
                        <a:pt x="803" y="869"/>
                        <a:pt x="896" y="925"/>
                        <a:pt x="1002" y="954"/>
                      </a:cubicBezTo>
                      <a:cubicBezTo>
                        <a:pt x="1188" y="1005"/>
                        <a:pt x="1163" y="829"/>
                        <a:pt x="1017" y="812"/>
                      </a:cubicBezTo>
                      <a:cubicBezTo>
                        <a:pt x="895" y="800"/>
                        <a:pt x="769" y="861"/>
                        <a:pt x="850" y="942"/>
                      </a:cubicBezTo>
                      <a:cubicBezTo>
                        <a:pt x="907" y="1003"/>
                        <a:pt x="914" y="1084"/>
                        <a:pt x="998" y="1130"/>
                      </a:cubicBezTo>
                      <a:cubicBezTo>
                        <a:pt x="1082" y="1176"/>
                        <a:pt x="1147" y="1258"/>
                        <a:pt x="1294" y="1235"/>
                      </a:cubicBezTo>
                      <a:cubicBezTo>
                        <a:pt x="1441" y="1212"/>
                        <a:pt x="1368" y="1101"/>
                        <a:pt x="1256" y="1080"/>
                      </a:cubicBezTo>
                      <a:cubicBezTo>
                        <a:pt x="1100" y="1064"/>
                        <a:pt x="1070" y="1179"/>
                        <a:pt x="1116" y="1241"/>
                      </a:cubicBezTo>
                      <a:lnTo>
                        <a:pt x="1154" y="1301"/>
                      </a:lnTo>
                      <a:lnTo>
                        <a:pt x="1207" y="1368"/>
                      </a:lnTo>
                      <a:lnTo>
                        <a:pt x="1223" y="1384"/>
                      </a:lnTo>
                    </a:path>
                  </a:pathLst>
                </a:custGeom>
                <a:noFill/>
                <a:ln w="27360">
                  <a:solidFill>
                    <a:srgbClr val="0000FF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17"/>
                <p:cNvSpPr>
                  <a:spLocks noChangeArrowheads="1"/>
                </p:cNvSpPr>
                <p:nvPr/>
              </p:nvSpPr>
              <p:spPr bwMode="auto">
                <a:xfrm>
                  <a:off x="5745" y="1745"/>
                  <a:ext cx="250" cy="368"/>
                </a:xfrm>
                <a:custGeom>
                  <a:avLst/>
                  <a:gdLst/>
                  <a:ahLst/>
                  <a:cxnLst>
                    <a:cxn ang="0">
                      <a:pos x="1102" y="1622"/>
                    </a:cxn>
                    <a:cxn ang="0">
                      <a:pos x="952" y="1416"/>
                    </a:cxn>
                    <a:cxn ang="0">
                      <a:pos x="632" y="1373"/>
                    </a:cxn>
                    <a:cxn ang="0">
                      <a:pos x="863" y="1490"/>
                    </a:cxn>
                    <a:cxn ang="0">
                      <a:pos x="898" y="1266"/>
                    </a:cxn>
                    <a:cxn ang="0">
                      <a:pos x="675" y="1065"/>
                    </a:cxn>
                    <a:cxn ang="0">
                      <a:pos x="568" y="1165"/>
                    </a:cxn>
                    <a:cxn ang="0">
                      <a:pos x="776" y="1102"/>
                    </a:cxn>
                    <a:cxn ang="0">
                      <a:pos x="696" y="887"/>
                    </a:cxn>
                    <a:cxn ang="0">
                      <a:pos x="397" y="762"/>
                    </a:cxn>
                    <a:cxn ang="0">
                      <a:pos x="576" y="901"/>
                    </a:cxn>
                    <a:cxn ang="0">
                      <a:pos x="570" y="669"/>
                    </a:cxn>
                    <a:cxn ang="0">
                      <a:pos x="361" y="466"/>
                    </a:cxn>
                    <a:cxn ang="0">
                      <a:pos x="311" y="603"/>
                    </a:cxn>
                    <a:cxn ang="0">
                      <a:pos x="507" y="512"/>
                    </a:cxn>
                    <a:cxn ang="0">
                      <a:pos x="408" y="297"/>
                    </a:cxn>
                    <a:cxn ang="0">
                      <a:pos x="147" y="129"/>
                    </a:cxn>
                    <a:cxn ang="0">
                      <a:pos x="146" y="286"/>
                    </a:cxn>
                    <a:cxn ang="0">
                      <a:pos x="321" y="162"/>
                    </a:cxn>
                    <a:cxn ang="0">
                      <a:pos x="298" y="95"/>
                    </a:cxn>
                    <a:cxn ang="0">
                      <a:pos x="262" y="18"/>
                    </a:cxn>
                    <a:cxn ang="0">
                      <a:pos x="253" y="0"/>
                    </a:cxn>
                  </a:cxnLst>
                  <a:rect l="0" t="0" r="r" b="b"/>
                  <a:pathLst>
                    <a:path w="1103" h="1623">
                      <a:moveTo>
                        <a:pt x="1102" y="1622"/>
                      </a:moveTo>
                      <a:cubicBezTo>
                        <a:pt x="1066" y="1554"/>
                        <a:pt x="1015" y="1484"/>
                        <a:pt x="952" y="1416"/>
                      </a:cubicBezTo>
                      <a:cubicBezTo>
                        <a:pt x="880" y="1341"/>
                        <a:pt x="688" y="1303"/>
                        <a:pt x="632" y="1373"/>
                      </a:cubicBezTo>
                      <a:cubicBezTo>
                        <a:pt x="559" y="1468"/>
                        <a:pt x="793" y="1507"/>
                        <a:pt x="863" y="1490"/>
                      </a:cubicBezTo>
                      <a:cubicBezTo>
                        <a:pt x="985" y="1458"/>
                        <a:pt x="933" y="1346"/>
                        <a:pt x="898" y="1266"/>
                      </a:cubicBezTo>
                      <a:cubicBezTo>
                        <a:pt x="870" y="1189"/>
                        <a:pt x="789" y="1107"/>
                        <a:pt x="675" y="1065"/>
                      </a:cubicBezTo>
                      <a:cubicBezTo>
                        <a:pt x="599" y="1039"/>
                        <a:pt x="385" y="1084"/>
                        <a:pt x="568" y="1165"/>
                      </a:cubicBezTo>
                      <a:cubicBezTo>
                        <a:pt x="664" y="1207"/>
                        <a:pt x="820" y="1207"/>
                        <a:pt x="776" y="1102"/>
                      </a:cubicBezTo>
                      <a:cubicBezTo>
                        <a:pt x="740" y="1033"/>
                        <a:pt x="753" y="956"/>
                        <a:pt x="696" y="887"/>
                      </a:cubicBezTo>
                      <a:cubicBezTo>
                        <a:pt x="639" y="818"/>
                        <a:pt x="499" y="714"/>
                        <a:pt x="397" y="762"/>
                      </a:cubicBezTo>
                      <a:cubicBezTo>
                        <a:pt x="306" y="812"/>
                        <a:pt x="484" y="970"/>
                        <a:pt x="576" y="901"/>
                      </a:cubicBezTo>
                      <a:cubicBezTo>
                        <a:pt x="656" y="841"/>
                        <a:pt x="605" y="744"/>
                        <a:pt x="570" y="669"/>
                      </a:cubicBezTo>
                      <a:cubicBezTo>
                        <a:pt x="535" y="594"/>
                        <a:pt x="457" y="521"/>
                        <a:pt x="361" y="466"/>
                      </a:cubicBezTo>
                      <a:cubicBezTo>
                        <a:pt x="193" y="376"/>
                        <a:pt x="173" y="553"/>
                        <a:pt x="311" y="603"/>
                      </a:cubicBezTo>
                      <a:cubicBezTo>
                        <a:pt x="428" y="642"/>
                        <a:pt x="565" y="609"/>
                        <a:pt x="507" y="512"/>
                      </a:cubicBezTo>
                      <a:cubicBezTo>
                        <a:pt x="466" y="441"/>
                        <a:pt x="477" y="361"/>
                        <a:pt x="408" y="297"/>
                      </a:cubicBezTo>
                      <a:cubicBezTo>
                        <a:pt x="334" y="228"/>
                        <a:pt x="294" y="139"/>
                        <a:pt x="147" y="129"/>
                      </a:cubicBezTo>
                      <a:cubicBezTo>
                        <a:pt x="0" y="119"/>
                        <a:pt x="41" y="243"/>
                        <a:pt x="146" y="286"/>
                      </a:cubicBezTo>
                      <a:cubicBezTo>
                        <a:pt x="293" y="337"/>
                        <a:pt x="350" y="234"/>
                        <a:pt x="321" y="162"/>
                      </a:cubicBezTo>
                      <a:lnTo>
                        <a:pt x="298" y="95"/>
                      </a:lnTo>
                      <a:lnTo>
                        <a:pt x="262" y="18"/>
                      </a:lnTo>
                      <a:lnTo>
                        <a:pt x="253" y="0"/>
                      </a:lnTo>
                    </a:path>
                  </a:pathLst>
                </a:custGeom>
                <a:noFill/>
                <a:ln w="27360">
                  <a:solidFill>
                    <a:srgbClr val="0000FF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4" name="AutoShape 18"/>
              <p:cNvSpPr>
                <a:spLocks noChangeArrowheads="1"/>
              </p:cNvSpPr>
              <p:nvPr/>
            </p:nvSpPr>
            <p:spPr bwMode="auto">
              <a:xfrm>
                <a:off x="3492" y="1766"/>
                <a:ext cx="599" cy="466"/>
              </a:xfrm>
              <a:prstGeom prst="roundRect">
                <a:avLst>
                  <a:gd name="adj" fmla="val 213"/>
                </a:avLst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81000"/>
                  </a:lnSpc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endParaRPr lang="en-US" sz="2000">
                  <a:solidFill>
                    <a:srgbClr val="FF0000"/>
                  </a:solidFill>
                  <a:latin typeface="Arial" pitchFamily="-65" charset="0"/>
                  <a:ea typeface="msmincho" charset="0"/>
                  <a:cs typeface="msmincho" charset="0"/>
                </a:endParaRPr>
              </a:p>
              <a:p>
                <a:pPr algn="ctr">
                  <a:lnSpc>
                    <a:spcPct val="81000"/>
                  </a:lnSpc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endParaRPr lang="en-US" sz="2000">
                  <a:solidFill>
                    <a:srgbClr val="FF0000"/>
                  </a:solidFill>
                  <a:latin typeface="Arial" pitchFamily="-65" charset="0"/>
                  <a:ea typeface="msmincho" charset="0"/>
                  <a:cs typeface="msmincho" charset="0"/>
                </a:endParaRPr>
              </a:p>
            </p:txBody>
          </p:sp>
          <p:sp>
            <p:nvSpPr>
              <p:cNvPr id="15" name="Line 19"/>
              <p:cNvSpPr>
                <a:spLocks noChangeShapeType="1"/>
              </p:cNvSpPr>
              <p:nvPr/>
            </p:nvSpPr>
            <p:spPr bwMode="auto">
              <a:xfrm>
                <a:off x="4353" y="1380"/>
                <a:ext cx="1869" cy="1"/>
              </a:xfrm>
              <a:prstGeom prst="line">
                <a:avLst/>
              </a:prstGeom>
              <a:noFill/>
              <a:ln w="19080">
                <a:solidFill>
                  <a:srgbClr val="808080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AutoShape 20"/>
              <p:cNvSpPr>
                <a:spLocks noChangeArrowheads="1"/>
              </p:cNvSpPr>
              <p:nvPr/>
            </p:nvSpPr>
            <p:spPr bwMode="auto">
              <a:xfrm>
                <a:off x="4707" y="1167"/>
                <a:ext cx="1212" cy="263"/>
              </a:xfrm>
              <a:prstGeom prst="roundRect">
                <a:avLst>
                  <a:gd name="adj" fmla="val 380"/>
                </a:avLst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prstTxWarp prst="textNoShape">
                  <a:avLst/>
                </a:prstTxWarp>
              </a:bodyPr>
              <a:lstStyle/>
              <a:p>
                <a:pPr>
                  <a:lnSpc>
                    <a:spcPct val="81000"/>
                  </a:lnSpc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US" sz="2000" dirty="0">
                    <a:latin typeface="Arial" pitchFamily="-65" charset="0"/>
                    <a:ea typeface="msmincho" charset="0"/>
                    <a:cs typeface="msmincho" charset="0"/>
                  </a:rPr>
                  <a:t>path </a:t>
                </a:r>
                <a:r>
                  <a:rPr lang="en-US" sz="2000" dirty="0" smtClean="0">
                    <a:latin typeface="Arial" pitchFamily="-65" charset="0"/>
                    <a:ea typeface="msmincho" charset="0"/>
                    <a:cs typeface="msmincho" charset="0"/>
                  </a:rPr>
                  <a:t>length </a:t>
                </a:r>
                <a:r>
                  <a:rPr lang="en-US" sz="2000" i="1" dirty="0" smtClean="0">
                    <a:latin typeface="Arial" pitchFamily="-65" charset="0"/>
                    <a:ea typeface="msmincho" charset="0"/>
                    <a:cs typeface="msmincho" charset="0"/>
                  </a:rPr>
                  <a:t>L</a:t>
                </a:r>
                <a:endParaRPr lang="en-US" sz="2000" i="1" dirty="0">
                  <a:latin typeface="Arial" pitchFamily="-65" charset="0"/>
                  <a:ea typeface="msmincho" charset="0"/>
                  <a:cs typeface="msmincho" charset="0"/>
                </a:endParaRPr>
              </a:p>
            </p:txBody>
          </p:sp>
          <p:sp>
            <p:nvSpPr>
              <p:cNvPr id="17" name="Oval 21"/>
              <p:cNvSpPr>
                <a:spLocks noChangeArrowheads="1"/>
              </p:cNvSpPr>
              <p:nvPr/>
            </p:nvSpPr>
            <p:spPr bwMode="auto">
              <a:xfrm>
                <a:off x="4555" y="2189"/>
                <a:ext cx="101" cy="101"/>
              </a:xfrm>
              <a:prstGeom prst="ellipse">
                <a:avLst/>
              </a:prstGeom>
              <a:gradFill rotWithShape="0">
                <a:gsLst>
                  <a:gs pos="0">
                    <a:srgbClr val="002F75"/>
                  </a:gs>
                  <a:gs pos="100000">
                    <a:srgbClr val="0066FF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Oval 22"/>
              <p:cNvSpPr>
                <a:spLocks noChangeArrowheads="1"/>
              </p:cNvSpPr>
              <p:nvPr/>
            </p:nvSpPr>
            <p:spPr bwMode="auto">
              <a:xfrm>
                <a:off x="5566" y="2139"/>
                <a:ext cx="101" cy="101"/>
              </a:xfrm>
              <a:prstGeom prst="ellipse">
                <a:avLst/>
              </a:prstGeom>
              <a:gradFill rotWithShape="0">
                <a:gsLst>
                  <a:gs pos="0">
                    <a:srgbClr val="002F75"/>
                  </a:gs>
                  <a:gs pos="100000">
                    <a:srgbClr val="0066FF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Oval 23"/>
              <p:cNvSpPr>
                <a:spLocks noChangeArrowheads="1"/>
              </p:cNvSpPr>
              <p:nvPr/>
            </p:nvSpPr>
            <p:spPr bwMode="auto">
              <a:xfrm>
                <a:off x="5970" y="2088"/>
                <a:ext cx="101" cy="101"/>
              </a:xfrm>
              <a:prstGeom prst="ellipse">
                <a:avLst/>
              </a:prstGeom>
              <a:gradFill rotWithShape="0">
                <a:gsLst>
                  <a:gs pos="0">
                    <a:srgbClr val="002F75"/>
                  </a:gs>
                  <a:gs pos="100000">
                    <a:srgbClr val="0066FF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" name="AutoShape 24"/>
            <p:cNvSpPr>
              <a:spLocks noChangeArrowheads="1"/>
            </p:cNvSpPr>
            <p:nvPr/>
          </p:nvSpPr>
          <p:spPr bwMode="auto">
            <a:xfrm>
              <a:off x="3750" y="1935"/>
              <a:ext cx="644" cy="482"/>
            </a:xfrm>
            <a:prstGeom prst="roundRect">
              <a:avLst>
                <a:gd name="adj" fmla="val 204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prstTxWarp prst="textNoShape">
                <a:avLst/>
              </a:prstTxWarp>
            </a:bodyPr>
            <a:lstStyle/>
            <a:p>
              <a:pPr algn="ctr">
                <a:lnSpc>
                  <a:spcPct val="81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2000" dirty="0">
                  <a:solidFill>
                    <a:srgbClr val="000000"/>
                  </a:solidFill>
                  <a:latin typeface="Arial" pitchFamily="-65" charset="0"/>
                  <a:ea typeface="msmincho" charset="0"/>
                  <a:cs typeface="msmincho" charset="0"/>
                </a:rPr>
                <a:t>             </a:t>
              </a:r>
              <a:r>
                <a:rPr lang="en-US" sz="2000" dirty="0" err="1">
                  <a:solidFill>
                    <a:srgbClr val="000000"/>
                  </a:solidFill>
                  <a:latin typeface="Arial" pitchFamily="-65" charset="0"/>
                  <a:ea typeface="msmincho" charset="0"/>
                  <a:cs typeface="msmincho" charset="0"/>
                </a:rPr>
                <a:t>parton</a:t>
              </a:r>
              <a:endParaRPr lang="en-US" sz="2000" dirty="0">
                <a:solidFill>
                  <a:srgbClr val="000000"/>
                </a:solidFill>
                <a:latin typeface="Arial" pitchFamily="-65" charset="0"/>
                <a:ea typeface="msmincho" charset="0"/>
                <a:cs typeface="msmincho" charset="0"/>
              </a:endParaRPr>
            </a:p>
          </p:txBody>
        </p:sp>
        <p:sp>
          <p:nvSpPr>
            <p:cNvPr id="11" name="Oval 25"/>
            <p:cNvSpPr>
              <a:spLocks noChangeArrowheads="1"/>
            </p:cNvSpPr>
            <p:nvPr/>
          </p:nvSpPr>
          <p:spPr bwMode="auto">
            <a:xfrm>
              <a:off x="5566" y="2139"/>
              <a:ext cx="101" cy="101"/>
            </a:xfrm>
            <a:prstGeom prst="ellipse">
              <a:avLst/>
            </a:prstGeom>
            <a:gradFill rotWithShape="0">
              <a:gsLst>
                <a:gs pos="0">
                  <a:srgbClr val="002F75"/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26"/>
            <p:cNvSpPr>
              <a:spLocks noChangeArrowheads="1"/>
            </p:cNvSpPr>
            <p:nvPr/>
          </p:nvSpPr>
          <p:spPr bwMode="auto">
            <a:xfrm>
              <a:off x="5971" y="2088"/>
              <a:ext cx="101" cy="101"/>
            </a:xfrm>
            <a:prstGeom prst="ellipse">
              <a:avLst/>
            </a:prstGeom>
            <a:gradFill rotWithShape="0">
              <a:gsLst>
                <a:gs pos="0">
                  <a:srgbClr val="002F75"/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533400" y="5029200"/>
          <a:ext cx="3911600" cy="565150"/>
        </p:xfrm>
        <a:graphic>
          <a:graphicData uri="http://schemas.openxmlformats.org/presentationml/2006/ole">
            <p:oleObj spid="_x0000_s2052" name="Equation" r:id="rId4" imgW="1625600" imgH="203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257800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nuclear modification factor measures the modification of the production of a given particle species in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PbPb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collision with respect to pp collisions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Due to the hierarchy of energy loss previously mentioned, we have: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1 means there are no medium effects taking place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smaller the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the more the production of the particle is suppressed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272A-A4BF-490E-8F75-8442EE40EB21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Koufalis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520C-AE8B-4945-9A14-AA16AB914BF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we investigate: </a:t>
            </a:r>
            <a:r>
              <a:rPr lang="en-US" sz="3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Modification Factor</a:t>
            </a:r>
            <a:endParaRPr kumimoji="0" lang="en-US" sz="3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590800" y="1905000"/>
          <a:ext cx="3568700" cy="936625"/>
        </p:xfrm>
        <a:graphic>
          <a:graphicData uri="http://schemas.openxmlformats.org/presentationml/2006/ole">
            <p:oleObj spid="_x0000_s3074" name="Equation" r:id="rId3" imgW="1790640" imgH="469800" progId="Equation.3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3200400" y="3505200"/>
          <a:ext cx="2382837" cy="488950"/>
        </p:xfrm>
        <a:graphic>
          <a:graphicData uri="http://schemas.openxmlformats.org/presentationml/2006/ole">
            <p:oleObj spid="_x0000_s3075" name="Equation" r:id="rId4" imgW="990600" imgH="203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we investigate:</a:t>
            </a:r>
            <a:r>
              <a:rPr 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D-meson Production</a:t>
            </a:r>
            <a:endParaRPr lang="en-US" sz="32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452596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ndirect measurement of charm quark production via reconstruction of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decays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identify the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, we reconstruct the decay vertex via its daughter particles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All opposite charged tracks are paired -&gt; large combinatorial background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is done by tracing backwards along the tracks of the daughters until a common intersection point is found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Select secondary vertices displaced from the primary vertex to reduce the background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272A-A4BF-490E-8F75-8442EE40EB21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Koufalis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861520C-AE8B-4945-9A14-AA16AB914BF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667000" y="1524000"/>
            <a:ext cx="3124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600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→K</a:t>
            </a:r>
            <a:r>
              <a:rPr lang="en-US" sz="3600" i="1" baseline="5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3600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grpSp>
        <p:nvGrpSpPr>
          <p:cNvPr id="8" name="Group 1"/>
          <p:cNvGrpSpPr>
            <a:grpSpLocks/>
          </p:cNvGrpSpPr>
          <p:nvPr/>
        </p:nvGrpSpPr>
        <p:grpSpPr bwMode="auto">
          <a:xfrm>
            <a:off x="4191000" y="4800600"/>
            <a:ext cx="4191000" cy="1411288"/>
            <a:chOff x="2610" y="1126"/>
            <a:chExt cx="4033" cy="1417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10" y="1126"/>
              <a:ext cx="4033" cy="14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0" name="Text Box 4"/>
            <p:cNvSpPr txBox="1">
              <a:spLocks noChangeArrowheads="1"/>
            </p:cNvSpPr>
            <p:nvPr/>
          </p:nvSpPr>
          <p:spPr bwMode="auto">
            <a:xfrm>
              <a:off x="4443" y="1509"/>
              <a:ext cx="1941" cy="34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>
              <a:prstTxWarp prst="textNoShape">
                <a:avLst/>
              </a:prstTxWarp>
            </a:bodyPr>
            <a:lstStyle/>
            <a:p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 dirty="0">
                  <a:solidFill>
                    <a:srgbClr val="000000"/>
                  </a:solidFill>
                  <a:ea typeface="msmincho" charset="0"/>
                  <a:cs typeface="msmincho" charset="0"/>
                </a:rPr>
                <a:t>                           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Detectors: </a:t>
            </a:r>
            <a:r>
              <a:rPr 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ITS, TPC, TOF</a:t>
            </a:r>
            <a:endParaRPr lang="en-US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914400"/>
            <a:ext cx="3352800" cy="52578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six layers of silicon detectors, used for tracking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TPC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tracking and particle identification (PID) through energy loss measurements,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dx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TOF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PID via measurements of the time-of-flight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272A-A4BF-490E-8F75-8442EE40EB21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Peter </a:t>
            </a:r>
            <a:r>
              <a:rPr lang="en-US" dirty="0" err="1" smtClean="0"/>
              <a:t>Koufalis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861520C-AE8B-4945-9A14-AA16AB914BF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143000"/>
            <a:ext cx="5791200" cy="4169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Track Selection: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Bayesian Approach</a:t>
            </a:r>
            <a:endParaRPr lang="en-US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10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Bayesian formula: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/>
            <a:r>
              <a:rPr lang="en-U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 = the detector response</a:t>
            </a:r>
            <a:endParaRPr lang="en-US" sz="2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="1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a priori probability of a signal being a particle of type </a:t>
            </a:r>
            <a:r>
              <a:rPr lang="en-US" sz="2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(e,</a:t>
            </a:r>
            <a:r>
              <a:rPr lang="el-GR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l-GR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,K,…)</a:t>
            </a:r>
          </a:p>
          <a:p>
            <a:pPr lvl="1"/>
            <a:r>
              <a:rPr lang="en-U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r( s | </a:t>
            </a:r>
            <a:r>
              <a:rPr lang="en-US" sz="2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) = probability density function </a:t>
            </a:r>
          </a:p>
          <a:p>
            <a:pPr lvl="1"/>
            <a:r>
              <a:rPr lang="en-U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w( s | </a:t>
            </a:r>
            <a:r>
              <a:rPr lang="en-US" sz="2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) = probability 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that a signal, s,  is being 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produced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by particle 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type </a:t>
            </a:r>
            <a:r>
              <a:rPr lang="en-US" sz="2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en-US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is used to identify tracks from the reconstructed data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Once the tracks are identified as a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we check the charge of each track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Then we can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accept/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reject the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i="1" baseline="30000" dirty="0" smtClean="0">
                <a:latin typeface="Times New Roman" pitchFamily="18" charset="0"/>
                <a:cs typeface="Times New Roman" pitchFamily="18" charset="0"/>
              </a:rPr>
              <a:t>0bar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mass hypothesis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aseline="30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272A-A4BF-490E-8F75-8442EE40EB21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Koufalis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861520C-AE8B-4945-9A14-AA16AB914BF2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667000" y="1524000"/>
          <a:ext cx="3678382" cy="1371600"/>
        </p:xfrm>
        <a:graphic>
          <a:graphicData uri="http://schemas.openxmlformats.org/presentationml/2006/ole">
            <p:oleObj spid="_x0000_s21506" name="Equation" r:id="rId3" imgW="1498320" imgH="5587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Results: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Invariant Mass Spectrum</a:t>
            </a:r>
            <a:endParaRPr lang="en-US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10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are looking at 2010 pp collision data to test out Bayesian approach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 developed the code to perform the D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selection</a:t>
            </a:r>
          </a:p>
          <a:p>
            <a:pPr lvl="1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This will become a part of the official ALICE code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AliRoot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We spotted some issues (independent from this work) -&gt; tuning of the procedure and finalization of the analysis will require more time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are currently analyzing data from 2011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PbPb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collisions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From the invariant mass spectrum we can extract the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signal</a:t>
            </a:r>
            <a:endParaRPr lang="en-US" sz="2400" baseline="30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272A-A4BF-490E-8F75-8442EE40EB21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Koufalis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861520C-AE8B-4945-9A14-AA16AB914BF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Results: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Invariant Mass Spectrum</a:t>
            </a:r>
            <a:endParaRPr lang="en-US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272A-A4BF-490E-8F75-8442EE40EB21}" type="datetime1">
              <a:rPr lang="en-US" smtClean="0"/>
              <a:pPr/>
              <a:t>8/2/2012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Koufalis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861520C-AE8B-4945-9A14-AA16AB914BF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4578" name="Picture 2" descr="C:\Users\Pete\Documents\cern\massSpectraConservativeLoo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838200"/>
            <a:ext cx="8839200" cy="55626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743200" y="4876800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Invariant mass spectrum  of the </a:t>
            </a:r>
            <a:r>
              <a:rPr lang="en-US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="1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using the Standard PID methods already in use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524</TotalTime>
  <Words>811</Words>
  <Application>Microsoft Office PowerPoint</Application>
  <PresentationFormat>On-screen Show (4:3)</PresentationFormat>
  <Paragraphs>127</Paragraphs>
  <Slides>12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Equation</vt:lpstr>
      <vt:lpstr>Analysis of D meson Production in pp and PbPb Collisions in ALICE@LHC</vt:lpstr>
      <vt:lpstr>Heavy Ion Collisions: Quark-Gluon Plasma</vt:lpstr>
      <vt:lpstr>What we investigate: Charm Production</vt:lpstr>
      <vt:lpstr>Slide 4</vt:lpstr>
      <vt:lpstr>How we investigate: D-meson Production</vt:lpstr>
      <vt:lpstr>Detectors: ITS, TPC, TOF</vt:lpstr>
      <vt:lpstr>Track Selection: Bayesian Approach</vt:lpstr>
      <vt:lpstr>Results: Invariant Mass Spectrum</vt:lpstr>
      <vt:lpstr>Results: Invariant Mass Spectrum</vt:lpstr>
      <vt:lpstr>Results: Invariant Mass Spectrum</vt:lpstr>
      <vt:lpstr>Slide 11</vt:lpstr>
      <vt:lpstr>Conclusion: Future Plans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</dc:title>
  <dc:creator>Pete</dc:creator>
  <cp:lastModifiedBy>Pete</cp:lastModifiedBy>
  <cp:revision>68</cp:revision>
  <dcterms:created xsi:type="dcterms:W3CDTF">2012-06-22T13:38:14Z</dcterms:created>
  <dcterms:modified xsi:type="dcterms:W3CDTF">2012-08-02T16:04:45Z</dcterms:modified>
</cp:coreProperties>
</file>