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4" r:id="rId3"/>
    <p:sldId id="277" r:id="rId4"/>
    <p:sldId id="278" r:id="rId5"/>
    <p:sldId id="283" r:id="rId6"/>
    <p:sldId id="282" r:id="rId7"/>
    <p:sldId id="275" r:id="rId8"/>
    <p:sldId id="281" r:id="rId9"/>
    <p:sldId id="259" r:id="rId10"/>
    <p:sldId id="279" r:id="rId11"/>
    <p:sldId id="265" r:id="rId12"/>
    <p:sldId id="267" r:id="rId13"/>
    <p:sldId id="280" r:id="rId14"/>
    <p:sldId id="27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19" autoAdjust="0"/>
    <p:restoredTop sz="94599" autoAdjust="0"/>
  </p:normalViewPr>
  <p:slideViewPr>
    <p:cSldViewPr>
      <p:cViewPr varScale="1">
        <p:scale>
          <a:sx n="73" d="100"/>
          <a:sy n="73" d="100"/>
        </p:scale>
        <p:origin x="-8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tape\tape%20data%20for%20gd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tape\tape%20data%20for%20gd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tape\tape%20data%20for%20gdb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tape\tape%20data%20for%20gdb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tape\tape%20data%20for%20gd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Typical Drive Performance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v>Mbytes/s</c:v>
          </c:tx>
          <c:marker>
            <c:symbol val="none"/>
          </c:marker>
          <c:xVal>
            <c:numRef>
              <c:f>Performance!$A$2:$A$16</c:f>
              <c:numCache>
                <c:formatCode>General</c:formatCode>
                <c:ptCount val="15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8</c:v>
                </c:pt>
                <c:pt idx="6">
                  <c:v>16</c:v>
                </c:pt>
                <c:pt idx="7">
                  <c:v>32</c:v>
                </c:pt>
                <c:pt idx="8">
                  <c:v>64</c:v>
                </c:pt>
                <c:pt idx="9">
                  <c:v>128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4">
                  <c:v>2500</c:v>
                </c:pt>
              </c:numCache>
            </c:numRef>
          </c:xVal>
          <c:yVal>
            <c:numRef>
              <c:f>Performance!$B$2:$B$16</c:f>
              <c:numCache>
                <c:formatCode>General</c:formatCode>
                <c:ptCount val="15"/>
                <c:pt idx="0">
                  <c:v>2.0000000000000004E-2</c:v>
                </c:pt>
                <c:pt idx="1">
                  <c:v>6.0000000000000005E-2</c:v>
                </c:pt>
                <c:pt idx="2">
                  <c:v>0.14000000000000001</c:v>
                </c:pt>
                <c:pt idx="3">
                  <c:v>0.28000000000000008</c:v>
                </c:pt>
                <c:pt idx="4">
                  <c:v>0.56000000000000005</c:v>
                </c:pt>
                <c:pt idx="5">
                  <c:v>1.1299999999999997</c:v>
                </c:pt>
                <c:pt idx="6">
                  <c:v>2.2200000000000002</c:v>
                </c:pt>
                <c:pt idx="7">
                  <c:v>4.22</c:v>
                </c:pt>
                <c:pt idx="8">
                  <c:v>7.84</c:v>
                </c:pt>
                <c:pt idx="9">
                  <c:v>13.66</c:v>
                </c:pt>
                <c:pt idx="10">
                  <c:v>27.49</c:v>
                </c:pt>
                <c:pt idx="11">
                  <c:v>44.949999999999996</c:v>
                </c:pt>
                <c:pt idx="12">
                  <c:v>65.72</c:v>
                </c:pt>
                <c:pt idx="13">
                  <c:v>89.04</c:v>
                </c:pt>
                <c:pt idx="14">
                  <c:v>93</c:v>
                </c:pt>
              </c:numCache>
            </c:numRef>
          </c:yVal>
        </c:ser>
        <c:ser>
          <c:idx val="1"/>
          <c:order val="1"/>
          <c:tx>
            <c:strRef>
              <c:f>Performance!$A$23</c:f>
              <c:strCache>
                <c:ptCount val="1"/>
                <c:pt idx="0">
                  <c:v>alice</c:v>
                </c:pt>
              </c:strCache>
            </c:strRef>
          </c:tx>
          <c:dLbls>
            <c:dLblPos val="t"/>
            <c:showSerName val="1"/>
            <c:separator> </c:separator>
          </c:dLbls>
          <c:xVal>
            <c:numRef>
              <c:f>Performance!$B$23</c:f>
              <c:numCache>
                <c:formatCode>General</c:formatCode>
                <c:ptCount val="1"/>
                <c:pt idx="0">
                  <c:v>87.5</c:v>
                </c:pt>
              </c:numCache>
            </c:numRef>
          </c:xVal>
          <c:yVal>
            <c:numRef>
              <c:f>Performance!$C$23</c:f>
              <c:numCache>
                <c:formatCode>General</c:formatCode>
                <c:ptCount val="1"/>
                <c:pt idx="0">
                  <c:v>10</c:v>
                </c:pt>
              </c:numCache>
            </c:numRef>
          </c:yVal>
        </c:ser>
        <c:ser>
          <c:idx val="2"/>
          <c:order val="2"/>
          <c:tx>
            <c:strRef>
              <c:f>Performance!$A$24</c:f>
              <c:strCache>
                <c:ptCount val="1"/>
                <c:pt idx="0">
                  <c:v>atlas</c:v>
                </c:pt>
              </c:strCache>
            </c:strRef>
          </c:tx>
          <c:dLbls>
            <c:dLblPos val="r"/>
            <c:showSerName val="1"/>
          </c:dLbls>
          <c:xVal>
            <c:numRef>
              <c:f>Performance!$B$24</c:f>
              <c:numCache>
                <c:formatCode>General</c:formatCode>
                <c:ptCount val="1"/>
                <c:pt idx="0">
                  <c:v>242.7</c:v>
                </c:pt>
              </c:numCache>
            </c:numRef>
          </c:xVal>
          <c:yVal>
            <c:numRef>
              <c:f>Performance!$C$24</c:f>
              <c:numCache>
                <c:formatCode>General</c:formatCode>
                <c:ptCount val="1"/>
                <c:pt idx="0">
                  <c:v>27</c:v>
                </c:pt>
              </c:numCache>
            </c:numRef>
          </c:yVal>
        </c:ser>
        <c:ser>
          <c:idx val="3"/>
          <c:order val="3"/>
          <c:tx>
            <c:strRef>
              <c:f>Performance!$A$25</c:f>
              <c:strCache>
                <c:ptCount val="1"/>
                <c:pt idx="0">
                  <c:v>cms</c:v>
                </c:pt>
              </c:strCache>
            </c:strRef>
          </c:tx>
          <c:dLbls>
            <c:dLblPos val="t"/>
            <c:showSerName val="1"/>
          </c:dLbls>
          <c:xVal>
            <c:numRef>
              <c:f>Performance!$B$25</c:f>
              <c:numCache>
                <c:formatCode>General</c:formatCode>
                <c:ptCount val="1"/>
                <c:pt idx="0">
                  <c:v>937.3</c:v>
                </c:pt>
              </c:numCache>
            </c:numRef>
          </c:xVal>
          <c:yVal>
            <c:numRef>
              <c:f>Performance!$C$25</c:f>
              <c:numCache>
                <c:formatCode>General</c:formatCode>
                <c:ptCount val="1"/>
                <c:pt idx="0">
                  <c:v>62</c:v>
                </c:pt>
              </c:numCache>
            </c:numRef>
          </c:yVal>
        </c:ser>
        <c:ser>
          <c:idx val="4"/>
          <c:order val="4"/>
          <c:tx>
            <c:strRef>
              <c:f>Performance!$A$26</c:f>
              <c:strCache>
                <c:ptCount val="1"/>
                <c:pt idx="0">
                  <c:v>lhcb</c:v>
                </c:pt>
              </c:strCache>
            </c:strRef>
          </c:tx>
          <c:dLbls>
            <c:dLblPos val="r"/>
            <c:showSerName val="1"/>
          </c:dLbls>
          <c:xVal>
            <c:numRef>
              <c:f>Performance!$B$26</c:f>
              <c:numCache>
                <c:formatCode>General</c:formatCode>
                <c:ptCount val="1"/>
                <c:pt idx="0">
                  <c:v>269.5</c:v>
                </c:pt>
              </c:numCache>
            </c:numRef>
          </c:xVal>
          <c:yVal>
            <c:numRef>
              <c:f>Performance!$C$26</c:f>
              <c:numCache>
                <c:formatCode>General</c:formatCode>
                <c:ptCount val="1"/>
                <c:pt idx="0">
                  <c:v>29</c:v>
                </c:pt>
              </c:numCache>
            </c:numRef>
          </c:yVal>
        </c:ser>
        <c:axId val="73519104"/>
        <c:axId val="73521024"/>
      </c:scatterChart>
      <c:valAx>
        <c:axId val="735191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File Size (MB)</a:t>
                </a:r>
              </a:p>
            </c:rich>
          </c:tx>
          <c:layout/>
        </c:title>
        <c:numFmt formatCode="General" sourceLinked="1"/>
        <c:tickLblPos val="nextTo"/>
        <c:crossAx val="73521024"/>
        <c:crosses val="autoZero"/>
        <c:crossBetween val="midCat"/>
      </c:valAx>
      <c:valAx>
        <c:axId val="7352102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Drive Speed (Mbytes/s)</a:t>
                </a:r>
              </a:p>
            </c:rich>
          </c:tx>
          <c:layout/>
        </c:title>
        <c:numFmt formatCode="General" sourceLinked="1"/>
        <c:tickLblPos val="nextTo"/>
        <c:crossAx val="7351910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Average file size per VO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Read</c:v>
          </c:tx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TSBN!$D$3:$D$6</c:f>
              <c:numCache>
                <c:formatCode>General</c:formatCode>
                <c:ptCount val="4"/>
                <c:pt idx="0">
                  <c:v>246.2</c:v>
                </c:pt>
                <c:pt idx="1">
                  <c:v>249.7</c:v>
                </c:pt>
                <c:pt idx="2">
                  <c:v>2136.3000000000002</c:v>
                </c:pt>
                <c:pt idx="3">
                  <c:v>204.7</c:v>
                </c:pt>
              </c:numCache>
            </c:numRef>
          </c:val>
        </c:ser>
        <c:ser>
          <c:idx val="1"/>
          <c:order val="1"/>
          <c:tx>
            <c:v>Write</c:v>
          </c:tx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TSBN!$I$3:$I$6</c:f>
              <c:numCache>
                <c:formatCode>General</c:formatCode>
                <c:ptCount val="4"/>
                <c:pt idx="0">
                  <c:v>87.5</c:v>
                </c:pt>
                <c:pt idx="1">
                  <c:v>242.7</c:v>
                </c:pt>
                <c:pt idx="2">
                  <c:v>937.3</c:v>
                </c:pt>
                <c:pt idx="3">
                  <c:v>269.5</c:v>
                </c:pt>
              </c:numCache>
            </c:numRef>
          </c:val>
        </c:ser>
        <c:axId val="73744768"/>
        <c:axId val="73746304"/>
      </c:barChart>
      <c:catAx>
        <c:axId val="73744768"/>
        <c:scaling>
          <c:orientation val="minMax"/>
        </c:scaling>
        <c:axPos val="b"/>
        <c:tickLblPos val="nextTo"/>
        <c:crossAx val="73746304"/>
        <c:crosses val="autoZero"/>
        <c:auto val="1"/>
        <c:lblAlgn val="ctr"/>
        <c:lblOffset val="100"/>
      </c:catAx>
      <c:valAx>
        <c:axId val="737463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File size (MB)</a:t>
                </a:r>
              </a:p>
            </c:rich>
          </c:tx>
          <c:layout/>
        </c:title>
        <c:numFmt formatCode="General" sourceLinked="1"/>
        <c:tickLblPos val="nextTo"/>
        <c:crossAx val="737447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Repeat Mounts per Tape Touched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Read</c:v>
          </c:tx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TSBN!$F$3:$F$6</c:f>
              <c:numCache>
                <c:formatCode>0.0</c:formatCode>
                <c:ptCount val="4"/>
                <c:pt idx="0">
                  <c:v>5.2</c:v>
                </c:pt>
                <c:pt idx="1">
                  <c:v>5.9</c:v>
                </c:pt>
                <c:pt idx="2">
                  <c:v>3.8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v>Write</c:v>
          </c:tx>
          <c:val>
            <c:numRef>
              <c:f>TSBN!$K$3:$K$6</c:f>
              <c:numCache>
                <c:formatCode>0.0</c:formatCode>
                <c:ptCount val="4"/>
                <c:pt idx="0">
                  <c:v>10.7</c:v>
                </c:pt>
                <c:pt idx="1">
                  <c:v>4.5</c:v>
                </c:pt>
                <c:pt idx="2">
                  <c:v>4.7</c:v>
                </c:pt>
                <c:pt idx="3">
                  <c:v>2.2000000000000002</c:v>
                </c:pt>
              </c:numCache>
            </c:numRef>
          </c:val>
        </c:ser>
        <c:axId val="73940352"/>
        <c:axId val="74151040"/>
      </c:barChart>
      <c:catAx>
        <c:axId val="73940352"/>
        <c:scaling>
          <c:orientation val="minMax"/>
        </c:scaling>
        <c:axPos val="b"/>
        <c:tickLblPos val="nextTo"/>
        <c:crossAx val="74151040"/>
        <c:crosses val="autoZero"/>
        <c:auto val="1"/>
        <c:lblAlgn val="ctr"/>
        <c:lblOffset val="100"/>
      </c:catAx>
      <c:valAx>
        <c:axId val="74151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Mounts</a:t>
                </a:r>
                <a:r>
                  <a:rPr lang="en-US" baseline="0"/>
                  <a:t> per Tape</a:t>
                </a:r>
                <a:endParaRPr lang="en-US"/>
              </a:p>
            </c:rich>
          </c:tx>
          <c:layout/>
        </c:title>
        <c:numFmt formatCode="0.0" sourceLinked="1"/>
        <c:tickLblPos val="nextTo"/>
        <c:crossAx val="739403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Total Rate Including Mount Time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Read</c:v>
          </c:tx>
          <c:spPr>
            <a:ln w="9525">
              <a:solidFill>
                <a:schemeClr val="accent1"/>
              </a:solidFill>
            </a:ln>
          </c:spPr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TSBN!$B$3:$B$6</c:f>
              <c:numCache>
                <c:formatCode>General</c:formatCode>
                <c:ptCount val="4"/>
                <c:pt idx="0">
                  <c:v>1.8</c:v>
                </c:pt>
                <c:pt idx="1">
                  <c:v>2.2000000000000002</c:v>
                </c:pt>
                <c:pt idx="2">
                  <c:v>11.9</c:v>
                </c:pt>
                <c:pt idx="3">
                  <c:v>1.3</c:v>
                </c:pt>
              </c:numCache>
            </c:numRef>
          </c:val>
        </c:ser>
        <c:ser>
          <c:idx val="1"/>
          <c:order val="1"/>
          <c:tx>
            <c:v>Write</c:v>
          </c:tx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TSBN!$G$3:$G$6</c:f>
              <c:numCache>
                <c:formatCode>General</c:formatCode>
                <c:ptCount val="4"/>
                <c:pt idx="0">
                  <c:v>3</c:v>
                </c:pt>
                <c:pt idx="1">
                  <c:v>4.9000000000000004</c:v>
                </c:pt>
                <c:pt idx="2">
                  <c:v>12.8</c:v>
                </c:pt>
                <c:pt idx="3">
                  <c:v>8.7000000000000011</c:v>
                </c:pt>
              </c:numCache>
            </c:numRef>
          </c:val>
        </c:ser>
        <c:axId val="81479168"/>
        <c:axId val="81481728"/>
      </c:barChart>
      <c:lineChart>
        <c:grouping val="standard"/>
        <c:ser>
          <c:idx val="2"/>
          <c:order val="2"/>
          <c:tx>
            <c:v>Target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val>
            <c:numRef>
              <c:f>TSBN!$L$8:$L$11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</c:ser>
        <c:marker val="1"/>
        <c:axId val="81479168"/>
        <c:axId val="81481728"/>
      </c:lineChart>
      <c:catAx>
        <c:axId val="81479168"/>
        <c:scaling>
          <c:orientation val="minMax"/>
        </c:scaling>
        <c:axPos val="b"/>
        <c:tickLblPos val="nextTo"/>
        <c:crossAx val="81481728"/>
        <c:crosses val="autoZero"/>
        <c:auto val="1"/>
        <c:lblAlgn val="ctr"/>
        <c:lblOffset val="100"/>
      </c:catAx>
      <c:valAx>
        <c:axId val="81481728"/>
        <c:scaling>
          <c:orientation val="minMax"/>
          <c:max val="75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Performance (MB/s)</a:t>
                </a:r>
              </a:p>
            </c:rich>
          </c:tx>
          <c:layout/>
        </c:title>
        <c:numFmt formatCode="General" sourceLinked="1"/>
        <c:tickLblPos val="nextTo"/>
        <c:crossAx val="81479168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Data Transfer per Mount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Read</c:v>
          </c:tx>
          <c:cat>
            <c:strRef>
              <c:f>TSBN!$A$3:$A$6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TSBN!$E$3:$E$6</c:f>
              <c:numCache>
                <c:formatCode>General</c:formatCode>
                <c:ptCount val="4"/>
                <c:pt idx="0">
                  <c:v>0.8</c:v>
                </c:pt>
                <c:pt idx="1">
                  <c:v>1.1000000000000001</c:v>
                </c:pt>
                <c:pt idx="2">
                  <c:v>5.4</c:v>
                </c:pt>
                <c:pt idx="3">
                  <c:v>0.4</c:v>
                </c:pt>
              </c:numCache>
            </c:numRef>
          </c:val>
        </c:ser>
        <c:ser>
          <c:idx val="1"/>
          <c:order val="1"/>
          <c:tx>
            <c:v>Write</c:v>
          </c:tx>
          <c:val>
            <c:numRef>
              <c:f>TSBN!$J$3:$J$6</c:f>
              <c:numCache>
                <c:formatCode>General</c:formatCode>
                <c:ptCount val="4"/>
                <c:pt idx="0">
                  <c:v>5.3</c:v>
                </c:pt>
                <c:pt idx="1">
                  <c:v>4</c:v>
                </c:pt>
                <c:pt idx="2">
                  <c:v>15.8</c:v>
                </c:pt>
                <c:pt idx="3">
                  <c:v>5.8</c:v>
                </c:pt>
              </c:numCache>
            </c:numRef>
          </c:val>
        </c:ser>
        <c:axId val="86190720"/>
        <c:axId val="87911808"/>
      </c:barChart>
      <c:catAx>
        <c:axId val="86190720"/>
        <c:scaling>
          <c:orientation val="minMax"/>
        </c:scaling>
        <c:axPos val="b"/>
        <c:tickLblPos val="nextTo"/>
        <c:crossAx val="87911808"/>
        <c:crosses val="autoZero"/>
        <c:auto val="1"/>
        <c:lblAlgn val="ctr"/>
        <c:lblOffset val="100"/>
      </c:catAx>
      <c:valAx>
        <c:axId val="879118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Gbytes</a:t>
                </a:r>
              </a:p>
            </c:rich>
          </c:tx>
          <c:layout/>
        </c:title>
        <c:numFmt formatCode="General" sourceLinked="1"/>
        <c:tickLblPos val="nextTo"/>
        <c:crossAx val="861907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C88436-0A2B-4CEF-8BBE-F5C0E5CC4FC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lat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9388" cy="58674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pic>
        <p:nvPicPr>
          <p:cNvPr id="3079" name="Picture 7" descr="alt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0"/>
            <a:ext cx="7696200" cy="1035050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 userDrawn="1"/>
        </p:nvSpPr>
        <p:spPr bwMode="auto">
          <a:xfrm>
            <a:off x="-381000" y="6049963"/>
            <a:ext cx="18288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000" dirty="0">
                <a:latin typeface="Tahoma" charset="0"/>
              </a:rPr>
              <a:t>CERN - IT Department</a:t>
            </a:r>
          </a:p>
          <a:p>
            <a:pPr algn="r"/>
            <a:r>
              <a:rPr lang="en-US" sz="1000" dirty="0">
                <a:latin typeface="Tahoma" charset="0"/>
              </a:rPr>
              <a:t>CH-1211 Genève 23</a:t>
            </a:r>
          </a:p>
          <a:p>
            <a:pPr algn="r"/>
            <a:r>
              <a:rPr lang="en-US" sz="1000" dirty="0">
                <a:latin typeface="Tahoma" charset="0"/>
              </a:rPr>
              <a:t>Switzerland</a:t>
            </a:r>
          </a:p>
          <a:p>
            <a:pPr algn="r"/>
            <a:r>
              <a:rPr lang="en-US" sz="1200" b="1" dirty="0">
                <a:latin typeface="Tahoma" charset="0"/>
              </a:rPr>
              <a:t>www.cern.ch/it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6E3942-11D7-47EA-BE04-04C5E76E925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18669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0"/>
            <a:ext cx="54483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E230FD-ECAE-4088-AB34-EE7D57CD436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562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295400"/>
            <a:ext cx="3581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0" y="1295400"/>
            <a:ext cx="3581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0" y="3733800"/>
            <a:ext cx="3581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600200" y="6534150"/>
            <a:ext cx="6858000" cy="171450"/>
          </a:xfrm>
        </p:spPr>
        <p:txBody>
          <a:bodyPr/>
          <a:lstStyle>
            <a:lvl1pPr>
              <a:defRPr/>
            </a:lvl1pPr>
          </a:lstStyle>
          <a:p>
            <a:fld id="{5130AB82-188F-4E3F-8241-0CDFD48AC0C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562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0200" y="1295400"/>
            <a:ext cx="7315200" cy="472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600200" y="6534150"/>
            <a:ext cx="6858000" cy="171450"/>
          </a:xfrm>
        </p:spPr>
        <p:txBody>
          <a:bodyPr/>
          <a:lstStyle>
            <a:lvl1pPr>
              <a:defRPr/>
            </a:lvl1pPr>
          </a:lstStyle>
          <a:p>
            <a:fld id="{913946D8-595C-43EA-A3EE-BB9FDFB75C1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48ADFB-5947-4398-B543-4E5799B0B15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018F62-20A2-4577-BFA0-363B793952C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2954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2954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29519-5806-438A-83EA-1306F26798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7F1E6F-C694-4839-BB7B-5F7D44A496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5158EF-B29D-45BB-9477-E86B991E9B2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098A45-6E54-4769-B8C4-3DBB8662FC7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F9206A-024A-422C-A586-B2595174D0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F6DC09-F0DA-4121-8B29-6A1329BF417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alto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447800" y="0"/>
            <a:ext cx="7696200" cy="10350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556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2954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381000" y="6049963"/>
            <a:ext cx="18288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000" dirty="0">
                <a:latin typeface="Tahoma" charset="0"/>
              </a:rPr>
              <a:t>CERN - IT Department</a:t>
            </a:r>
          </a:p>
          <a:p>
            <a:pPr algn="r"/>
            <a:r>
              <a:rPr lang="en-US" sz="1000" dirty="0">
                <a:latin typeface="Tahoma" charset="0"/>
              </a:rPr>
              <a:t>CH-1211 Genève 23</a:t>
            </a:r>
          </a:p>
          <a:p>
            <a:pPr algn="r"/>
            <a:r>
              <a:rPr lang="en-US" sz="1000" dirty="0">
                <a:latin typeface="Tahoma" charset="0"/>
              </a:rPr>
              <a:t>Switzerland</a:t>
            </a:r>
          </a:p>
          <a:p>
            <a:pPr algn="r"/>
            <a:r>
              <a:rPr lang="en-US" sz="1200" b="1" dirty="0">
                <a:latin typeface="Tahoma" charset="0"/>
              </a:rPr>
              <a:t>www.cern.ch/it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540750" y="6172200"/>
            <a:ext cx="527050" cy="533400"/>
          </a:xfrm>
          <a:prstGeom prst="rect">
            <a:avLst/>
          </a:prstGeom>
          <a:noFill/>
        </p:spPr>
      </p:pic>
      <p:pic>
        <p:nvPicPr>
          <p:cNvPr id="1034" name="Picture 10" descr="lato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1449388" cy="586740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534150"/>
            <a:ext cx="68580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/>
            </a:lvl1pPr>
          </a:lstStyle>
          <a:p>
            <a:fld id="{6053EE46-E8F6-43A7-A4EF-BEB545C5A8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MssEfficiencyCER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97013" y="1169988"/>
            <a:ext cx="76469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4400" b="1" dirty="0"/>
          </a:p>
          <a:p>
            <a:pPr algn="ctr"/>
            <a:r>
              <a:rPr lang="en-US" sz="4400" b="1" dirty="0" smtClean="0"/>
              <a:t>Tape Efficiency</a:t>
            </a:r>
          </a:p>
          <a:p>
            <a:pPr algn="ctr"/>
            <a:r>
              <a:rPr lang="en-US" sz="4400" b="1" dirty="0" smtClean="0"/>
              <a:t>CERN</a:t>
            </a:r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2400" b="1" dirty="0">
                <a:solidFill>
                  <a:schemeClr val="accent1"/>
                </a:solidFill>
              </a:rPr>
              <a:t>Tim Bell</a:t>
            </a:r>
          </a:p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GDB February 2008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size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1524000" y="1143000"/>
          <a:ext cx="7467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Mounting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600200" y="1219200"/>
          <a:ext cx="7343775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5000" y="4953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Improved metric to ease understanding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Requires pre-staging for reading and policy changes </a:t>
            </a:r>
            <a:r>
              <a:rPr lang="en-US" smtClean="0"/>
              <a:t>for writing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performance to tape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524000" y="1143000"/>
          <a:ext cx="762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 per mount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524000" y="1066800"/>
          <a:ext cx="7391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Metrics Definition</a:t>
            </a:r>
          </a:p>
          <a:p>
            <a:pPr lvl="1"/>
            <a:r>
              <a:rPr lang="en-US" sz="1400" dirty="0" smtClean="0">
                <a:hlinkClick r:id="rId2"/>
              </a:rPr>
              <a:t>https://twiki.cern.ch/twiki/bin/view/LCG/MssEfficiencyCERN</a:t>
            </a:r>
            <a:endParaRPr lang="en-US" sz="1400" dirty="0" smtClean="0"/>
          </a:p>
          <a:p>
            <a:r>
              <a:rPr lang="en-US" dirty="0" smtClean="0"/>
              <a:t>Tape Efficiency Summary</a:t>
            </a:r>
          </a:p>
          <a:p>
            <a:pPr lvl="1"/>
            <a:r>
              <a:rPr lang="en-US" sz="1800" dirty="0" smtClean="0">
                <a:hlinkClick r:id="rId2"/>
              </a:rPr>
              <a:t>https://twiki.cern.ch/twiki/bin/view/LCG/MssEfficiencyCERN</a:t>
            </a:r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Tape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315200" cy="5181600"/>
          </a:xfrm>
        </p:spPr>
        <p:txBody>
          <a:bodyPr/>
          <a:lstStyle/>
          <a:p>
            <a:r>
              <a:rPr lang="en-US" dirty="0" smtClean="0"/>
              <a:t>File size</a:t>
            </a:r>
          </a:p>
          <a:p>
            <a:pPr lvl="1"/>
            <a:r>
              <a:rPr lang="en-US" dirty="0" smtClean="0"/>
              <a:t>Average size of files to/from tape</a:t>
            </a:r>
          </a:p>
          <a:p>
            <a:r>
              <a:rPr lang="en-US" dirty="0" smtClean="0"/>
              <a:t>Repeat mount rate</a:t>
            </a:r>
          </a:p>
          <a:p>
            <a:pPr lvl="1"/>
            <a:r>
              <a:rPr lang="en-US" dirty="0" smtClean="0"/>
              <a:t>Average number of times a tape is mounted for each tape touched that day</a:t>
            </a:r>
          </a:p>
          <a:p>
            <a:r>
              <a:rPr lang="en-US" dirty="0" smtClean="0"/>
              <a:t>Data transfer per mount</a:t>
            </a:r>
          </a:p>
          <a:p>
            <a:pPr lvl="1"/>
            <a:r>
              <a:rPr lang="en-US" dirty="0" smtClean="0"/>
              <a:t>Average volume of data transferred for each mount</a:t>
            </a:r>
          </a:p>
          <a:p>
            <a:r>
              <a:rPr lang="en-US" dirty="0" smtClean="0"/>
              <a:t>Total Rate</a:t>
            </a:r>
          </a:p>
          <a:p>
            <a:pPr lvl="1"/>
            <a:r>
              <a:rPr lang="en-US" dirty="0" smtClean="0"/>
              <a:t>Volume of data read/written divided by total time on drives including mount, unmount and data transfer.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from F2F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Experiments should</a:t>
            </a:r>
          </a:p>
          <a:p>
            <a:pPr lvl="1"/>
            <a:r>
              <a:rPr lang="en-US" sz="2000" dirty="0" smtClean="0"/>
              <a:t>Move to 2GB files for tape transfers</a:t>
            </a:r>
          </a:p>
          <a:p>
            <a:pPr lvl="1"/>
            <a:r>
              <a:rPr lang="en-US" sz="2000" dirty="0" smtClean="0"/>
              <a:t>Ensure that pre-staging is standard for all applications</a:t>
            </a:r>
          </a:p>
          <a:p>
            <a:r>
              <a:rPr lang="en-US" sz="2400" dirty="0" smtClean="0"/>
              <a:t>Castor Operations will change policies for CCRC</a:t>
            </a:r>
          </a:p>
          <a:p>
            <a:pPr lvl="1"/>
            <a:r>
              <a:rPr lang="en-US" sz="2000" dirty="0" smtClean="0"/>
              <a:t>Write policy of at least one tape of data with 8 hours maximum delay</a:t>
            </a:r>
          </a:p>
          <a:p>
            <a:pPr lvl="1"/>
            <a:r>
              <a:rPr lang="en-US" sz="2000" dirty="0" smtClean="0"/>
              <a:t>Limit mounting for reads unless at least 10GB or 10 files requested for each read mount or if a request is 8 hours old</a:t>
            </a:r>
          </a:p>
          <a:p>
            <a:r>
              <a:rPr lang="en-US" sz="2400" dirty="0" smtClean="0"/>
              <a:t>Monitor February CCRC performance and cover shortfall with</a:t>
            </a:r>
          </a:p>
          <a:p>
            <a:pPr lvl="1"/>
            <a:r>
              <a:rPr lang="en-US" sz="2000" dirty="0" smtClean="0"/>
              <a:t>Major drive purchases and dedication for experiments</a:t>
            </a:r>
          </a:p>
          <a:p>
            <a:pPr lvl="2"/>
            <a:r>
              <a:rPr lang="en-US" sz="1600" dirty="0" smtClean="0"/>
              <a:t>Fixed budget! Implies reduction in CPU/disk capacity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 to Castor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policy changes</a:t>
            </a:r>
          </a:p>
          <a:p>
            <a:pPr lvl="1"/>
            <a:r>
              <a:rPr lang="en-US" sz="1800" dirty="0" smtClean="0"/>
              <a:t>Checking for files to migrate moved from 30 minutes to 2 hours</a:t>
            </a:r>
          </a:p>
          <a:p>
            <a:pPr lvl="1"/>
            <a:r>
              <a:rPr lang="en-US" sz="1800" dirty="0" smtClean="0"/>
              <a:t>Migration policy changed for CMS and Atlas with Castor 2.1.6 to migrate when 500 files are available to be written</a:t>
            </a:r>
          </a:p>
          <a:p>
            <a:pPr lvl="1"/>
            <a:r>
              <a:rPr lang="en-US" sz="1800" dirty="0" smtClean="0"/>
              <a:t>Gradual approach to understand impacts</a:t>
            </a:r>
          </a:p>
          <a:p>
            <a:r>
              <a:rPr lang="en-US" dirty="0" smtClean="0"/>
              <a:t>Read policy will be implemented after write changes have been validated </a:t>
            </a:r>
          </a:p>
          <a:p>
            <a:r>
              <a:rPr lang="en-US" dirty="0" smtClean="0"/>
              <a:t>Awaiting CCRC data load to confirm results</a:t>
            </a:r>
          </a:p>
          <a:p>
            <a:pPr lvl="1"/>
            <a:r>
              <a:rPr lang="en-US" sz="1800" dirty="0" smtClean="0"/>
              <a:t>Automatic collection of data for metrics in place</a:t>
            </a:r>
          </a:p>
          <a:p>
            <a:pPr lvl="1"/>
            <a:r>
              <a:rPr lang="en-US" sz="1800" dirty="0" smtClean="0"/>
              <a:t>Weekly results available on </a:t>
            </a:r>
            <a:r>
              <a:rPr lang="en-US" sz="1800" dirty="0" err="1" smtClean="0"/>
              <a:t>Twiki</a:t>
            </a: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CCRC and Write Migration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57400" y="4724400"/>
            <a:ext cx="632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Regular pulses as the CMS write migration starts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Write policy is sufficient as it drops to zero before next migration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Extra capacity available for other activities such as reading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895600"/>
            <a:ext cx="693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file sizes have increased from 150MB to 250MB average</a:t>
            </a:r>
          </a:p>
          <a:p>
            <a:r>
              <a:rPr lang="en-US" dirty="0" smtClean="0"/>
              <a:t>Alice </a:t>
            </a:r>
            <a:r>
              <a:rPr lang="en-US" smtClean="0"/>
              <a:t>have identifie</a:t>
            </a:r>
            <a:r>
              <a:rPr lang="en-US" smtClean="0"/>
              <a:t>d </a:t>
            </a:r>
            <a:r>
              <a:rPr lang="en-US" dirty="0" smtClean="0"/>
              <a:t>the 22 byte </a:t>
            </a:r>
            <a:r>
              <a:rPr lang="en-US" dirty="0" smtClean="0"/>
              <a:t>file problem</a:t>
            </a:r>
          </a:p>
          <a:p>
            <a:r>
              <a:rPr lang="en-US" dirty="0" smtClean="0"/>
              <a:t>Tape pool definitions for CCRC and production are being made with consideration for recall strategies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Old Repeat Mount metric was confusing</a:t>
            </a:r>
          </a:p>
          <a:p>
            <a:pPr lvl="1"/>
            <a:r>
              <a:rPr lang="en-US" sz="1600" dirty="0" smtClean="0"/>
              <a:t>Simplified the definition  as average mounts for each tape touched</a:t>
            </a:r>
            <a:endParaRPr lang="en-US" sz="2000" dirty="0" smtClean="0"/>
          </a:p>
          <a:p>
            <a:r>
              <a:rPr lang="en-US" sz="2000" dirty="0" smtClean="0"/>
              <a:t>Data is not representative of future load</a:t>
            </a:r>
          </a:p>
          <a:p>
            <a:pPr lvl="1"/>
            <a:r>
              <a:rPr lang="en-US" sz="1600" dirty="0" smtClean="0"/>
              <a:t>CCRC should be representative so full analysis will be made after on completion of CCRC</a:t>
            </a:r>
          </a:p>
          <a:p>
            <a:r>
              <a:rPr lang="en-US" sz="2000" dirty="0" smtClean="0"/>
              <a:t>Users write small files</a:t>
            </a:r>
          </a:p>
          <a:p>
            <a:pPr lvl="1"/>
            <a:r>
              <a:rPr lang="en-US" sz="1600" dirty="0" smtClean="0"/>
              <a:t>Only production pools are considered in CERN reporting</a:t>
            </a:r>
          </a:p>
          <a:p>
            <a:r>
              <a:rPr lang="en-US" sz="2000" dirty="0" smtClean="0"/>
              <a:t>Limited control on distribution on tape</a:t>
            </a:r>
          </a:p>
          <a:p>
            <a:pPr lvl="1"/>
            <a:r>
              <a:rPr lang="en-US" sz="1600" dirty="0" smtClean="0"/>
              <a:t>Improve writing policies to get better co-location</a:t>
            </a:r>
          </a:p>
          <a:p>
            <a:pPr lvl="1"/>
            <a:r>
              <a:rPr lang="en-US" sz="1600" dirty="0" smtClean="0"/>
              <a:t>Pre-staging needs to be larger than per-job to gain efficiency</a:t>
            </a:r>
          </a:p>
          <a:p>
            <a:r>
              <a:rPr lang="en-US" sz="2000" dirty="0" smtClean="0"/>
              <a:t>Historical files are small so current file sizes are small</a:t>
            </a:r>
          </a:p>
          <a:p>
            <a:pPr lvl="1"/>
            <a:r>
              <a:rPr lang="en-US" sz="1600" dirty="0" smtClean="0"/>
              <a:t>Should only effect read file size and should gradually improve as write file sizes improve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Statistics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size and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B48ADFB-5947-4398-B543-4E5799B0B154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676400" y="4572000"/>
          <a:ext cx="7086600" cy="6858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771650"/>
                <a:gridCol w="1771650"/>
                <a:gridCol w="1771650"/>
                <a:gridCol w="1771650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Alice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CMS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LHCb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90 MB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250 MB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950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MB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270 MB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600200" y="1219201"/>
          <a:ext cx="7239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6400" y="54864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Atlas file sizes improved from 150MB to 250MB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Awaiting CCRC for representative work load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25457</TotalTime>
  <Words>530</Words>
  <Application>Microsoft Office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Slide 1</vt:lpstr>
      <vt:lpstr>Metrics for Tape Efficiency</vt:lpstr>
      <vt:lpstr>Proposal from F2F</vt:lpstr>
      <vt:lpstr>Changes Made to Castor</vt:lpstr>
      <vt:lpstr>CCRC and Write Migration</vt:lpstr>
      <vt:lpstr>Other Improvements</vt:lpstr>
      <vt:lpstr>Discussion summary</vt:lpstr>
      <vt:lpstr>Current Statistics</vt:lpstr>
      <vt:lpstr>File size and performance</vt:lpstr>
      <vt:lpstr>File size</vt:lpstr>
      <vt:lpstr>Repeat Mounting</vt:lpstr>
      <vt:lpstr>Total performance to tape</vt:lpstr>
      <vt:lpstr>Data transfer per mount</vt:lpstr>
      <vt:lpstr>Additional Information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timbell</cp:lastModifiedBy>
  <cp:revision>89</cp:revision>
  <dcterms:created xsi:type="dcterms:W3CDTF">2006-05-15T08:51:15Z</dcterms:created>
  <dcterms:modified xsi:type="dcterms:W3CDTF">2008-02-06T14:00:44Z</dcterms:modified>
</cp:coreProperties>
</file>