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bin" ContentType="application/vnd.openxmlformats-officedocument.oleObject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78" r:id="rId2"/>
    <p:sldMasterId id="2147483676" r:id="rId3"/>
    <p:sldMasterId id="2147483674" r:id="rId4"/>
    <p:sldMasterId id="2147483653" r:id="rId5"/>
    <p:sldMasterId id="2147483655" r:id="rId6"/>
    <p:sldMasterId id="2147483672" r:id="rId7"/>
    <p:sldMasterId id="2147483686" r:id="rId8"/>
    <p:sldMasterId id="2147485149" r:id="rId9"/>
  </p:sldMasterIdLst>
  <p:notesMasterIdLst>
    <p:notesMasterId r:id="rId57"/>
  </p:notesMasterIdLst>
  <p:sldIdLst>
    <p:sldId id="290" r:id="rId10"/>
    <p:sldId id="291" r:id="rId11"/>
    <p:sldId id="307" r:id="rId12"/>
    <p:sldId id="317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8" r:id="rId21"/>
    <p:sldId id="319" r:id="rId22"/>
    <p:sldId id="309" r:id="rId23"/>
    <p:sldId id="292" r:id="rId24"/>
    <p:sldId id="293" r:id="rId25"/>
    <p:sldId id="294" r:id="rId26"/>
    <p:sldId id="295" r:id="rId27"/>
    <p:sldId id="299" r:id="rId28"/>
    <p:sldId id="344" r:id="rId29"/>
    <p:sldId id="315" r:id="rId30"/>
    <p:sldId id="316" r:id="rId31"/>
    <p:sldId id="318" r:id="rId32"/>
    <p:sldId id="343" r:id="rId33"/>
    <p:sldId id="311" r:id="rId34"/>
    <p:sldId id="312" r:id="rId35"/>
    <p:sldId id="342" r:id="rId36"/>
    <p:sldId id="326" r:id="rId37"/>
    <p:sldId id="327" r:id="rId38"/>
    <p:sldId id="330" r:id="rId39"/>
    <p:sldId id="331" r:id="rId40"/>
    <p:sldId id="332" r:id="rId41"/>
    <p:sldId id="333" r:id="rId42"/>
    <p:sldId id="345" r:id="rId43"/>
    <p:sldId id="335" r:id="rId44"/>
    <p:sldId id="336" r:id="rId45"/>
    <p:sldId id="341" r:id="rId46"/>
    <p:sldId id="338" r:id="rId47"/>
    <p:sldId id="339" r:id="rId48"/>
    <p:sldId id="340" r:id="rId49"/>
    <p:sldId id="325" r:id="rId50"/>
    <p:sldId id="310" r:id="rId51"/>
    <p:sldId id="320" r:id="rId52"/>
    <p:sldId id="322" r:id="rId53"/>
    <p:sldId id="323" r:id="rId54"/>
    <p:sldId id="324" r:id="rId55"/>
    <p:sldId id="321" r:id="rId56"/>
  </p:sldIdLst>
  <p:sldSz cx="9144000" cy="6858000" type="screen4x3"/>
  <p:notesSz cx="6645275" cy="97758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709" autoAdjust="0"/>
    <p:restoredTop sz="94792" autoAdjust="0"/>
  </p:normalViewPr>
  <p:slideViewPr>
    <p:cSldViewPr>
      <p:cViewPr varScale="1">
        <p:scale>
          <a:sx n="106" d="100"/>
          <a:sy n="106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6BB828-F959-45BE-A4B6-1403B7B13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topology : Peer2Peer,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ClientServer</a:t>
            </a:r>
            <a:r>
              <a:rPr lang="en-US" baseline="0" dirty="0" smtClean="0"/>
              <a:t>, Hub and Spoke; || Store And Forward. Master/Slave. Network of Brokers</a:t>
            </a:r>
            <a:endParaRPr lang="en-US" dirty="0" smtClean="0"/>
          </a:p>
          <a:p>
            <a:r>
              <a:rPr lang="en-US" dirty="0" smtClean="0"/>
              <a:t>Quality</a:t>
            </a:r>
            <a:r>
              <a:rPr lang="en-US" baseline="0" dirty="0" smtClean="0"/>
              <a:t> of service: topics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queues, durable vs. reliable, messaging timeout.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4338-E81F-49CB-86ED-5820C4CB5B6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rudimentary tests were run against </a:t>
            </a:r>
            <a:r>
              <a:rPr lang="en-US" dirty="0" err="1" smtClean="0"/>
              <a:t>ActiveMQ</a:t>
            </a:r>
            <a:r>
              <a:rPr lang="en-US" dirty="0" smtClean="0"/>
              <a:t> 4.1 using </a:t>
            </a:r>
            <a:r>
              <a:rPr lang="en-US" dirty="0" err="1" smtClean="0"/>
              <a:t>netcat</a:t>
            </a:r>
            <a:r>
              <a:rPr lang="en-US" dirty="0" smtClean="0"/>
              <a:t> clients. </a:t>
            </a:r>
          </a:p>
          <a:p>
            <a:pPr lvl="1"/>
            <a:r>
              <a:rPr lang="en-US" dirty="0" smtClean="0"/>
              <a:t>Higher throughput;</a:t>
            </a:r>
          </a:p>
          <a:p>
            <a:pPr lvl="1"/>
            <a:r>
              <a:rPr lang="en-US" dirty="0" smtClean="0"/>
              <a:t>However, frequent restarts on the broker were needed.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4338-E81F-49CB-86ED-5820C4CB5B6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we mean by messaging?</a:t>
            </a:r>
          </a:p>
          <a:p>
            <a:pPr lvl="1"/>
            <a:r>
              <a:rPr lang="en-US" dirty="0" smtClean="0"/>
              <a:t>From the JMS (Java Message Service) specification:</a:t>
            </a:r>
          </a:p>
          <a:p>
            <a:pPr lvl="2">
              <a:buNone/>
            </a:pPr>
            <a:r>
              <a:rPr lang="en-US" dirty="0" smtClean="0"/>
              <a:t>“ The term messaging is quite broadly defined in computing(…) here, it is used to describe asynchronous communication between enterprise applications. Messages (…) are consumed by enterprise applications, not humans” </a:t>
            </a:r>
          </a:p>
          <a:p>
            <a:endParaRPr lang="en-US" dirty="0" smtClean="0"/>
          </a:p>
          <a:p>
            <a:r>
              <a:rPr lang="en-US" dirty="0" smtClean="0"/>
              <a:t>Active MQ: Apache Open Source solution.</a:t>
            </a:r>
          </a:p>
          <a:p>
            <a:r>
              <a:rPr lang="en-US" dirty="0" smtClean="0"/>
              <a:t>It is an implementation of JMS 1.1 (J2EE 1.4)</a:t>
            </a:r>
          </a:p>
          <a:p>
            <a:pPr lvl="1"/>
            <a:r>
              <a:rPr lang="en-US" dirty="0" smtClean="0"/>
              <a:t>Topics for broadcasting messaging</a:t>
            </a:r>
          </a:p>
          <a:p>
            <a:pPr lvl="1"/>
            <a:r>
              <a:rPr lang="en-US" dirty="0" smtClean="0"/>
              <a:t>Queues for point to point</a:t>
            </a:r>
          </a:p>
          <a:p>
            <a:pPr lvl="1"/>
            <a:r>
              <a:rPr lang="en-US" dirty="0" smtClean="0"/>
              <a:t>Durable subscriptions with configurable persistence</a:t>
            </a:r>
          </a:p>
          <a:p>
            <a:pPr lvl="1"/>
            <a:r>
              <a:rPr lang="en-US" dirty="0" smtClean="0"/>
              <a:t>High Reliability and flow control</a:t>
            </a:r>
          </a:p>
          <a:p>
            <a:pPr lvl="1"/>
            <a:r>
              <a:rPr lang="en-US" dirty="0" smtClean="0"/>
              <a:t>Different client acknowledgment modes</a:t>
            </a:r>
          </a:p>
          <a:p>
            <a:pPr lvl="1"/>
            <a:r>
              <a:rPr lang="en-US" dirty="0" smtClean="0"/>
              <a:t>Asynchronous or synchronous configuration.</a:t>
            </a:r>
          </a:p>
          <a:p>
            <a:r>
              <a:rPr lang="en-US" dirty="0" smtClean="0"/>
              <a:t>Active MQ features :</a:t>
            </a:r>
          </a:p>
          <a:p>
            <a:pPr lvl="1"/>
            <a:r>
              <a:rPr lang="en-US" dirty="0" smtClean="0"/>
              <a:t>Virtual and Composite Destinations, </a:t>
            </a:r>
            <a:r>
              <a:rPr lang="en-US" dirty="0" err="1" smtClean="0"/>
              <a:t>WildCards</a:t>
            </a:r>
            <a:endParaRPr lang="en-US" dirty="0" smtClean="0"/>
          </a:p>
          <a:p>
            <a:pPr lvl="1"/>
            <a:r>
              <a:rPr lang="en-US" dirty="0" smtClean="0"/>
              <a:t>Interoperability: Stomp, </a:t>
            </a:r>
            <a:r>
              <a:rPr lang="en-US" dirty="0" err="1" smtClean="0"/>
              <a:t>OpenWire</a:t>
            </a:r>
            <a:r>
              <a:rPr lang="en-US" dirty="0" smtClean="0"/>
              <a:t>, REST, RSS</a:t>
            </a:r>
          </a:p>
          <a:p>
            <a:pPr lvl="1"/>
            <a:r>
              <a:rPr lang="en-US" dirty="0" smtClean="0"/>
              <a:t>Will run with any available Java Virtual Machine</a:t>
            </a:r>
          </a:p>
          <a:p>
            <a:pPr lvl="1"/>
            <a:r>
              <a:rPr lang="en-US" dirty="0" smtClean="0"/>
              <a:t>High performance journal + JDBC persistence.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4338-E81F-49CB-86ED-5820C4CB5B6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4338-E81F-49CB-86ED-5820C4CB5B6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64338-E81F-49CB-86ED-5820C4CB5B6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Master" Target="../slideMasters/slideMaster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8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21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1-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922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F5EAA-0968-4711-821D-56C9E1AA1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E414B8F-F99B-49A9-998D-3653714DDD7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680D10C-AFC9-4857-8A0A-D8BCDABDFF5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B52F6-43D0-4FBF-9EB0-4E708BA24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066800"/>
            <a:ext cx="7543800" cy="49530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E443C-DB41-4569-B288-A33AE1B3E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4E21C-D386-4D3C-BFA0-3B1BCE85C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7DBA6-4CA7-4F2C-90B3-FC5D4AEB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6A805-F8F4-4498-A066-E46EF0756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89677-3448-436C-AF3A-9904B7978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55D4-1B15-49D7-89AF-34AF8F2A1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5F56E-3A7E-490C-AAAE-93F19B058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56442-B3AE-4C33-B0B7-9F91FEC7A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1B3C3-1146-411A-A039-E32528A8E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BBFD5-6C2C-42B9-B37A-591BB2569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24258-EB87-4F46-9BBD-52BAA1F73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F2CC7-3CEB-40F2-92D4-FEEE0792B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9621E-7603-41D2-8C66-E28600CCD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45647-B9D3-4110-86F4-528E7A101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BB18-8145-4B53-B01F-AD6A30D3B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B2E84-EBB7-472E-8E19-B684EDD55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606EB-91CF-47E0-AFFC-3283448BF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9F7FF-7FB3-4DFF-9268-15523451A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572CB-A609-4E90-BDD3-D6695E8E2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2A861-FDE4-4F41-8672-7BA425062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D4B1-F0CA-49E0-8CCE-761C0E4C0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6C899-09CB-4D36-BFF9-739835CE6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392E3-B22B-44E5-AABD-3C400876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44E21-65E4-4C53-9EA9-326061ADA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23528-398B-4610-92CC-BA5BA4C4A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E25D8-3C3E-46D1-8F58-724D6EC39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8C85-4328-4D42-A822-E3CB44F76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1E2A3-15E7-4300-B93E-C51E3BC64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7BD59-5115-4279-8C1F-E1182F0D8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E84C-6A92-4617-A775-9D6A90CF4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5D597-94A8-442B-8102-CB6E339FC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108F5-594E-4CDF-BD5E-FA60E1BC0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5989D-94FA-4A87-B55A-16BE4905B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7AB8F-6115-45DB-99DB-C86AD2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55BC4-094E-4FC2-854E-0F291D224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76EDA-8EB2-404F-9F8B-821B06CB8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1B6D7-58E6-4091-A853-0E665CB6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9FD1D-4B3A-4B3C-B9D1-CB6FA640A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558BB-C762-4B4A-8127-6E01A42E8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8FC9-44E9-41A3-B469-0B90B44C6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C90E9-41EB-4691-AEF0-E6663CECF8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CD74-A4FB-42DE-8E80-EC50E2391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0D0ED-816B-4CA6-84DC-7A8E2DC93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F563C-5A6F-4B8A-A03A-C3FE0E6FB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81A27-36E0-49B9-844C-FEA6709B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55DBD-8734-4378-B357-0B11F10F2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9000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9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2413" y="5694363"/>
            <a:ext cx="808037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491288"/>
            <a:ext cx="22399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INFSO-RI-031688</a:t>
            </a:r>
            <a:r>
              <a:rPr lang="en-GB">
                <a:latin typeface="Verdana" pitchFamily="34" charset="0"/>
              </a:rPr>
              <a:t> </a:t>
            </a:r>
          </a:p>
        </p:txBody>
      </p:sp>
      <p:pic>
        <p:nvPicPr>
          <p:cNvPr id="11" name="Picture 11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0113" y="344488"/>
            <a:ext cx="23891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903788" y="696913"/>
            <a:ext cx="4025900" cy="48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13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0" y="5861050"/>
            <a:ext cx="2490788" cy="2524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graphicFrame>
        <p:nvGraphicFramePr>
          <p:cNvPr id="15" name="Object 15"/>
          <p:cNvGraphicFramePr>
            <a:graphicFrameLocks noChangeAspect="1"/>
          </p:cNvGraphicFramePr>
          <p:nvPr/>
        </p:nvGraphicFramePr>
        <p:xfrm>
          <a:off x="6348413" y="5503863"/>
          <a:ext cx="1228725" cy="784225"/>
        </p:xfrm>
        <a:graphic>
          <a:graphicData uri="http://schemas.openxmlformats.org/presentationml/2006/ole">
            <p:oleObj spid="_x0000_s283650" name="Picture" r:id="rId6" imgW="1228469" imgH="783565" progId="StaticEnhancedMetafile">
              <p:embed/>
            </p:oleObj>
          </a:graphicData>
        </a:graphic>
      </p:graphicFrame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7413" y="2493963"/>
            <a:ext cx="6516687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86CD7-60B9-4E26-8A62-2E3A740733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5D302-C3EC-4D83-8E6C-AEBAA0DD6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6F619-C84B-4E54-9E1C-16B2569043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974725"/>
            <a:ext cx="4217987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E8987-CE7A-49DF-AA12-AAAECE480F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6A61E-A492-4EE1-A794-C08DFEA8FA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0BCBD-AA55-4ADD-AF1E-9C3807EA5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96C30-F7C9-4482-9399-E2C2DCBA94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FD5B0-64C1-45FA-8C28-044F7719E5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5178-28E3-4AFD-9B8C-9729D8809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D1FE3-E195-41D9-A281-7DC5477F66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9425" y="66675"/>
            <a:ext cx="2160588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66675"/>
            <a:ext cx="6329362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D5042-7315-46DA-AD10-D5DAD9AD16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80772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CD679-1F8C-481C-B5D2-FE649A75A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B5CD6-D822-4CAC-8744-A2FB270E9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8C431-0424-466C-A646-0CCAFE6F1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B2F6F-25A6-489D-AB27-DA087B37D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0CA01-FC64-4077-B12F-BC67EE347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E0028-A41F-44D7-B808-2CF08C74C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9773E-912A-4751-BF53-DCD37182C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5F89-8FAE-4F0D-93A9-C1B5EE475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85F4A-F5FF-4FF9-8A2C-AF36CF3E5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49562-1CB2-4FD3-8E2A-E1825ACBE4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F0098-9373-4917-B2DD-5C5B11F84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31C50-C2B1-4F09-A82F-2EAB39F86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pitchFamily="34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pitchFamily="34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0B17-F41C-494B-BEF1-3DBD2D52E2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1155D-3278-4163-874D-74993CB0D9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32607-33C2-4528-96E6-02216374A8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27AEE-1454-48B4-8E54-02AC2FFD9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BCE75-995F-4638-B410-584A14D7C3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4F1A7-B7E2-428E-BE40-16845F56A6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620DC-30A4-46F1-9825-779578B6A9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2646C-9597-48DF-8920-A271228CD0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CFA4-D09B-4CDE-B534-790FE239BE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CFDB7-7D90-40F5-B972-CC3697F90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3EB8D-947A-4BA9-94A5-32064C7F50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CERNlogo-rg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143000" y="0"/>
          <a:ext cx="8001000" cy="847725"/>
        </p:xfrm>
        <a:graphic>
          <a:graphicData uri="http://schemas.openxmlformats.org/presentationml/2006/ole">
            <p:oleObj spid="_x0000_s284674" name="Image" r:id="rId4" imgW="13168254" imgH="1396825" progId="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284675" name="Image" r:id="rId5" imgW="2006349" imgH="10146032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5215E2D-78FD-4CBD-84D3-F17BFD1991E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35CB4AD-B281-46AC-97AE-633A190A615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3BBF4BC-81BE-4E45-A730-1F5B0C5B88E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4458CD1-F5C1-4D32-B1D3-CE9B4B613FE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1F1548B-656C-4CD0-9FFC-C68FFDB62BF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D7E0C77-10A2-4074-9A50-B1F0192668C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E8B68D9-BC57-4071-87B1-BD59CA12376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image" Target="../media/image24.jpeg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image" Target="../media/image2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anner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E7D7CE83-11AB-4E94-A147-1FC3544B2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48" name="Picture 8" descr="lato1-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922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28" r:id="rId1"/>
    <p:sldLayoutId id="2147486074" r:id="rId2"/>
    <p:sldLayoutId id="2147486075" r:id="rId3"/>
    <p:sldLayoutId id="2147486076" r:id="rId4"/>
    <p:sldLayoutId id="2147486077" r:id="rId5"/>
    <p:sldLayoutId id="2147486078" r:id="rId6"/>
    <p:sldLayoutId id="2147486079" r:id="rId7"/>
    <p:sldLayoutId id="2147486080" r:id="rId8"/>
    <p:sldLayoutId id="2147486081" r:id="rId9"/>
    <p:sldLayoutId id="2147486082" r:id="rId10"/>
    <p:sldLayoutId id="2147486083" r:id="rId11"/>
    <p:sldLayoutId id="21474860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banner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9613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9C9A990B-2911-4B2D-B60B-B5C22D597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272" name="Picture 8" descr="lat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29" r:id="rId1"/>
    <p:sldLayoutId id="2147486085" r:id="rId2"/>
    <p:sldLayoutId id="2147486086" r:id="rId3"/>
    <p:sldLayoutId id="2147486087" r:id="rId4"/>
    <p:sldLayoutId id="2147486088" r:id="rId5"/>
    <p:sldLayoutId id="2147486089" r:id="rId6"/>
    <p:sldLayoutId id="2147486090" r:id="rId7"/>
    <p:sldLayoutId id="2147486091" r:id="rId8"/>
    <p:sldLayoutId id="2147486092" r:id="rId9"/>
    <p:sldLayoutId id="2147486093" r:id="rId10"/>
    <p:sldLayoutId id="2147486094" r:id="rId11"/>
    <p:sldLayoutId id="2147486095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BD6EC5E3-EF49-477F-81E7-45CACE3BB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296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0" r:id="rId1"/>
    <p:sldLayoutId id="2147486096" r:id="rId2"/>
    <p:sldLayoutId id="2147486097" r:id="rId3"/>
    <p:sldLayoutId id="2147486098" r:id="rId4"/>
    <p:sldLayoutId id="2147486099" r:id="rId5"/>
    <p:sldLayoutId id="2147486100" r:id="rId6"/>
    <p:sldLayoutId id="2147486101" r:id="rId7"/>
    <p:sldLayoutId id="2147486102" r:id="rId8"/>
    <p:sldLayoutId id="2147486103" r:id="rId9"/>
    <p:sldLayoutId id="2147486104" r:id="rId10"/>
    <p:sldLayoutId id="214748610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43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4F9E"/>
                </a:solidFill>
              </a:defRPr>
            </a:lvl1pPr>
          </a:lstStyle>
          <a:p>
            <a:pPr>
              <a:defRPr/>
            </a:pPr>
            <a:fld id="{481CAFF0-10A7-421E-B80E-94D82216C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20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1" r:id="rId1"/>
    <p:sldLayoutId id="2147486106" r:id="rId2"/>
    <p:sldLayoutId id="2147486107" r:id="rId3"/>
    <p:sldLayoutId id="2147486108" r:id="rId4"/>
    <p:sldLayoutId id="2147486109" r:id="rId5"/>
    <p:sldLayoutId id="2147486110" r:id="rId6"/>
    <p:sldLayoutId id="2147486111" r:id="rId7"/>
    <p:sldLayoutId id="2147486112" r:id="rId8"/>
    <p:sldLayoutId id="2147486113" r:id="rId9"/>
    <p:sldLayoutId id="2147486114" r:id="rId10"/>
    <p:sldLayoutId id="214748611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-31750" y="6108700"/>
            <a:ext cx="1247775" cy="669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77126027-3A7C-41E0-8F8A-DCAD1C0CF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2" r:id="rId1"/>
    <p:sldLayoutId id="2147486116" r:id="rId2"/>
    <p:sldLayoutId id="2147486117" r:id="rId3"/>
    <p:sldLayoutId id="2147486118" r:id="rId4"/>
    <p:sldLayoutId id="2147486119" r:id="rId5"/>
    <p:sldLayoutId id="2147486120" r:id="rId6"/>
    <p:sldLayoutId id="2147486121" r:id="rId7"/>
    <p:sldLayoutId id="2147486122" r:id="rId8"/>
    <p:sldLayoutId id="2147486123" r:id="rId9"/>
    <p:sldLayoutId id="2147486124" r:id="rId10"/>
    <p:sldLayoutId id="214748612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8313" y="6559550"/>
            <a:ext cx="67008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5BFFBBCF-BB1A-4AFB-AE43-E29D4948E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827213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7663" y="974725"/>
            <a:ext cx="8588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776413" y="687388"/>
            <a:ext cx="7367587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pitchFamily="34" charset="0"/>
            </a:endParaRP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34825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5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0" y="6583363"/>
            <a:ext cx="2239963" cy="206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INFSO-RI-031688</a:t>
            </a:r>
            <a:endParaRPr lang="en-GB">
              <a:latin typeface="Verdana" pitchFamily="34" charset="0"/>
            </a:endParaRPr>
          </a:p>
        </p:txBody>
      </p:sp>
      <p:pic>
        <p:nvPicPr>
          <p:cNvPr id="15373" name="Picture 17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113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3" r:id="rId1"/>
    <p:sldLayoutId id="2147486126" r:id="rId2"/>
    <p:sldLayoutId id="2147486127" r:id="rId3"/>
    <p:sldLayoutId id="2147486128" r:id="rId4"/>
    <p:sldLayoutId id="2147486129" r:id="rId5"/>
    <p:sldLayoutId id="2147486130" r:id="rId6"/>
    <p:sldLayoutId id="2147486131" r:id="rId7"/>
    <p:sldLayoutId id="2147486132" r:id="rId8"/>
    <p:sldLayoutId id="2147486133" r:id="rId9"/>
    <p:sldLayoutId id="2147486134" r:id="rId10"/>
    <p:sldLayoutId id="214748613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54C65EFF-1FA8-46B4-93D2-A5CBD2682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392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4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2" r:id="rId8"/>
    <p:sldLayoutId id="2147486143" r:id="rId9"/>
    <p:sldLayoutId id="2147486144" r:id="rId10"/>
    <p:sldLayoutId id="214748614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46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C36AB2D8-7950-4437-8D60-31B0D3D2E8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auto">
          <a:xfrm>
            <a:off x="0" y="0"/>
            <a:ext cx="9140825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5" r:id="rId1"/>
    <p:sldLayoutId id="2147486146" r:id="rId2"/>
    <p:sldLayoutId id="2147486147" r:id="rId3"/>
    <p:sldLayoutId id="2147486148" r:id="rId4"/>
    <p:sldLayoutId id="2147486149" r:id="rId5"/>
    <p:sldLayoutId id="2147486150" r:id="rId6"/>
    <p:sldLayoutId id="2147486151" r:id="rId7"/>
    <p:sldLayoutId id="2147486152" r:id="rId8"/>
    <p:sldLayoutId id="2147486153" r:id="rId9"/>
    <p:sldLayoutId id="2147486154" r:id="rId10"/>
    <p:sldLayoutId id="214748615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0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1599C00-6822-4C37-8174-50884C8B1F6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3080" name="Picture 21" descr="CERNlogo-rg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Internet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Services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3074" name="Image" r:id="rId16" imgW="2006349" imgH="10146032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6263" r:id="rId1"/>
    <p:sldLayoutId id="2147486208" r:id="rId2"/>
    <p:sldLayoutId id="2147486209" r:id="rId3"/>
    <p:sldLayoutId id="2147486210" r:id="rId4"/>
    <p:sldLayoutId id="2147486211" r:id="rId5"/>
    <p:sldLayoutId id="2147486212" r:id="rId6"/>
    <p:sldLayoutId id="2147486213" r:id="rId7"/>
    <p:sldLayoutId id="2147486214" r:id="rId8"/>
    <p:sldLayoutId id="2147486215" r:id="rId9"/>
    <p:sldLayoutId id="2147486216" r:id="rId10"/>
    <p:sldLayoutId id="214748621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prod-grid-logger.cern.ch/elog/CCRC'08+Logbook/" TargetMode="External"/><Relationship Id="rId1" Type="http://schemas.openxmlformats.org/officeDocument/2006/relationships/slideLayout" Target="../slideLayouts/slideLayout9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://gridmap.cern.ch/ccrc08/servicemap.html" TargetMode="External"/><Relationship Id="rId1" Type="http://schemas.openxmlformats.org/officeDocument/2006/relationships/slideLayout" Target="../slideLayouts/slideLayout9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gios.org/" TargetMode="External"/><Relationship Id="rId2" Type="http://schemas.openxmlformats.org/officeDocument/2006/relationships/hyperlink" Target="http://activemq.apache.org/" TargetMode="External"/><Relationship Id="rId1" Type="http://schemas.openxmlformats.org/officeDocument/2006/relationships/slideLayout" Target="../slideLayouts/slideLayout92.xml"/><Relationship Id="rId6" Type="http://schemas.openxmlformats.org/officeDocument/2006/relationships/hyperlink" Target="http://gridmap.cern.ch/ccrc08/servicemap.html" TargetMode="External"/><Relationship Id="rId5" Type="http://schemas.openxmlformats.org/officeDocument/2006/relationships/hyperlink" Target="http://rsv.grid.iu.edu/documentation/" TargetMode="External"/><Relationship Id="rId4" Type="http://schemas.openxmlformats.org/officeDocument/2006/relationships/hyperlink" Target="http://www.jasperforge.org/jaspersoft/opensource/business_intelligence/jasperreports/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ubtitle 2"/>
          <p:cNvSpPr>
            <a:spLocks noGrp="1"/>
          </p:cNvSpPr>
          <p:nvPr>
            <p:ph type="subTitle" idx="1"/>
          </p:nvPr>
        </p:nvSpPr>
        <p:spPr>
          <a:xfrm>
            <a:off x="3000364" y="4171949"/>
            <a:ext cx="4652978" cy="1543067"/>
          </a:xfrm>
          <a:noFill/>
          <a:ln>
            <a:noFill/>
          </a:ln>
          <a:scene3d>
            <a:camera prst="orthographicFront"/>
            <a:lightRig rig="threePt" dir="t"/>
          </a:scene3d>
          <a:sp3d prstMaterial="softEdge">
            <a:bevelB w="165100" prst="coolSlant"/>
          </a:sp3d>
        </p:spPr>
        <p:txBody>
          <a:bodyPr/>
          <a:lstStyle/>
          <a:p>
            <a:r>
              <a:rPr lang="en-US" dirty="0" smtClean="0"/>
              <a:t>GDB</a:t>
            </a:r>
          </a:p>
          <a:p>
            <a:r>
              <a:rPr lang="en-US" dirty="0" smtClean="0"/>
              <a:t>CERN, 4</a:t>
            </a:r>
            <a:r>
              <a:rPr lang="en-US" baseline="30000" dirty="0" smtClean="0"/>
              <a:t>th</a:t>
            </a:r>
            <a:r>
              <a:rPr lang="en-US" dirty="0" smtClean="0"/>
              <a:t> March 2008</a:t>
            </a:r>
          </a:p>
          <a:p>
            <a:r>
              <a:rPr lang="en-US" dirty="0" smtClean="0"/>
              <a:t>James Casey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WLCG Monitoring – some worked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MessageLag2PC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990600"/>
            <a:ext cx="7848600" cy="5238735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rot="5400000">
            <a:off x="2552700" y="2400300"/>
            <a:ext cx="304800" cy="2286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33600" y="5334000"/>
            <a:ext cx="4953000" cy="1588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"/>
          <p:cNvSpPr txBox="1"/>
          <p:nvPr/>
        </p:nvSpPr>
        <p:spPr>
          <a:xfrm>
            <a:off x="2590800" y="2057400"/>
            <a:ext cx="3429000" cy="228600"/>
          </a:xfrm>
          <a:prstGeom prst="rect">
            <a:avLst/>
          </a:prstGeom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 Consumers Memory Overflow ( Slow consumers )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114800" y="4343400"/>
            <a:ext cx="2362194" cy="251850"/>
          </a:xfrm>
          <a:prstGeom prst="rect">
            <a:avLst/>
          </a:prstGeom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 Run batch change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7315200" y="4876800"/>
            <a:ext cx="914400" cy="228600"/>
          </a:xfrm>
          <a:prstGeom prst="rect">
            <a:avLst/>
          </a:prstGeom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Max 180 s!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7162799" y="5181601"/>
            <a:ext cx="152402" cy="1524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4876006" y="4953000"/>
            <a:ext cx="610394" cy="794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4419600" y="5105400"/>
            <a:ext cx="915194" cy="794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4152106" y="5067300"/>
            <a:ext cx="838994" cy="794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: Message Lag</a:t>
            </a:r>
            <a:endParaRPr lang="en-US" dirty="0"/>
          </a:p>
        </p:txBody>
      </p:sp>
      <p:pic>
        <p:nvPicPr>
          <p:cNvPr id="14" name="Picture 2" descr="\\cern.ch\dfs\Users\d\dfrodrig\Documents\My Pictures\OL-LOGO-207-269p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172200"/>
            <a:ext cx="471222" cy="61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Failover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Currently testing failover strategies for high-availability</a:t>
            </a:r>
          </a:p>
          <a:p>
            <a:pPr lvl="1"/>
            <a:r>
              <a:rPr lang="en-IE" dirty="0" smtClean="0"/>
              <a:t>JDBC Based</a:t>
            </a:r>
          </a:p>
          <a:p>
            <a:pPr lvl="1"/>
            <a:r>
              <a:rPr lang="en-IE" dirty="0" smtClean="0"/>
              <a:t>Shared </a:t>
            </a:r>
            <a:r>
              <a:rPr lang="en-IE" dirty="0" err="1" smtClean="0"/>
              <a:t>Filesystem</a:t>
            </a:r>
            <a:endParaRPr lang="en-IE" dirty="0" smtClean="0"/>
          </a:p>
          <a:p>
            <a:pPr lvl="1"/>
            <a:r>
              <a:rPr lang="en-IE" dirty="0" smtClean="0"/>
              <a:t>Pure Master-Slave</a:t>
            </a:r>
          </a:p>
          <a:p>
            <a:r>
              <a:rPr lang="en-IE" dirty="0" smtClean="0"/>
              <a:t>Evaluation of performance characteristics and recovery operations needed</a:t>
            </a:r>
          </a:p>
          <a:p>
            <a:endParaRPr lang="en-IE" dirty="0" smtClean="0"/>
          </a:p>
          <a:p>
            <a:r>
              <a:rPr lang="en-IE" dirty="0" smtClean="0"/>
              <a:t>This is an essential feature to have high-reliability service</a:t>
            </a:r>
          </a:p>
          <a:p>
            <a:pPr lvl="1"/>
            <a:r>
              <a:rPr lang="en-IE" dirty="0" smtClean="0"/>
              <a:t>First tests look promising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Usages of Messaging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We use it as an ‘integration bus’</a:t>
            </a:r>
          </a:p>
          <a:p>
            <a:pPr lvl="1"/>
            <a:r>
              <a:rPr lang="en-IE" dirty="0" smtClean="0"/>
              <a:t>Use when systems want to share information</a:t>
            </a:r>
          </a:p>
          <a:p>
            <a:pPr lvl="2"/>
            <a:r>
              <a:rPr lang="en-IE" dirty="0" err="1" smtClean="0"/>
              <a:t>E.g</a:t>
            </a:r>
            <a:r>
              <a:rPr lang="en-IE" dirty="0" smtClean="0"/>
              <a:t> VO transfer systems publishing data rates to WLCG</a:t>
            </a:r>
          </a:p>
          <a:p>
            <a:r>
              <a:rPr lang="en-IE" dirty="0" smtClean="0"/>
              <a:t>It’s another string to our bow</a:t>
            </a:r>
          </a:p>
          <a:p>
            <a:pPr lvl="2"/>
            <a:r>
              <a:rPr lang="en-IE" dirty="0" smtClean="0"/>
              <a:t>When the application model fits well, then use it</a:t>
            </a:r>
          </a:p>
          <a:p>
            <a:pPr lvl="3"/>
            <a:r>
              <a:rPr lang="en-IE" dirty="0" smtClean="0"/>
              <a:t>E.g. </a:t>
            </a:r>
            <a:r>
              <a:rPr lang="en-IE" dirty="0" err="1" smtClean="0"/>
              <a:t>Async</a:t>
            </a:r>
            <a:r>
              <a:rPr lang="en-IE" dirty="0" smtClean="0"/>
              <a:t> communications, broadcast messages</a:t>
            </a:r>
          </a:p>
          <a:p>
            <a:r>
              <a:rPr lang="en-IE" dirty="0" smtClean="0"/>
              <a:t>Don’t force applications to use it</a:t>
            </a:r>
          </a:p>
          <a:p>
            <a:pPr lvl="1"/>
            <a:r>
              <a:rPr lang="en-IE" dirty="0" smtClean="0"/>
              <a:t>Have other solutions too</a:t>
            </a:r>
          </a:p>
          <a:p>
            <a:pPr lvl="2"/>
            <a:r>
              <a:rPr lang="en-IE" dirty="0" err="1" smtClean="0"/>
              <a:t>E.g</a:t>
            </a:r>
            <a:r>
              <a:rPr lang="en-IE" dirty="0" smtClean="0"/>
              <a:t> “</a:t>
            </a:r>
            <a:r>
              <a:rPr lang="en-IE" dirty="0" err="1" smtClean="0"/>
              <a:t>RESTful</a:t>
            </a:r>
            <a:r>
              <a:rPr lang="en-IE" dirty="0" smtClean="0"/>
              <a:t>” web services a.la SAM Programmatic Interface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‘Standard’ Integration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same patterns are repeated in many of the following examples:</a:t>
            </a:r>
          </a:p>
          <a:p>
            <a:pPr lvl="1"/>
            <a:r>
              <a:rPr lang="en-IE" dirty="0" smtClean="0"/>
              <a:t>Gather results at many points</a:t>
            </a:r>
          </a:p>
          <a:p>
            <a:pPr lvl="1"/>
            <a:r>
              <a:rPr lang="en-IE" dirty="0" smtClean="0"/>
              <a:t>Collect the raw results and store in a database</a:t>
            </a:r>
          </a:p>
          <a:p>
            <a:pPr lvl="1"/>
            <a:r>
              <a:rPr lang="en-IE" dirty="0" smtClean="0"/>
              <a:t>Perform some operation on the raw results</a:t>
            </a:r>
          </a:p>
          <a:p>
            <a:pPr lvl="2"/>
            <a:r>
              <a:rPr lang="en-IE" dirty="0" smtClean="0"/>
              <a:t>Summarisation, availability calculation, …</a:t>
            </a:r>
          </a:p>
          <a:p>
            <a:pPr lvl="1"/>
            <a:r>
              <a:rPr lang="en-IE" dirty="0" smtClean="0"/>
              <a:t>Publish the summarised results to many clients</a:t>
            </a:r>
          </a:p>
          <a:p>
            <a:pPr lvl="2"/>
            <a:r>
              <a:rPr lang="en-IE" dirty="0" smtClean="0"/>
              <a:t>E.g. site monitoring, dashboards, …</a:t>
            </a:r>
          </a:p>
          <a:p>
            <a:pPr lvl="1"/>
            <a:r>
              <a:rPr lang="en-IE" dirty="0" smtClean="0"/>
              <a:t>Store historical data in a database and visualize via web client</a:t>
            </a:r>
          </a:p>
          <a:p>
            <a:r>
              <a:rPr lang="en-IE" dirty="0" smtClean="0"/>
              <a:t>We provide ‘standard’ components to make this </a:t>
            </a:r>
            <a:r>
              <a:rPr lang="en-IE" dirty="0" err="1" smtClean="0"/>
              <a:t>plug’n’play</a:t>
            </a:r>
            <a:r>
              <a:rPr lang="en-IE" dirty="0" smtClean="0"/>
              <a:t> for many workflows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733716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Pattern Example – </a:t>
            </a:r>
            <a:r>
              <a:rPr lang="en-US" dirty="0" err="1" smtClean="0"/>
              <a:t>Gridftp</a:t>
            </a:r>
            <a:r>
              <a:rPr lang="en-US" dirty="0" smtClean="0"/>
              <a:t> log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4286248" y="5572140"/>
            <a:ext cx="1714512" cy="285752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Line Callout 2 11"/>
          <p:cNvSpPr/>
          <p:nvPr/>
        </p:nvSpPr>
        <p:spPr>
          <a:xfrm>
            <a:off x="7286644" y="4000504"/>
            <a:ext cx="1643074" cy="121444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8683"/>
              <a:gd name="adj6" fmla="val -242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Database </a:t>
            </a:r>
            <a:r>
              <a:rPr lang="en-US" dirty="0" err="1" smtClean="0">
                <a:solidFill>
                  <a:schemeClr val="tx1"/>
                </a:solidFill>
              </a:rPr>
              <a:t>archiver</a:t>
            </a:r>
            <a:r>
              <a:rPr lang="en-US" dirty="0" smtClean="0">
                <a:solidFill>
                  <a:schemeClr val="tx1"/>
                </a:solidFill>
              </a:rPr>
              <a:t> component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Line Callout 2 12"/>
          <p:cNvSpPr/>
          <p:nvPr/>
        </p:nvSpPr>
        <p:spPr>
          <a:xfrm>
            <a:off x="6000760" y="857232"/>
            <a:ext cx="2643206" cy="500066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Transparent Broker 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5786446" y="1500174"/>
            <a:ext cx="2786082" cy="642942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Messaging System Adaptor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Line Callout 2 16"/>
          <p:cNvSpPr/>
          <p:nvPr/>
        </p:nvSpPr>
        <p:spPr>
          <a:xfrm>
            <a:off x="6325479" y="5344675"/>
            <a:ext cx="2104173" cy="37034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3184"/>
              <a:gd name="adj6" fmla="val -241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Standard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Line Callout 2 17"/>
          <p:cNvSpPr/>
          <p:nvPr/>
        </p:nvSpPr>
        <p:spPr>
          <a:xfrm>
            <a:off x="3500430" y="4286256"/>
            <a:ext cx="1928826" cy="500066"/>
          </a:xfrm>
          <a:prstGeom prst="borderCallout2">
            <a:avLst>
              <a:gd name="adj1" fmla="val 18750"/>
              <a:gd name="adj2" fmla="val -8333"/>
              <a:gd name="adj3" fmla="val 823"/>
              <a:gd name="adj4" fmla="val -7836"/>
              <a:gd name="adj5" fmla="val -88731"/>
              <a:gd name="adj6" fmla="val -191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Standard components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Existing Systems</a:t>
            </a:r>
          </a:p>
          <a:p>
            <a:pPr lvl="1"/>
            <a:r>
              <a:rPr lang="en-US" sz="2000" dirty="0" smtClean="0"/>
              <a:t>Service availability monitoring</a:t>
            </a:r>
          </a:p>
          <a:p>
            <a:pPr lvl="1"/>
            <a:r>
              <a:rPr lang="en-US" sz="2000" dirty="0" err="1" smtClean="0"/>
              <a:t>gStat</a:t>
            </a:r>
            <a:endParaRPr lang="en-US" sz="2000" dirty="0" smtClean="0"/>
          </a:p>
          <a:p>
            <a:pPr lvl="1"/>
            <a:r>
              <a:rPr lang="en-US" sz="2000" dirty="0" smtClean="0"/>
              <a:t>Site Monitoring</a:t>
            </a:r>
          </a:p>
          <a:p>
            <a:pPr lvl="1"/>
            <a:r>
              <a:rPr lang="en-US" sz="2000" dirty="0" smtClean="0"/>
              <a:t>Usage reporting</a:t>
            </a:r>
          </a:p>
          <a:p>
            <a:r>
              <a:rPr lang="en-US" sz="2400" dirty="0" smtClean="0"/>
              <a:t>New systems</a:t>
            </a:r>
          </a:p>
          <a:p>
            <a:pPr lvl="1"/>
            <a:r>
              <a:rPr lang="en-US" sz="2000" dirty="0" err="1" smtClean="0"/>
              <a:t>Gridview</a:t>
            </a:r>
            <a:r>
              <a:rPr lang="en-US" sz="2000" dirty="0" smtClean="0"/>
              <a:t> report publication</a:t>
            </a:r>
          </a:p>
          <a:p>
            <a:pPr lvl="1"/>
            <a:r>
              <a:rPr lang="en-US" sz="2000" dirty="0" err="1" smtClean="0"/>
              <a:t>MoU</a:t>
            </a:r>
            <a:r>
              <a:rPr lang="en-US" sz="2000" dirty="0" smtClean="0"/>
              <a:t> reporting</a:t>
            </a:r>
          </a:p>
          <a:p>
            <a:pPr lvl="1"/>
            <a:r>
              <a:rPr lang="en-US" sz="2000" dirty="0" err="1" smtClean="0"/>
              <a:t>ServiceMap</a:t>
            </a:r>
            <a:r>
              <a:rPr lang="en-US" sz="2000" dirty="0" smtClean="0"/>
              <a:t> – VO metric integration</a:t>
            </a:r>
          </a:p>
          <a:p>
            <a:r>
              <a:rPr lang="en-IE" sz="2400" dirty="0" smtClean="0"/>
              <a:t>All fit into the standard pattern mentioned before</a:t>
            </a:r>
          </a:p>
          <a:p>
            <a:pPr lvl="1"/>
            <a:r>
              <a:rPr lang="en-IE" sz="2000" dirty="0" smtClean="0"/>
              <a:t>Now for details…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 – Current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85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57232"/>
            <a:ext cx="7822219" cy="53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Migrating to the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86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1683" y="857232"/>
            <a:ext cx="6386531" cy="556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Messaging based archiving and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6176" y="828677"/>
            <a:ext cx="7846418" cy="560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 Production - OSG RSV to SAM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RSV – Resource and Service Validation</a:t>
            </a:r>
          </a:p>
          <a:p>
            <a:pPr lvl="1"/>
            <a:r>
              <a:rPr lang="en-IE" dirty="0" smtClean="0"/>
              <a:t>Uses Gratia as native transport</a:t>
            </a:r>
          </a:p>
          <a:p>
            <a:pPr lvl="1"/>
            <a:r>
              <a:rPr lang="en-IE" dirty="0" smtClean="0"/>
              <a:t>And OSG GOC provide a bridge to SAM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92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71744"/>
            <a:ext cx="5434016" cy="3608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actual commodity solutions we can use?</a:t>
            </a:r>
          </a:p>
          <a:p>
            <a:r>
              <a:rPr lang="en-US" dirty="0" smtClean="0"/>
              <a:t>Messaging System </a:t>
            </a:r>
          </a:p>
          <a:p>
            <a:pPr lvl="1"/>
            <a:r>
              <a:rPr lang="en-US" dirty="0" smtClean="0"/>
              <a:t>How does it perform 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does the strategy affect existing systems?</a:t>
            </a:r>
          </a:p>
          <a:p>
            <a:r>
              <a:rPr lang="en-US" dirty="0" smtClean="0"/>
              <a:t>What new systems do/might we need 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Port ‘useful’ SAM tests into WLCG probe format</a:t>
            </a:r>
          </a:p>
          <a:p>
            <a:pPr lvl="1"/>
            <a:r>
              <a:rPr lang="en-IE" dirty="0" smtClean="0"/>
              <a:t>And supplement where needed</a:t>
            </a:r>
          </a:p>
          <a:p>
            <a:r>
              <a:rPr lang="en-IE" dirty="0" smtClean="0"/>
              <a:t>Move with 1 or 2 </a:t>
            </a:r>
            <a:r>
              <a:rPr lang="en-IE" dirty="0" err="1" smtClean="0"/>
              <a:t>nagios</a:t>
            </a:r>
            <a:r>
              <a:rPr lang="en-IE" dirty="0" smtClean="0"/>
              <a:t>-expert ROCs to have them run the SAM tests for their region</a:t>
            </a:r>
          </a:p>
          <a:p>
            <a:pPr lvl="1"/>
            <a:r>
              <a:rPr lang="en-IE" dirty="0" smtClean="0"/>
              <a:t>Setting up a standard execution environment at ROC will be key</a:t>
            </a:r>
          </a:p>
          <a:p>
            <a:r>
              <a:rPr lang="en-IE" dirty="0" smtClean="0"/>
              <a:t>Slowly migrate ROCs over the course of EGEE-III</a:t>
            </a:r>
          </a:p>
          <a:p>
            <a:r>
              <a:rPr lang="en-IE" dirty="0" smtClean="0"/>
              <a:t>Provide VO specific </a:t>
            </a:r>
            <a:r>
              <a:rPr lang="en-IE" dirty="0" err="1" smtClean="0"/>
              <a:t>nagios</a:t>
            </a:r>
            <a:r>
              <a:rPr lang="en-IE" dirty="0" smtClean="0"/>
              <a:t> at CERN for experiment specific tests (where needed)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</a:t>
            </a:r>
            <a:r>
              <a:rPr lang="en-US" sz="2400" dirty="0" smtClean="0"/>
              <a:t>LCG working group focus on site monitoring</a:t>
            </a:r>
            <a:endParaRPr lang="en-US" dirty="0" smtClean="0"/>
          </a:p>
          <a:p>
            <a:pPr lvl="1"/>
            <a:r>
              <a:rPr lang="en-US" sz="2000" dirty="0" smtClean="0"/>
              <a:t>Problem reporting close to the source</a:t>
            </a:r>
          </a:p>
          <a:p>
            <a:r>
              <a:rPr lang="en-US" sz="2400" dirty="0" smtClean="0"/>
              <a:t>SAM becoming regional doesn’t change this</a:t>
            </a:r>
            <a:endParaRPr lang="en-US" dirty="0" smtClean="0"/>
          </a:p>
          <a:p>
            <a:pPr lvl="1"/>
            <a:r>
              <a:rPr lang="en-US" sz="2000" dirty="0" smtClean="0"/>
              <a:t>Hybrid monitoring strategy</a:t>
            </a:r>
          </a:p>
          <a:p>
            <a:r>
              <a:rPr lang="en-US" sz="2400" dirty="0" smtClean="0"/>
              <a:t>Site tests often only relevant for site admin</a:t>
            </a:r>
          </a:p>
          <a:p>
            <a:pPr lvl="1"/>
            <a:r>
              <a:rPr lang="en-US" sz="2000" dirty="0" smtClean="0"/>
              <a:t>Not for availability/reliability calculation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3861AA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85852" y="3643314"/>
          <a:ext cx="7715302" cy="2302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462"/>
                <a:gridCol w="1682437"/>
                <a:gridCol w="4143403"/>
              </a:tblGrid>
              <a:tr h="64294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Source</a:t>
                      </a:r>
                      <a:endParaRPr lang="en-US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# checks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/ service</a:t>
                      </a:r>
                      <a:endParaRPr lang="en-US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Type</a:t>
                      </a:r>
                      <a:endParaRPr lang="en-US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Central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r>
                        <a:rPr lang="en-US" baseline="0" dirty="0" smtClean="0"/>
                        <a:t> monitoring, Service ‘Ping’</a:t>
                      </a:r>
                      <a:endParaRPr lang="en-US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Regional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User-oriented</a:t>
                      </a:r>
                      <a:r>
                        <a:rPr lang="en-US" baseline="0" dirty="0" smtClean="0"/>
                        <a:t> actions (</a:t>
                      </a:r>
                      <a:r>
                        <a:rPr lang="en-US" baseline="0" dirty="0" err="1" smtClean="0"/>
                        <a:t>e.g</a:t>
                      </a:r>
                      <a:r>
                        <a:rPr lang="en-US" baseline="0" dirty="0" smtClean="0"/>
                        <a:t> existing SAM tests)</a:t>
                      </a:r>
                      <a:endParaRPr lang="en-US" dirty="0"/>
                    </a:p>
                  </a:txBody>
                  <a:tcPr/>
                </a:tc>
              </a:tr>
              <a:tr h="4475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10-30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Detailed functional</a:t>
                      </a:r>
                      <a:r>
                        <a:rPr lang="en-US" baseline="0" dirty="0" smtClean="0"/>
                        <a:t> tests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Nagios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EGEE CEE work on </a:t>
            </a:r>
            <a:r>
              <a:rPr lang="en-US" dirty="0" err="1" smtClean="0"/>
              <a:t>Nagios</a:t>
            </a:r>
            <a:r>
              <a:rPr lang="en-US" dirty="0" smtClean="0"/>
              <a:t>-based testing for </a:t>
            </a:r>
            <a:r>
              <a:rPr lang="en-US" dirty="0" smtClean="0"/>
              <a:t>g</a:t>
            </a:r>
            <a:r>
              <a:rPr lang="en-US" dirty="0" smtClean="0"/>
              <a:t>rid services</a:t>
            </a:r>
          </a:p>
          <a:p>
            <a:pPr lvl="1"/>
            <a:r>
              <a:rPr lang="en-US" dirty="0" smtClean="0"/>
              <a:t>Basis for future SAM execution framework</a:t>
            </a:r>
          </a:p>
          <a:p>
            <a:pPr lvl="1"/>
            <a:r>
              <a:rPr lang="en-US" dirty="0" smtClean="0"/>
              <a:t>Uses WLCG probe format</a:t>
            </a:r>
          </a:p>
          <a:p>
            <a:pPr lvl="2"/>
            <a:r>
              <a:rPr lang="en-US" dirty="0" smtClean="0"/>
              <a:t>Compatible with tests from OSG RSV</a:t>
            </a:r>
          </a:p>
          <a:p>
            <a:pPr lvl="1"/>
            <a:r>
              <a:rPr lang="en-US" dirty="0" smtClean="0"/>
              <a:t>Publishes into </a:t>
            </a:r>
            <a:r>
              <a:rPr lang="en-US" dirty="0" err="1" smtClean="0"/>
              <a:t>ActiveMQ</a:t>
            </a:r>
            <a:r>
              <a:rPr lang="en-US" dirty="0" smtClean="0"/>
              <a:t> for subset of tests</a:t>
            </a:r>
          </a:p>
          <a:p>
            <a:pPr lvl="2"/>
            <a:r>
              <a:rPr lang="en-US" dirty="0" smtClean="0"/>
              <a:t>Can be used to augment availability</a:t>
            </a:r>
          </a:p>
          <a:p>
            <a:r>
              <a:rPr lang="en-IE" dirty="0" smtClean="0"/>
              <a:t>New version (</a:t>
            </a:r>
            <a:r>
              <a:rPr lang="en-IE" dirty="0" err="1" smtClean="0"/>
              <a:t>ncg</a:t>
            </a:r>
            <a:r>
              <a:rPr lang="en-IE" dirty="0" smtClean="0"/>
              <a:t> v2) is ready</a:t>
            </a:r>
          </a:p>
          <a:p>
            <a:pPr lvl="1"/>
            <a:r>
              <a:rPr lang="en-IE" dirty="0" smtClean="0"/>
              <a:t>Meet needs of sites to integrate into existing </a:t>
            </a:r>
            <a:r>
              <a:rPr lang="en-IE" dirty="0" err="1" smtClean="0"/>
              <a:t>nagios</a:t>
            </a:r>
            <a:r>
              <a:rPr lang="en-IE" dirty="0" smtClean="0"/>
              <a:t> installs</a:t>
            </a:r>
          </a:p>
          <a:p>
            <a:pPr lvl="2"/>
            <a:r>
              <a:rPr lang="en-IE" dirty="0" smtClean="0"/>
              <a:t>No need for </a:t>
            </a:r>
            <a:r>
              <a:rPr lang="en-IE" dirty="0" err="1" smtClean="0"/>
              <a:t>gLite</a:t>
            </a:r>
            <a:r>
              <a:rPr lang="en-IE" dirty="0" smtClean="0"/>
              <a:t> UI on </a:t>
            </a:r>
            <a:r>
              <a:rPr lang="en-IE" dirty="0" err="1" smtClean="0"/>
              <a:t>Nagios</a:t>
            </a:r>
            <a:r>
              <a:rPr lang="en-IE" dirty="0" smtClean="0"/>
              <a:t> server</a:t>
            </a:r>
            <a:endParaRPr lang="en-US" dirty="0" smtClean="0"/>
          </a:p>
          <a:p>
            <a:pPr lvl="2"/>
            <a:r>
              <a:rPr lang="en-IE" dirty="0" smtClean="0"/>
              <a:t>Partitioned </a:t>
            </a:r>
            <a:r>
              <a:rPr lang="en-IE" dirty="0" err="1" smtClean="0"/>
              <a:t>config</a:t>
            </a:r>
            <a:r>
              <a:rPr lang="en-IE" dirty="0" smtClean="0"/>
              <a:t> file generated – include what you need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New Feature :Multiple VO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All SAM tests for all VOs supported at your site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23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91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961427"/>
            <a:ext cx="6215106" cy="425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Documentation to be finished</a:t>
            </a:r>
          </a:p>
          <a:p>
            <a:r>
              <a:rPr lang="en-IE" dirty="0" smtClean="0"/>
              <a:t>Then deployment is key</a:t>
            </a:r>
          </a:p>
          <a:p>
            <a:pPr lvl="1"/>
            <a:r>
              <a:rPr lang="en-IE" dirty="0" smtClean="0"/>
              <a:t>Do we need YAIM for </a:t>
            </a:r>
            <a:r>
              <a:rPr lang="en-IE" dirty="0" err="1" smtClean="0"/>
              <a:t>Nagios</a:t>
            </a:r>
            <a:r>
              <a:rPr lang="en-IE" dirty="0" smtClean="0"/>
              <a:t> to help small sites?</a:t>
            </a:r>
          </a:p>
          <a:p>
            <a:r>
              <a:rPr lang="en-IE" dirty="0" smtClean="0"/>
              <a:t>Add features as requested from site </a:t>
            </a:r>
            <a:r>
              <a:rPr lang="en-IE" dirty="0" err="1" smtClean="0"/>
              <a:t>admins</a:t>
            </a:r>
            <a:endParaRPr lang="en-IE" dirty="0" smtClean="0"/>
          </a:p>
          <a:p>
            <a:pPr lvl="1"/>
            <a:r>
              <a:rPr lang="en-IE" dirty="0" smtClean="0"/>
              <a:t>E.g. </a:t>
            </a:r>
            <a:r>
              <a:rPr lang="en-IE" dirty="0" err="1" smtClean="0"/>
              <a:t>Nagios</a:t>
            </a:r>
            <a:r>
              <a:rPr lang="en-IE" dirty="0" smtClean="0"/>
              <a:t> acknowledgements become entries in a related GGUS ticket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Other main part of monitoring</a:t>
            </a:r>
            <a:r>
              <a:rPr lang="en-US" dirty="0" smtClean="0"/>
              <a:t> </a:t>
            </a:r>
            <a:r>
              <a:rPr lang="en-US" dirty="0" smtClean="0"/>
              <a:t>– Usage statistics</a:t>
            </a:r>
          </a:p>
          <a:p>
            <a:pPr lvl="1"/>
            <a:r>
              <a:rPr lang="en-IE" dirty="0" err="1" smtClean="0"/>
              <a:t>Gridftp</a:t>
            </a:r>
            <a:r>
              <a:rPr lang="en-IE" dirty="0" smtClean="0"/>
              <a:t> transfers, FTS transfers, job records, …</a:t>
            </a:r>
          </a:p>
          <a:p>
            <a:r>
              <a:rPr lang="en-IE" dirty="0" smtClean="0"/>
              <a:t>Used to calculate throughput and reliability</a:t>
            </a:r>
          </a:p>
          <a:p>
            <a:r>
              <a:rPr lang="en-IE" dirty="0" smtClean="0"/>
              <a:t>Currently </a:t>
            </a:r>
            <a:r>
              <a:rPr lang="en-IE" dirty="0" smtClean="0"/>
              <a:t>h</a:t>
            </a:r>
            <a:r>
              <a:rPr lang="en-IE" dirty="0" smtClean="0"/>
              <a:t>andled in GridView, Dashboards</a:t>
            </a:r>
          </a:p>
          <a:p>
            <a:pPr lvl="1"/>
            <a:r>
              <a:rPr lang="en-IE" dirty="0" smtClean="0"/>
              <a:t>Use messaging system to unite these efforts</a:t>
            </a:r>
          </a:p>
          <a:p>
            <a:endParaRPr lang="en-IE" dirty="0" smtClean="0"/>
          </a:p>
          <a:p>
            <a:r>
              <a:rPr lang="en-IE" dirty="0" smtClean="0"/>
              <a:t>Delegate parsing/routing of specific information back to experts</a:t>
            </a:r>
          </a:p>
          <a:p>
            <a:pPr lvl="1"/>
            <a:r>
              <a:rPr lang="en-IE" dirty="0" smtClean="0"/>
              <a:t>L&amp;B, FTS,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25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93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071546"/>
            <a:ext cx="771830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Dashboard team working on getting non-RB job information into L&amp;B direct from Condor submission</a:t>
            </a:r>
          </a:p>
          <a:p>
            <a:r>
              <a:rPr lang="en-IE" dirty="0" err="1" smtClean="0"/>
              <a:t>Gridview</a:t>
            </a:r>
            <a:r>
              <a:rPr lang="en-IE" dirty="0" smtClean="0"/>
              <a:t> converting </a:t>
            </a:r>
            <a:r>
              <a:rPr lang="en-IE" dirty="0" err="1" smtClean="0"/>
              <a:t>gridftp</a:t>
            </a:r>
            <a:r>
              <a:rPr lang="en-IE" dirty="0" smtClean="0"/>
              <a:t> publishers to messaging system</a:t>
            </a:r>
          </a:p>
          <a:p>
            <a:r>
              <a:rPr lang="en-IE" dirty="0" smtClean="0"/>
              <a:t>Message formats defined for records</a:t>
            </a:r>
          </a:p>
          <a:p>
            <a:pPr lvl="1"/>
            <a:r>
              <a:rPr lang="en-IE" dirty="0" smtClean="0"/>
              <a:t>First records have been sent</a:t>
            </a:r>
          </a:p>
          <a:p>
            <a:r>
              <a:rPr lang="en-IE" dirty="0" smtClean="0"/>
              <a:t>Will add new message types, such as SRM transfers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MB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Currently a post-processing of results and graphs in Excel</a:t>
            </a:r>
          </a:p>
          <a:p>
            <a:pPr lvl="1"/>
            <a:r>
              <a:rPr lang="en-IE" dirty="0" smtClean="0"/>
              <a:t>Trying to implement it directly on the GridView DB</a:t>
            </a:r>
          </a:p>
          <a:p>
            <a:r>
              <a:rPr lang="en-IE" dirty="0" smtClean="0"/>
              <a:t>Using a mature open-source reporting toolkit – </a:t>
            </a:r>
            <a:r>
              <a:rPr lang="en-IE" dirty="0" err="1" smtClean="0"/>
              <a:t>JasperReports</a:t>
            </a:r>
            <a:endParaRPr lang="en-IE" dirty="0" smtClean="0"/>
          </a:p>
          <a:p>
            <a:pPr lvl="1"/>
            <a:r>
              <a:rPr lang="en-IE" dirty="0" smtClean="0"/>
              <a:t>UI Report builder – </a:t>
            </a:r>
            <a:r>
              <a:rPr lang="en-IE" dirty="0" err="1" smtClean="0"/>
              <a:t>iReports</a:t>
            </a:r>
            <a:endParaRPr lang="en-IE" dirty="0" smtClean="0"/>
          </a:p>
          <a:p>
            <a:pPr lvl="1"/>
            <a:r>
              <a:rPr lang="en-IE" dirty="0" smtClean="0"/>
              <a:t>Web-based report server - </a:t>
            </a:r>
            <a:r>
              <a:rPr lang="en-IE" dirty="0" err="1" smtClean="0"/>
              <a:t>OpenReports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28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OpenReports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29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75438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5880" y="714356"/>
            <a:ext cx="7772400" cy="621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Messaging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Flexible </a:t>
            </a:r>
            <a:r>
              <a:rPr lang="en-US" dirty="0" smtClean="0"/>
              <a:t>architecture:</a:t>
            </a:r>
          </a:p>
          <a:p>
            <a:pPr lvl="1"/>
            <a:r>
              <a:rPr lang="en-US" dirty="0" smtClean="0"/>
              <a:t>Deliver messages, either in point to point (queue)…</a:t>
            </a:r>
          </a:p>
          <a:p>
            <a:pPr lvl="1"/>
            <a:r>
              <a:rPr lang="en-US" dirty="0" smtClean="0"/>
              <a:t>… or multicast mode (topics)</a:t>
            </a:r>
          </a:p>
          <a:p>
            <a:pPr lvl="1"/>
            <a:r>
              <a:rPr lang="en-US" dirty="0" smtClean="0"/>
              <a:t>Support Synchronous or Asynchronous communication.</a:t>
            </a:r>
          </a:p>
          <a:p>
            <a:r>
              <a:rPr lang="en-US" dirty="0" smtClean="0"/>
              <a:t>Reliable delivery of messages:</a:t>
            </a:r>
          </a:p>
          <a:p>
            <a:pPr lvl="1"/>
            <a:r>
              <a:rPr lang="en-US" dirty="0" smtClean="0"/>
              <a:t>Provide reliability to the senders if required</a:t>
            </a:r>
          </a:p>
          <a:p>
            <a:pPr lvl="1"/>
            <a:r>
              <a:rPr lang="en-US" dirty="0" smtClean="0"/>
              <a:t>Configurable persistency / Master-Slave.</a:t>
            </a:r>
          </a:p>
          <a:p>
            <a:r>
              <a:rPr lang="en-US" dirty="0" smtClean="0"/>
              <a:t>Highly Scalable:</a:t>
            </a:r>
          </a:p>
          <a:p>
            <a:pPr lvl="1"/>
            <a:r>
              <a:rPr lang="en-US" dirty="0" smtClean="0"/>
              <a:t>Network of Brokers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MoU</a:t>
            </a:r>
            <a:r>
              <a:rPr lang="en-IE" dirty="0" smtClean="0"/>
              <a:t> </a:t>
            </a:r>
            <a:r>
              <a:rPr lang="en-IE" dirty="0" smtClean="0"/>
              <a:t>compliance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7558118" cy="1433506"/>
          </a:xfrm>
        </p:spPr>
        <p:txBody>
          <a:bodyPr/>
          <a:lstStyle/>
          <a:p>
            <a:r>
              <a:rPr lang="en-IE" dirty="0" smtClean="0"/>
              <a:t>We </a:t>
            </a:r>
            <a:r>
              <a:rPr lang="en-IE" dirty="0" smtClean="0"/>
              <a:t>agreed to try and measure </a:t>
            </a:r>
            <a:r>
              <a:rPr lang="en-IE" dirty="0" err="1" smtClean="0"/>
              <a:t>MoU</a:t>
            </a:r>
            <a:r>
              <a:rPr lang="en-IE" dirty="0" smtClean="0"/>
              <a:t> metrics during CCRC’08</a:t>
            </a:r>
          </a:p>
          <a:p>
            <a:pPr lvl="1"/>
            <a:r>
              <a:rPr lang="en-IE" dirty="0" smtClean="0"/>
              <a:t>To evaluate if we can actually do it 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3861AA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43042" y="2857496"/>
          <a:ext cx="6953256" cy="3486255"/>
        </p:xfrm>
        <a:graphic>
          <a:graphicData uri="http://schemas.openxmlformats.org/drawingml/2006/table">
            <a:tbl>
              <a:tblPr/>
              <a:tblGrid>
                <a:gridCol w="1270889"/>
                <a:gridCol w="1242914"/>
                <a:gridCol w="1242914"/>
                <a:gridCol w="1239583"/>
                <a:gridCol w="978478"/>
                <a:gridCol w="978478"/>
              </a:tblGrid>
              <a:tr h="480783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latin typeface="Palatino"/>
                          <a:ea typeface="Times New Roman"/>
                          <a:cs typeface="Times New Roman"/>
                        </a:rPr>
                        <a:t>Service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latin typeface="Palatino"/>
                          <a:ea typeface="Times New Roman"/>
                          <a:cs typeface="Times New Roman"/>
                        </a:rPr>
                        <a:t>Maximum delay in responding to operational problems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latin typeface="Palatino"/>
                          <a:ea typeface="Times New Roman"/>
                          <a:cs typeface="Times New Roman"/>
                        </a:rPr>
                        <a:t>Average availability measured on an annual basis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8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Service interruption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Degradation of the capacity of the service by more than 50%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Degradation of the capacity of the service by more than 20%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During accelerator operation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At all other times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5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Acceptance of data from the Tier-0 Centre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12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12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24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83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Networking service to the Tier-0 Centre during accelerator operation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12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24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48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6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Data-intensive analysis services, including networking to Tier-0, Tier-1 Centres 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24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48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48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5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All other services – prime service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2 hour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2 hour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4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5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All other services – other times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24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48 hours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48 hours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Palatino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90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Palatino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900" dirty="0"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63068" marR="63068" marT="33286" marB="332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6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6052" name="Rectangle 4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28728" y="2416726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 smtClean="0">
                <a:hlinkClick r:id="rId2"/>
              </a:rPr>
              <a:t>https://prod-grid-logger.cern.ch/elog/CCRC'08+Logbook/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3116"/>
            <a:ext cx="35718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 reporting workflow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235CB4AD-B281-46AC-97AE-633A190A6153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31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643438" y="1142984"/>
            <a:ext cx="2357454" cy="785818"/>
          </a:xfrm>
          <a:prstGeom prst="wedgeEllipseCallout">
            <a:avLst>
              <a:gd name="adj1" fmla="val 18211"/>
              <a:gd name="adj2" fmla="val 846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 Acknowledge</a:t>
            </a:r>
            <a:endParaRPr lang="en-US" dirty="0"/>
          </a:p>
        </p:txBody>
      </p:sp>
      <p:sp>
        <p:nvSpPr>
          <p:cNvPr id="10" name="Oval Callout 9"/>
          <p:cNvSpPr/>
          <p:nvPr/>
        </p:nvSpPr>
        <p:spPr>
          <a:xfrm>
            <a:off x="1714480" y="1214422"/>
            <a:ext cx="2071702" cy="714380"/>
          </a:xfrm>
          <a:prstGeom prst="wedgeEllipseCallout">
            <a:avLst>
              <a:gd name="adj1" fmla="val 27352"/>
              <a:gd name="adj2" fmla="val 794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Problem!</a:t>
            </a:r>
            <a:endParaRPr lang="en-US" dirty="0"/>
          </a:p>
        </p:txBody>
      </p:sp>
      <p:sp>
        <p:nvSpPr>
          <p:cNvPr id="14" name="Cloud Callout 13"/>
          <p:cNvSpPr/>
          <p:nvPr/>
        </p:nvSpPr>
        <p:spPr>
          <a:xfrm>
            <a:off x="6215074" y="1500174"/>
            <a:ext cx="2214578" cy="714380"/>
          </a:xfrm>
          <a:prstGeom prst="cloudCallout">
            <a:avLst>
              <a:gd name="adj1" fmla="val -41205"/>
              <a:gd name="adj2" fmla="val 735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 Fixed</a:t>
            </a:r>
            <a:endParaRPr lang="en-US" dirty="0"/>
          </a:p>
        </p:txBody>
      </p:sp>
      <p:sp>
        <p:nvSpPr>
          <p:cNvPr id="16" name="Cloud Callout 15"/>
          <p:cNvSpPr/>
          <p:nvPr/>
        </p:nvSpPr>
        <p:spPr>
          <a:xfrm>
            <a:off x="2571736" y="1285860"/>
            <a:ext cx="2214578" cy="714380"/>
          </a:xfrm>
          <a:prstGeom prst="cloudCallout">
            <a:avLst>
              <a:gd name="adj1" fmla="val -9618"/>
              <a:gd name="adj2" fmla="val 751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VO Confirmed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2430344">
            <a:off x="3397702" y="32600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8266283">
            <a:off x="4893647" y="326627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428860" y="1928802"/>
            <a:ext cx="4500594" cy="28575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Problem Solved !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214414" y="5500702"/>
            <a:ext cx="7643866" cy="2857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tabLst/>
              <a:defRPr/>
            </a:pPr>
            <a:r>
              <a:rPr lang="en-US" sz="1400" kern="0" baseline="0" dirty="0" smtClean="0">
                <a:latin typeface="+mn-lt"/>
              </a:rPr>
              <a:t>2008-02-01</a:t>
            </a:r>
            <a:r>
              <a:rPr lang="en-US" sz="1400" kern="0" dirty="0" smtClean="0">
                <a:latin typeface="+mn-lt"/>
              </a:rPr>
              <a:t> 11:30 – </a:t>
            </a:r>
            <a:r>
              <a:rPr lang="en-US" sz="1400" b="1" kern="0" dirty="0" smtClean="0">
                <a:latin typeface="+mn-lt"/>
              </a:rPr>
              <a:t>Site Acknowledged </a:t>
            </a:r>
            <a:r>
              <a:rPr lang="en-US" sz="1400" kern="0" dirty="0" smtClean="0">
                <a:latin typeface="+mn-lt"/>
              </a:rPr>
              <a:t>– working on it !</a:t>
            </a: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1214414" y="5000636"/>
            <a:ext cx="7643866" cy="50006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2008-02-01 10:30 –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Problem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VO: Atlas,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MoU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Area: Distribution of data toTier-1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centres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Site: CERN-PROD - SRM </a:t>
            </a:r>
            <a:r>
              <a:rPr lang="en-US" sz="1400" kern="0" dirty="0" smtClean="0">
                <a:latin typeface="+mn-lt"/>
              </a:rPr>
              <a:t>n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working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1214414" y="5786454"/>
            <a:ext cx="7643866" cy="3571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2008-02-01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11:49 – 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Site Fixed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We’ve found the problem in the endpoint, restarted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1214414" y="6072206"/>
            <a:ext cx="7643866" cy="3571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tabLst/>
              <a:defRPr/>
            </a:pPr>
            <a:r>
              <a:rPr lang="en-US" sz="1400" kern="0" baseline="0" dirty="0" smtClean="0">
                <a:latin typeface="+mn-lt"/>
              </a:rPr>
              <a:t>2008-02-01</a:t>
            </a:r>
            <a:r>
              <a:rPr lang="en-US" sz="1400" kern="0" dirty="0" smtClean="0">
                <a:latin typeface="+mn-lt"/>
              </a:rPr>
              <a:t> 12:43 – </a:t>
            </a:r>
            <a:r>
              <a:rPr lang="en-US" sz="1400" b="1" kern="0" dirty="0" smtClean="0">
                <a:latin typeface="+mn-lt"/>
              </a:rPr>
              <a:t>VO Confirmed</a:t>
            </a:r>
            <a:r>
              <a:rPr lang="en-US" sz="1400" kern="0" dirty="0" smtClean="0">
                <a:latin typeface="+mn-lt"/>
              </a:rPr>
              <a:t> – All working again , thanks !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71604" y="4929198"/>
            <a:ext cx="607223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Problem Report: Issue ID #42 : 2008-02-01 10:30 :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MoU</a:t>
            </a:r>
            <a:r>
              <a:rPr lang="en-US" sz="1600" dirty="0" smtClean="0">
                <a:solidFill>
                  <a:srgbClr val="FF0000"/>
                </a:solidFill>
              </a:rPr>
              <a:t> Area: </a:t>
            </a:r>
            <a:r>
              <a:rPr lang="en-US" sz="1600" dirty="0" smtClean="0">
                <a:solidFill>
                  <a:schemeClr val="tx1"/>
                </a:solidFill>
              </a:rPr>
              <a:t>CERN-PROD/ Distribution of data to Tier-1 </a:t>
            </a:r>
            <a:r>
              <a:rPr lang="en-US" sz="1600" dirty="0" err="1" smtClean="0">
                <a:solidFill>
                  <a:schemeClr val="tx1"/>
                </a:solidFill>
              </a:rPr>
              <a:t>Centres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Time to First Response : </a:t>
            </a:r>
            <a:r>
              <a:rPr lang="en-US" sz="1600" dirty="0" smtClean="0">
                <a:solidFill>
                  <a:schemeClr val="tx1"/>
                </a:solidFill>
              </a:rPr>
              <a:t>1:00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Time to Problem resolved : </a:t>
            </a:r>
            <a:r>
              <a:rPr lang="en-US" sz="1600" dirty="0" smtClean="0">
                <a:solidFill>
                  <a:schemeClr val="tx1"/>
                </a:solidFill>
              </a:rPr>
              <a:t>1:29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Time to VO confirmation : </a:t>
            </a:r>
            <a:r>
              <a:rPr lang="en-US" sz="1600" dirty="0" smtClean="0">
                <a:solidFill>
                  <a:schemeClr val="tx1"/>
                </a:solidFill>
              </a:rPr>
              <a:t>2:23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5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1" grpId="0"/>
      <p:bldP spid="23" grpId="0"/>
      <p:bldP spid="24" grpId="0"/>
      <p:bldP spid="25" grpId="0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</a:t>
            </a:r>
            <a:r>
              <a:rPr lang="en-US" dirty="0" err="1" smtClean="0"/>
              <a:t>MoU</a:t>
            </a:r>
            <a:r>
              <a:rPr lang="en-US" dirty="0" smtClean="0"/>
              <a:t> availability</a:t>
            </a:r>
            <a:endParaRPr lang="en-US" dirty="0"/>
          </a:p>
        </p:txBody>
      </p:sp>
      <p:pic>
        <p:nvPicPr>
          <p:cNvPr id="5" name="Content Placeholder 4" descr="0712-CCRC08-Monitoring Overview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857232"/>
            <a:ext cx="5783125" cy="590462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1428728" y="2143116"/>
            <a:ext cx="2214578" cy="1714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</a:t>
            </a:r>
          </a:p>
          <a:p>
            <a:pPr algn="ctr"/>
            <a:r>
              <a:rPr lang="en-US" dirty="0" smtClean="0"/>
              <a:t>Framework/ Dashboard View</a:t>
            </a:r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5572132" y="2143116"/>
            <a:ext cx="2214578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Operational Testing (SAM/SLS) View</a:t>
            </a:r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3500430" y="1285860"/>
            <a:ext cx="2357454" cy="134779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“Human”</a:t>
            </a:r>
            <a:br>
              <a:rPr lang="en-US" dirty="0" smtClean="0"/>
            </a:br>
            <a:r>
              <a:rPr lang="en-US" dirty="0" smtClean="0"/>
              <a:t>` View </a:t>
            </a:r>
          </a:p>
          <a:p>
            <a:pPr algn="ctr"/>
            <a:r>
              <a:rPr lang="en-US" dirty="0" smtClean="0"/>
              <a:t>- the control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to </a:t>
            </a:r>
            <a:r>
              <a:rPr lang="en-US" dirty="0" err="1" smtClean="0"/>
              <a:t>MoU</a:t>
            </a:r>
            <a:r>
              <a:rPr lang="en-US" dirty="0" smtClean="0"/>
              <a:t> Services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3861AA"/>
              </a:solidFill>
            </a:endParaRP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1"/>
          </p:nvPr>
        </p:nvGraphicFramePr>
        <p:xfrm>
          <a:off x="1214414" y="1142984"/>
          <a:ext cx="7715303" cy="2143141"/>
        </p:xfrm>
        <a:graphic>
          <a:graphicData uri="http://schemas.openxmlformats.org/drawingml/2006/table">
            <a:tbl>
              <a:tblPr/>
              <a:tblGrid>
                <a:gridCol w="433447"/>
                <a:gridCol w="3684301"/>
                <a:gridCol w="251700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  <a:gridCol w="223057"/>
              </a:tblGrid>
              <a:tr h="279909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Tier-1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Grid Service</a:t>
                      </a:r>
                    </a:p>
                  </a:txBody>
                  <a:tcPr marL="9319" marR="9319" marT="9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99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ArcCE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19" marR="9319" marT="9319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BDII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FTS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LFC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MYPX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OSGCE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RB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RGMA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SRM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SRMv2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VOBOX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gCE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gRB</a:t>
                      </a:r>
                    </a:p>
                  </a:txBody>
                  <a:tcPr marL="9319" marR="9319" marT="9319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sBDII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19" marR="9319" marT="9319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79909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MoU Category</a:t>
                      </a:r>
                    </a:p>
                  </a:txBody>
                  <a:tcPr marL="9319" marR="9319" marT="9319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Acceptance of data from Tier-0 *</a:t>
                      </a:r>
                    </a:p>
                  </a:txBody>
                  <a:tcPr marL="9319" marR="9319" marT="9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Networking Services to Tier-0 *</a:t>
                      </a:r>
                    </a:p>
                  </a:txBody>
                  <a:tcPr marL="9319" marR="9319" marT="9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5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Data-intensive analysis service, including networking to Tier-0</a:t>
                      </a:r>
                    </a:p>
                  </a:txBody>
                  <a:tcPr marL="9319" marR="9319" marT="9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Other Services</a:t>
                      </a:r>
                    </a:p>
                  </a:txBody>
                  <a:tcPr marL="9319" marR="9319" marT="9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•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19" marR="9319" marT="9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1214414" y="3357562"/>
            <a:ext cx="7700986" cy="3071834"/>
          </a:xfrm>
        </p:spPr>
        <p:txBody>
          <a:bodyPr/>
          <a:lstStyle/>
          <a:p>
            <a:r>
              <a:rPr lang="en-US" dirty="0" smtClean="0"/>
              <a:t>Map grid services status (from SAM) to </a:t>
            </a:r>
            <a:r>
              <a:rPr lang="en-US" dirty="0" err="1" smtClean="0"/>
              <a:t>MoU</a:t>
            </a:r>
            <a:r>
              <a:rPr lang="en-US" dirty="0" smtClean="0"/>
              <a:t> categories</a:t>
            </a:r>
          </a:p>
          <a:p>
            <a:pPr lvl="1"/>
            <a:r>
              <a:rPr lang="en-US" dirty="0" smtClean="0"/>
              <a:t>These are “custom” service availability calculations</a:t>
            </a:r>
          </a:p>
          <a:p>
            <a:r>
              <a:rPr lang="en-US" dirty="0" smtClean="0"/>
              <a:t>Use the CMS SAM portal framework as basis for implementing </a:t>
            </a:r>
            <a:r>
              <a:rPr lang="en-US" dirty="0" smtClean="0"/>
              <a:t>this ?</a:t>
            </a:r>
            <a:endParaRPr lang="en-US" dirty="0" smtClean="0"/>
          </a:p>
          <a:p>
            <a:pPr lvl="1"/>
            <a:r>
              <a:rPr lang="en-US" dirty="0" smtClean="0"/>
              <a:t>And send results direct to Tier-1 </a:t>
            </a:r>
            <a:r>
              <a:rPr lang="en-US" dirty="0" err="1" smtClean="0"/>
              <a:t>Nagios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</a:t>
            </a:r>
            <a:r>
              <a:rPr lang="en-US" dirty="0" smtClean="0"/>
              <a:t> Portal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235CB4AD-B281-46AC-97AE-633A190A6153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34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411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1041975"/>
            <a:ext cx="7520018" cy="2672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929066"/>
            <a:ext cx="7572428" cy="210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ServiceMap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a </a:t>
            </a:r>
            <a:r>
              <a:rPr lang="en-US" dirty="0" err="1" smtClean="0"/>
              <a:t>ServiceMap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It’s a </a:t>
            </a:r>
            <a:r>
              <a:rPr lang="en-US" dirty="0" err="1" smtClean="0"/>
              <a:t>gridmap</a:t>
            </a:r>
            <a:r>
              <a:rPr lang="en-US" dirty="0" smtClean="0"/>
              <a:t> with many different maps, showing different aspects of the WLCG infrastructure</a:t>
            </a:r>
          </a:p>
          <a:p>
            <a:r>
              <a:rPr lang="en-US" dirty="0" smtClean="0"/>
              <a:t>What’s the CCRC’08 </a:t>
            </a:r>
            <a:r>
              <a:rPr lang="en-US" dirty="0" err="1" smtClean="0"/>
              <a:t>ServiceMap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Service ‘readiness’</a:t>
            </a:r>
          </a:p>
          <a:p>
            <a:pPr lvl="1"/>
            <a:r>
              <a:rPr lang="en-US" dirty="0" smtClean="0"/>
              <a:t>Service availability</a:t>
            </a:r>
          </a:p>
          <a:p>
            <a:pPr lvl="2"/>
            <a:r>
              <a:rPr lang="en-US" dirty="0" smtClean="0"/>
              <a:t>For VO critical services</a:t>
            </a:r>
          </a:p>
          <a:p>
            <a:pPr lvl="1"/>
            <a:r>
              <a:rPr lang="en-US" dirty="0" smtClean="0"/>
              <a:t>Experiment Metrics</a:t>
            </a:r>
          </a:p>
          <a:p>
            <a:r>
              <a:rPr lang="en-US" dirty="0" smtClean="0"/>
              <a:t>A single place to see both the VO and the infrastructure view of the grid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35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CCRC’08 </a:t>
            </a:r>
            <a:r>
              <a:rPr lang="en-US" dirty="0" err="1" smtClean="0"/>
              <a:t>ServiceMap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71600" y="4786322"/>
            <a:ext cx="7543800" cy="1233478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…Demo…</a:t>
            </a:r>
            <a:endParaRPr lang="en-US" dirty="0" smtClean="0">
              <a:solidFill>
                <a:srgbClr val="FF0000"/>
              </a:solidFill>
              <a:hlinkClick r:id="rId2"/>
            </a:endParaRPr>
          </a:p>
          <a:p>
            <a:pPr algn="ctr">
              <a:buNone/>
            </a:pPr>
            <a:r>
              <a:rPr lang="en-US" dirty="0" smtClean="0">
                <a:hlinkClick r:id="rId2"/>
              </a:rPr>
              <a:t>http://gridmap.cern.ch/ccrc08/servicemap.html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DD7E0C77-10A2-4074-9A50-B1F0192668C1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36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405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139584"/>
            <a:ext cx="7929618" cy="3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VO Metric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Use messaging as interface between VO and the </a:t>
            </a:r>
            <a:r>
              <a:rPr lang="en-IE" dirty="0" err="1" smtClean="0"/>
              <a:t>ServiceMap</a:t>
            </a:r>
            <a:endParaRPr lang="en-IE" dirty="0" smtClean="0"/>
          </a:p>
          <a:p>
            <a:r>
              <a:rPr lang="en-IE" dirty="0" smtClean="0"/>
              <a:t>VO publishes statistics from dashboard /framework from their </a:t>
            </a:r>
            <a:r>
              <a:rPr lang="en-IE" dirty="0" err="1" smtClean="0"/>
              <a:t>perspectice</a:t>
            </a:r>
            <a:endParaRPr lang="en-IE" dirty="0" smtClean="0"/>
          </a:p>
          <a:p>
            <a:pPr lvl="1"/>
            <a:r>
              <a:rPr lang="en-IE" dirty="0" smtClean="0"/>
              <a:t>Job reliability</a:t>
            </a:r>
          </a:p>
          <a:p>
            <a:pPr lvl="1"/>
            <a:r>
              <a:rPr lang="en-IE" dirty="0" smtClean="0"/>
              <a:t>Data transfer rates</a:t>
            </a:r>
          </a:p>
          <a:p>
            <a:pPr lvl="1"/>
            <a:r>
              <a:rPr lang="en-IE" dirty="0" smtClean="0"/>
              <a:t>Links back to their application for more information</a:t>
            </a:r>
          </a:p>
          <a:p>
            <a:r>
              <a:rPr lang="en-IE" dirty="0" err="1" smtClean="0"/>
              <a:t>ServiceMap</a:t>
            </a:r>
            <a:r>
              <a:rPr lang="en-IE" dirty="0" smtClean="0"/>
              <a:t> becomes </a:t>
            </a:r>
            <a:r>
              <a:rPr lang="en-IE" dirty="0" err="1" smtClean="0"/>
              <a:t>launchpad</a:t>
            </a:r>
            <a:r>
              <a:rPr lang="en-IE" dirty="0" smtClean="0"/>
              <a:t> for getting to all operational monitoring data</a:t>
            </a:r>
          </a:p>
          <a:p>
            <a:pPr lvl="1"/>
            <a:r>
              <a:rPr lang="en-IE" dirty="0" smtClean="0"/>
              <a:t>For the </a:t>
            </a:r>
            <a:r>
              <a:rPr lang="en-IE" dirty="0" err="1" smtClean="0"/>
              <a:t>infratructures</a:t>
            </a:r>
            <a:r>
              <a:rPr lang="en-IE" dirty="0" smtClean="0"/>
              <a:t> and the VOs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Julia Andreeva, CERN,     04.03.2008     F2F meeting</a:t>
            </a:r>
          </a:p>
        </p:txBody>
      </p:sp>
      <p:sp>
        <p:nvSpPr>
          <p:cNvPr id="57" name="Slide Number Placeholder 4"/>
          <p:cNvSpPr>
            <a:spLocks noGrp="1"/>
          </p:cNvSpPr>
          <p:nvPr>
            <p:ph type="sldNum" idx="4294967295"/>
          </p:nvPr>
        </p:nvSpPr>
        <p:spPr>
          <a:xfrm>
            <a:off x="8521700" y="6562725"/>
            <a:ext cx="468313" cy="474663"/>
          </a:xfrm>
          <a:prstGeom prst="rect">
            <a:avLst/>
          </a:prstGeom>
        </p:spPr>
        <p:txBody>
          <a:bodyPr/>
          <a:lstStyle/>
          <a:p>
            <a:fld id="{49E81A69-C158-47C8-8FDB-525832DB53FD}" type="slidenum">
              <a:rPr lang="en-GB"/>
              <a:pPr/>
              <a:t>38</a:t>
            </a:fld>
            <a:endParaRPr lang="en-GB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"/>
            <a:ext cx="7027863" cy="785795"/>
          </a:xfrm>
        </p:spPr>
        <p:txBody>
          <a:bodyPr/>
          <a:lstStyle/>
          <a:p>
            <a:r>
              <a:rPr lang="en-US" sz="2800" dirty="0" smtClean="0"/>
              <a:t>What are the VO functional blocks ?</a:t>
            </a:r>
            <a:endParaRPr lang="en-US" sz="28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928670"/>
            <a:ext cx="7500990" cy="4714908"/>
          </a:xfrm>
        </p:spPr>
        <p:txBody>
          <a:bodyPr/>
          <a:lstStyle/>
          <a:p>
            <a:r>
              <a:rPr lang="en-US" dirty="0"/>
              <a:t>Functional blocks for LHC experiments are similar to a large </a:t>
            </a:r>
            <a:r>
              <a:rPr lang="en-US" dirty="0" smtClean="0"/>
              <a:t>extent</a:t>
            </a:r>
          </a:p>
          <a:p>
            <a:pPr lvl="1"/>
            <a:r>
              <a:rPr lang="en-IE" dirty="0" smtClean="0"/>
              <a:t>Allows for a site to compare the service they provide for different experiments</a:t>
            </a:r>
            <a:endParaRPr lang="en-US" dirty="0" smtClean="0"/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 - </a:t>
            </a:r>
            <a:r>
              <a:rPr lang="en-US" dirty="0"/>
              <a:t>functional blocks for ATLAS and CMS for </a:t>
            </a:r>
            <a:r>
              <a:rPr lang="en-US" dirty="0" smtClean="0"/>
              <a:t>CCRC08</a:t>
            </a:r>
            <a:endParaRPr lang="en-US" dirty="0"/>
          </a:p>
          <a:p>
            <a:pPr>
              <a:buFont typeface="Arial" charset="0"/>
              <a:buNone/>
            </a:pPr>
            <a:endParaRPr lang="en-US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357290" y="39671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195490" y="39671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033690" y="39671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871890" y="39671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1357290" y="45767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033690" y="45767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2195490" y="45767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3871890" y="4576762"/>
            <a:ext cx="8382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1357290" y="5186362"/>
            <a:ext cx="10668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2424090" y="51863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3567090" y="51863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1433490" y="3967162"/>
            <a:ext cx="685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archiving at T0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2271690" y="4043362"/>
            <a:ext cx="7620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 dirty="0">
                <a:solidFill>
                  <a:schemeClr val="tx1"/>
                </a:solidFill>
              </a:rPr>
              <a:t>Data processing at T0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3109890" y="3967162"/>
            <a:ext cx="762000" cy="501650"/>
          </a:xfrm>
          <a:prstGeom prst="rect">
            <a:avLst/>
          </a:prstGeom>
          <a:solidFill>
            <a:srgbClr val="20D235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from T0 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3871890" y="4043362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CAF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1433490" y="4652962"/>
            <a:ext cx="685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archiving at Tier1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2195490" y="4652962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Processing at Tier1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3033690" y="4652962"/>
            <a:ext cx="8382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T1-T1 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871890" y="4652962"/>
            <a:ext cx="8382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T1-T2 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1357290" y="5262562"/>
            <a:ext cx="7620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MC production at T2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500290" y="526256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Analysis at T2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3643290" y="5262562"/>
            <a:ext cx="8382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T2-T1 </a:t>
            </a:r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624490" y="39671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6767490" y="3967162"/>
            <a:ext cx="10668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7834290" y="39671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6767490" y="4576762"/>
            <a:ext cx="10668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5624490" y="45767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7834290" y="45767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5624490" y="5186362"/>
            <a:ext cx="10668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6691290" y="51863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7834290" y="5186362"/>
            <a:ext cx="1143000" cy="609600"/>
          </a:xfrm>
          <a:prstGeom prst="rect">
            <a:avLst/>
          </a:prstGeom>
          <a:solidFill>
            <a:srgbClr val="20D23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5624490" y="5262562"/>
            <a:ext cx="7620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MC production at T2</a:t>
            </a: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6767490" y="526256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Analysis at T2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7910490" y="5262562"/>
            <a:ext cx="8382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T2-T1 </a:t>
            </a:r>
          </a:p>
        </p:txBody>
      </p: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5776890" y="4043362"/>
            <a:ext cx="685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archiving at T0</a:t>
            </a:r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6919890" y="4043362"/>
            <a:ext cx="7620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processing at T0</a:t>
            </a:r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7910490" y="4043362"/>
            <a:ext cx="762000" cy="501650"/>
          </a:xfrm>
          <a:prstGeom prst="rect">
            <a:avLst/>
          </a:prstGeom>
          <a:solidFill>
            <a:srgbClr val="20D235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from T0 </a:t>
            </a:r>
          </a:p>
        </p:txBody>
      </p:sp>
      <p:sp>
        <p:nvSpPr>
          <p:cNvPr id="18473" name="Text Box 41"/>
          <p:cNvSpPr txBox="1">
            <a:spLocks noChangeArrowheads="1"/>
          </p:cNvSpPr>
          <p:nvPr/>
        </p:nvSpPr>
        <p:spPr bwMode="auto">
          <a:xfrm>
            <a:off x="5700690" y="4729162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Processing at Tier1</a:t>
            </a:r>
          </a:p>
        </p:txBody>
      </p:sp>
      <p:sp>
        <p:nvSpPr>
          <p:cNvPr id="18474" name="Text Box 42"/>
          <p:cNvSpPr txBox="1">
            <a:spLocks noChangeArrowheads="1"/>
          </p:cNvSpPr>
          <p:nvPr/>
        </p:nvSpPr>
        <p:spPr bwMode="auto">
          <a:xfrm>
            <a:off x="6843690" y="4652962"/>
            <a:ext cx="8382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T1-T1 </a:t>
            </a:r>
          </a:p>
        </p:txBody>
      </p:sp>
      <p:sp>
        <p:nvSpPr>
          <p:cNvPr id="18475" name="Text Box 43"/>
          <p:cNvSpPr txBox="1">
            <a:spLocks noChangeArrowheads="1"/>
          </p:cNvSpPr>
          <p:nvPr/>
        </p:nvSpPr>
        <p:spPr bwMode="auto">
          <a:xfrm>
            <a:off x="7986690" y="4652962"/>
            <a:ext cx="8382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solidFill>
                  <a:schemeClr val="tx1"/>
                </a:solidFill>
              </a:rPr>
              <a:t>Data  transfer T1-T2 </a:t>
            </a:r>
          </a:p>
        </p:txBody>
      </p: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1966890" y="3433762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tx1"/>
                </a:solidFill>
              </a:rPr>
              <a:t>CMS</a:t>
            </a:r>
          </a:p>
        </p:txBody>
      </p:sp>
      <p:sp>
        <p:nvSpPr>
          <p:cNvPr id="18478" name="Text Box 46"/>
          <p:cNvSpPr txBox="1">
            <a:spLocks noChangeArrowheads="1"/>
          </p:cNvSpPr>
          <p:nvPr/>
        </p:nvSpPr>
        <p:spPr bwMode="auto">
          <a:xfrm>
            <a:off x="6410276" y="3357562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tx1"/>
                </a:solidFill>
              </a:rPr>
              <a:t>ATLAS</a:t>
            </a:r>
          </a:p>
        </p:txBody>
      </p:sp>
      <p:sp>
        <p:nvSpPr>
          <p:cNvPr id="18479" name="Text Box 47"/>
          <p:cNvSpPr txBox="1">
            <a:spLocks noChangeArrowheads="1"/>
          </p:cNvSpPr>
          <p:nvPr/>
        </p:nvSpPr>
        <p:spPr bwMode="auto">
          <a:xfrm>
            <a:off x="4862490" y="4119562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tx1"/>
                </a:solidFill>
              </a:rPr>
              <a:t>T0</a:t>
            </a:r>
          </a:p>
        </p:txBody>
      </p:sp>
      <p:sp>
        <p:nvSpPr>
          <p:cNvPr id="18480" name="Text Box 48"/>
          <p:cNvSpPr txBox="1">
            <a:spLocks noChangeArrowheads="1"/>
          </p:cNvSpPr>
          <p:nvPr/>
        </p:nvSpPr>
        <p:spPr bwMode="auto">
          <a:xfrm>
            <a:off x="4938690" y="4729162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tx1"/>
                </a:solidFill>
              </a:rPr>
              <a:t>T1</a:t>
            </a:r>
          </a:p>
        </p:txBody>
      </p:sp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4938690" y="5338762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tx1"/>
                </a:solidFill>
              </a:rPr>
              <a:t>T2</a:t>
            </a:r>
          </a:p>
        </p:txBody>
      </p:sp>
      <p:sp>
        <p:nvSpPr>
          <p:cNvPr id="18482" name="Line 50"/>
          <p:cNvSpPr>
            <a:spLocks noChangeShapeType="1"/>
          </p:cNvSpPr>
          <p:nvPr/>
        </p:nvSpPr>
        <p:spPr bwMode="auto">
          <a:xfrm>
            <a:off x="5319690" y="427196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83" name="Line 51"/>
          <p:cNvSpPr>
            <a:spLocks noChangeShapeType="1"/>
          </p:cNvSpPr>
          <p:nvPr/>
        </p:nvSpPr>
        <p:spPr bwMode="auto">
          <a:xfrm flipH="1">
            <a:off x="4710090" y="427196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84" name="Line 52"/>
          <p:cNvSpPr>
            <a:spLocks noChangeShapeType="1"/>
          </p:cNvSpPr>
          <p:nvPr/>
        </p:nvSpPr>
        <p:spPr bwMode="auto">
          <a:xfrm flipH="1">
            <a:off x="4710090" y="488156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 flipH="1">
            <a:off x="4710090" y="556736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>
            <a:off x="5319690" y="488156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>
            <a:off x="5319690" y="556736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dirty="0"/>
              <a:t>Julia Andreeva, CERN,     04.03.2008     F2F meeting</a:t>
            </a:r>
          </a:p>
        </p:txBody>
      </p:sp>
      <p:sp>
        <p:nvSpPr>
          <p:cNvPr id="31" name="Slide Number Placeholder 3"/>
          <p:cNvSpPr>
            <a:spLocks noGrp="1"/>
          </p:cNvSpPr>
          <p:nvPr>
            <p:ph type="sldNum" idx="4294967295"/>
          </p:nvPr>
        </p:nvSpPr>
        <p:spPr>
          <a:xfrm>
            <a:off x="8521700" y="6562725"/>
            <a:ext cx="468313" cy="474663"/>
          </a:xfrm>
          <a:prstGeom prst="rect">
            <a:avLst/>
          </a:prstGeom>
        </p:spPr>
        <p:txBody>
          <a:bodyPr/>
          <a:lstStyle/>
          <a:p>
            <a:fld id="{A94FBDF0-A450-450B-9C24-36188D6B8853}" type="slidenum">
              <a:rPr lang="en-GB"/>
              <a:pPr/>
              <a:t>39</a:t>
            </a:fld>
            <a:endParaRPr lang="en-GB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-155575"/>
            <a:ext cx="6875463" cy="1068388"/>
          </a:xfrm>
        </p:spPr>
        <p:txBody>
          <a:bodyPr/>
          <a:lstStyle/>
          <a:p>
            <a:pPr algn="ctr"/>
            <a:r>
              <a:rPr lang="en-US" sz="2400"/>
              <a:t>Monitoring of the Experiments workflows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01752" y="2420938"/>
            <a:ext cx="914400" cy="9144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214414" y="1125538"/>
            <a:ext cx="1871663" cy="1152525"/>
          </a:xfrm>
          <a:prstGeom prst="rect">
            <a:avLst/>
          </a:prstGeom>
          <a:solidFill>
            <a:srgbClr val="ABBFE7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214414" y="2781300"/>
            <a:ext cx="1871663" cy="1152525"/>
          </a:xfrm>
          <a:prstGeom prst="rect">
            <a:avLst/>
          </a:prstGeom>
          <a:solidFill>
            <a:srgbClr val="ABBFE7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214414" y="4076700"/>
            <a:ext cx="1871663" cy="1152525"/>
          </a:xfrm>
          <a:prstGeom prst="rect">
            <a:avLst/>
          </a:prstGeom>
          <a:solidFill>
            <a:srgbClr val="ABBFE7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214414" y="5300663"/>
            <a:ext cx="1871663" cy="1152525"/>
          </a:xfrm>
          <a:prstGeom prst="rect">
            <a:avLst/>
          </a:prstGeom>
          <a:solidFill>
            <a:srgbClr val="ABBFE7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725714" y="1557338"/>
            <a:ext cx="1871663" cy="1152525"/>
          </a:xfrm>
          <a:prstGeom prst="rect">
            <a:avLst/>
          </a:prstGeom>
          <a:solidFill>
            <a:srgbClr val="ABBFE7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086077" y="1773238"/>
            <a:ext cx="1223962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Phedex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430314" y="1125538"/>
            <a:ext cx="1439863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b="1" dirty="0">
                <a:solidFill>
                  <a:schemeClr val="accent2"/>
                </a:solidFill>
              </a:rPr>
              <a:t>CMS Dashboard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430314" y="2924175"/>
            <a:ext cx="1655763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b="1" dirty="0">
                <a:solidFill>
                  <a:schemeClr val="accent2"/>
                </a:solidFill>
              </a:rPr>
              <a:t>ATLAS Dashboard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430314" y="4221163"/>
            <a:ext cx="1439863" cy="91598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b="1" dirty="0" err="1">
                <a:solidFill>
                  <a:schemeClr val="accent2"/>
                </a:solidFill>
              </a:rPr>
              <a:t>Monalisa</a:t>
            </a:r>
            <a:r>
              <a:rPr lang="en-US" b="1" dirty="0">
                <a:solidFill>
                  <a:schemeClr val="accent2"/>
                </a:solidFill>
              </a:rPr>
              <a:t> repository for ALICE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574777" y="5516563"/>
            <a:ext cx="1150937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DIRAC</a:t>
            </a:r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4714876" y="2071678"/>
            <a:ext cx="361936" cy="2381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flipV="1">
            <a:off x="3214678" y="2767002"/>
            <a:ext cx="1863722" cy="5905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flipV="1">
            <a:off x="3214678" y="3224202"/>
            <a:ext cx="1787522" cy="14192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 flipV="1">
            <a:off x="3286116" y="3757602"/>
            <a:ext cx="1639884" cy="21002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7920069" y="1643050"/>
            <a:ext cx="1223963" cy="2520950"/>
          </a:xfrm>
          <a:prstGeom prst="rect">
            <a:avLst/>
          </a:prstGeom>
          <a:solidFill>
            <a:srgbClr val="FFE76D"/>
          </a:solidFill>
          <a:ln w="254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7920069" y="2076437"/>
            <a:ext cx="1079500" cy="11890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UI</a:t>
            </a:r>
          </a:p>
          <a:p>
            <a:pPr algn="ctr"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sz="1200" b="1">
                <a:solidFill>
                  <a:schemeClr val="accent2"/>
                </a:solidFill>
              </a:rPr>
              <a:t>Based on GridMap view application</a:t>
            </a:r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7631144" y="2795575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4967319" y="4164000"/>
            <a:ext cx="2305050" cy="1584325"/>
          </a:xfrm>
          <a:prstGeom prst="rect">
            <a:avLst/>
          </a:prstGeom>
          <a:solidFill>
            <a:srgbClr val="F89AD0"/>
          </a:solidFill>
          <a:ln w="254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5038757" y="4235437"/>
            <a:ext cx="2089150" cy="13684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sz="1400" b="1">
                <a:solidFill>
                  <a:schemeClr val="accent2"/>
                </a:solidFill>
              </a:rPr>
              <a:t>Metrics  and targets are defined and measured by the experiments according to their workflows</a:t>
            </a: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5195919" y="2165337"/>
            <a:ext cx="762000" cy="1600200"/>
          </a:xfrm>
          <a:prstGeom prst="rect">
            <a:avLst/>
          </a:prstGeom>
          <a:solidFill>
            <a:srgbClr val="83F1B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AutoShape 24"/>
          <p:cNvSpPr>
            <a:spLocks noChangeArrowheads="1"/>
          </p:cNvSpPr>
          <p:nvPr/>
        </p:nvSpPr>
        <p:spPr bwMode="auto">
          <a:xfrm>
            <a:off x="6262719" y="2012937"/>
            <a:ext cx="1371600" cy="1752600"/>
          </a:xfrm>
          <a:prstGeom prst="flowChartMagneticDisk">
            <a:avLst/>
          </a:prstGeom>
          <a:solidFill>
            <a:srgbClr val="E8A28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6338919" y="2546337"/>
            <a:ext cx="1295400" cy="9429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>
                <a:srgbClr val="FFCC66"/>
              </a:buClr>
              <a:buSzTx/>
              <a:buFontTx/>
              <a:buNone/>
            </a:pPr>
            <a:r>
              <a:rPr lang="en-US" sz="1400" b="1">
                <a:solidFill>
                  <a:schemeClr val="accent2"/>
                </a:solidFill>
              </a:rPr>
              <a:t>Repository for common aggregated metrics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5119719" y="2470137"/>
            <a:ext cx="1066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200">
                <a:solidFill>
                  <a:schemeClr val="accent2"/>
                </a:solidFill>
              </a:rPr>
              <a:t>  </a:t>
            </a:r>
            <a:r>
              <a:rPr lang="en-US" sz="1200" b="1">
                <a:solidFill>
                  <a:schemeClr val="accent2"/>
                </a:solidFill>
              </a:rPr>
              <a:t>GRID </a:t>
            </a:r>
          </a:p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200" b="1">
                <a:solidFill>
                  <a:schemeClr val="accent2"/>
                </a:solidFill>
              </a:rPr>
              <a:t> publisher</a:t>
            </a:r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5957919" y="2851137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7" grpId="0" animBg="1"/>
      <p:bldP spid="194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ActiveMQ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Mature open-source implementation of these ideas</a:t>
            </a:r>
          </a:p>
          <a:p>
            <a:pPr lvl="1"/>
            <a:r>
              <a:rPr lang="en-IE" dirty="0" smtClean="0"/>
              <a:t>Top-level Apache project</a:t>
            </a:r>
          </a:p>
          <a:p>
            <a:pPr lvl="1"/>
            <a:r>
              <a:rPr lang="en-IE" dirty="0" smtClean="0"/>
              <a:t>Commercial support available from IONA</a:t>
            </a:r>
          </a:p>
          <a:p>
            <a:r>
              <a:rPr lang="en-IE" dirty="0" smtClean="0"/>
              <a:t>Easy to integrate</a:t>
            </a:r>
          </a:p>
          <a:p>
            <a:pPr lvl="1"/>
            <a:r>
              <a:rPr lang="en-IE" dirty="0" smtClean="0"/>
              <a:t>Multiple language + transport protocol support</a:t>
            </a:r>
          </a:p>
          <a:p>
            <a:r>
              <a:rPr lang="en-IE" dirty="0" smtClean="0"/>
              <a:t>Good performance characteristics</a:t>
            </a:r>
          </a:p>
          <a:p>
            <a:pPr lvl="1"/>
            <a:r>
              <a:rPr lang="en-IE" dirty="0" smtClean="0"/>
              <a:t>See later …</a:t>
            </a:r>
          </a:p>
          <a:p>
            <a:r>
              <a:rPr lang="en-IE" dirty="0" smtClean="0"/>
              <a:t>Work done to integrate into our environment</a:t>
            </a:r>
          </a:p>
          <a:p>
            <a:pPr lvl="1"/>
            <a:r>
              <a:rPr lang="en-IE" dirty="0" smtClean="0"/>
              <a:t>RPMs, Quattor components + templates, LEMON alarms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dirty="0"/>
              <a:t>Julia Andreeva, CERN,     04.03.2008     F2F meeting</a:t>
            </a: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idx="4294967295"/>
          </p:nvPr>
        </p:nvSpPr>
        <p:spPr>
          <a:xfrm>
            <a:off x="8521700" y="6562725"/>
            <a:ext cx="468313" cy="474663"/>
          </a:xfrm>
          <a:prstGeom prst="rect">
            <a:avLst/>
          </a:prstGeom>
        </p:spPr>
        <p:txBody>
          <a:bodyPr/>
          <a:lstStyle/>
          <a:p>
            <a:fld id="{82D1F129-4010-4E64-9389-B84E71A0D20F}" type="slidenum">
              <a:rPr lang="en-GB"/>
              <a:pPr/>
              <a:t>40</a:t>
            </a:fld>
            <a:endParaRPr lang="en-GB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14480" y="869971"/>
            <a:ext cx="6858000" cy="381000"/>
          </a:xfrm>
          <a:prstGeom prst="rect">
            <a:avLst/>
          </a:prstGeom>
          <a:solidFill>
            <a:srgbClr val="F9DB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Tier 0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738292" y="1247796"/>
            <a:ext cx="1828800" cy="1066800"/>
          </a:xfrm>
          <a:prstGeom prst="rect">
            <a:avLst/>
          </a:prstGeom>
          <a:solidFill>
            <a:srgbClr val="16C42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Data archiving 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At T0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567092" y="1247796"/>
            <a:ext cx="1676400" cy="1066800"/>
          </a:xfrm>
          <a:prstGeom prst="rect">
            <a:avLst/>
          </a:prstGeom>
          <a:solidFill>
            <a:srgbClr val="20D20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Data processing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At T0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243492" y="1247796"/>
            <a:ext cx="1676400" cy="1066800"/>
          </a:xfrm>
          <a:prstGeom prst="rect">
            <a:avLst/>
          </a:prstGeom>
          <a:solidFill>
            <a:srgbClr val="16C42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Transfer  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T0-T1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919892" y="1247796"/>
            <a:ext cx="1676400" cy="1066800"/>
          </a:xfrm>
          <a:prstGeom prst="rect">
            <a:avLst/>
          </a:prstGeom>
          <a:solidFill>
            <a:srgbClr val="FFFC2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CAF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738292" y="2847996"/>
            <a:ext cx="6934200" cy="381000"/>
          </a:xfrm>
          <a:prstGeom prst="rect">
            <a:avLst/>
          </a:prstGeom>
          <a:solidFill>
            <a:srgbClr val="F9DB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Tier 1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738292" y="3228996"/>
            <a:ext cx="69342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738292" y="4829196"/>
            <a:ext cx="6934200" cy="381000"/>
          </a:xfrm>
          <a:prstGeom prst="rect">
            <a:avLst/>
          </a:prstGeom>
          <a:solidFill>
            <a:srgbClr val="F9DB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Tier 2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1738292" y="5210196"/>
            <a:ext cx="69342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738292" y="3228996"/>
            <a:ext cx="1676400" cy="1219200"/>
          </a:xfrm>
          <a:prstGeom prst="rect">
            <a:avLst/>
          </a:prstGeom>
          <a:solidFill>
            <a:srgbClr val="F74C3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Data 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Archiving at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T1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414692" y="3228996"/>
            <a:ext cx="1600200" cy="1219200"/>
          </a:xfrm>
          <a:prstGeom prst="rect">
            <a:avLst/>
          </a:prstGeom>
          <a:solidFill>
            <a:srgbClr val="16C42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Processing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At T1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5014892" y="3228996"/>
            <a:ext cx="1752600" cy="1219200"/>
          </a:xfrm>
          <a:prstGeom prst="rect">
            <a:avLst/>
          </a:prstGeom>
          <a:solidFill>
            <a:srgbClr val="FFFC2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Data transfer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T1-T2</a:t>
            </a: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6767492" y="3228996"/>
            <a:ext cx="1905000" cy="1219200"/>
          </a:xfrm>
          <a:prstGeom prst="rect">
            <a:avLst/>
          </a:prstGeom>
          <a:solidFill>
            <a:srgbClr val="16C42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Data transfer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T1-T1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738292" y="5210196"/>
            <a:ext cx="2352675" cy="1219200"/>
          </a:xfrm>
          <a:prstGeom prst="rect">
            <a:avLst/>
          </a:prstGeom>
          <a:solidFill>
            <a:srgbClr val="16C42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MC production 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at T2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4090967" y="5189559"/>
            <a:ext cx="1944688" cy="1219200"/>
          </a:xfrm>
          <a:prstGeom prst="rect">
            <a:avLst/>
          </a:prstGeom>
          <a:solidFill>
            <a:srgbClr val="E2843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Analysis at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T2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6035655" y="5189559"/>
            <a:ext cx="2613025" cy="1219200"/>
          </a:xfrm>
          <a:prstGeom prst="rect">
            <a:avLst/>
          </a:prstGeom>
          <a:solidFill>
            <a:srgbClr val="E2843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Data transfer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>
                <a:solidFill>
                  <a:schemeClr val="tx1"/>
                </a:solidFill>
              </a:rPr>
              <a:t>T2-T1</a:t>
            </a:r>
          </a:p>
        </p:txBody>
      </p:sp>
      <p:sp>
        <p:nvSpPr>
          <p:cNvPr id="20498" name="Rectangle 18"/>
          <p:cNvSpPr>
            <a:spLocks noGrp="1" noChangeArrowheads="1"/>
          </p:cNvSpPr>
          <p:nvPr>
            <p:ph type="title"/>
          </p:nvPr>
        </p:nvSpPr>
        <p:spPr>
          <a:xfrm>
            <a:off x="990600" y="-152400"/>
            <a:ext cx="6629400" cy="1143000"/>
          </a:xfrm>
        </p:spPr>
        <p:txBody>
          <a:bodyPr/>
          <a:lstStyle/>
          <a:p>
            <a:pPr algn="ctr"/>
            <a:r>
              <a:rPr lang="en-US" sz="2000" dirty="0"/>
              <a:t>Example of “</a:t>
            </a:r>
            <a:r>
              <a:rPr lang="en-US" sz="2000" dirty="0" err="1"/>
              <a:t>Gridmap</a:t>
            </a:r>
            <a:r>
              <a:rPr lang="en-US" sz="2000" dirty="0"/>
              <a:t>” </a:t>
            </a:r>
            <a:r>
              <a:rPr lang="en-US" sz="2000" dirty="0" err="1"/>
              <a:t>visualisation</a:t>
            </a:r>
            <a:r>
              <a:rPr lang="en-US" sz="2000" dirty="0"/>
              <a:t>  for CCRC08 workflow for CMS  (random choice of </a:t>
            </a:r>
            <a:r>
              <a:rPr lang="en-US" sz="2000" dirty="0" err="1"/>
              <a:t>colour</a:t>
            </a:r>
            <a:r>
              <a:rPr lang="en-US" sz="2000" dirty="0"/>
              <a:t>)</a:t>
            </a: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4724392" y="2362200"/>
            <a:ext cx="3810000" cy="4343400"/>
          </a:xfrm>
          <a:prstGeom prst="rect">
            <a:avLst/>
          </a:prstGeom>
          <a:solidFill>
            <a:srgbClr val="ABBFE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rgbClr val="ABBFE7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CCRC08 target for number of slots 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for data processing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Number of jobs running in parallel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for  data processing XXX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Max, min, </a:t>
            </a:r>
            <a:r>
              <a:rPr lang="en-US" dirty="0" err="1">
                <a:solidFill>
                  <a:schemeClr val="tx1"/>
                </a:solidFill>
              </a:rPr>
              <a:t>avg</a:t>
            </a:r>
            <a:r>
              <a:rPr lang="en-US" dirty="0">
                <a:solidFill>
                  <a:schemeClr val="tx1"/>
                </a:solidFill>
              </a:rPr>
              <a:t> of number of 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parallel jobs over last 24 hours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Data processing success rate X%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Three top errors 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Subset of the same info for 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every Tier1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3962392" y="3733800"/>
            <a:ext cx="762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3428992" y="3276600"/>
            <a:ext cx="1295400" cy="381000"/>
          </a:xfrm>
          <a:prstGeom prst="rect">
            <a:avLst/>
          </a:prstGeom>
          <a:solidFill>
            <a:srgbClr val="F4A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200" dirty="0">
                <a:solidFill>
                  <a:schemeClr val="tx1"/>
                </a:solidFill>
              </a:rPr>
              <a:t>Moving mouse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200" dirty="0">
                <a:solidFill>
                  <a:schemeClr val="tx1"/>
                </a:solidFill>
              </a:rPr>
              <a:t>over 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705096" y="2743200"/>
            <a:ext cx="6438904" cy="4114800"/>
            <a:chOff x="2324096" y="2743200"/>
            <a:chExt cx="6438904" cy="4114800"/>
          </a:xfrm>
        </p:grpSpPr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3657600" y="2743200"/>
              <a:ext cx="5105400" cy="4114800"/>
            </a:xfrm>
            <a:prstGeom prst="rect">
              <a:avLst/>
            </a:prstGeom>
            <a:solidFill>
              <a:srgbClr val="ABBFE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20000"/>
                </a:spcBef>
                <a:buClr>
                  <a:srgbClr val="FFCC66"/>
                </a:buClr>
                <a:buSzTx/>
                <a:buFontTx/>
                <a:buChar char="•"/>
              </a:pPr>
              <a:endParaRPr lang="en-US">
                <a:solidFill>
                  <a:srgbClr val="AFE4F7"/>
                </a:solidFill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4038600" y="3505200"/>
              <a:ext cx="2667000" cy="1905000"/>
            </a:xfrm>
            <a:prstGeom prst="rect">
              <a:avLst/>
            </a:prstGeom>
            <a:solidFill>
              <a:srgbClr val="16C42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4038600" y="5410200"/>
              <a:ext cx="1905000" cy="1066800"/>
            </a:xfrm>
            <a:prstGeom prst="rect">
              <a:avLst/>
            </a:prstGeom>
            <a:solidFill>
              <a:srgbClr val="16C42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T1_DE_FZK</a:t>
              </a: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6705600" y="4495800"/>
              <a:ext cx="1600200" cy="914400"/>
            </a:xfrm>
            <a:prstGeom prst="rect">
              <a:avLst/>
            </a:prstGeom>
            <a:solidFill>
              <a:srgbClr val="DFE40A"/>
            </a:solidFill>
            <a:ln w="9525">
              <a:solidFill>
                <a:srgbClr val="E8614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T1_FR_IN2P3</a:t>
              </a: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6705600" y="3505200"/>
              <a:ext cx="1600200" cy="990600"/>
            </a:xfrm>
            <a:prstGeom prst="rect">
              <a:avLst/>
            </a:prstGeom>
            <a:solidFill>
              <a:srgbClr val="2ED03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T1_IT_CNAF</a:t>
              </a:r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5943600" y="5410200"/>
              <a:ext cx="914400" cy="1066800"/>
            </a:xfrm>
            <a:prstGeom prst="rect">
              <a:avLst/>
            </a:prstGeom>
            <a:solidFill>
              <a:srgbClr val="83F84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T1_TW_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ASGC</a:t>
              </a: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6858000" y="5410200"/>
              <a:ext cx="914400" cy="1066800"/>
            </a:xfrm>
            <a:prstGeom prst="rect">
              <a:avLst/>
            </a:prstGeom>
            <a:solidFill>
              <a:srgbClr val="81EA3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T1_UK_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RAL</a:t>
              </a:r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7772400" y="5410200"/>
              <a:ext cx="533400" cy="1066800"/>
            </a:xfrm>
            <a:prstGeom prst="rect">
              <a:avLst/>
            </a:prstGeom>
            <a:solidFill>
              <a:srgbClr val="9AE44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ES_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PIC</a:t>
              </a:r>
            </a:p>
          </p:txBody>
        </p:sp>
        <p:sp>
          <p:nvSpPr>
            <p:cNvPr id="33" name="Text Box 28"/>
            <p:cNvSpPr txBox="1">
              <a:spLocks noChangeArrowheads="1"/>
            </p:cNvSpPr>
            <p:nvPr/>
          </p:nvSpPr>
          <p:spPr bwMode="auto">
            <a:xfrm>
              <a:off x="4343400" y="3962400"/>
              <a:ext cx="1905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T1_US_FNAL</a:t>
              </a:r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>
              <a:off x="4648200" y="3048000"/>
              <a:ext cx="3048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b="1" dirty="0">
                  <a:solidFill>
                    <a:schemeClr val="tx1"/>
                  </a:solidFill>
                </a:rPr>
                <a:t>New window</a:t>
              </a:r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3048000" y="3657600"/>
              <a:ext cx="6096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2324096" y="3276600"/>
              <a:ext cx="1295400" cy="381000"/>
            </a:xfrm>
            <a:prstGeom prst="rect">
              <a:avLst/>
            </a:prstGeom>
            <a:solidFill>
              <a:srgbClr val="F4AAE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dirty="0">
                  <a:solidFill>
                    <a:schemeClr val="tx1"/>
                  </a:solidFill>
                </a:rPr>
                <a:t>On click</a:t>
              </a:r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6477000" y="4191000"/>
              <a:ext cx="1524000" cy="2057400"/>
            </a:xfrm>
            <a:prstGeom prst="rect">
              <a:avLst/>
            </a:prstGeom>
            <a:solidFill>
              <a:srgbClr val="ABBFE7"/>
            </a:solidFill>
            <a:ln w="9525">
              <a:solidFill>
                <a:srgbClr val="AFE4F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6629400" y="4343400"/>
              <a:ext cx="1219200" cy="173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>
                  <a:solidFill>
                    <a:schemeClr val="tx1"/>
                  </a:solidFill>
                </a:rPr>
                <a:t>List of useful URLs to the detailed data</a:t>
              </a:r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4724400" y="4419600"/>
              <a:ext cx="1219200" cy="457200"/>
            </a:xfrm>
            <a:prstGeom prst="rect">
              <a:avLst/>
            </a:prstGeom>
            <a:solidFill>
              <a:srgbClr val="F4AAE4"/>
            </a:solidFill>
            <a:ln w="9525">
              <a:solidFill>
                <a:srgbClr val="2B519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200">
                  <a:solidFill>
                    <a:srgbClr val="2B519A"/>
                  </a:solidFill>
                </a:rPr>
                <a:t>Moving mouse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200">
                  <a:solidFill>
                    <a:srgbClr val="2B519A"/>
                  </a:solidFill>
                </a:rPr>
                <a:t>over </a:t>
              </a:r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>
              <a:off x="6019800" y="4724400"/>
              <a:ext cx="3810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Have a standard model for many of the monitoring data/workflows</a:t>
            </a:r>
          </a:p>
          <a:p>
            <a:pPr lvl="1"/>
            <a:r>
              <a:rPr lang="en-IE" dirty="0" smtClean="0"/>
              <a:t>And components that can help us </a:t>
            </a:r>
            <a:endParaRPr lang="en-IE" dirty="0" smtClean="0"/>
          </a:p>
          <a:p>
            <a:r>
              <a:rPr lang="en-IE" dirty="0" smtClean="0"/>
              <a:t>Now it’s an integration exercise</a:t>
            </a:r>
          </a:p>
          <a:p>
            <a:pPr lvl="1"/>
            <a:r>
              <a:rPr lang="en-IE" dirty="0" smtClean="0"/>
              <a:t>Augment existing components to talk together</a:t>
            </a:r>
          </a:p>
          <a:p>
            <a:r>
              <a:rPr lang="en-IE" dirty="0" smtClean="0"/>
              <a:t>A lot of work to do</a:t>
            </a:r>
          </a:p>
          <a:p>
            <a:r>
              <a:rPr lang="en-IE" dirty="0" smtClean="0"/>
              <a:t>But it will benefit us in the long term</a:t>
            </a:r>
          </a:p>
          <a:p>
            <a:pPr lvl="1"/>
            <a:r>
              <a:rPr lang="en-IE" dirty="0" smtClean="0"/>
              <a:t>Better sharing of knowledge/resources</a:t>
            </a:r>
          </a:p>
          <a:p>
            <a:pPr lvl="1"/>
            <a:r>
              <a:rPr lang="en-IE" dirty="0" smtClean="0"/>
              <a:t>Reduce operational effort</a:t>
            </a:r>
          </a:p>
          <a:p>
            <a:pPr lvl="1"/>
            <a:r>
              <a:rPr lang="en-IE" dirty="0" smtClean="0"/>
              <a:t>Easier to acquire personnel who know the commodity technologies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41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ActiveMQ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http://activemq.apache.org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IE" dirty="0" err="1" smtClean="0"/>
              <a:t>Nagios</a:t>
            </a:r>
            <a:endParaRPr lang="en-IE" dirty="0" smtClean="0"/>
          </a:p>
          <a:p>
            <a:pPr lvl="1">
              <a:buNone/>
            </a:pPr>
            <a:r>
              <a:rPr lang="en-US" dirty="0" smtClean="0">
                <a:hlinkClick r:id="rId3"/>
              </a:rPr>
              <a:t>http://www.nagios.org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IE" dirty="0" err="1" smtClean="0"/>
              <a:t>JasperReports</a:t>
            </a:r>
            <a:endParaRPr lang="en-IE" dirty="0" smtClean="0"/>
          </a:p>
          <a:p>
            <a:pPr lvl="1">
              <a:buNone/>
            </a:pPr>
            <a:r>
              <a:rPr lang="en-US" sz="1400" dirty="0" smtClean="0">
                <a:hlinkClick r:id="rId4"/>
              </a:rPr>
              <a:t>http://www.jasperforge.org/jaspersoft/opensource/business_intelligence/jasperreports</a:t>
            </a:r>
            <a:r>
              <a:rPr lang="en-US" sz="1400" dirty="0" smtClean="0">
                <a:hlinkClick r:id="rId4"/>
              </a:rPr>
              <a:t>/</a:t>
            </a:r>
            <a:endParaRPr lang="en-US" sz="1400" dirty="0" smtClean="0"/>
          </a:p>
          <a:p>
            <a:r>
              <a:rPr lang="en-US" dirty="0" smtClean="0"/>
              <a:t>OSG RSV</a:t>
            </a:r>
          </a:p>
          <a:p>
            <a:pPr lvl="1">
              <a:buNone/>
            </a:pPr>
            <a:r>
              <a:rPr lang="en-US" dirty="0" smtClean="0">
                <a:hlinkClick r:id="rId5"/>
              </a:rPr>
              <a:t>http://rsv.grid.iu.edu/documentation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/>
              <a:t>CCRC’08 </a:t>
            </a:r>
            <a:r>
              <a:rPr lang="en-US" dirty="0" err="1" smtClean="0"/>
              <a:t>ServiceMap</a:t>
            </a:r>
            <a:endParaRPr lang="en-US" dirty="0" smtClean="0"/>
          </a:p>
          <a:p>
            <a:pPr lvl="1">
              <a:buNone/>
            </a:pPr>
            <a:r>
              <a:rPr lang="en-US" sz="2000" dirty="0" smtClean="0">
                <a:hlinkClick r:id="rId6"/>
              </a:rPr>
              <a:t>http</a:t>
            </a:r>
            <a:r>
              <a:rPr lang="en-US" sz="2000" dirty="0" smtClean="0">
                <a:hlinkClick r:id="rId6"/>
              </a:rPr>
              <a:t>://gridmap.cern.ch/ccrc08/servicemap.html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928934"/>
            <a:ext cx="7543800" cy="928694"/>
          </a:xfrm>
        </p:spPr>
        <p:txBody>
          <a:bodyPr/>
          <a:lstStyle/>
          <a:p>
            <a:pPr algn="ctr">
              <a:buNone/>
            </a:pPr>
            <a:r>
              <a:rPr lang="en-IE" sz="4000" dirty="0" smtClean="0"/>
              <a:t>Extra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gStat</a:t>
            </a:r>
            <a:r>
              <a:rPr lang="en-US" dirty="0" smtClean="0"/>
              <a:t> – monitoring the BDIIs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gStat</a:t>
            </a:r>
            <a:r>
              <a:rPr lang="en-US" dirty="0" smtClean="0"/>
              <a:t> focuses on monitoring at Site BDII level</a:t>
            </a:r>
          </a:p>
          <a:p>
            <a:r>
              <a:rPr lang="en-US" dirty="0" smtClean="0"/>
              <a:t>Need to consider:</a:t>
            </a:r>
          </a:p>
          <a:p>
            <a:pPr lvl="1"/>
            <a:r>
              <a:rPr lang="en-US" dirty="0" smtClean="0"/>
              <a:t>Validation of information close to source (GRIS)</a:t>
            </a:r>
          </a:p>
          <a:p>
            <a:pPr lvl="1"/>
            <a:r>
              <a:rPr lang="en-US" dirty="0" smtClean="0"/>
              <a:t>Monitoring of performance of top-level BDII</a:t>
            </a:r>
          </a:p>
          <a:p>
            <a:r>
              <a:rPr lang="en-US" dirty="0" smtClean="0"/>
              <a:t>New work to </a:t>
            </a:r>
            <a:r>
              <a:rPr lang="en-US" dirty="0" err="1" smtClean="0"/>
              <a:t>analyse</a:t>
            </a:r>
            <a:r>
              <a:rPr lang="en-US" dirty="0" smtClean="0"/>
              <a:t> top level BDII performance (Laurence Field/ Felix Ehm)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Nagios</a:t>
            </a:r>
            <a:r>
              <a:rPr lang="en-US" dirty="0" smtClean="0"/>
              <a:t> as execution framework</a:t>
            </a:r>
          </a:p>
          <a:p>
            <a:pPr lvl="1"/>
            <a:r>
              <a:rPr lang="en-US" dirty="0" smtClean="0"/>
              <a:t>WLCG probe-format compatible probes (in progress)</a:t>
            </a:r>
          </a:p>
          <a:p>
            <a:pPr lvl="1"/>
            <a:r>
              <a:rPr lang="en-US" dirty="0" smtClean="0"/>
              <a:t>Custom presentation laye</a:t>
            </a:r>
            <a:r>
              <a:rPr lang="en-US" dirty="0" smtClean="0"/>
              <a:t>r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44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7290" y="1785926"/>
            <a:ext cx="7286676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chemeClr val="tx1"/>
                </a:solidFill>
              </a:rPr>
              <a:t>Good example of using the commodity software approach to speed up development and deployment !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BDII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45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88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57231"/>
            <a:ext cx="7215238" cy="5383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Group 8"/>
          <p:cNvGrpSpPr/>
          <p:nvPr/>
        </p:nvGrpSpPr>
        <p:grpSpPr>
          <a:xfrm>
            <a:off x="714348" y="2285992"/>
            <a:ext cx="4143404" cy="932083"/>
            <a:chOff x="714348" y="2285992"/>
            <a:chExt cx="4143404" cy="932083"/>
          </a:xfrm>
        </p:grpSpPr>
        <p:sp>
          <p:nvSpPr>
            <p:cNvPr id="6" name="TextBox 5"/>
            <p:cNvSpPr txBox="1"/>
            <p:nvPr/>
          </p:nvSpPr>
          <p:spPr>
            <a:xfrm>
              <a:off x="714348" y="2571744"/>
              <a:ext cx="3143272" cy="64633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many hosts behind this load-balanced alias ?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3857620" y="2285992"/>
              <a:ext cx="1000132" cy="285752"/>
            </a:xfrm>
            <a:prstGeom prst="straightConnector1">
              <a:avLst/>
            </a:prstGeom>
            <a:ln w="50800">
              <a:solidFill>
                <a:schemeClr val="accent1">
                  <a:lumMod val="50000"/>
                  <a:alpha val="7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1285852" y="3214686"/>
            <a:ext cx="4143404" cy="932083"/>
            <a:chOff x="714348" y="2285992"/>
            <a:chExt cx="4143404" cy="932083"/>
          </a:xfrm>
        </p:grpSpPr>
        <p:sp>
          <p:nvSpPr>
            <p:cNvPr id="11" name="TextBox 10"/>
            <p:cNvSpPr txBox="1"/>
            <p:nvPr/>
          </p:nvSpPr>
          <p:spPr>
            <a:xfrm>
              <a:off x="714348" y="2571744"/>
              <a:ext cx="3143272" cy="64633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many CE clusters reference this top-level BDII?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857620" y="2285992"/>
              <a:ext cx="1000132" cy="285752"/>
            </a:xfrm>
            <a:prstGeom prst="straightConnector1">
              <a:avLst/>
            </a:prstGeom>
            <a:ln w="50800">
              <a:solidFill>
                <a:schemeClr val="accent1">
                  <a:lumMod val="50000"/>
                  <a:alpha val="7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2"/>
          <p:cNvGrpSpPr/>
          <p:nvPr/>
        </p:nvGrpSpPr>
        <p:grpSpPr>
          <a:xfrm>
            <a:off x="2786050" y="4139991"/>
            <a:ext cx="4143404" cy="932083"/>
            <a:chOff x="2633650" y="4991112"/>
            <a:chExt cx="4143404" cy="932083"/>
          </a:xfrm>
        </p:grpSpPr>
        <p:sp>
          <p:nvSpPr>
            <p:cNvPr id="14" name="TextBox 13"/>
            <p:cNvSpPr txBox="1"/>
            <p:nvPr/>
          </p:nvSpPr>
          <p:spPr>
            <a:xfrm>
              <a:off x="2633650" y="5276864"/>
              <a:ext cx="3143272" cy="64633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many services in this BDII?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5776922" y="4991112"/>
              <a:ext cx="1000132" cy="285752"/>
            </a:xfrm>
            <a:prstGeom prst="straightConnector1">
              <a:avLst/>
            </a:prstGeom>
            <a:ln w="50800">
              <a:solidFill>
                <a:schemeClr val="accent1">
                  <a:lumMod val="50000"/>
                  <a:alpha val="7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5"/>
          <p:cNvGrpSpPr/>
          <p:nvPr/>
        </p:nvGrpSpPr>
        <p:grpSpPr>
          <a:xfrm>
            <a:off x="3428992" y="5072074"/>
            <a:ext cx="4143404" cy="655084"/>
            <a:chOff x="2633650" y="4991112"/>
            <a:chExt cx="4143404" cy="655084"/>
          </a:xfrm>
        </p:grpSpPr>
        <p:sp>
          <p:nvSpPr>
            <p:cNvPr id="17" name="TextBox 16"/>
            <p:cNvSpPr txBox="1"/>
            <p:nvPr/>
          </p:nvSpPr>
          <p:spPr>
            <a:xfrm>
              <a:off x="2633650" y="5276864"/>
              <a:ext cx="3143272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Response time ?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776922" y="4991112"/>
              <a:ext cx="1000132" cy="285752"/>
            </a:xfrm>
            <a:prstGeom prst="straightConnector1">
              <a:avLst/>
            </a:prstGeom>
            <a:ln w="50800">
              <a:solidFill>
                <a:schemeClr val="accent1">
                  <a:lumMod val="50000"/>
                  <a:alpha val="7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to </a:t>
            </a:r>
            <a:r>
              <a:rPr lang="en-US" dirty="0" err="1" smtClean="0"/>
              <a:t>Nagios</a:t>
            </a:r>
            <a:r>
              <a:rPr lang="en-US" dirty="0" smtClean="0"/>
              <a:t> for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46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89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81343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357686" y="4929198"/>
            <a:ext cx="314327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Drill-down to historical view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3143240" y="4429132"/>
            <a:ext cx="1214446" cy="500066"/>
          </a:xfrm>
          <a:prstGeom prst="straightConnector1">
            <a:avLst/>
          </a:prstGeom>
          <a:ln w="50800">
            <a:solidFill>
              <a:schemeClr val="accent1">
                <a:lumMod val="50000"/>
                <a:alpha val="74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7819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ActiveMQ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861AA"/>
                </a:solidFill>
              </a:rPr>
              <a:t>WLCG Monitoring – some worked examples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3" descr="\\cern.ch\dfs\Users\d\dfrodrig\Documents\MessagingSyste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3552" y="953673"/>
            <a:ext cx="7053290" cy="5010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3243" y="914400"/>
            <a:ext cx="5925357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981200" y="1295400"/>
            <a:ext cx="5867400" cy="4247317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Evaluated Parameters: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1) Number of Producers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2) Number of Consumers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3) Message Size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4) Message Number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Measurement of timestamps: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Message Sent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Message on Broker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Message Received</a:t>
            </a:r>
          </a:p>
          <a:p>
            <a:pPr marL="342900" indent="-342900">
              <a:buAutoNum type="arabicParenR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</a:rPr>
              <a:t>Results analysis: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Logs containing all information for each message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From logs, extract messages/second…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… and </a:t>
            </a:r>
            <a:r>
              <a:rPr lang="en-US" dirty="0" err="1" smtClean="0">
                <a:solidFill>
                  <a:schemeClr val="bg1"/>
                </a:solidFill>
              </a:rPr>
              <a:t>messageLag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of </a:t>
            </a:r>
            <a:r>
              <a:rPr lang="en-US" dirty="0" err="1" smtClean="0"/>
              <a:t>ActiveMQ</a:t>
            </a:r>
            <a:r>
              <a:rPr lang="en-US" dirty="0" smtClean="0"/>
              <a:t> perf</a:t>
            </a:r>
            <a:r>
              <a:rPr lang="en-US" dirty="0" smtClean="0"/>
              <a:t>ormance</a:t>
            </a:r>
            <a:endParaRPr lang="en-US" dirty="0"/>
          </a:p>
        </p:txBody>
      </p:sp>
      <p:pic>
        <p:nvPicPr>
          <p:cNvPr id="9" name="Picture 2" descr="\\cern.ch\dfs\Users\d\dfrodrig\Documents\My Pictures\OL-LOGO-207-269p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172200"/>
            <a:ext cx="471222" cy="61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Summary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summary:</a:t>
            </a:r>
            <a:endParaRPr lang="en-US" dirty="0" smtClean="0"/>
          </a:p>
          <a:p>
            <a:pPr lvl="1"/>
            <a:r>
              <a:rPr lang="en-US" dirty="0" smtClean="0"/>
              <a:t>Running for 6 weeks with no crashes </a:t>
            </a:r>
          </a:p>
          <a:p>
            <a:pPr lvl="1"/>
            <a:r>
              <a:rPr lang="en-US" dirty="0" smtClean="0"/>
              <a:t>50 Million messages of various sizes (0 to 10 </a:t>
            </a:r>
            <a:r>
              <a:rPr lang="en-US" dirty="0" err="1" smtClean="0"/>
              <a:t>kB</a:t>
            </a:r>
            <a:r>
              <a:rPr lang="en-US" dirty="0" smtClean="0"/>
              <a:t>) forwarded to consumers</a:t>
            </a:r>
          </a:p>
          <a:p>
            <a:pPr lvl="1"/>
            <a:r>
              <a:rPr lang="en-US" dirty="0" smtClean="0"/>
              <a:t>12 Million incoming messages from producers</a:t>
            </a:r>
          </a:p>
          <a:p>
            <a:pPr lvl="1"/>
            <a:r>
              <a:rPr lang="en-US" dirty="0" smtClean="0"/>
              <a:t>Up to 40 Producers and 80 Consumers connected at the same time</a:t>
            </a:r>
          </a:p>
          <a:p>
            <a:pPr lvl="1"/>
            <a:r>
              <a:rPr lang="en-US" dirty="0" smtClean="0"/>
              <a:t>Stable under highly irregular test pattern: </a:t>
            </a:r>
          </a:p>
          <a:p>
            <a:pPr lvl="2"/>
            <a:r>
              <a:rPr lang="en-US" dirty="0" smtClean="0"/>
              <a:t>Number of clients change</a:t>
            </a:r>
          </a:p>
          <a:p>
            <a:pPr lvl="2"/>
            <a:r>
              <a:rPr lang="en-US" dirty="0" smtClean="0"/>
              <a:t>Frequent client process kills</a:t>
            </a:r>
          </a:p>
          <a:p>
            <a:pPr lvl="2"/>
            <a:r>
              <a:rPr lang="en-US" dirty="0" smtClean="0"/>
              <a:t>Daily number of tests vary</a:t>
            </a:r>
          </a:p>
        </p:txBody>
      </p:sp>
      <p:pic>
        <p:nvPicPr>
          <p:cNvPr id="5" name="Picture 2" descr="\\cern.ch\dfs\Users\d\dfrodrig\Documents\My Pictures\OL-LOGO-207-269p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172200"/>
            <a:ext cx="471222" cy="61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otal100BThroughpu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7552320" cy="4809347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: Throughput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543800" cy="45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743200" y="2362200"/>
            <a:ext cx="3276600" cy="21336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"/>
          <p:cNvSpPr txBox="1"/>
          <p:nvPr/>
        </p:nvSpPr>
        <p:spPr>
          <a:xfrm>
            <a:off x="2590800" y="3124200"/>
            <a:ext cx="1905000" cy="304800"/>
          </a:xfrm>
          <a:prstGeom prst="rect">
            <a:avLst/>
          </a:prstGeom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&gt; Consumers &gt; Throughput</a:t>
            </a:r>
          </a:p>
        </p:txBody>
      </p:sp>
      <p:sp>
        <p:nvSpPr>
          <p:cNvPr id="12" name="TextBox 2"/>
          <p:cNvSpPr txBox="1"/>
          <p:nvPr/>
        </p:nvSpPr>
        <p:spPr>
          <a:xfrm>
            <a:off x="4343400" y="4114800"/>
            <a:ext cx="381000" cy="3048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??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4229100" y="3771900"/>
            <a:ext cx="762000" cy="5334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724400" y="4495800"/>
            <a:ext cx="2438400" cy="382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"/>
          <p:cNvSpPr txBox="1"/>
          <p:nvPr/>
        </p:nvSpPr>
        <p:spPr>
          <a:xfrm>
            <a:off x="7162800" y="4800600"/>
            <a:ext cx="1828800" cy="1143000"/>
          </a:xfrm>
          <a:prstGeom prst="rect">
            <a:avLst/>
          </a:prstGeom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Consumer Bottleneck! With a larger number of producers,  even more messages per second saturating the consumer.  </a:t>
            </a:r>
          </a:p>
        </p:txBody>
      </p:sp>
      <p:pic>
        <p:nvPicPr>
          <p:cNvPr id="14" name="Picture 2" descr="\\cern.ch\dfs\Users\d\dfrodrig\Documents\My Pictures\OL-LOGO-207-269p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172200"/>
            <a:ext cx="471222" cy="61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: Flow Control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543800" cy="762000"/>
          </a:xfrm>
        </p:spPr>
        <p:txBody>
          <a:bodyPr/>
          <a:lstStyle/>
          <a:p>
            <a:r>
              <a:rPr lang="en-US" dirty="0" smtClean="0"/>
              <a:t>Effective flow control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10" descr="FlowControl2P5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588412"/>
            <a:ext cx="7552320" cy="4888588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6248400" y="4267200"/>
            <a:ext cx="1905000" cy="1588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257800" y="4191000"/>
            <a:ext cx="990600" cy="762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4191000" y="3886200"/>
            <a:ext cx="1066800" cy="3048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2743200" y="3429000"/>
            <a:ext cx="1447800" cy="4572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1981200" y="2667000"/>
            <a:ext cx="990600" cy="5334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3200400" y="2971800"/>
            <a:ext cx="1752600" cy="5334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 flipH="1" flipV="1">
            <a:off x="4686300" y="3314700"/>
            <a:ext cx="1066800" cy="3810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5867400" y="2971800"/>
            <a:ext cx="1295400" cy="1219200"/>
          </a:xfrm>
          <a:prstGeom prst="line">
            <a:avLst/>
          </a:prstGeom>
          <a:ln w="15875">
            <a:solidFill>
              <a:schemeClr val="accent1">
                <a:lumMod val="2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2"/>
          <p:cNvSpPr txBox="1"/>
          <p:nvPr/>
        </p:nvSpPr>
        <p:spPr>
          <a:xfrm>
            <a:off x="4419600" y="2590800"/>
            <a:ext cx="2286000" cy="381000"/>
          </a:xfrm>
          <a:prstGeom prst="rect">
            <a:avLst/>
          </a:prstGeom>
          <a:ln>
            <a:solidFill>
              <a:srgbClr val="CC33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Flow Control balances load on producers and consumers</a:t>
            </a:r>
          </a:p>
        </p:txBody>
      </p:sp>
      <p:pic>
        <p:nvPicPr>
          <p:cNvPr id="16" name="Picture 2" descr="\\cern.ch\dfs\Users\d\dfrodrig\Documents\My Pictures\OL-LOGO-207-269p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172200"/>
            <a:ext cx="471222" cy="61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theme/theme1.xml><?xml version="1.0" encoding="utf-8"?>
<a:theme xmlns:a="http://schemas.openxmlformats.org/drawingml/2006/main" name="GD Template Doc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Default Design">
  <a:themeElements>
    <a:clrScheme name="10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Default Design">
  <a:themeElements>
    <a:clrScheme name="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T-GD-Template">
  <a:themeElements>
    <a:clrScheme name="IT-GD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-GD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-GD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2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 Template Doc</Template>
  <TotalTime>1425</TotalTime>
  <Words>2502</Words>
  <Application>Microsoft Office PowerPoint</Application>
  <PresentationFormat>On-screen Show (4:3)</PresentationFormat>
  <Paragraphs>587</Paragraphs>
  <Slides>47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GD Template Doc</vt:lpstr>
      <vt:lpstr>10_Default Design</vt:lpstr>
      <vt:lpstr>9_Default Design</vt:lpstr>
      <vt:lpstr>8_Default Design</vt:lpstr>
      <vt:lpstr>IT-GD-Template</vt:lpstr>
      <vt:lpstr>EGEE_Template</vt:lpstr>
      <vt:lpstr>6_Default Design</vt:lpstr>
      <vt:lpstr>2_EGEE_template</vt:lpstr>
      <vt:lpstr>Default Design</vt:lpstr>
      <vt:lpstr>Picture</vt:lpstr>
      <vt:lpstr>Image</vt:lpstr>
      <vt:lpstr>WLCG Monitoring – some worked examples</vt:lpstr>
      <vt:lpstr>Overview</vt:lpstr>
      <vt:lpstr>Messaging Systems</vt:lpstr>
      <vt:lpstr>ActiveMQ</vt:lpstr>
      <vt:lpstr>ActiveMQ</vt:lpstr>
      <vt:lpstr>Testing of ActiveMQ performance</vt:lpstr>
      <vt:lpstr>Test Summary</vt:lpstr>
      <vt:lpstr>Results : Throughput</vt:lpstr>
      <vt:lpstr>Results : Flow Control</vt:lpstr>
      <vt:lpstr>Results : Message Lag</vt:lpstr>
      <vt:lpstr>Failover …</vt:lpstr>
      <vt:lpstr>Usages of Messaging</vt:lpstr>
      <vt:lpstr>‘Standard’ Integration Patterns</vt:lpstr>
      <vt:lpstr>Standard Pattern Example – Gridftp log analysis </vt:lpstr>
      <vt:lpstr>Examples</vt:lpstr>
      <vt:lpstr>SAM – Current Architecture</vt:lpstr>
      <vt:lpstr>Migrating to the regions</vt:lpstr>
      <vt:lpstr>Messaging based archiving and reporting</vt:lpstr>
      <vt:lpstr>In Production - OSG RSV to SAM</vt:lpstr>
      <vt:lpstr>Workplan</vt:lpstr>
      <vt:lpstr>Site Monitoring</vt:lpstr>
      <vt:lpstr>Nagios</vt:lpstr>
      <vt:lpstr>New Feature :Multiple VO reporting</vt:lpstr>
      <vt:lpstr>Workplan</vt:lpstr>
      <vt:lpstr>Usage Reporting</vt:lpstr>
      <vt:lpstr>Architecture</vt:lpstr>
      <vt:lpstr>Workplan</vt:lpstr>
      <vt:lpstr>MB Reporting</vt:lpstr>
      <vt:lpstr>OpenReports</vt:lpstr>
      <vt:lpstr>MoU compliance reporting</vt:lpstr>
      <vt:lpstr>Response time reporting workflow</vt:lpstr>
      <vt:lpstr>Measuring MoU availability</vt:lpstr>
      <vt:lpstr>Mapping to MoU Services</vt:lpstr>
      <vt:lpstr>MoU Portal</vt:lpstr>
      <vt:lpstr>ServiceMap</vt:lpstr>
      <vt:lpstr>CCRC’08 ServiceMap</vt:lpstr>
      <vt:lpstr>VO Metric monitoring</vt:lpstr>
      <vt:lpstr>What are the VO functional blocks ?</vt:lpstr>
      <vt:lpstr>Monitoring of the Experiments workflows</vt:lpstr>
      <vt:lpstr>Example of “Gridmap” visualisation  for CCRC08 workflow for CMS  (random choice of colour)</vt:lpstr>
      <vt:lpstr>Summary</vt:lpstr>
      <vt:lpstr>Links</vt:lpstr>
      <vt:lpstr>Slide 43</vt:lpstr>
      <vt:lpstr>gStat – monitoring the BDIIs</vt:lpstr>
      <vt:lpstr>Top BDII Summary</vt:lpstr>
      <vt:lpstr>Drill to Nagios for details</vt:lpstr>
      <vt:lpstr>Slide 47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Strategy for WLCG Monitoring</dc:title>
  <dc:creator>jamesc</dc:creator>
  <cp:lastModifiedBy>jamesc</cp:lastModifiedBy>
  <cp:revision>69</cp:revision>
  <dcterms:created xsi:type="dcterms:W3CDTF">2008-03-04T10:37:30Z</dcterms:created>
  <dcterms:modified xsi:type="dcterms:W3CDTF">2008-03-05T12:32:46Z</dcterms:modified>
</cp:coreProperties>
</file>