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bin" ContentType="application/vnd.openxmlformats-officedocument.oleObject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emf" ContentType="image/x-emf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678" r:id="rId2"/>
    <p:sldMasterId id="2147483676" r:id="rId3"/>
    <p:sldMasterId id="2147483674" r:id="rId4"/>
    <p:sldMasterId id="2147483653" r:id="rId5"/>
    <p:sldMasterId id="2147483655" r:id="rId6"/>
    <p:sldMasterId id="2147483672" r:id="rId7"/>
    <p:sldMasterId id="2147483686" r:id="rId8"/>
    <p:sldMasterId id="2147485149" r:id="rId9"/>
  </p:sldMasterIdLst>
  <p:notesMasterIdLst>
    <p:notesMasterId r:id="rId24"/>
  </p:notesMasterIdLst>
  <p:sldIdLst>
    <p:sldId id="290" r:id="rId10"/>
    <p:sldId id="292" r:id="rId11"/>
    <p:sldId id="305" r:id="rId12"/>
    <p:sldId id="293" r:id="rId13"/>
    <p:sldId id="297" r:id="rId14"/>
    <p:sldId id="299" r:id="rId15"/>
    <p:sldId id="298" r:id="rId16"/>
    <p:sldId id="300" r:id="rId17"/>
    <p:sldId id="301" r:id="rId18"/>
    <p:sldId id="304" r:id="rId19"/>
    <p:sldId id="295" r:id="rId20"/>
    <p:sldId id="302" r:id="rId21"/>
    <p:sldId id="296" r:id="rId22"/>
    <p:sldId id="303" r:id="rId23"/>
  </p:sldIdLst>
  <p:sldSz cx="9144000" cy="6858000" type="screen4x3"/>
  <p:notesSz cx="6645275" cy="97758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E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709" autoAdjust="0"/>
    <p:restoredTop sz="94792" autoAdjust="0"/>
  </p:normalViewPr>
  <p:slideViewPr>
    <p:cSldViewPr>
      <p:cViewPr varScale="1">
        <p:scale>
          <a:sx n="106" d="100"/>
          <a:sy n="106" d="100"/>
        </p:scale>
        <p:origin x="-7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3438"/>
            <a:ext cx="5314950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6BB828-F959-45BE-A4B6-1403B7B13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jpe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Master" Target="../slideMasters/slideMaster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8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21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Master" Target="../slideMasters/slideMaster9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1-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922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F5EAA-0968-4711-821D-56C9E1AA1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E414B8F-F99B-49A9-998D-3653714DDD7A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680D10C-AFC9-4857-8A0A-D8BCDABDFF5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B52F6-43D0-4FBF-9EB0-4E708BA24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5562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1066800"/>
            <a:ext cx="7543800" cy="49530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E443C-DB41-4569-B288-A33AE1B3E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4E21C-D386-4D3C-BFA0-3B1BCE85C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7DBA6-4CA7-4F2C-90B3-FC5D4AEB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6A805-F8F4-4498-A066-E46EF0756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89677-3448-436C-AF3A-9904B7978A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55D4-1B15-49D7-89AF-34AF8F2A1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5F56E-3A7E-490C-AAAE-93F19B058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56442-B3AE-4C33-B0B7-9F91FEC7A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1B3C3-1146-411A-A039-E32528A8E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BBFD5-6C2C-42B9-B37A-591BB2569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24258-EB87-4F46-9BBD-52BAA1F73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F2CC7-3CEB-40F2-92D4-FEEE0792BD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5562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9621E-7603-41D2-8C66-E28600CCD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45647-B9D3-4110-86F4-528E7A101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BB18-8145-4B53-B01F-AD6A30D3B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B2E84-EBB7-472E-8E19-B684EDD55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606EB-91CF-47E0-AFFC-3283448BF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9F7FF-7FB3-4DFF-9268-15523451A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572CB-A609-4E90-BDD3-D6695E8E2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2A861-FDE4-4F41-8672-7BA425062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8D4B1-F0CA-49E0-8CCE-761C0E4C04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6C899-09CB-4D36-BFF9-739835CE6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392E3-B22B-44E5-AABD-3C4008760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44E21-65E4-4C53-9EA9-326061ADA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23528-398B-4610-92CC-BA5BA4C4A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E25D8-3C3E-46D1-8F58-724D6EC39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8C85-4328-4D42-A822-E3CB44F76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1E2A3-15E7-4300-B93E-C51E3BC645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7BD59-5115-4279-8C1F-E1182F0D8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AE84C-6A92-4617-A775-9D6A90CF4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5D597-94A8-442B-8102-CB6E339FC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108F5-594E-4CDF-BD5E-FA60E1BC0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5989D-94FA-4A87-B55A-16BE4905B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7AB8F-6115-45DB-99DB-C86AD2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55BC4-094E-4FC2-854E-0F291D224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76EDA-8EB2-404F-9F8B-821B06CB8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1B6D7-58E6-4091-A853-0E665CB6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9FD1D-4B3A-4B3C-B9D1-CB6FA640A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558BB-C762-4B4A-8127-6E01A42E8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8FC9-44E9-41A3-B469-0B90B44C6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C90E9-41EB-4691-AEF0-E6663CECF8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CD74-A4FB-42DE-8E80-EC50E23919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0D0ED-816B-4CA6-84DC-7A8E2DC93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F563C-5A6F-4B8A-A03A-C3FE0E6FBD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81A27-36E0-49B9-844C-FEA6709B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55DBD-8734-4378-B357-0B11F10F2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9000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9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2413" y="5694363"/>
            <a:ext cx="808037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491288"/>
            <a:ext cx="22399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latin typeface="Verdana" pitchFamily="34" charset="0"/>
              </a:rPr>
              <a:t>INFSO-RI-031688</a:t>
            </a:r>
            <a:r>
              <a:rPr lang="en-GB">
                <a:latin typeface="Verdana" pitchFamily="34" charset="0"/>
              </a:rPr>
              <a:t> </a:t>
            </a:r>
          </a:p>
        </p:txBody>
      </p:sp>
      <p:pic>
        <p:nvPicPr>
          <p:cNvPr id="11" name="Picture 11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0113" y="344488"/>
            <a:ext cx="238918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903788" y="696913"/>
            <a:ext cx="4025900" cy="481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13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0" y="5861050"/>
            <a:ext cx="2490788" cy="2524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graphicFrame>
        <p:nvGraphicFramePr>
          <p:cNvPr id="15" name="Object 15"/>
          <p:cNvGraphicFramePr>
            <a:graphicFrameLocks noChangeAspect="1"/>
          </p:cNvGraphicFramePr>
          <p:nvPr/>
        </p:nvGraphicFramePr>
        <p:xfrm>
          <a:off x="6348413" y="5503863"/>
          <a:ext cx="1228725" cy="784225"/>
        </p:xfrm>
        <a:graphic>
          <a:graphicData uri="http://schemas.openxmlformats.org/presentationml/2006/ole">
            <p:oleObj spid="_x0000_s283650" name="Picture" r:id="rId6" imgW="1228469" imgH="783565" progId="StaticEnhancedMetafile">
              <p:embed/>
            </p:oleObj>
          </a:graphicData>
        </a:graphic>
      </p:graphicFrame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7413" y="2493963"/>
            <a:ext cx="6516687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86CD7-60B9-4E26-8A62-2E3A740733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5D302-C3EC-4D83-8E6C-AEBAA0DD6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6F619-C84B-4E54-9E1C-16B2569043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663" y="974725"/>
            <a:ext cx="4217987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8050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E8987-CE7A-49DF-AA12-AAAECE480F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6A61E-A492-4EE1-A794-C08DFEA8FA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0BCBD-AA55-4ADD-AF1E-9C3807EA52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96C30-F7C9-4482-9399-E2C2DCBA94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FD5B0-64C1-45FA-8C28-044F7719E5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5178-28E3-4AFD-9B8C-9729D88094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D1FE3-E195-41D9-A281-7DC5477F66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9425" y="66675"/>
            <a:ext cx="2160588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663" y="66675"/>
            <a:ext cx="6329362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D5042-7315-46DA-AD10-D5DAD9AD16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0"/>
            <a:ext cx="80772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CD679-1F8C-481C-B5D2-FE649A75A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B5CD6-D822-4CAC-8744-A2FB270E9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8C431-0424-466C-A646-0CCAFE6F1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B2F6F-25A6-489D-AB27-DA087B37D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0CA01-FC64-4077-B12F-BC67EE347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E0028-A41F-44D7-B808-2CF08C74C5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9773E-912A-4751-BF53-DCD37182C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35F89-8FAE-4F0D-93A9-C1B5EE475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85F4A-F5FF-4FF9-8A2C-AF36CF3E5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49562-1CB2-4FD3-8E2A-E1825ACBE4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F0098-9373-4917-B2DD-5C5B11F84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31C50-C2B1-4F09-A82F-2EAB39F86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</a:t>
            </a:r>
            <a:r>
              <a:rPr lang="en-GB" sz="1200" b="1">
                <a:latin typeface="Verdana" pitchFamily="34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accent2"/>
                </a:solidFill>
                <a:latin typeface="Verdana" pitchFamily="34" charset="0"/>
              </a:rPr>
              <a:t>EGEE and gLite are registered trademarks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0B17-F41C-494B-BEF1-3DBD2D52E2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1155D-3278-4163-874D-74993CB0D9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32607-33C2-4528-96E6-02216374A8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27AEE-1454-48B4-8E54-02AC2FFD9F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BCE75-995F-4638-B410-584A14D7C3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4F1A7-B7E2-428E-BE40-16845F56A6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620DC-30A4-46F1-9825-779578B6A9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2646C-9597-48DF-8920-A271228CD0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1CFA4-D09B-4CDE-B534-790FE239BE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CFDB7-7D90-40F5-B972-CC3697F90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3EB8D-947A-4BA9-94A5-32064C7F50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CERNlogo-rg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 userDrawn="1"/>
        </p:nvGraphicFramePr>
        <p:xfrm>
          <a:off x="1143000" y="0"/>
          <a:ext cx="8001000" cy="847725"/>
        </p:xfrm>
        <a:graphic>
          <a:graphicData uri="http://schemas.openxmlformats.org/presentationml/2006/ole">
            <p:oleObj spid="_x0000_s284674" name="Image" r:id="rId4" imgW="13168254" imgH="1396825" progId="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284675" name="Image" r:id="rId5" imgW="2006349" imgH="10146032" progId="">
              <p:embed/>
            </p:oleObj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C5215E2D-78FD-4CBD-84D3-F17BFD1991E0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35CB4AD-B281-46AC-97AE-633A190A6153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F3BBF4BC-81BE-4E45-A730-1F5B0C5B88E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4458CD1-F5C1-4D32-B1D3-CE9B4B613FE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1F1548B-656C-4CD0-9FFC-C68FFDB62BFE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D7E0C77-10A2-4074-9A50-B1F0192668C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EE8B68D9-BC57-4071-87B1-BD59CA12376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image" Target="../media/image18.jpeg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image" Target="../media/image24.jpeg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image" Target="../media/image2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banner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E7D7CE83-11AB-4E94-A147-1FC3544B2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48" name="Picture 8" descr="lato1-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1922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28" r:id="rId1"/>
    <p:sldLayoutId id="2147486074" r:id="rId2"/>
    <p:sldLayoutId id="2147486075" r:id="rId3"/>
    <p:sldLayoutId id="2147486076" r:id="rId4"/>
    <p:sldLayoutId id="2147486077" r:id="rId5"/>
    <p:sldLayoutId id="2147486078" r:id="rId6"/>
    <p:sldLayoutId id="2147486079" r:id="rId7"/>
    <p:sldLayoutId id="2147486080" r:id="rId8"/>
    <p:sldLayoutId id="2147486081" r:id="rId9"/>
    <p:sldLayoutId id="2147486082" r:id="rId10"/>
    <p:sldLayoutId id="2147486083" r:id="rId11"/>
    <p:sldLayoutId id="2147486084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banner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88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79613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9C9A990B-2911-4B2D-B60B-B5C22D597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272" name="Picture 8" descr="lat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29" r:id="rId1"/>
    <p:sldLayoutId id="2147486085" r:id="rId2"/>
    <p:sldLayoutId id="2147486086" r:id="rId3"/>
    <p:sldLayoutId id="2147486087" r:id="rId4"/>
    <p:sldLayoutId id="2147486088" r:id="rId5"/>
    <p:sldLayoutId id="2147486089" r:id="rId6"/>
    <p:sldLayoutId id="2147486090" r:id="rId7"/>
    <p:sldLayoutId id="2147486091" r:id="rId8"/>
    <p:sldLayoutId id="2147486092" r:id="rId9"/>
    <p:sldLayoutId id="2147486093" r:id="rId10"/>
    <p:sldLayoutId id="2147486094" r:id="rId11"/>
    <p:sldLayoutId id="2147486095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BD6EC5E3-EF49-477F-81E7-45CACE3BB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296" name="Picture 8" descr="lat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30" r:id="rId1"/>
    <p:sldLayoutId id="2147486096" r:id="rId2"/>
    <p:sldLayoutId id="2147486097" r:id="rId3"/>
    <p:sldLayoutId id="2147486098" r:id="rId4"/>
    <p:sldLayoutId id="2147486099" r:id="rId5"/>
    <p:sldLayoutId id="2147486100" r:id="rId6"/>
    <p:sldLayoutId id="2147486101" r:id="rId7"/>
    <p:sldLayoutId id="2147486102" r:id="rId8"/>
    <p:sldLayoutId id="2147486103" r:id="rId9"/>
    <p:sldLayoutId id="2147486104" r:id="rId10"/>
    <p:sldLayoutId id="214748610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26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843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4F9E"/>
                </a:solidFill>
              </a:defRPr>
            </a:lvl1pPr>
          </a:lstStyle>
          <a:p>
            <a:pPr>
              <a:defRPr/>
            </a:pPr>
            <a:fld id="{481CAFF0-10A7-421E-B80E-94D82216C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320" name="Picture 8" descr="lat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31" r:id="rId1"/>
    <p:sldLayoutId id="2147486106" r:id="rId2"/>
    <p:sldLayoutId id="2147486107" r:id="rId3"/>
    <p:sldLayoutId id="2147486108" r:id="rId4"/>
    <p:sldLayoutId id="2147486109" r:id="rId5"/>
    <p:sldLayoutId id="2147486110" r:id="rId6"/>
    <p:sldLayoutId id="2147486111" r:id="rId7"/>
    <p:sldLayoutId id="2147486112" r:id="rId8"/>
    <p:sldLayoutId id="2147486113" r:id="rId9"/>
    <p:sldLayoutId id="2147486114" r:id="rId10"/>
    <p:sldLayoutId id="214748611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-31750" y="6108700"/>
            <a:ext cx="1247775" cy="669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77126027-3A7C-41E0-8F8A-DCAD1C0CF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32" r:id="rId1"/>
    <p:sldLayoutId id="2147486116" r:id="rId2"/>
    <p:sldLayoutId id="2147486117" r:id="rId3"/>
    <p:sldLayoutId id="2147486118" r:id="rId4"/>
    <p:sldLayoutId id="2147486119" r:id="rId5"/>
    <p:sldLayoutId id="2147486120" r:id="rId6"/>
    <p:sldLayoutId id="2147486121" r:id="rId7"/>
    <p:sldLayoutId id="2147486122" r:id="rId8"/>
    <p:sldLayoutId id="2147486123" r:id="rId9"/>
    <p:sldLayoutId id="2147486124" r:id="rId10"/>
    <p:sldLayoutId id="214748612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8313" y="6559550"/>
            <a:ext cx="67008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5BFFBBCF-BB1A-4AFB-AE43-E29D4948E1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827213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7663" y="974725"/>
            <a:ext cx="858837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776413" y="687388"/>
            <a:ext cx="7367587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pitchFamily="34" charset="0"/>
            </a:endParaRPr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34825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5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0" y="6583363"/>
            <a:ext cx="2239963" cy="206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latin typeface="Verdana" pitchFamily="34" charset="0"/>
              </a:rPr>
              <a:t>INFSO-RI-031688</a:t>
            </a:r>
            <a:endParaRPr lang="en-GB">
              <a:latin typeface="Verdana" pitchFamily="34" charset="0"/>
            </a:endParaRPr>
          </a:p>
        </p:txBody>
      </p:sp>
      <p:pic>
        <p:nvPicPr>
          <p:cNvPr id="15373" name="Picture 17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113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33" r:id="rId1"/>
    <p:sldLayoutId id="2147486126" r:id="rId2"/>
    <p:sldLayoutId id="2147486127" r:id="rId3"/>
    <p:sldLayoutId id="2147486128" r:id="rId4"/>
    <p:sldLayoutId id="2147486129" r:id="rId5"/>
    <p:sldLayoutId id="2147486130" r:id="rId6"/>
    <p:sldLayoutId id="2147486131" r:id="rId7"/>
    <p:sldLayoutId id="2147486132" r:id="rId8"/>
    <p:sldLayoutId id="2147486133" r:id="rId9"/>
    <p:sldLayoutId id="2147486134" r:id="rId10"/>
    <p:sldLayoutId id="2147486135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banne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54C65EFF-1FA8-46B4-93D2-A5CBD2682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392" name="Picture 8" descr="lat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34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2" r:id="rId8"/>
    <p:sldLayoutId id="2147486143" r:id="rId9"/>
    <p:sldLayoutId id="2147486144" r:id="rId10"/>
    <p:sldLayoutId id="214748614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400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00529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529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529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29E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52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46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C36AB2D8-7950-4437-8D60-31B0D3D2E8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84677" name="Rectangle 5"/>
          <p:cNvSpPr>
            <a:spLocks noChangeArrowheads="1"/>
          </p:cNvSpPr>
          <p:nvPr/>
        </p:nvSpPr>
        <p:spPr bwMode="auto">
          <a:xfrm>
            <a:off x="0" y="0"/>
            <a:ext cx="9140825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35" r:id="rId1"/>
    <p:sldLayoutId id="2147486146" r:id="rId2"/>
    <p:sldLayoutId id="2147486147" r:id="rId3"/>
    <p:sldLayoutId id="2147486148" r:id="rId4"/>
    <p:sldLayoutId id="2147486149" r:id="rId5"/>
    <p:sldLayoutId id="2147486150" r:id="rId6"/>
    <p:sldLayoutId id="2147486151" r:id="rId7"/>
    <p:sldLayoutId id="2147486152" r:id="rId8"/>
    <p:sldLayoutId id="2147486153" r:id="rId9"/>
    <p:sldLayoutId id="2147486154" r:id="rId10"/>
    <p:sldLayoutId id="2147486155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20" descr="banner-ITonl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91599C00-6822-4C37-8174-50884C8B1F6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pic>
        <p:nvPicPr>
          <p:cNvPr id="3080" name="Picture 21" descr="CERNlogo-rgb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Internet</a:t>
            </a:r>
          </a:p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Services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3074" name="Image" r:id="rId16" imgW="2006349" imgH="10146032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6263" r:id="rId1"/>
    <p:sldLayoutId id="2147486208" r:id="rId2"/>
    <p:sldLayoutId id="2147486209" r:id="rId3"/>
    <p:sldLayoutId id="2147486210" r:id="rId4"/>
    <p:sldLayoutId id="2147486211" r:id="rId5"/>
    <p:sldLayoutId id="2147486212" r:id="rId6"/>
    <p:sldLayoutId id="2147486213" r:id="rId7"/>
    <p:sldLayoutId id="2147486214" r:id="rId8"/>
    <p:sldLayoutId id="2147486215" r:id="rId9"/>
    <p:sldLayoutId id="2147486216" r:id="rId10"/>
    <p:sldLayoutId id="214748621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Subtitle 2"/>
          <p:cNvSpPr>
            <a:spLocks noGrp="1"/>
          </p:cNvSpPr>
          <p:nvPr>
            <p:ph type="subTitle" idx="1"/>
          </p:nvPr>
        </p:nvSpPr>
        <p:spPr>
          <a:xfrm>
            <a:off x="3000364" y="4171949"/>
            <a:ext cx="4652978" cy="1543067"/>
          </a:xfrm>
          <a:noFill/>
          <a:ln>
            <a:noFill/>
          </a:ln>
          <a:scene3d>
            <a:camera prst="orthographicFront"/>
            <a:lightRig rig="threePt" dir="t"/>
          </a:scene3d>
          <a:sp3d prstMaterial="softEdge">
            <a:bevelB w="165100" prst="coolSlant"/>
          </a:sp3d>
        </p:spPr>
        <p:txBody>
          <a:bodyPr/>
          <a:lstStyle/>
          <a:p>
            <a:r>
              <a:rPr lang="en-US" dirty="0" smtClean="0"/>
              <a:t>GDB</a:t>
            </a:r>
          </a:p>
          <a:p>
            <a:r>
              <a:rPr lang="en-US" dirty="0" smtClean="0"/>
              <a:t>CERN, 4</a:t>
            </a:r>
            <a:r>
              <a:rPr lang="en-US" baseline="30000" dirty="0" smtClean="0"/>
              <a:t>th</a:t>
            </a:r>
            <a:r>
              <a:rPr lang="en-US" dirty="0" smtClean="0"/>
              <a:t> March 2008</a:t>
            </a:r>
          </a:p>
          <a:p>
            <a:r>
              <a:rPr lang="en-US" dirty="0" smtClean="0"/>
              <a:t>James Casey</a:t>
            </a: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Strategy for WLCG Monitoring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Leverage the underlying infrastructures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WLCG </a:t>
            </a:r>
            <a:r>
              <a:rPr lang="en-IE" smtClean="0"/>
              <a:t>WG uses </a:t>
            </a:r>
            <a:r>
              <a:rPr lang="en-IE" dirty="0" smtClean="0"/>
              <a:t>the effort from OSG and EGEE to </a:t>
            </a:r>
            <a:r>
              <a:rPr lang="en-IE" smtClean="0"/>
              <a:t>improve monitoring for all</a:t>
            </a:r>
            <a:endParaRPr lang="en-IE" dirty="0" smtClean="0"/>
          </a:p>
          <a:p>
            <a:pPr lvl="1"/>
            <a:r>
              <a:rPr lang="en-IE" dirty="0" err="1" smtClean="0"/>
              <a:t>Nagios</a:t>
            </a:r>
            <a:r>
              <a:rPr lang="en-IE" dirty="0" smtClean="0"/>
              <a:t> from EGEE CEE</a:t>
            </a:r>
          </a:p>
          <a:p>
            <a:pPr lvl="1"/>
            <a:r>
              <a:rPr lang="en-IE" dirty="0" smtClean="0"/>
              <a:t>SAM from EGEE CERN</a:t>
            </a:r>
          </a:p>
          <a:p>
            <a:pPr lvl="1"/>
            <a:r>
              <a:rPr lang="en-IE" dirty="0" smtClean="0"/>
              <a:t>RSV/Gratia  from OSG</a:t>
            </a:r>
          </a:p>
          <a:p>
            <a:r>
              <a:rPr lang="en-IE" dirty="0" smtClean="0"/>
              <a:t>The “added value” is from the interoperation and exchange of components between the systems</a:t>
            </a:r>
          </a:p>
          <a:p>
            <a:pPr lvl="1"/>
            <a:r>
              <a:rPr lang="en-IE" dirty="0" smtClean="0"/>
              <a:t>E.g. </a:t>
            </a:r>
            <a:r>
              <a:rPr lang="en-IE" dirty="0" err="1" smtClean="0"/>
              <a:t>interchangable</a:t>
            </a:r>
            <a:r>
              <a:rPr lang="en-IE" dirty="0" smtClean="0"/>
              <a:t> probes</a:t>
            </a:r>
          </a:p>
          <a:p>
            <a:r>
              <a:rPr lang="en-IE" dirty="0" smtClean="0"/>
              <a:t>Our </a:t>
            </a:r>
            <a:r>
              <a:rPr lang="en-IE" dirty="0" err="1" smtClean="0"/>
              <a:t>MoUs</a:t>
            </a:r>
            <a:r>
              <a:rPr lang="en-IE" dirty="0" smtClean="0"/>
              <a:t> should be defined related to the SLA/</a:t>
            </a:r>
            <a:r>
              <a:rPr lang="en-IE" dirty="0" err="1" smtClean="0"/>
              <a:t>MoU</a:t>
            </a:r>
            <a:r>
              <a:rPr lang="en-IE" dirty="0" smtClean="0"/>
              <a:t> of the infrastructures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 to changes in infrastructure funding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 model is moving towards regional management</a:t>
            </a:r>
          </a:p>
          <a:p>
            <a:pPr lvl="1"/>
            <a:r>
              <a:rPr lang="en-US" dirty="0" smtClean="0"/>
              <a:t>Even before EGI, EGEE COD and ROCs moving to a model with ROCs doing more regional monitoring</a:t>
            </a:r>
          </a:p>
          <a:p>
            <a:r>
              <a:rPr lang="en-US" dirty="0" smtClean="0"/>
              <a:t>OSG is already a “NGI”</a:t>
            </a:r>
          </a:p>
          <a:p>
            <a:pPr lvl="1"/>
            <a:r>
              <a:rPr lang="en-US" dirty="0" smtClean="0"/>
              <a:t>Good early use-case for WLCG monitoring work of separate infrastructure doing their own monitoring but working within the WLCG framework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=&gt; Distribute where possible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Strategy is:</a:t>
            </a:r>
          </a:p>
          <a:p>
            <a:pPr lvl="1"/>
            <a:r>
              <a:rPr lang="en-US" dirty="0" smtClean="0"/>
              <a:t>Distribute responsibility to regional level and below where possible</a:t>
            </a:r>
          </a:p>
          <a:p>
            <a:pPr lvl="2"/>
            <a:r>
              <a:rPr lang="en-IE" dirty="0" smtClean="0"/>
              <a:t>Closer to the </a:t>
            </a:r>
            <a:r>
              <a:rPr lang="en-IE" dirty="0" smtClean="0"/>
              <a:t>source of </a:t>
            </a:r>
            <a:r>
              <a:rPr lang="en-IE" dirty="0" smtClean="0"/>
              <a:t>the problem to reduce response time</a:t>
            </a:r>
            <a:endParaRPr lang="en-US" dirty="0" smtClean="0"/>
          </a:p>
          <a:p>
            <a:pPr lvl="1"/>
            <a:r>
              <a:rPr lang="en-US" dirty="0" smtClean="0"/>
              <a:t>Provide a toolset for the regional teams</a:t>
            </a:r>
          </a:p>
          <a:p>
            <a:pPr lvl="2"/>
            <a:r>
              <a:rPr lang="en-US" dirty="0" smtClean="0"/>
              <a:t>But allow for regional flexibility via protocols and standards </a:t>
            </a:r>
          </a:p>
          <a:p>
            <a:pPr lvl="2"/>
            <a:r>
              <a:rPr lang="en-IE" dirty="0" smtClean="0"/>
              <a:t>E.g. OSG can use a different monitoring software stack, but still interoperate for WLCG reporting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Leverage commodity components where possible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custom systems</a:t>
            </a:r>
          </a:p>
          <a:p>
            <a:pPr lvl="1"/>
            <a:r>
              <a:rPr lang="en-US" dirty="0" smtClean="0"/>
              <a:t>Often for very special use-cases</a:t>
            </a:r>
          </a:p>
          <a:p>
            <a:pPr lvl="1"/>
            <a:r>
              <a:rPr lang="en-US" dirty="0" smtClean="0"/>
              <a:t>Or the “special” environment we have</a:t>
            </a:r>
          </a:p>
          <a:p>
            <a:r>
              <a:rPr lang="en-US" dirty="0" smtClean="0"/>
              <a:t>If we (perhaps) sacrifice some specific functionality can commodity software solutions work for our </a:t>
            </a:r>
            <a:r>
              <a:rPr lang="en-US" dirty="0" smtClean="0"/>
              <a:t>environment ?</a:t>
            </a:r>
            <a:endParaRPr lang="en-US" dirty="0" smtClean="0"/>
          </a:p>
          <a:p>
            <a:r>
              <a:rPr lang="en-US" dirty="0" smtClean="0"/>
              <a:t>Examples are </a:t>
            </a:r>
          </a:p>
          <a:p>
            <a:pPr lvl="1"/>
            <a:r>
              <a:rPr lang="en-US" dirty="0" err="1" smtClean="0"/>
              <a:t>Nagios</a:t>
            </a:r>
            <a:r>
              <a:rPr lang="en-US" dirty="0" smtClean="0"/>
              <a:t> as an general execution environment</a:t>
            </a:r>
          </a:p>
          <a:p>
            <a:pPr lvl="1"/>
            <a:r>
              <a:rPr lang="en-US" dirty="0" smtClean="0"/>
              <a:t>Messaging systems (</a:t>
            </a:r>
            <a:r>
              <a:rPr lang="en-US" dirty="0" err="1" smtClean="0"/>
              <a:t>ActiveMQ</a:t>
            </a:r>
            <a:r>
              <a:rPr lang="en-US" dirty="0" smtClean="0"/>
              <a:t>) as general transport bus</a:t>
            </a:r>
          </a:p>
          <a:p>
            <a:pPr lvl="1"/>
            <a:r>
              <a:rPr lang="en-US" dirty="0" smtClean="0"/>
              <a:t>Business Intelligence systems (</a:t>
            </a:r>
            <a:r>
              <a:rPr lang="en-US" dirty="0" err="1" smtClean="0"/>
              <a:t>JasperReports</a:t>
            </a:r>
            <a:r>
              <a:rPr lang="en-US" dirty="0" smtClean="0"/>
              <a:t>) for reporting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gives a very high level overview of</a:t>
            </a:r>
          </a:p>
          <a:p>
            <a:pPr lvl="1"/>
            <a:r>
              <a:rPr lang="en-US" dirty="0" smtClean="0"/>
              <a:t>where we’re going</a:t>
            </a:r>
          </a:p>
          <a:p>
            <a:pPr lvl="1"/>
            <a:r>
              <a:rPr lang="en-US" smtClean="0"/>
              <a:t>h</a:t>
            </a:r>
            <a:r>
              <a:rPr lang="en-US" smtClean="0"/>
              <a:t>ow </a:t>
            </a:r>
            <a:r>
              <a:rPr lang="en-US" dirty="0" smtClean="0"/>
              <a:t>we might get there</a:t>
            </a:r>
          </a:p>
          <a:p>
            <a:r>
              <a:rPr lang="en-US" dirty="0" smtClean="0"/>
              <a:t>Result of experiences gained during the running of the WLCG Monitoring WG</a:t>
            </a:r>
          </a:p>
          <a:p>
            <a:r>
              <a:rPr lang="en-US" dirty="0" smtClean="0"/>
              <a:t>Based on the ‘Architectural Principles’ previously presented</a:t>
            </a:r>
          </a:p>
          <a:p>
            <a:r>
              <a:rPr lang="en-US" dirty="0" smtClean="0"/>
              <a:t>Next is how this strategy impacts the actual systems</a:t>
            </a:r>
          </a:p>
          <a:p>
            <a:pPr lvl="1"/>
            <a:r>
              <a:rPr lang="en-US" dirty="0" smtClean="0"/>
              <a:t>And what work there is to do…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WLCG Monitoring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8728" y="1285860"/>
            <a:ext cx="7429552" cy="357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FF0000"/>
                </a:solidFill>
              </a:rPr>
              <a:t>Show stakeholders the state of the global WLCG infrastructure, and </a:t>
            </a:r>
            <a:r>
              <a:rPr lang="en-US" sz="3200" dirty="0" smtClean="0">
                <a:solidFill>
                  <a:srgbClr val="FF0000"/>
                </a:solidFill>
              </a:rPr>
              <a:t>its </a:t>
            </a:r>
            <a:r>
              <a:rPr lang="en-US" sz="3200" dirty="0" smtClean="0">
                <a:solidFill>
                  <a:srgbClr val="FF0000"/>
                </a:solidFill>
              </a:rPr>
              <a:t>historical evolution, in order to improve the availability and reliability of this infrastructure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Strategy in one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4480" y="1357298"/>
            <a:ext cx="7758114" cy="2786082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buNone/>
            </a:pPr>
            <a:r>
              <a:rPr lang="en-US" sz="3600" dirty="0" smtClean="0"/>
              <a:t>Combine information from the many existing monitoring, accounting and reporting systems in a coherent way and pass it to all interested parties</a:t>
            </a:r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in four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Converge to standards, but without a big bang</a:t>
            </a:r>
          </a:p>
          <a:p>
            <a:r>
              <a:rPr lang="en-IE" dirty="0" smtClean="0"/>
              <a:t>Leverage the underlying infrastructures rather than layer lots of systems on top</a:t>
            </a:r>
            <a:endParaRPr lang="en-US" dirty="0" smtClean="0"/>
          </a:p>
          <a:p>
            <a:r>
              <a:rPr lang="en-US" dirty="0" smtClean="0"/>
              <a:t>Modular and loosely coupled to adapt to changes in infrastructure and funding models</a:t>
            </a:r>
          </a:p>
          <a:p>
            <a:r>
              <a:rPr lang="en-US" dirty="0" smtClean="0"/>
              <a:t>Reduce maintenance/development costs by using commodity components where possible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 to standards, but without a big bang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starting point is what we have now:</a:t>
            </a:r>
          </a:p>
          <a:p>
            <a:pPr lvl="1"/>
            <a:r>
              <a:rPr lang="en-US" dirty="0" smtClean="0"/>
              <a:t>Availability testing framework – </a:t>
            </a:r>
            <a:r>
              <a:rPr lang="en-US" dirty="0" smtClean="0">
                <a:solidFill>
                  <a:srgbClr val="0070C0"/>
                </a:solidFill>
              </a:rPr>
              <a:t>SAM/RSV</a:t>
            </a:r>
          </a:p>
          <a:p>
            <a:pPr lvl="1"/>
            <a:r>
              <a:rPr lang="en-US" dirty="0" smtClean="0"/>
              <a:t>Job and Data reliability monitoring –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Gridview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Grid topology – </a:t>
            </a:r>
            <a:r>
              <a:rPr lang="en-US" dirty="0" smtClean="0">
                <a:solidFill>
                  <a:srgbClr val="0070C0"/>
                </a:solidFill>
              </a:rPr>
              <a:t>GOCDB/Registration DB</a:t>
            </a:r>
          </a:p>
          <a:p>
            <a:pPr lvl="1"/>
            <a:r>
              <a:rPr lang="en-US" dirty="0" smtClean="0"/>
              <a:t>Dynamic view of the grid – </a:t>
            </a:r>
            <a:r>
              <a:rPr lang="en-US" dirty="0" smtClean="0">
                <a:solidFill>
                  <a:srgbClr val="0070C0"/>
                </a:solidFill>
              </a:rPr>
              <a:t>BDII/</a:t>
            </a:r>
            <a:r>
              <a:rPr lang="en-US" dirty="0" err="1" smtClean="0">
                <a:solidFill>
                  <a:srgbClr val="0070C0"/>
                </a:solidFill>
              </a:rPr>
              <a:t>CeMon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Accounting – </a:t>
            </a:r>
            <a:r>
              <a:rPr lang="en-US" dirty="0" smtClean="0">
                <a:solidFill>
                  <a:srgbClr val="0070C0"/>
                </a:solidFill>
              </a:rPr>
              <a:t>APEL/Gratia</a:t>
            </a:r>
          </a:p>
          <a:p>
            <a:pPr lvl="1"/>
            <a:r>
              <a:rPr lang="en-US" dirty="0" smtClean="0"/>
              <a:t>Experiment views – </a:t>
            </a:r>
            <a:r>
              <a:rPr lang="en-US" dirty="0" smtClean="0">
                <a:solidFill>
                  <a:srgbClr val="0070C0"/>
                </a:solidFill>
              </a:rPr>
              <a:t>Dashboards</a:t>
            </a:r>
          </a:p>
          <a:p>
            <a:pPr lvl="1"/>
            <a:r>
              <a:rPr lang="en-US" dirty="0" smtClean="0"/>
              <a:t>Fabric monitoring – </a:t>
            </a:r>
            <a:r>
              <a:rPr lang="en-US" dirty="0" err="1" smtClean="0">
                <a:solidFill>
                  <a:srgbClr val="0070C0"/>
                </a:solidFill>
              </a:rPr>
              <a:t>Nagios</a:t>
            </a:r>
            <a:r>
              <a:rPr lang="en-US" dirty="0" smtClean="0">
                <a:solidFill>
                  <a:srgbClr val="0070C0"/>
                </a:solidFill>
              </a:rPr>
              <a:t>, LEMON, …</a:t>
            </a:r>
          </a:p>
          <a:p>
            <a:pPr lvl="1"/>
            <a:r>
              <a:rPr lang="en-US" dirty="0" smtClean="0"/>
              <a:t>Grid operations tools – </a:t>
            </a:r>
            <a:r>
              <a:rPr lang="en-US" dirty="0" smtClean="0">
                <a:solidFill>
                  <a:srgbClr val="0070C0"/>
                </a:solidFill>
              </a:rPr>
              <a:t>CIC Portal</a:t>
            </a:r>
          </a:p>
          <a:p>
            <a:r>
              <a:rPr lang="en-US" dirty="0" smtClean="0"/>
              <a:t>They work together right now</a:t>
            </a:r>
          </a:p>
          <a:p>
            <a:pPr lvl="1"/>
            <a:r>
              <a:rPr lang="en-US" dirty="0" smtClean="0"/>
              <a:t>To a certain extent 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We’ve got an integration problem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5" name="Picture 2" descr="MonitoringMe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54104"/>
            <a:ext cx="7664404" cy="4975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MoM</a:t>
            </a:r>
            <a:r>
              <a:rPr lang="en-US" dirty="0" smtClean="0"/>
              <a:t> has the answer…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need:</a:t>
            </a:r>
          </a:p>
          <a:p>
            <a:pPr lvl="1"/>
            <a:r>
              <a:rPr lang="en-US" dirty="0" smtClean="0"/>
              <a:t>Loose coupling of systems</a:t>
            </a:r>
          </a:p>
          <a:p>
            <a:pPr lvl="1"/>
            <a:r>
              <a:rPr lang="en-US" dirty="0" smtClean="0"/>
              <a:t>Distributed components</a:t>
            </a:r>
          </a:p>
          <a:p>
            <a:pPr lvl="1"/>
            <a:r>
              <a:rPr lang="en-US" dirty="0" smtClean="0"/>
              <a:t>Reliable delivery of messages</a:t>
            </a:r>
          </a:p>
          <a:p>
            <a:pPr lvl="1"/>
            <a:r>
              <a:rPr lang="en-US" dirty="0" smtClean="0"/>
              <a:t>Standard methods of communication</a:t>
            </a:r>
          </a:p>
          <a:p>
            <a:pPr lvl="1"/>
            <a:r>
              <a:rPr lang="en-US" dirty="0" smtClean="0"/>
              <a:t>Flexibility to add new producers and consumers of the information without having to reconfigure everything</a:t>
            </a:r>
          </a:p>
          <a:p>
            <a:r>
              <a:rPr lang="en-US" dirty="0" smtClean="0"/>
              <a:t>Message Oriented Middleware provides this</a:t>
            </a:r>
          </a:p>
          <a:p>
            <a:pPr lvl="1"/>
            <a:r>
              <a:rPr lang="en-US" dirty="0" smtClean="0"/>
              <a:t>And is widely used in similar scenarios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Broker at the centre ..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87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195395"/>
            <a:ext cx="56769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7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95549" y="1142984"/>
            <a:ext cx="57054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00166" y="5000636"/>
            <a:ext cx="72250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Reliablity</a:t>
            </a:r>
            <a:r>
              <a:rPr lang="en-US" dirty="0" smtClean="0"/>
              <a:t> and persistence of messaging built into the broker </a:t>
            </a:r>
            <a:r>
              <a:rPr lang="en-US" b="1" dirty="0" smtClean="0"/>
              <a:t>network</a:t>
            </a:r>
          </a:p>
          <a:p>
            <a:r>
              <a:rPr lang="en-IE" b="1" dirty="0" smtClean="0"/>
              <a:t>	</a:t>
            </a:r>
            <a:r>
              <a:rPr lang="en-IE" dirty="0" smtClean="0"/>
              <a:t>Mitigates the single point of failures we’ve had </a:t>
            </a:r>
          </a:p>
          <a:p>
            <a:r>
              <a:rPr lang="en-IE" dirty="0" smtClean="0"/>
              <a:t>	with previous solutions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7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or some of them…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 silver bullet</a:t>
            </a:r>
          </a:p>
          <a:p>
            <a:pPr lvl="1"/>
            <a:r>
              <a:rPr lang="en-US" dirty="0" smtClean="0"/>
              <a:t>Still can end up with spaghetti</a:t>
            </a:r>
          </a:p>
          <a:p>
            <a:r>
              <a:rPr lang="en-US" dirty="0" smtClean="0"/>
              <a:t>Tight specification of interaction of components</a:t>
            </a:r>
          </a:p>
          <a:p>
            <a:pPr lvl="1"/>
            <a:r>
              <a:rPr lang="en-US" dirty="0" smtClean="0"/>
              <a:t>Message format specifications</a:t>
            </a:r>
          </a:p>
          <a:p>
            <a:pPr lvl="1"/>
            <a:r>
              <a:rPr lang="en-US" dirty="0" smtClean="0"/>
              <a:t>Standard metadata schema</a:t>
            </a:r>
          </a:p>
          <a:p>
            <a:pPr lvl="1"/>
            <a:r>
              <a:rPr lang="en-US" dirty="0" smtClean="0"/>
              <a:t>Message Queue naming schemas</a:t>
            </a:r>
          </a:p>
          <a:p>
            <a:pPr lvl="1"/>
            <a:r>
              <a:rPr lang="en-US" dirty="0" smtClean="0"/>
              <a:t>Protocols</a:t>
            </a:r>
          </a:p>
          <a:p>
            <a:endParaRPr lang="en-US" dirty="0" smtClean="0"/>
          </a:p>
          <a:p>
            <a:r>
              <a:rPr lang="en-US" dirty="0" smtClean="0"/>
              <a:t>Some worked examples in the next talk 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A Strategy for WLCG Monitoring - </a:t>
            </a:r>
            <a:fld id="{B6EEAB7F-2666-4E7B-A124-9DE08472789A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D Template Doc">
  <a:themeElements>
    <a:clrScheme name="1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Default Design">
  <a:themeElements>
    <a:clrScheme name="10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0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Default Design">
  <a:themeElements>
    <a:clrScheme name="9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Default Design">
  <a:themeElements>
    <a:clrScheme name="8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IT-GD-Template">
  <a:themeElements>
    <a:clrScheme name="IT-GD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-GD-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T-GD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-GD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-GD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2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GD Template Doc</Template>
  <TotalTime>328</TotalTime>
  <Words>706</Words>
  <Application>Microsoft Office PowerPoint</Application>
  <PresentationFormat>On-screen Show (4:3)</PresentationFormat>
  <Paragraphs>99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GD Template Doc</vt:lpstr>
      <vt:lpstr>10_Default Design</vt:lpstr>
      <vt:lpstr>9_Default Design</vt:lpstr>
      <vt:lpstr>8_Default Design</vt:lpstr>
      <vt:lpstr>IT-GD-Template</vt:lpstr>
      <vt:lpstr>EGEE_Template</vt:lpstr>
      <vt:lpstr>6_Default Design</vt:lpstr>
      <vt:lpstr>2_EGEE_template</vt:lpstr>
      <vt:lpstr>Default Design</vt:lpstr>
      <vt:lpstr>Picture</vt:lpstr>
      <vt:lpstr>Image</vt:lpstr>
      <vt:lpstr>A Strategy for WLCG Monitoring</vt:lpstr>
      <vt:lpstr>The WLCG Monitoring Vision</vt:lpstr>
      <vt:lpstr>Strategy in one line</vt:lpstr>
      <vt:lpstr>Strategy in four lines</vt:lpstr>
      <vt:lpstr>Converge to standards, but without a big bang</vt:lpstr>
      <vt:lpstr>We’ve got an integration problem !</vt:lpstr>
      <vt:lpstr>MoM has the answer…</vt:lpstr>
      <vt:lpstr>Broker at the centre ..</vt:lpstr>
      <vt:lpstr>… or some of them…</vt:lpstr>
      <vt:lpstr>Leverage the underlying infrastructures</vt:lpstr>
      <vt:lpstr>Adapt to changes in infrastructure funding models</vt:lpstr>
      <vt:lpstr>  =&gt; Distribute where possible</vt:lpstr>
      <vt:lpstr>Leverage commodity components where possible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Strategy for WLCG Monitoring</dc:title>
  <dc:creator>jamesc</dc:creator>
  <cp:lastModifiedBy>jamesc</cp:lastModifiedBy>
  <cp:revision>37</cp:revision>
  <dcterms:created xsi:type="dcterms:W3CDTF">2008-03-04T10:37:30Z</dcterms:created>
  <dcterms:modified xsi:type="dcterms:W3CDTF">2008-03-05T08:46:53Z</dcterms:modified>
</cp:coreProperties>
</file>