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24"/>
  </p:notesMasterIdLst>
  <p:handoutMasterIdLst>
    <p:handoutMasterId r:id="rId25"/>
  </p:handoutMasterIdLst>
  <p:sldIdLst>
    <p:sldId id="256" r:id="rId2"/>
    <p:sldId id="258" r:id="rId3"/>
    <p:sldId id="276" r:id="rId4"/>
    <p:sldId id="257" r:id="rId5"/>
    <p:sldId id="259" r:id="rId6"/>
    <p:sldId id="260" r:id="rId7"/>
    <p:sldId id="261" r:id="rId8"/>
    <p:sldId id="262" r:id="rId9"/>
    <p:sldId id="263" r:id="rId10"/>
    <p:sldId id="265" r:id="rId11"/>
    <p:sldId id="264" r:id="rId12"/>
    <p:sldId id="266" r:id="rId13"/>
    <p:sldId id="267" r:id="rId14"/>
    <p:sldId id="268" r:id="rId15"/>
    <p:sldId id="269" r:id="rId16"/>
    <p:sldId id="277" r:id="rId17"/>
    <p:sldId id="270" r:id="rId18"/>
    <p:sldId id="271" r:id="rId19"/>
    <p:sldId id="274" r:id="rId20"/>
    <p:sldId id="272" r:id="rId21"/>
    <p:sldId id="273" r:id="rId22"/>
    <p:sldId id="275" r:id="rId23"/>
  </p:sldIdLst>
  <p:sldSz cx="9144000" cy="6858000" type="screen4x3"/>
  <p:notesSz cx="6746875" cy="9867900"/>
  <p:defaultTextStyle>
    <a:defPPr>
      <a:defRPr lang="en-GB"/>
    </a:defPPr>
    <a:lvl1pPr algn="l" rtl="0" fontAlgn="base">
      <a:spcBef>
        <a:spcPct val="20000"/>
      </a:spcBef>
      <a:spcAft>
        <a:spcPct val="0"/>
      </a:spcAft>
      <a:buClr>
        <a:srgbClr val="FFCC66"/>
      </a:buClr>
      <a:buChar char="•"/>
      <a:defRPr kern="1200">
        <a:solidFill>
          <a:schemeClr val="accent2"/>
        </a:solidFill>
        <a:latin typeface="Arial" charset="0"/>
        <a:ea typeface="+mn-ea"/>
        <a:cs typeface="+mn-cs"/>
      </a:defRPr>
    </a:lvl1pPr>
    <a:lvl2pPr marL="457200" algn="l" rtl="0" fontAlgn="base">
      <a:spcBef>
        <a:spcPct val="20000"/>
      </a:spcBef>
      <a:spcAft>
        <a:spcPct val="0"/>
      </a:spcAft>
      <a:buClr>
        <a:srgbClr val="FFCC66"/>
      </a:buClr>
      <a:buChar char="•"/>
      <a:defRPr kern="1200">
        <a:solidFill>
          <a:schemeClr val="accent2"/>
        </a:solidFill>
        <a:latin typeface="Arial" charset="0"/>
        <a:ea typeface="+mn-ea"/>
        <a:cs typeface="+mn-cs"/>
      </a:defRPr>
    </a:lvl2pPr>
    <a:lvl3pPr marL="914400" algn="l" rtl="0" fontAlgn="base">
      <a:spcBef>
        <a:spcPct val="20000"/>
      </a:spcBef>
      <a:spcAft>
        <a:spcPct val="0"/>
      </a:spcAft>
      <a:buClr>
        <a:srgbClr val="FFCC66"/>
      </a:buClr>
      <a:buChar char="•"/>
      <a:defRPr kern="1200">
        <a:solidFill>
          <a:schemeClr val="accent2"/>
        </a:solidFill>
        <a:latin typeface="Arial" charset="0"/>
        <a:ea typeface="+mn-ea"/>
        <a:cs typeface="+mn-cs"/>
      </a:defRPr>
    </a:lvl3pPr>
    <a:lvl4pPr marL="1371600" algn="l" rtl="0" fontAlgn="base">
      <a:spcBef>
        <a:spcPct val="20000"/>
      </a:spcBef>
      <a:spcAft>
        <a:spcPct val="0"/>
      </a:spcAft>
      <a:buClr>
        <a:srgbClr val="FFCC66"/>
      </a:buClr>
      <a:buChar char="•"/>
      <a:defRPr kern="1200">
        <a:solidFill>
          <a:schemeClr val="accent2"/>
        </a:solidFill>
        <a:latin typeface="Arial" charset="0"/>
        <a:ea typeface="+mn-ea"/>
        <a:cs typeface="+mn-cs"/>
      </a:defRPr>
    </a:lvl4pPr>
    <a:lvl5pPr marL="1828800" algn="l" rtl="0" fontAlgn="base">
      <a:spcBef>
        <a:spcPct val="20000"/>
      </a:spcBef>
      <a:spcAft>
        <a:spcPct val="0"/>
      </a:spcAft>
      <a:buClr>
        <a:srgbClr val="FFCC66"/>
      </a:buClr>
      <a:buChar char="•"/>
      <a:defRPr kern="1200">
        <a:solidFill>
          <a:schemeClr val="accent2"/>
        </a:solidFill>
        <a:latin typeface="Arial" charset="0"/>
        <a:ea typeface="+mn-ea"/>
        <a:cs typeface="+mn-cs"/>
      </a:defRPr>
    </a:lvl5pPr>
    <a:lvl6pPr marL="2286000" algn="l" defTabSz="914400" rtl="0" eaLnBrk="1" latinLnBrk="0" hangingPunct="1">
      <a:defRPr kern="1200">
        <a:solidFill>
          <a:schemeClr val="accent2"/>
        </a:solidFill>
        <a:latin typeface="Arial" charset="0"/>
        <a:ea typeface="+mn-ea"/>
        <a:cs typeface="+mn-cs"/>
      </a:defRPr>
    </a:lvl6pPr>
    <a:lvl7pPr marL="2743200" algn="l" defTabSz="914400" rtl="0" eaLnBrk="1" latinLnBrk="0" hangingPunct="1">
      <a:defRPr kern="1200">
        <a:solidFill>
          <a:schemeClr val="accent2"/>
        </a:solidFill>
        <a:latin typeface="Arial" charset="0"/>
        <a:ea typeface="+mn-ea"/>
        <a:cs typeface="+mn-cs"/>
      </a:defRPr>
    </a:lvl7pPr>
    <a:lvl8pPr marL="3200400" algn="l" defTabSz="914400" rtl="0" eaLnBrk="1" latinLnBrk="0" hangingPunct="1">
      <a:defRPr kern="1200">
        <a:solidFill>
          <a:schemeClr val="accent2"/>
        </a:solidFill>
        <a:latin typeface="Arial" charset="0"/>
        <a:ea typeface="+mn-ea"/>
        <a:cs typeface="+mn-cs"/>
      </a:defRPr>
    </a:lvl8pPr>
    <a:lvl9pPr marL="3657600" algn="l" defTabSz="914400" rtl="0" eaLnBrk="1" latinLnBrk="0" hangingPunct="1">
      <a:defRPr kern="1200">
        <a:solidFill>
          <a:schemeClr val="accent2"/>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05BA9"/>
    <a:srgbClr val="F1AF00"/>
    <a:srgbClr val="2B519A"/>
    <a:srgbClr val="C88700"/>
    <a:srgbClr val="D2A500"/>
    <a:srgbClr val="EEBD00"/>
    <a:srgbClr val="F6CD00"/>
    <a:srgbClr val="325FA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37" autoAdjust="0"/>
    <p:restoredTop sz="94624" autoAdjust="0"/>
  </p:normalViewPr>
  <p:slideViewPr>
    <p:cSldViewPr snapToGrid="0">
      <p:cViewPr varScale="1">
        <p:scale>
          <a:sx n="91" d="100"/>
          <a:sy n="91" d="100"/>
        </p:scale>
        <p:origin x="-97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22588"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FontTx/>
              <a:buNone/>
              <a:defRPr sz="1200">
                <a:solidFill>
                  <a:schemeClr val="tx1"/>
                </a:solidFill>
              </a:defRPr>
            </a:lvl1pPr>
          </a:lstStyle>
          <a:p>
            <a:endParaRPr lang="en-GB"/>
          </a:p>
        </p:txBody>
      </p:sp>
      <p:sp>
        <p:nvSpPr>
          <p:cNvPr id="70659" name="Rectangle 3"/>
          <p:cNvSpPr>
            <a:spLocks noGrp="1" noChangeArrowheads="1"/>
          </p:cNvSpPr>
          <p:nvPr>
            <p:ph type="dt" sz="quarter" idx="1"/>
          </p:nvPr>
        </p:nvSpPr>
        <p:spPr bwMode="auto">
          <a:xfrm>
            <a:off x="3822700" y="0"/>
            <a:ext cx="2922588"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FontTx/>
              <a:buNone/>
              <a:defRPr sz="1200">
                <a:solidFill>
                  <a:schemeClr val="tx1"/>
                </a:solidFill>
              </a:defRPr>
            </a:lvl1pPr>
          </a:lstStyle>
          <a:p>
            <a:endParaRPr lang="en-GB"/>
          </a:p>
        </p:txBody>
      </p:sp>
      <p:sp>
        <p:nvSpPr>
          <p:cNvPr id="70660" name="Rectangle 4"/>
          <p:cNvSpPr>
            <a:spLocks noGrp="1" noChangeArrowheads="1"/>
          </p:cNvSpPr>
          <p:nvPr>
            <p:ph type="ftr" sz="quarter" idx="2"/>
          </p:nvPr>
        </p:nvSpPr>
        <p:spPr bwMode="auto">
          <a:xfrm>
            <a:off x="0" y="9374188"/>
            <a:ext cx="2922588"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FontTx/>
              <a:buNone/>
              <a:defRPr sz="1200">
                <a:solidFill>
                  <a:schemeClr val="tx1"/>
                </a:solidFill>
              </a:defRPr>
            </a:lvl1pPr>
          </a:lstStyle>
          <a:p>
            <a:endParaRPr lang="en-GB"/>
          </a:p>
        </p:txBody>
      </p:sp>
      <p:sp>
        <p:nvSpPr>
          <p:cNvPr id="70661" name="Rectangle 5"/>
          <p:cNvSpPr>
            <a:spLocks noGrp="1" noChangeArrowheads="1"/>
          </p:cNvSpPr>
          <p:nvPr>
            <p:ph type="sldNum" sz="quarter" idx="3"/>
          </p:nvPr>
        </p:nvSpPr>
        <p:spPr bwMode="auto">
          <a:xfrm>
            <a:off x="3822700" y="9374188"/>
            <a:ext cx="2922588"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1200">
                <a:solidFill>
                  <a:schemeClr val="tx1"/>
                </a:solidFill>
              </a:defRPr>
            </a:lvl1pPr>
          </a:lstStyle>
          <a:p>
            <a:fld id="{2DDC784D-1F03-4A9C-8C06-D4661F5527A0}" type="slidenum">
              <a:rPr lang="en-GB"/>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22588"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FontTx/>
              <a:buNone/>
              <a:defRPr sz="1200">
                <a:solidFill>
                  <a:schemeClr val="tx1"/>
                </a:solidFill>
              </a:defRPr>
            </a:lvl1pPr>
          </a:lstStyle>
          <a:p>
            <a:endParaRPr lang="en-GB"/>
          </a:p>
        </p:txBody>
      </p:sp>
      <p:sp>
        <p:nvSpPr>
          <p:cNvPr id="6147" name="Rectangle 3"/>
          <p:cNvSpPr>
            <a:spLocks noGrp="1" noChangeArrowheads="1"/>
          </p:cNvSpPr>
          <p:nvPr>
            <p:ph type="dt" idx="1"/>
          </p:nvPr>
        </p:nvSpPr>
        <p:spPr bwMode="auto">
          <a:xfrm>
            <a:off x="3822700" y="0"/>
            <a:ext cx="2922588"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FontTx/>
              <a:buNone/>
              <a:defRPr sz="1200">
                <a:solidFill>
                  <a:schemeClr val="tx1"/>
                </a:solidFill>
              </a:defRPr>
            </a:lvl1pPr>
          </a:lstStyle>
          <a:p>
            <a:endParaRPr lang="en-GB"/>
          </a:p>
        </p:txBody>
      </p:sp>
      <p:sp>
        <p:nvSpPr>
          <p:cNvPr id="6148" name="Rectangle 4"/>
          <p:cNvSpPr>
            <a:spLocks noGrp="1" noRot="1" noChangeAspect="1" noChangeArrowheads="1" noTextEdit="1"/>
          </p:cNvSpPr>
          <p:nvPr>
            <p:ph type="sldImg" idx="2"/>
          </p:nvPr>
        </p:nvSpPr>
        <p:spPr bwMode="auto">
          <a:xfrm>
            <a:off x="906463" y="741363"/>
            <a:ext cx="4933950" cy="3700462"/>
          </a:xfrm>
          <a:prstGeom prst="rect">
            <a:avLst/>
          </a:prstGeom>
          <a:noFill/>
          <a:ln w="9525">
            <a:solidFill>
              <a:srgbClr val="000000"/>
            </a:solidFill>
            <a:miter lim="800000"/>
            <a:headEnd/>
            <a:tailEnd/>
          </a:ln>
          <a:effectLst/>
        </p:spPr>
      </p:sp>
      <p:sp>
        <p:nvSpPr>
          <p:cNvPr id="6149" name="Rectangle 5"/>
          <p:cNvSpPr>
            <a:spLocks noGrp="1" noChangeArrowheads="1"/>
          </p:cNvSpPr>
          <p:nvPr>
            <p:ph type="body" sz="quarter" idx="3"/>
          </p:nvPr>
        </p:nvSpPr>
        <p:spPr bwMode="auto">
          <a:xfrm>
            <a:off x="674688" y="4687888"/>
            <a:ext cx="5397500" cy="4438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6150" name="Rectangle 6"/>
          <p:cNvSpPr>
            <a:spLocks noGrp="1" noChangeArrowheads="1"/>
          </p:cNvSpPr>
          <p:nvPr>
            <p:ph type="ftr" sz="quarter" idx="4"/>
          </p:nvPr>
        </p:nvSpPr>
        <p:spPr bwMode="auto">
          <a:xfrm>
            <a:off x="0" y="9374188"/>
            <a:ext cx="2922588"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FontTx/>
              <a:buNone/>
              <a:defRPr sz="1200">
                <a:solidFill>
                  <a:schemeClr val="tx1"/>
                </a:solidFill>
              </a:defRPr>
            </a:lvl1pPr>
          </a:lstStyle>
          <a:p>
            <a:endParaRPr lang="en-GB"/>
          </a:p>
        </p:txBody>
      </p:sp>
      <p:sp>
        <p:nvSpPr>
          <p:cNvPr id="6151" name="Rectangle 7"/>
          <p:cNvSpPr>
            <a:spLocks noGrp="1" noChangeArrowheads="1"/>
          </p:cNvSpPr>
          <p:nvPr>
            <p:ph type="sldNum" sz="quarter" idx="5"/>
          </p:nvPr>
        </p:nvSpPr>
        <p:spPr bwMode="auto">
          <a:xfrm>
            <a:off x="3822700" y="9374188"/>
            <a:ext cx="2922588"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1200">
                <a:solidFill>
                  <a:schemeClr val="tx1"/>
                </a:solidFill>
              </a:defRPr>
            </a:lvl1pPr>
          </a:lstStyle>
          <a:p>
            <a:fld id="{2E74D67F-6F8F-4753-A981-74F6157330A1}" type="slidenum">
              <a:rPr lang="en-GB"/>
              <a:pPr/>
              <a:t>‹#›</a:t>
            </a:fld>
            <a:endParaRPr lang="en-GB"/>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574" name="Rectangle 22"/>
          <p:cNvSpPr>
            <a:spLocks noChangeArrowheads="1"/>
          </p:cNvSpPr>
          <p:nvPr/>
        </p:nvSpPr>
        <p:spPr bwMode="auto">
          <a:xfrm>
            <a:off x="0" y="0"/>
            <a:ext cx="9144000" cy="212725"/>
          </a:xfrm>
          <a:prstGeom prst="rect">
            <a:avLst/>
          </a:prstGeom>
          <a:solidFill>
            <a:schemeClr val="tx1"/>
          </a:solidFill>
          <a:ln w="9525" algn="ctr">
            <a:noFill/>
            <a:miter lim="800000"/>
            <a:headEnd/>
            <a:tailEnd/>
          </a:ln>
          <a:effectLst/>
        </p:spPr>
        <p:txBody>
          <a:bodyPr wrap="none" anchor="ctr"/>
          <a:lstStyle/>
          <a:p>
            <a:pPr algn="ctr"/>
            <a:endParaRPr lang="fr-FR">
              <a:solidFill>
                <a:srgbClr val="E5E5FF"/>
              </a:solidFill>
              <a:latin typeface="Verdana" pitchFamily="34" charset="0"/>
            </a:endParaRPr>
          </a:p>
        </p:txBody>
      </p:sp>
      <p:sp>
        <p:nvSpPr>
          <p:cNvPr id="23575" name="Rectangle 23"/>
          <p:cNvSpPr>
            <a:spLocks noGrp="1" noChangeArrowheads="1"/>
          </p:cNvSpPr>
          <p:nvPr>
            <p:ph type="subTitle" idx="1"/>
          </p:nvPr>
        </p:nvSpPr>
        <p:spPr>
          <a:xfrm>
            <a:off x="2160588" y="3676650"/>
            <a:ext cx="6518275" cy="1397000"/>
          </a:xfrm>
        </p:spPr>
        <p:txBody>
          <a:bodyPr/>
          <a:lstStyle>
            <a:lvl1pPr marL="0" indent="0">
              <a:buFontTx/>
              <a:buNone/>
              <a:defRPr sz="2000" i="1"/>
            </a:lvl1pPr>
          </a:lstStyle>
          <a:p>
            <a:r>
              <a:rPr lang="en-US" smtClean="0"/>
              <a:t>Click to edit Master subtitle style</a:t>
            </a:r>
            <a:endParaRPr lang="en-GB"/>
          </a:p>
        </p:txBody>
      </p:sp>
      <p:sp>
        <p:nvSpPr>
          <p:cNvPr id="23576" name="Rectangle 24"/>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lgn="ctr"/>
            <a:endParaRPr lang="fr-FR">
              <a:solidFill>
                <a:schemeClr val="bg2"/>
              </a:solidFill>
              <a:latin typeface="Verdana" pitchFamily="34" charset="0"/>
            </a:endParaRPr>
          </a:p>
        </p:txBody>
      </p:sp>
      <p:sp>
        <p:nvSpPr>
          <p:cNvPr id="23579" name="Rectangle 27"/>
          <p:cNvSpPr>
            <a:spLocks noGrp="1" noChangeArrowheads="1"/>
          </p:cNvSpPr>
          <p:nvPr>
            <p:ph type="ctrTitle"/>
          </p:nvPr>
        </p:nvSpPr>
        <p:spPr>
          <a:xfrm>
            <a:off x="2155825" y="2493963"/>
            <a:ext cx="6518275" cy="1076325"/>
          </a:xfrm>
        </p:spPr>
        <p:txBody>
          <a:bodyPr anchor="t"/>
          <a:lstStyle>
            <a:lvl1pPr algn="l">
              <a:defRPr sz="3600">
                <a:solidFill>
                  <a:schemeClr val="tx1"/>
                </a:solidFill>
              </a:defRPr>
            </a:lvl1pPr>
          </a:lstStyle>
          <a:p>
            <a:r>
              <a:rPr lang="en-US" smtClean="0"/>
              <a:t>Click to edit Master title style</a:t>
            </a:r>
            <a:endParaRPr lang="en-GB"/>
          </a:p>
        </p:txBody>
      </p:sp>
      <p:sp>
        <p:nvSpPr>
          <p:cNvPr id="23583" name="Rectangle 31"/>
          <p:cNvSpPr>
            <a:spLocks noChangeArrowheads="1"/>
          </p:cNvSpPr>
          <p:nvPr/>
        </p:nvSpPr>
        <p:spPr bwMode="auto">
          <a:xfrm>
            <a:off x="0" y="836613"/>
            <a:ext cx="9144000" cy="860425"/>
          </a:xfrm>
          <a:prstGeom prst="rect">
            <a:avLst/>
          </a:prstGeom>
          <a:solidFill>
            <a:schemeClr val="bg1"/>
          </a:solidFill>
          <a:ln w="9525" algn="ctr">
            <a:noFill/>
            <a:miter lim="800000"/>
            <a:headEnd/>
            <a:tailEnd/>
          </a:ln>
          <a:effectLst/>
        </p:spPr>
        <p:txBody>
          <a:bodyPr wrap="none" anchor="ctr"/>
          <a:lstStyle/>
          <a:p>
            <a:endParaRPr lang="en-US"/>
          </a:p>
        </p:txBody>
      </p:sp>
      <p:sp>
        <p:nvSpPr>
          <p:cNvPr id="23591" name="Rectangle 39"/>
          <p:cNvSpPr>
            <a:spLocks noChangeArrowheads="1"/>
          </p:cNvSpPr>
          <p:nvPr/>
        </p:nvSpPr>
        <p:spPr bwMode="auto">
          <a:xfrm>
            <a:off x="4341813" y="209550"/>
            <a:ext cx="4802187" cy="852488"/>
          </a:xfrm>
          <a:prstGeom prst="rect">
            <a:avLst/>
          </a:prstGeom>
          <a:solidFill>
            <a:schemeClr val="tx1"/>
          </a:solidFill>
          <a:ln w="9525" algn="ctr">
            <a:noFill/>
            <a:miter lim="800000"/>
            <a:headEnd/>
            <a:tailEnd/>
          </a:ln>
          <a:effectLst/>
        </p:spPr>
        <p:txBody>
          <a:bodyPr wrap="none" anchor="ctr"/>
          <a:lstStyle/>
          <a:p>
            <a:pPr algn="ctr"/>
            <a:endParaRPr lang="fr-FR">
              <a:latin typeface="Verdana" pitchFamily="34" charset="0"/>
            </a:endParaRPr>
          </a:p>
        </p:txBody>
      </p:sp>
      <p:sp>
        <p:nvSpPr>
          <p:cNvPr id="23592" name="Oval 40"/>
          <p:cNvSpPr>
            <a:spLocks noChangeArrowheads="1"/>
          </p:cNvSpPr>
          <p:nvPr/>
        </p:nvSpPr>
        <p:spPr bwMode="auto">
          <a:xfrm>
            <a:off x="3884613" y="207963"/>
            <a:ext cx="887412" cy="860425"/>
          </a:xfrm>
          <a:prstGeom prst="ellipse">
            <a:avLst/>
          </a:prstGeom>
          <a:solidFill>
            <a:schemeClr val="bg1"/>
          </a:solidFill>
          <a:ln w="9525" algn="ctr">
            <a:noFill/>
            <a:round/>
            <a:headEnd/>
            <a:tailEnd/>
          </a:ln>
          <a:effectLst/>
        </p:spPr>
        <p:txBody>
          <a:bodyPr wrap="none" anchor="ctr"/>
          <a:lstStyle/>
          <a:p>
            <a:endParaRPr lang="en-US"/>
          </a:p>
        </p:txBody>
      </p:sp>
      <p:pic>
        <p:nvPicPr>
          <p:cNvPr id="23598" name="Picture 46" descr="eu_logo2"/>
          <p:cNvPicPr>
            <a:picLocks noChangeAspect="1" noChangeArrowheads="1"/>
          </p:cNvPicPr>
          <p:nvPr/>
        </p:nvPicPr>
        <p:blipFill>
          <a:blip r:embed="rId2"/>
          <a:srcRect/>
          <a:stretch>
            <a:fillRect/>
          </a:stretch>
        </p:blipFill>
        <p:spPr bwMode="auto">
          <a:xfrm>
            <a:off x="7870825" y="5694363"/>
            <a:ext cx="809625" cy="571500"/>
          </a:xfrm>
          <a:prstGeom prst="rect">
            <a:avLst/>
          </a:prstGeom>
          <a:noFill/>
          <a:ln w="25400">
            <a:noFill/>
            <a:miter lim="800000"/>
            <a:headEnd/>
            <a:tailEnd/>
          </a:ln>
        </p:spPr>
      </p:pic>
      <p:sp>
        <p:nvSpPr>
          <p:cNvPr id="23600" name="Text Box 48"/>
          <p:cNvSpPr txBox="1">
            <a:spLocks noChangeArrowheads="1"/>
          </p:cNvSpPr>
          <p:nvPr/>
        </p:nvSpPr>
        <p:spPr bwMode="auto">
          <a:xfrm>
            <a:off x="0" y="6491288"/>
            <a:ext cx="2238375" cy="366712"/>
          </a:xfrm>
          <a:prstGeom prst="rect">
            <a:avLst/>
          </a:prstGeom>
          <a:noFill/>
          <a:ln w="9525" algn="ctr">
            <a:noFill/>
            <a:miter lim="800000"/>
            <a:headEnd/>
            <a:tailEnd/>
          </a:ln>
          <a:effectLst/>
        </p:spPr>
        <p:txBody>
          <a:bodyPr>
            <a:spAutoFit/>
          </a:bodyPr>
          <a:lstStyle/>
          <a:p>
            <a:pPr>
              <a:spcBef>
                <a:spcPct val="50000"/>
              </a:spcBef>
              <a:buFontTx/>
              <a:buNone/>
            </a:pPr>
            <a:r>
              <a:rPr lang="en-GB" sz="1200">
                <a:solidFill>
                  <a:schemeClr val="tx1"/>
                </a:solidFill>
                <a:latin typeface="Verdana" pitchFamily="34" charset="0"/>
              </a:rPr>
              <a:t>EGEE-II INFSO-RI-031688</a:t>
            </a:r>
            <a:r>
              <a:rPr lang="en-GB">
                <a:solidFill>
                  <a:schemeClr val="tx1"/>
                </a:solidFill>
                <a:latin typeface="Verdana" pitchFamily="34" charset="0"/>
              </a:rPr>
              <a:t> </a:t>
            </a:r>
          </a:p>
        </p:txBody>
      </p:sp>
      <p:pic>
        <p:nvPicPr>
          <p:cNvPr id="23605" name="Picture 53" descr="egee_bigger"/>
          <p:cNvPicPr>
            <a:picLocks noChangeAspect="1" noChangeArrowheads="1"/>
          </p:cNvPicPr>
          <p:nvPr/>
        </p:nvPicPr>
        <p:blipFill>
          <a:blip r:embed="rId3"/>
          <a:srcRect/>
          <a:stretch>
            <a:fillRect/>
          </a:stretch>
        </p:blipFill>
        <p:spPr bwMode="auto">
          <a:xfrm>
            <a:off x="2168525" y="344488"/>
            <a:ext cx="2390775" cy="590550"/>
          </a:xfrm>
          <a:prstGeom prst="rect">
            <a:avLst/>
          </a:prstGeom>
          <a:noFill/>
        </p:spPr>
      </p:pic>
      <p:sp>
        <p:nvSpPr>
          <p:cNvPr id="23608" name="Text Box 56"/>
          <p:cNvSpPr txBox="1">
            <a:spLocks noChangeArrowheads="1"/>
          </p:cNvSpPr>
          <p:nvPr/>
        </p:nvSpPr>
        <p:spPr bwMode="auto">
          <a:xfrm>
            <a:off x="4903788" y="696913"/>
            <a:ext cx="4025900" cy="366712"/>
          </a:xfrm>
          <a:prstGeom prst="rect">
            <a:avLst/>
          </a:prstGeom>
          <a:noFill/>
          <a:ln w="9525" algn="ctr">
            <a:noFill/>
            <a:miter lim="800000"/>
            <a:headEnd/>
            <a:tailEnd/>
          </a:ln>
          <a:effectLst/>
        </p:spPr>
        <p:txBody>
          <a:bodyPr>
            <a:spAutoFit/>
          </a:bodyPr>
          <a:lstStyle/>
          <a:p>
            <a:pPr>
              <a:buFontTx/>
              <a:buNone/>
            </a:pPr>
            <a:r>
              <a:rPr lang="en-GB">
                <a:solidFill>
                  <a:schemeClr val="bg1"/>
                </a:solidFill>
              </a:rPr>
              <a:t>Enabling Grids for E-sciencE</a:t>
            </a:r>
          </a:p>
        </p:txBody>
      </p:sp>
      <p:pic>
        <p:nvPicPr>
          <p:cNvPr id="23611" name="Picture 59" descr="EGEE 30y"/>
          <p:cNvPicPr>
            <a:picLocks noChangeAspect="1" noChangeArrowheads="1"/>
          </p:cNvPicPr>
          <p:nvPr/>
        </p:nvPicPr>
        <p:blipFill>
          <a:blip r:embed="rId4"/>
          <a:srcRect/>
          <a:stretch>
            <a:fillRect/>
          </a:stretch>
        </p:blipFill>
        <p:spPr bwMode="auto">
          <a:xfrm>
            <a:off x="0" y="212725"/>
            <a:ext cx="1798638" cy="5400675"/>
          </a:xfrm>
          <a:prstGeom prst="rect">
            <a:avLst/>
          </a:prstGeom>
          <a:noFill/>
        </p:spPr>
      </p:pic>
      <p:sp>
        <p:nvSpPr>
          <p:cNvPr id="23614" name="Text Box 62"/>
          <p:cNvSpPr txBox="1">
            <a:spLocks noChangeArrowheads="1"/>
          </p:cNvSpPr>
          <p:nvPr/>
        </p:nvSpPr>
        <p:spPr bwMode="auto">
          <a:xfrm>
            <a:off x="0" y="5861050"/>
            <a:ext cx="1868488" cy="336550"/>
          </a:xfrm>
          <a:prstGeom prst="rect">
            <a:avLst/>
          </a:prstGeom>
          <a:noFill/>
          <a:ln w="25400" algn="ctr">
            <a:noFill/>
            <a:miter lim="800000"/>
            <a:headEnd/>
            <a:tailEnd/>
          </a:ln>
          <a:effectLst/>
        </p:spPr>
        <p:txBody>
          <a:bodyPr wrap="none">
            <a:spAutoFit/>
          </a:bodyPr>
          <a:lstStyle/>
          <a:p>
            <a:pPr>
              <a:buFontTx/>
              <a:buNone/>
            </a:pPr>
            <a:r>
              <a:rPr lang="en-GB" sz="1600" b="1"/>
              <a:t>www.eu-egee.org</a:t>
            </a:r>
          </a:p>
        </p:txBody>
      </p:sp>
      <p:pic>
        <p:nvPicPr>
          <p:cNvPr id="23615" name="Picture 63" descr="InfsoMedia_EN_RGB_Hi"/>
          <p:cNvPicPr>
            <a:picLocks noChangeAspect="1" noChangeArrowheads="1"/>
          </p:cNvPicPr>
          <p:nvPr userDrawn="1"/>
        </p:nvPicPr>
        <p:blipFill>
          <a:blip r:embed="rId5" cstate="print"/>
          <a:srcRect/>
          <a:stretch>
            <a:fillRect/>
          </a:stretch>
        </p:blipFill>
        <p:spPr bwMode="auto">
          <a:xfrm>
            <a:off x="6329363" y="5592763"/>
            <a:ext cx="1336675" cy="858837"/>
          </a:xfrm>
          <a:prstGeom prst="rect">
            <a:avLst/>
          </a:prstGeom>
          <a:noFill/>
          <a:ln w="9525">
            <a:noFill/>
            <a:miter lim="800000"/>
            <a:headEnd/>
            <a:tailEnd/>
          </a:ln>
        </p:spPr>
      </p:pic>
      <p:sp>
        <p:nvSpPr>
          <p:cNvPr id="23616" name="Text Box 64"/>
          <p:cNvSpPr txBox="1">
            <a:spLocks noChangeArrowheads="1"/>
          </p:cNvSpPr>
          <p:nvPr userDrawn="1"/>
        </p:nvSpPr>
        <p:spPr bwMode="auto">
          <a:xfrm>
            <a:off x="5643563" y="6491288"/>
            <a:ext cx="3500437" cy="366712"/>
          </a:xfrm>
          <a:prstGeom prst="rect">
            <a:avLst/>
          </a:prstGeom>
          <a:noFill/>
          <a:ln w="9525" algn="ctr">
            <a:noFill/>
            <a:miter lim="800000"/>
            <a:headEnd/>
            <a:tailEnd/>
          </a:ln>
          <a:effectLst/>
        </p:spPr>
        <p:txBody>
          <a:bodyPr>
            <a:spAutoFit/>
          </a:bodyPr>
          <a:lstStyle/>
          <a:p>
            <a:pPr>
              <a:spcBef>
                <a:spcPct val="50000"/>
              </a:spcBef>
              <a:buFontTx/>
              <a:buNone/>
            </a:pPr>
            <a:r>
              <a:rPr lang="en-GB" sz="1200">
                <a:latin typeface="Verdana" pitchFamily="34" charset="0"/>
              </a:rPr>
              <a:t>EGEE and gLite are registered trademarks</a:t>
            </a:r>
            <a:r>
              <a:rPr lang="en-GB"/>
              <a:t> </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GB"/>
              <a:t>To change: View -&gt; Header and Footer</a:t>
            </a:r>
          </a:p>
        </p:txBody>
      </p:sp>
      <p:sp>
        <p:nvSpPr>
          <p:cNvPr id="5" name="Slide Number Placeholder 4"/>
          <p:cNvSpPr>
            <a:spLocks noGrp="1"/>
          </p:cNvSpPr>
          <p:nvPr>
            <p:ph type="sldNum" sz="quarter" idx="11"/>
          </p:nvPr>
        </p:nvSpPr>
        <p:spPr/>
        <p:txBody>
          <a:bodyPr/>
          <a:lstStyle>
            <a:lvl1pPr>
              <a:defRPr/>
            </a:lvl1pPr>
          </a:lstStyle>
          <a:p>
            <a:fld id="{89E7FB27-F51D-4175-B698-CBA859776678}"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7838" y="66675"/>
            <a:ext cx="2160587" cy="6337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6075" y="66675"/>
            <a:ext cx="6329363" cy="6337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GB"/>
              <a:t>To change: View -&gt; Header and Footer</a:t>
            </a:r>
          </a:p>
        </p:txBody>
      </p:sp>
      <p:sp>
        <p:nvSpPr>
          <p:cNvPr id="5" name="Slide Number Placeholder 4"/>
          <p:cNvSpPr>
            <a:spLocks noGrp="1"/>
          </p:cNvSpPr>
          <p:nvPr>
            <p:ph type="sldNum" sz="quarter" idx="11"/>
          </p:nvPr>
        </p:nvSpPr>
        <p:spPr/>
        <p:txBody>
          <a:bodyPr/>
          <a:lstStyle>
            <a:lvl1pPr>
              <a:defRPr/>
            </a:lvl1pPr>
          </a:lstStyle>
          <a:p>
            <a:fld id="{71439825-B078-457A-993C-7001EA344B1F}"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GB" dirty="0" smtClean="0"/>
              <a:t>GDB, July 2008</a:t>
            </a:r>
            <a:endParaRPr lang="en-GB" dirty="0"/>
          </a:p>
        </p:txBody>
      </p:sp>
      <p:sp>
        <p:nvSpPr>
          <p:cNvPr id="5" name="Slide Number Placeholder 4"/>
          <p:cNvSpPr>
            <a:spLocks noGrp="1"/>
          </p:cNvSpPr>
          <p:nvPr>
            <p:ph type="sldNum" sz="quarter" idx="11"/>
          </p:nvPr>
        </p:nvSpPr>
        <p:spPr/>
        <p:txBody>
          <a:bodyPr/>
          <a:lstStyle>
            <a:lvl1pPr>
              <a:defRPr/>
            </a:lvl1pPr>
          </a:lstStyle>
          <a:p>
            <a:fld id="{E0E4999A-693E-4414-9420-0281DBDFB0DC}" type="slidenum">
              <a:rPr lang="en-GB"/>
              <a:pPr/>
              <a:t>‹#›</a:t>
            </a:fld>
            <a:endParaRPr lang="en-GB"/>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en-GB"/>
              <a:t>To change: View -&gt; Header and Footer</a:t>
            </a:r>
          </a:p>
        </p:txBody>
      </p:sp>
      <p:sp>
        <p:nvSpPr>
          <p:cNvPr id="5" name="Slide Number Placeholder 4"/>
          <p:cNvSpPr>
            <a:spLocks noGrp="1"/>
          </p:cNvSpPr>
          <p:nvPr>
            <p:ph type="sldNum" sz="quarter" idx="11"/>
          </p:nvPr>
        </p:nvSpPr>
        <p:spPr/>
        <p:txBody>
          <a:bodyPr/>
          <a:lstStyle>
            <a:lvl1pPr>
              <a:defRPr/>
            </a:lvl1pPr>
          </a:lstStyle>
          <a:p>
            <a:fld id="{72622C29-69F4-4053-B3F7-37A511EF1A78}"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6075" y="974725"/>
            <a:ext cx="4217988"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16463" y="974725"/>
            <a:ext cx="4219575"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r>
              <a:rPr lang="en-GB"/>
              <a:t>To change: View -&gt; Header and Footer</a:t>
            </a:r>
          </a:p>
        </p:txBody>
      </p:sp>
      <p:sp>
        <p:nvSpPr>
          <p:cNvPr id="6" name="Slide Number Placeholder 5"/>
          <p:cNvSpPr>
            <a:spLocks noGrp="1"/>
          </p:cNvSpPr>
          <p:nvPr>
            <p:ph type="sldNum" sz="quarter" idx="11"/>
          </p:nvPr>
        </p:nvSpPr>
        <p:spPr/>
        <p:txBody>
          <a:bodyPr/>
          <a:lstStyle>
            <a:lvl1pPr>
              <a:defRPr/>
            </a:lvl1pPr>
          </a:lstStyle>
          <a:p>
            <a:fld id="{A4C9ED97-606C-4A0E-BEA9-59C4B0AB73F2}"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r>
              <a:rPr lang="en-GB"/>
              <a:t>To change: View -&gt; Header and Footer</a:t>
            </a:r>
          </a:p>
        </p:txBody>
      </p:sp>
      <p:sp>
        <p:nvSpPr>
          <p:cNvPr id="8" name="Slide Number Placeholder 7"/>
          <p:cNvSpPr>
            <a:spLocks noGrp="1"/>
          </p:cNvSpPr>
          <p:nvPr>
            <p:ph type="sldNum" sz="quarter" idx="11"/>
          </p:nvPr>
        </p:nvSpPr>
        <p:spPr/>
        <p:txBody>
          <a:bodyPr/>
          <a:lstStyle>
            <a:lvl1pPr>
              <a:defRPr/>
            </a:lvl1pPr>
          </a:lstStyle>
          <a:p>
            <a:fld id="{02839043-CC89-40B9-9D6C-C3BA8F0D1A88}"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r>
              <a:rPr lang="en-GB"/>
              <a:t>To change: View -&gt; Header and Footer</a:t>
            </a:r>
          </a:p>
        </p:txBody>
      </p:sp>
      <p:sp>
        <p:nvSpPr>
          <p:cNvPr id="4" name="Slide Number Placeholder 3"/>
          <p:cNvSpPr>
            <a:spLocks noGrp="1"/>
          </p:cNvSpPr>
          <p:nvPr>
            <p:ph type="sldNum" sz="quarter" idx="11"/>
          </p:nvPr>
        </p:nvSpPr>
        <p:spPr/>
        <p:txBody>
          <a:bodyPr/>
          <a:lstStyle>
            <a:lvl1pPr>
              <a:defRPr/>
            </a:lvl1pPr>
          </a:lstStyle>
          <a:p>
            <a:fld id="{41402DD9-098C-47FD-A791-DA4CD7C2C436}"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GB"/>
              <a:t>To change: View -&gt; Header and Footer</a:t>
            </a:r>
          </a:p>
        </p:txBody>
      </p:sp>
      <p:sp>
        <p:nvSpPr>
          <p:cNvPr id="3" name="Slide Number Placeholder 2"/>
          <p:cNvSpPr>
            <a:spLocks noGrp="1"/>
          </p:cNvSpPr>
          <p:nvPr>
            <p:ph type="sldNum" sz="quarter" idx="11"/>
          </p:nvPr>
        </p:nvSpPr>
        <p:spPr/>
        <p:txBody>
          <a:bodyPr/>
          <a:lstStyle>
            <a:lvl1pPr>
              <a:defRPr/>
            </a:lvl1pPr>
          </a:lstStyle>
          <a:p>
            <a:fld id="{F8D4F9A2-9879-4B4A-AC78-DD396A5DA8ED}"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GB"/>
              <a:t>To change: View -&gt; Header and Footer</a:t>
            </a:r>
          </a:p>
        </p:txBody>
      </p:sp>
      <p:sp>
        <p:nvSpPr>
          <p:cNvPr id="6" name="Slide Number Placeholder 5"/>
          <p:cNvSpPr>
            <a:spLocks noGrp="1"/>
          </p:cNvSpPr>
          <p:nvPr>
            <p:ph type="sldNum" sz="quarter" idx="11"/>
          </p:nvPr>
        </p:nvSpPr>
        <p:spPr/>
        <p:txBody>
          <a:bodyPr/>
          <a:lstStyle>
            <a:lvl1pPr>
              <a:defRPr/>
            </a:lvl1pPr>
          </a:lstStyle>
          <a:p>
            <a:fld id="{6AA44948-3D95-437B-A494-D50AB4A7AE70}"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GB"/>
              <a:t>To change: View -&gt; Header and Footer</a:t>
            </a:r>
          </a:p>
        </p:txBody>
      </p:sp>
      <p:sp>
        <p:nvSpPr>
          <p:cNvPr id="6" name="Slide Number Placeholder 5"/>
          <p:cNvSpPr>
            <a:spLocks noGrp="1"/>
          </p:cNvSpPr>
          <p:nvPr>
            <p:ph type="sldNum" sz="quarter" idx="11"/>
          </p:nvPr>
        </p:nvSpPr>
        <p:spPr/>
        <p:txBody>
          <a:bodyPr/>
          <a:lstStyle>
            <a:lvl1pPr>
              <a:defRPr/>
            </a:lvl1pPr>
          </a:lstStyle>
          <a:p>
            <a:fld id="{6E766AD7-AE1E-4FA0-9C64-E7BA0FE97C76}"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2536" name="Rectangle 8"/>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endParaRPr lang="en-US"/>
          </a:p>
        </p:txBody>
      </p:sp>
      <p:sp>
        <p:nvSpPr>
          <p:cNvPr id="22539" name="Rectangle 11"/>
          <p:cNvSpPr>
            <a:spLocks noGrp="1" noChangeArrowheads="1"/>
          </p:cNvSpPr>
          <p:nvPr>
            <p:ph type="ftr" sz="quarter" idx="3"/>
          </p:nvPr>
        </p:nvSpPr>
        <p:spPr bwMode="auto">
          <a:xfrm>
            <a:off x="1736725" y="6559550"/>
            <a:ext cx="67024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FontTx/>
              <a:buNone/>
              <a:defRPr sz="1200" b="1">
                <a:solidFill>
                  <a:schemeClr val="tx1"/>
                </a:solidFill>
              </a:defRPr>
            </a:lvl1pPr>
          </a:lstStyle>
          <a:p>
            <a:r>
              <a:rPr lang="en-GB"/>
              <a:t>To change: View -&gt; Header and Footer</a:t>
            </a:r>
          </a:p>
        </p:txBody>
      </p:sp>
      <p:sp>
        <p:nvSpPr>
          <p:cNvPr id="22540" name="Rectangle 12"/>
          <p:cNvSpPr>
            <a:spLocks noGrp="1" noChangeArrowheads="1"/>
          </p:cNvSpPr>
          <p:nvPr>
            <p:ph type="sldNum" sz="quarter" idx="4"/>
          </p:nvPr>
        </p:nvSpPr>
        <p:spPr bwMode="auto">
          <a:xfrm>
            <a:off x="8521700" y="6562725"/>
            <a:ext cx="4699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FontTx/>
              <a:buNone/>
              <a:defRPr sz="1200" b="1">
                <a:solidFill>
                  <a:schemeClr val="tx1"/>
                </a:solidFill>
              </a:defRPr>
            </a:lvl1pPr>
          </a:lstStyle>
          <a:p>
            <a:fld id="{43778270-663E-46A3-8BB7-9B403604076D}" type="slidenum">
              <a:rPr lang="en-GB"/>
              <a:pPr/>
              <a:t>‹#›</a:t>
            </a:fld>
            <a:endParaRPr lang="en-GB"/>
          </a:p>
        </p:txBody>
      </p:sp>
      <p:sp>
        <p:nvSpPr>
          <p:cNvPr id="22541" name="Rectangle 13"/>
          <p:cNvSpPr>
            <a:spLocks noChangeArrowheads="1"/>
          </p:cNvSpPr>
          <p:nvPr/>
        </p:nvSpPr>
        <p:spPr bwMode="auto">
          <a:xfrm>
            <a:off x="1825625" y="0"/>
            <a:ext cx="7315200" cy="838200"/>
          </a:xfrm>
          <a:prstGeom prst="rect">
            <a:avLst/>
          </a:prstGeom>
          <a:solidFill>
            <a:srgbClr val="325FAF"/>
          </a:solidFill>
          <a:ln w="9525">
            <a:noFill/>
            <a:miter lim="800000"/>
            <a:headEnd/>
            <a:tailEnd/>
          </a:ln>
          <a:effectLst/>
        </p:spPr>
        <p:txBody>
          <a:bodyPr wrap="none" anchor="ctr"/>
          <a:lstStyle/>
          <a:p>
            <a:pPr algn="ctr"/>
            <a:endParaRPr lang="fr-FR">
              <a:solidFill>
                <a:schemeClr val="tx1"/>
              </a:solidFill>
            </a:endParaRPr>
          </a:p>
        </p:txBody>
      </p:sp>
      <p:sp>
        <p:nvSpPr>
          <p:cNvPr id="22638" name="Rectangle 110"/>
          <p:cNvSpPr>
            <a:spLocks noGrp="1" noChangeArrowheads="1"/>
          </p:cNvSpPr>
          <p:nvPr>
            <p:ph type="body" idx="1"/>
          </p:nvPr>
        </p:nvSpPr>
        <p:spPr bwMode="auto">
          <a:xfrm>
            <a:off x="346075" y="974725"/>
            <a:ext cx="8589963" cy="5429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22648" name="Rectangle 120"/>
          <p:cNvSpPr>
            <a:spLocks noChangeArrowheads="1"/>
          </p:cNvSpPr>
          <p:nvPr/>
        </p:nvSpPr>
        <p:spPr bwMode="auto">
          <a:xfrm>
            <a:off x="1774825" y="687388"/>
            <a:ext cx="7369175" cy="146050"/>
          </a:xfrm>
          <a:prstGeom prst="rect">
            <a:avLst/>
          </a:prstGeom>
          <a:solidFill>
            <a:srgbClr val="2B519A"/>
          </a:solidFill>
          <a:ln w="9525">
            <a:noFill/>
            <a:miter lim="800000"/>
            <a:headEnd/>
            <a:tailEnd/>
          </a:ln>
          <a:effectLst/>
        </p:spPr>
        <p:txBody>
          <a:bodyPr wrap="none" anchor="ctr"/>
          <a:lstStyle/>
          <a:p>
            <a:pPr algn="ctr">
              <a:spcBef>
                <a:spcPct val="0"/>
              </a:spcBef>
              <a:buClrTx/>
              <a:buFontTx/>
              <a:buNone/>
            </a:pPr>
            <a:endParaRPr lang="fr-FR">
              <a:solidFill>
                <a:schemeClr val="tx1"/>
              </a:solidFill>
              <a:latin typeface="Verdana" pitchFamily="34" charset="0"/>
            </a:endParaRPr>
          </a:p>
        </p:txBody>
      </p:sp>
      <p:sp>
        <p:nvSpPr>
          <p:cNvPr id="22649" name="Oval 121"/>
          <p:cNvSpPr>
            <a:spLocks noChangeArrowheads="1"/>
          </p:cNvSpPr>
          <p:nvPr/>
        </p:nvSpPr>
        <p:spPr bwMode="auto">
          <a:xfrm>
            <a:off x="1398588" y="0"/>
            <a:ext cx="838200" cy="838200"/>
          </a:xfrm>
          <a:prstGeom prst="ellipse">
            <a:avLst/>
          </a:prstGeom>
          <a:solidFill>
            <a:schemeClr val="bg1"/>
          </a:solidFill>
          <a:ln w="9525">
            <a:noFill/>
            <a:round/>
            <a:headEnd/>
            <a:tailEnd/>
          </a:ln>
          <a:effectLst/>
        </p:spPr>
        <p:txBody>
          <a:bodyPr wrap="none" anchor="ctr"/>
          <a:lstStyle/>
          <a:p>
            <a:endParaRPr lang="en-US"/>
          </a:p>
        </p:txBody>
      </p:sp>
      <p:graphicFrame>
        <p:nvGraphicFramePr>
          <p:cNvPr id="22651" name="Group 123"/>
          <p:cNvGraphicFramePr>
            <a:graphicFrameLocks noGrp="1"/>
          </p:cNvGraphicFramePr>
          <p:nvPr/>
        </p:nvGraphicFramePr>
        <p:xfrm>
          <a:off x="255588" y="644525"/>
          <a:ext cx="3652837" cy="327025"/>
        </p:xfrm>
        <a:graphic>
          <a:graphicData uri="http://schemas.openxmlformats.org/drawingml/2006/table">
            <a:tbl>
              <a:tblPr/>
              <a:tblGrid>
                <a:gridCol w="3652837"/>
              </a:tblGrid>
              <a:tr h="327025">
                <a:tc>
                  <a:txBody>
                    <a:bodyPr/>
                    <a:lstStyle/>
                    <a:p>
                      <a:pPr marL="0" marR="0" lvl="0" indent="0" algn="r" defTabSz="914400" rtl="0" eaLnBrk="1" fontAlgn="base" latinLnBrk="0" hangingPunct="1">
                        <a:lnSpc>
                          <a:spcPct val="100000"/>
                        </a:lnSpc>
                        <a:spcBef>
                          <a:spcPct val="20000"/>
                        </a:spcBef>
                        <a:spcAft>
                          <a:spcPct val="0"/>
                        </a:spcAft>
                        <a:buClr>
                          <a:srgbClr val="F1AF00"/>
                        </a:buClr>
                        <a:buSzTx/>
                        <a:buFontTx/>
                        <a:buNone/>
                        <a:tabLst/>
                      </a:pPr>
                      <a:r>
                        <a:rPr kumimoji="0" lang="en-GB" sz="900" b="1" i="0" u="none" strike="noStrike" cap="none" normalizeH="0" baseline="0" smtClean="0">
                          <a:ln>
                            <a:noFill/>
                          </a:ln>
                          <a:solidFill>
                            <a:schemeClr val="bg1"/>
                          </a:solidFill>
                          <a:effectLst/>
                          <a:latin typeface="Arial" charset="0"/>
                        </a:rPr>
                        <a:t>Enabling Grids for E-sciencE</a:t>
                      </a: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22542" name="Rectangle 14"/>
          <p:cNvSpPr>
            <a:spLocks noGrp="1" noChangeArrowheads="1"/>
          </p:cNvSpPr>
          <p:nvPr>
            <p:ph type="title"/>
          </p:nvPr>
        </p:nvSpPr>
        <p:spPr bwMode="auto">
          <a:xfrm>
            <a:off x="2254250" y="66675"/>
            <a:ext cx="6734175"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22658" name="Text Box 130"/>
          <p:cNvSpPr txBox="1">
            <a:spLocks noChangeArrowheads="1"/>
          </p:cNvSpPr>
          <p:nvPr/>
        </p:nvSpPr>
        <p:spPr bwMode="auto">
          <a:xfrm>
            <a:off x="0" y="6491288"/>
            <a:ext cx="3090863" cy="366712"/>
          </a:xfrm>
          <a:prstGeom prst="rect">
            <a:avLst/>
          </a:prstGeom>
          <a:noFill/>
          <a:ln w="9525" algn="ctr">
            <a:noFill/>
            <a:miter lim="800000"/>
            <a:headEnd/>
            <a:tailEnd/>
          </a:ln>
          <a:effectLst/>
        </p:spPr>
        <p:txBody>
          <a:bodyPr>
            <a:spAutoFit/>
          </a:bodyPr>
          <a:lstStyle/>
          <a:p>
            <a:pPr>
              <a:spcBef>
                <a:spcPct val="50000"/>
              </a:spcBef>
              <a:buFontTx/>
              <a:buNone/>
            </a:pPr>
            <a:r>
              <a:rPr lang="en-GB" sz="1200">
                <a:solidFill>
                  <a:schemeClr val="tx1"/>
                </a:solidFill>
              </a:rPr>
              <a:t>EGEE-II INFSO-RI-031688</a:t>
            </a:r>
            <a:r>
              <a:rPr lang="en-GB">
                <a:solidFill>
                  <a:schemeClr val="tx1"/>
                </a:solidFill>
                <a:latin typeface="Verdana" pitchFamily="34" charset="0"/>
              </a:rPr>
              <a:t> </a:t>
            </a:r>
          </a:p>
        </p:txBody>
      </p:sp>
      <p:pic>
        <p:nvPicPr>
          <p:cNvPr id="22664" name="Picture 136" descr="egee"/>
          <p:cNvPicPr>
            <a:picLocks noChangeAspect="1" noChangeArrowheads="1"/>
          </p:cNvPicPr>
          <p:nvPr/>
        </p:nvPicPr>
        <p:blipFill>
          <a:blip r:embed="rId13"/>
          <a:srcRect/>
          <a:stretch>
            <a:fillRect/>
          </a:stretch>
        </p:blipFill>
        <p:spPr bwMode="auto">
          <a:xfrm>
            <a:off x="114300" y="184150"/>
            <a:ext cx="2009775" cy="495300"/>
          </a:xfrm>
          <a:prstGeom prst="rect">
            <a:avLst/>
          </a:prstGeom>
          <a:noFill/>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hdr="0" dt="0"/>
  <p:txStyles>
    <p:titleStyle>
      <a:lvl1pPr algn="r" rtl="0" eaLnBrk="1" fontAlgn="base" hangingPunct="1">
        <a:spcBef>
          <a:spcPct val="0"/>
        </a:spcBef>
        <a:spcAft>
          <a:spcPct val="0"/>
        </a:spcAft>
        <a:defRPr sz="3200" b="1">
          <a:solidFill>
            <a:schemeClr val="bg1"/>
          </a:solidFill>
          <a:latin typeface="+mj-lt"/>
          <a:ea typeface="+mj-ea"/>
          <a:cs typeface="+mj-cs"/>
        </a:defRPr>
      </a:lvl1pPr>
      <a:lvl2pPr algn="r" rtl="0" eaLnBrk="1" fontAlgn="base" hangingPunct="1">
        <a:spcBef>
          <a:spcPct val="0"/>
        </a:spcBef>
        <a:spcAft>
          <a:spcPct val="0"/>
        </a:spcAft>
        <a:defRPr sz="3200" b="1">
          <a:solidFill>
            <a:schemeClr val="bg1"/>
          </a:solidFill>
          <a:latin typeface="Arial" charset="0"/>
        </a:defRPr>
      </a:lvl2pPr>
      <a:lvl3pPr algn="r" rtl="0" eaLnBrk="1" fontAlgn="base" hangingPunct="1">
        <a:spcBef>
          <a:spcPct val="0"/>
        </a:spcBef>
        <a:spcAft>
          <a:spcPct val="0"/>
        </a:spcAft>
        <a:defRPr sz="3200" b="1">
          <a:solidFill>
            <a:schemeClr val="bg1"/>
          </a:solidFill>
          <a:latin typeface="Arial" charset="0"/>
        </a:defRPr>
      </a:lvl3pPr>
      <a:lvl4pPr algn="r" rtl="0" eaLnBrk="1" fontAlgn="base" hangingPunct="1">
        <a:spcBef>
          <a:spcPct val="0"/>
        </a:spcBef>
        <a:spcAft>
          <a:spcPct val="0"/>
        </a:spcAft>
        <a:defRPr sz="3200" b="1">
          <a:solidFill>
            <a:schemeClr val="bg1"/>
          </a:solidFill>
          <a:latin typeface="Arial" charset="0"/>
        </a:defRPr>
      </a:lvl4pPr>
      <a:lvl5pPr algn="r" rtl="0" eaLnBrk="1" fontAlgn="base" hangingPunct="1">
        <a:spcBef>
          <a:spcPct val="0"/>
        </a:spcBef>
        <a:spcAft>
          <a:spcPct val="0"/>
        </a:spcAft>
        <a:defRPr sz="3200" b="1">
          <a:solidFill>
            <a:schemeClr val="bg1"/>
          </a:solidFill>
          <a:latin typeface="Arial" charset="0"/>
        </a:defRPr>
      </a:lvl5pPr>
      <a:lvl6pPr marL="457200" algn="r" rtl="0" eaLnBrk="1" fontAlgn="base" hangingPunct="1">
        <a:spcBef>
          <a:spcPct val="0"/>
        </a:spcBef>
        <a:spcAft>
          <a:spcPct val="0"/>
        </a:spcAft>
        <a:defRPr sz="3200" b="1">
          <a:solidFill>
            <a:schemeClr val="bg1"/>
          </a:solidFill>
          <a:latin typeface="Arial" charset="0"/>
        </a:defRPr>
      </a:lvl6pPr>
      <a:lvl7pPr marL="914400" algn="r" rtl="0" eaLnBrk="1" fontAlgn="base" hangingPunct="1">
        <a:spcBef>
          <a:spcPct val="0"/>
        </a:spcBef>
        <a:spcAft>
          <a:spcPct val="0"/>
        </a:spcAft>
        <a:defRPr sz="3200" b="1">
          <a:solidFill>
            <a:schemeClr val="bg1"/>
          </a:solidFill>
          <a:latin typeface="Arial" charset="0"/>
        </a:defRPr>
      </a:lvl7pPr>
      <a:lvl8pPr marL="1371600" algn="r" rtl="0" eaLnBrk="1" fontAlgn="base" hangingPunct="1">
        <a:spcBef>
          <a:spcPct val="0"/>
        </a:spcBef>
        <a:spcAft>
          <a:spcPct val="0"/>
        </a:spcAft>
        <a:defRPr sz="3200" b="1">
          <a:solidFill>
            <a:schemeClr val="bg1"/>
          </a:solidFill>
          <a:latin typeface="Arial" charset="0"/>
        </a:defRPr>
      </a:lvl8pPr>
      <a:lvl9pPr marL="1828800" algn="r" rtl="0" eaLnBrk="1" fontAlgn="base" hangingPunct="1">
        <a:spcBef>
          <a:spcPct val="0"/>
        </a:spcBef>
        <a:spcAft>
          <a:spcPct val="0"/>
        </a:spcAft>
        <a:defRPr sz="3200" b="1">
          <a:solidFill>
            <a:schemeClr val="bg1"/>
          </a:solidFill>
          <a:latin typeface="Arial" charset="0"/>
        </a:defRPr>
      </a:lvl9pPr>
    </p:titleStyle>
    <p:bodyStyle>
      <a:lvl1pPr marL="342900" indent="-342900" algn="l" rtl="0" eaLnBrk="1" fontAlgn="base" hangingPunct="1">
        <a:spcBef>
          <a:spcPct val="20000"/>
        </a:spcBef>
        <a:spcAft>
          <a:spcPct val="0"/>
        </a:spcAft>
        <a:buClr>
          <a:srgbClr val="F1AF00"/>
        </a:buClr>
        <a:buChar char="•"/>
        <a:defRPr sz="2400" b="1">
          <a:solidFill>
            <a:schemeClr val="tx1"/>
          </a:solidFill>
          <a:latin typeface="+mn-lt"/>
          <a:ea typeface="+mn-ea"/>
          <a:cs typeface="+mn-cs"/>
        </a:defRPr>
      </a:lvl1pPr>
      <a:lvl2pPr marL="742950" indent="-285750" algn="l" rtl="0" eaLnBrk="1" fontAlgn="base" hangingPunct="1">
        <a:spcBef>
          <a:spcPct val="20000"/>
        </a:spcBef>
        <a:spcAft>
          <a:spcPct val="0"/>
        </a:spcAft>
        <a:buClr>
          <a:srgbClr val="F1AF00"/>
        </a:buClr>
        <a:buFont typeface="Arial" charset="0"/>
        <a:buChar char="–"/>
        <a:defRPr sz="2100">
          <a:solidFill>
            <a:srgbClr val="00338F"/>
          </a:solidFill>
          <a:latin typeface="+mn-lt"/>
        </a:defRPr>
      </a:lvl2pPr>
      <a:lvl3pPr marL="1143000" indent="-228600" algn="l" rtl="0" eaLnBrk="1" fontAlgn="base" hangingPunct="1">
        <a:spcBef>
          <a:spcPct val="20000"/>
        </a:spcBef>
        <a:spcAft>
          <a:spcPct val="0"/>
        </a:spcAft>
        <a:buClr>
          <a:srgbClr val="F1AF00"/>
        </a:buClr>
        <a:buFont typeface="Wingdings" pitchFamily="2" charset="2"/>
        <a:buChar char="§"/>
        <a:defRPr sz="1900">
          <a:solidFill>
            <a:srgbClr val="00338F"/>
          </a:solidFill>
          <a:latin typeface="+mn-lt"/>
        </a:defRPr>
      </a:lvl3pPr>
      <a:lvl4pPr marL="1600200" indent="-228600" algn="l" rtl="0" eaLnBrk="1" fontAlgn="base" hangingPunct="1">
        <a:spcBef>
          <a:spcPct val="20000"/>
        </a:spcBef>
        <a:spcAft>
          <a:spcPct val="0"/>
        </a:spcAft>
        <a:buClr>
          <a:srgbClr val="F1AF00"/>
        </a:buClr>
        <a:buChar char="•"/>
        <a:defRPr i="1">
          <a:solidFill>
            <a:srgbClr val="00338F"/>
          </a:solidFill>
          <a:latin typeface="+mn-lt"/>
        </a:defRPr>
      </a:lvl4pPr>
      <a:lvl5pPr marL="2057400" indent="-228600" algn="l" rtl="0" eaLnBrk="1" fontAlgn="base" hangingPunct="1">
        <a:spcBef>
          <a:spcPct val="20000"/>
        </a:spcBef>
        <a:spcAft>
          <a:spcPct val="0"/>
        </a:spcAft>
        <a:buClr>
          <a:srgbClr val="F1AF00"/>
        </a:buClr>
        <a:buChar char="o"/>
        <a:defRPr sz="1600">
          <a:solidFill>
            <a:srgbClr val="00338F"/>
          </a:solidFill>
          <a:latin typeface="+mn-lt"/>
        </a:defRPr>
      </a:lvl5pPr>
      <a:lvl6pPr marL="2514600" indent="-228600" algn="l" rtl="0" eaLnBrk="1" fontAlgn="base" hangingPunct="1">
        <a:spcBef>
          <a:spcPct val="20000"/>
        </a:spcBef>
        <a:spcAft>
          <a:spcPct val="0"/>
        </a:spcAft>
        <a:buClr>
          <a:srgbClr val="F1AF00"/>
        </a:buClr>
        <a:buChar char="o"/>
        <a:defRPr sz="1600">
          <a:solidFill>
            <a:srgbClr val="00338F"/>
          </a:solidFill>
          <a:latin typeface="+mn-lt"/>
        </a:defRPr>
      </a:lvl6pPr>
      <a:lvl7pPr marL="2971800" indent="-228600" algn="l" rtl="0" eaLnBrk="1" fontAlgn="base" hangingPunct="1">
        <a:spcBef>
          <a:spcPct val="20000"/>
        </a:spcBef>
        <a:spcAft>
          <a:spcPct val="0"/>
        </a:spcAft>
        <a:buClr>
          <a:srgbClr val="F1AF00"/>
        </a:buClr>
        <a:buChar char="o"/>
        <a:defRPr sz="1600">
          <a:solidFill>
            <a:srgbClr val="00338F"/>
          </a:solidFill>
          <a:latin typeface="+mn-lt"/>
        </a:defRPr>
      </a:lvl7pPr>
      <a:lvl8pPr marL="3429000" indent="-228600" algn="l" rtl="0" eaLnBrk="1" fontAlgn="base" hangingPunct="1">
        <a:spcBef>
          <a:spcPct val="20000"/>
        </a:spcBef>
        <a:spcAft>
          <a:spcPct val="0"/>
        </a:spcAft>
        <a:buClr>
          <a:srgbClr val="F1AF00"/>
        </a:buClr>
        <a:buChar char="o"/>
        <a:defRPr sz="1600">
          <a:solidFill>
            <a:srgbClr val="00338F"/>
          </a:solidFill>
          <a:latin typeface="+mn-lt"/>
        </a:defRPr>
      </a:lvl8pPr>
      <a:lvl9pPr marL="3886200" indent="-228600" algn="l" rtl="0" eaLnBrk="1" fontAlgn="base" hangingPunct="1">
        <a:spcBef>
          <a:spcPct val="20000"/>
        </a:spcBef>
        <a:spcAft>
          <a:spcPct val="0"/>
        </a:spcAft>
        <a:buClr>
          <a:srgbClr val="F1AF00"/>
        </a:buClr>
        <a:buChar char="o"/>
        <a:defRPr sz="1600">
          <a:solidFill>
            <a:srgbClr val="00338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sysadmin.hep.ac.uk/" TargetMode="External"/><Relationship Id="rId2" Type="http://schemas.openxmlformats.org/officeDocument/2006/relationships/hyperlink" Target="http://www.isgtw.or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edms.cern.ch/document/927171/1"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5411" name="Rectangle 3"/>
          <p:cNvSpPr>
            <a:spLocks noGrp="1" noChangeArrowheads="1"/>
          </p:cNvSpPr>
          <p:nvPr>
            <p:ph type="subTitle" idx="1"/>
          </p:nvPr>
        </p:nvSpPr>
        <p:spPr/>
        <p:txBody>
          <a:bodyPr/>
          <a:lstStyle/>
          <a:p>
            <a:r>
              <a:rPr lang="en-GB" dirty="0" smtClean="0"/>
              <a:t>James Casey</a:t>
            </a:r>
            <a:endParaRPr lang="en-GB" dirty="0"/>
          </a:p>
          <a:p>
            <a:r>
              <a:rPr lang="en-GB" dirty="0" smtClean="0"/>
              <a:t>GDB, July 2008</a:t>
            </a:r>
            <a:endParaRPr lang="en-GB" dirty="0"/>
          </a:p>
        </p:txBody>
      </p:sp>
      <p:sp>
        <p:nvSpPr>
          <p:cNvPr id="145410" name="Rectangle 2"/>
          <p:cNvSpPr>
            <a:spLocks noGrp="1" noChangeArrowheads="1"/>
          </p:cNvSpPr>
          <p:nvPr>
            <p:ph type="ctrTitle"/>
          </p:nvPr>
        </p:nvSpPr>
        <p:spPr/>
        <p:txBody>
          <a:bodyPr/>
          <a:lstStyle/>
          <a:p>
            <a:r>
              <a:rPr lang="en-GB" dirty="0" smtClean="0"/>
              <a:t>Operations Automation Strategy</a:t>
            </a:r>
            <a:endParaRPr lang="en-GB"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Primary Data Providers</a:t>
            </a:r>
            <a:endParaRPr lang="en-US" dirty="0"/>
          </a:p>
        </p:txBody>
      </p:sp>
      <p:sp>
        <p:nvSpPr>
          <p:cNvPr id="3" name="Content Placeholder 2"/>
          <p:cNvSpPr>
            <a:spLocks noGrp="1"/>
          </p:cNvSpPr>
          <p:nvPr>
            <p:ph idx="1"/>
          </p:nvPr>
        </p:nvSpPr>
        <p:spPr/>
        <p:txBody>
          <a:bodyPr/>
          <a:lstStyle/>
          <a:p>
            <a:pPr lvl="0"/>
            <a:r>
              <a:rPr lang="en-GB" sz="2000" dirty="0" smtClean="0"/>
              <a:t>GOCDB </a:t>
            </a:r>
          </a:p>
          <a:p>
            <a:pPr lvl="1"/>
            <a:r>
              <a:rPr lang="en-GB" sz="2000" dirty="0" smtClean="0"/>
              <a:t>The GOCDB is primary for the Grid infrastructure groups and services along with their relation to users and general info e.g. lists of administrators for sites, geographical location of site.</a:t>
            </a:r>
            <a:endParaRPr lang="en-US" sz="2000" dirty="0" smtClean="0"/>
          </a:p>
          <a:p>
            <a:pPr lvl="0"/>
            <a:r>
              <a:rPr lang="en-GB" sz="2000" dirty="0" smtClean="0"/>
              <a:t>CIC DB </a:t>
            </a:r>
          </a:p>
          <a:p>
            <a:pPr lvl="1"/>
            <a:r>
              <a:rPr lang="en-GB" sz="2000" dirty="0" smtClean="0"/>
              <a:t>Primary for VO Cards which describe a Virtual Organisation and their relations to users and services.</a:t>
            </a:r>
            <a:endParaRPr lang="en-US" sz="2000" dirty="0" smtClean="0"/>
          </a:p>
          <a:p>
            <a:pPr lvl="0"/>
            <a:r>
              <a:rPr lang="en-GB" sz="2000" dirty="0" smtClean="0"/>
              <a:t>BDII Information System </a:t>
            </a:r>
            <a:endParaRPr lang="en-US" sz="2000" dirty="0" smtClean="0"/>
          </a:p>
          <a:p>
            <a:pPr lvl="1"/>
            <a:r>
              <a:rPr lang="en-GB" sz="2000" dirty="0" smtClean="0"/>
              <a:t>grid infrastructure groups e.g. services at a site</a:t>
            </a:r>
            <a:endParaRPr lang="en-US" sz="2000" dirty="0" smtClean="0"/>
          </a:p>
          <a:p>
            <a:pPr lvl="1"/>
            <a:r>
              <a:rPr lang="en-GB" sz="2000" dirty="0" smtClean="0"/>
              <a:t>detailed information about services e.g. endpoints for grid services</a:t>
            </a:r>
            <a:endParaRPr lang="en-US" sz="2000" dirty="0" smtClean="0"/>
          </a:p>
          <a:p>
            <a:pPr lvl="1"/>
            <a:r>
              <a:rPr lang="en-GB" sz="2000" dirty="0" smtClean="0"/>
              <a:t>Relationships between services and VOs and user groups e.g. Access control rules for services</a:t>
            </a:r>
            <a:endParaRPr lang="en-US" sz="2000" dirty="0" smtClean="0"/>
          </a:p>
          <a:p>
            <a:r>
              <a:rPr lang="en-GB" sz="2000" dirty="0" smtClean="0"/>
              <a:t>VO information providers </a:t>
            </a:r>
          </a:p>
          <a:p>
            <a:pPr lvl="1"/>
            <a:r>
              <a:rPr lang="en-GB" sz="2000" dirty="0" smtClean="0"/>
              <a:t>Currently VOs provide attributes about sites and services, such as the list of services that a VO wants to use and the pledged resources they want made available to them.</a:t>
            </a:r>
            <a:endParaRPr lang="en-US" dirty="0"/>
          </a:p>
        </p:txBody>
      </p:sp>
      <p:sp>
        <p:nvSpPr>
          <p:cNvPr id="4" name="Footer Placeholder 3"/>
          <p:cNvSpPr>
            <a:spLocks noGrp="1"/>
          </p:cNvSpPr>
          <p:nvPr>
            <p:ph type="ftr" sz="quarter" idx="10"/>
          </p:nvPr>
        </p:nvSpPr>
        <p:spPr/>
        <p:txBody>
          <a:bodyPr/>
          <a:lstStyle/>
          <a:p>
            <a:r>
              <a:rPr lang="en-GB" smtClean="0"/>
              <a:t>To change: View -&gt; Header and Footer</a:t>
            </a:r>
            <a:endParaRPr lang="en-GB"/>
          </a:p>
        </p:txBody>
      </p:sp>
      <p:sp>
        <p:nvSpPr>
          <p:cNvPr id="5" name="Slide Number Placeholder 4"/>
          <p:cNvSpPr>
            <a:spLocks noGrp="1"/>
          </p:cNvSpPr>
          <p:nvPr>
            <p:ph type="sldNum" sz="quarter" idx="11"/>
          </p:nvPr>
        </p:nvSpPr>
        <p:spPr/>
        <p:txBody>
          <a:bodyPr/>
          <a:lstStyle/>
          <a:p>
            <a:fld id="{E0E4999A-693E-4414-9420-0281DBDFB0DC}" type="slidenum">
              <a:rPr lang="en-GB" smtClean="0"/>
              <a:pPr/>
              <a:t>10</a:t>
            </a:fld>
            <a:endParaRPr lang="en-GB"/>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Secondary Data Providers</a:t>
            </a:r>
            <a:endParaRPr lang="en-US" dirty="0"/>
          </a:p>
        </p:txBody>
      </p:sp>
      <p:graphicFrame>
        <p:nvGraphicFramePr>
          <p:cNvPr id="6" name="Content Placeholder 5"/>
          <p:cNvGraphicFramePr>
            <a:graphicFrameLocks noGrp="1"/>
          </p:cNvGraphicFramePr>
          <p:nvPr>
            <p:ph idx="1"/>
          </p:nvPr>
        </p:nvGraphicFramePr>
        <p:xfrm>
          <a:off x="420414" y="1303284"/>
          <a:ext cx="8544911" cy="4918839"/>
        </p:xfrm>
        <a:graphic>
          <a:graphicData uri="http://schemas.openxmlformats.org/drawingml/2006/table">
            <a:tbl>
              <a:tblPr/>
              <a:tblGrid>
                <a:gridCol w="2072617"/>
                <a:gridCol w="3587261"/>
                <a:gridCol w="2885033"/>
              </a:tblGrid>
              <a:tr h="454100">
                <a:tc>
                  <a:txBody>
                    <a:bodyPr/>
                    <a:lstStyle/>
                    <a:p>
                      <a:pPr marL="0" marR="0" algn="just">
                        <a:spcBef>
                          <a:spcPts val="200"/>
                        </a:spcBef>
                        <a:spcAft>
                          <a:spcPts val="200"/>
                        </a:spcAft>
                      </a:pPr>
                      <a:r>
                        <a:rPr lang="en-GB" sz="1600" b="1" dirty="0">
                          <a:latin typeface="Times New Roman"/>
                          <a:ea typeface="Times New Roman"/>
                        </a:rPr>
                        <a:t>Tool</a:t>
                      </a:r>
                      <a:endParaRPr lang="en-US"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b="1">
                          <a:latin typeface="Times New Roman"/>
                          <a:ea typeface="Times New Roman"/>
                        </a:rPr>
                        <a:t>Primary Data</a:t>
                      </a:r>
                      <a:endParaRPr lang="en-US"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b="1">
                          <a:latin typeface="Times New Roman"/>
                          <a:ea typeface="Times New Roman"/>
                        </a:rPr>
                        <a:t>Derived data</a:t>
                      </a:r>
                      <a:endParaRPr lang="en-US"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100">
                <a:tc>
                  <a:txBody>
                    <a:bodyPr/>
                    <a:lstStyle/>
                    <a:p>
                      <a:pPr marL="0" marR="0" algn="just">
                        <a:spcBef>
                          <a:spcPts val="200"/>
                        </a:spcBef>
                        <a:spcAft>
                          <a:spcPts val="200"/>
                        </a:spcAft>
                      </a:pPr>
                      <a:r>
                        <a:rPr lang="en-GB" sz="1600" dirty="0">
                          <a:latin typeface="Times New Roman"/>
                          <a:ea typeface="Times New Roman"/>
                        </a:rPr>
                        <a:t>SAM</a:t>
                      </a:r>
                      <a:endParaRPr lang="en-US"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Grid topology</a:t>
                      </a:r>
                      <a:endParaRPr lang="en-US"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Services metrics</a:t>
                      </a:r>
                      <a:endParaRPr lang="en-US"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100">
                <a:tc>
                  <a:txBody>
                    <a:bodyPr/>
                    <a:lstStyle/>
                    <a:p>
                      <a:pPr marL="0" marR="0" algn="just">
                        <a:spcBef>
                          <a:spcPts val="200"/>
                        </a:spcBef>
                        <a:spcAft>
                          <a:spcPts val="200"/>
                        </a:spcAft>
                      </a:pPr>
                      <a:r>
                        <a:rPr lang="en-GB" sz="1600" dirty="0">
                          <a:latin typeface="Times New Roman"/>
                          <a:ea typeface="Times New Roman"/>
                        </a:rPr>
                        <a:t>SAM DB</a:t>
                      </a:r>
                      <a:endParaRPr lang="en-US"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Services metrics</a:t>
                      </a:r>
                      <a:endParaRPr lang="en-US"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Services status</a:t>
                      </a:r>
                      <a:endParaRPr lang="en-US"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100">
                <a:tc>
                  <a:txBody>
                    <a:bodyPr/>
                    <a:lstStyle/>
                    <a:p>
                      <a:pPr marL="0" marR="0" algn="just">
                        <a:spcBef>
                          <a:spcPts val="200"/>
                        </a:spcBef>
                        <a:spcAft>
                          <a:spcPts val="200"/>
                        </a:spcAft>
                      </a:pPr>
                      <a:r>
                        <a:rPr lang="en-GB" sz="1600">
                          <a:latin typeface="Times New Roman"/>
                          <a:ea typeface="Times New Roman"/>
                        </a:rPr>
                        <a:t>Gridview</a:t>
                      </a:r>
                      <a:endParaRPr lang="en-US"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Services status, grid topology</a:t>
                      </a:r>
                      <a:endParaRPr lang="en-US"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Site availability</a:t>
                      </a:r>
                      <a:endParaRPr lang="en-US"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1939">
                <a:tc>
                  <a:txBody>
                    <a:bodyPr/>
                    <a:lstStyle/>
                    <a:p>
                      <a:pPr marL="0" marR="0" algn="just">
                        <a:spcBef>
                          <a:spcPts val="200"/>
                        </a:spcBef>
                        <a:spcAft>
                          <a:spcPts val="200"/>
                        </a:spcAft>
                      </a:pPr>
                      <a:r>
                        <a:rPr lang="en-GB" sz="1600" dirty="0">
                          <a:latin typeface="Times New Roman"/>
                          <a:ea typeface="Times New Roman"/>
                        </a:rPr>
                        <a:t>Accounting Portal</a:t>
                      </a:r>
                      <a:endParaRPr lang="en-US"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accounting records, grid topology, VO info</a:t>
                      </a:r>
                      <a:endParaRPr lang="en-US"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accounting reports</a:t>
                      </a:r>
                      <a:endParaRPr lang="en-US"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100">
                <a:tc>
                  <a:txBody>
                    <a:bodyPr/>
                    <a:lstStyle/>
                    <a:p>
                      <a:pPr marL="0" marR="0" algn="just">
                        <a:spcBef>
                          <a:spcPts val="200"/>
                        </a:spcBef>
                        <a:spcAft>
                          <a:spcPts val="200"/>
                        </a:spcAft>
                      </a:pPr>
                      <a:r>
                        <a:rPr lang="en-GB" sz="1600">
                          <a:latin typeface="Times New Roman"/>
                          <a:ea typeface="Times New Roman"/>
                        </a:rPr>
                        <a:t>FCR</a:t>
                      </a:r>
                      <a:endParaRPr lang="en-US"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Services status, grid topology</a:t>
                      </a:r>
                      <a:endParaRPr lang="en-US"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list of working services for a VO</a:t>
                      </a:r>
                      <a:endParaRPr lang="en-US"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100">
                <a:tc>
                  <a:txBody>
                    <a:bodyPr/>
                    <a:lstStyle/>
                    <a:p>
                      <a:pPr marL="0" marR="0" algn="just">
                        <a:spcBef>
                          <a:spcPts val="200"/>
                        </a:spcBef>
                        <a:spcAft>
                          <a:spcPts val="200"/>
                        </a:spcAft>
                      </a:pPr>
                      <a:r>
                        <a:rPr lang="en-GB" sz="1600">
                          <a:latin typeface="Times New Roman"/>
                          <a:ea typeface="Times New Roman"/>
                        </a:rPr>
                        <a:t>GStat</a:t>
                      </a:r>
                      <a:endParaRPr lang="en-US"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BDII</a:t>
                      </a:r>
                      <a:endParaRPr lang="en-US"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site BDII summary</a:t>
                      </a:r>
                      <a:endParaRPr lang="en-US"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100">
                <a:tc>
                  <a:txBody>
                    <a:bodyPr/>
                    <a:lstStyle/>
                    <a:p>
                      <a:pPr marL="0" marR="0" algn="just">
                        <a:spcBef>
                          <a:spcPts val="200"/>
                        </a:spcBef>
                        <a:spcAft>
                          <a:spcPts val="200"/>
                        </a:spcAft>
                      </a:pPr>
                      <a:r>
                        <a:rPr lang="en-GB" sz="1600">
                          <a:latin typeface="Times New Roman"/>
                          <a:ea typeface="Times New Roman"/>
                        </a:rPr>
                        <a:t>Operations Portal</a:t>
                      </a:r>
                      <a:endParaRPr lang="en-US"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Site &amp; ROC test information</a:t>
                      </a:r>
                      <a:endParaRPr lang="en-US"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Site&amp; ROC Reports</a:t>
                      </a:r>
                      <a:endParaRPr lang="en-US"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100">
                <a:tc>
                  <a:txBody>
                    <a:bodyPr/>
                    <a:lstStyle/>
                    <a:p>
                      <a:pPr marL="0" marR="0" algn="just">
                        <a:spcBef>
                          <a:spcPts val="200"/>
                        </a:spcBef>
                        <a:spcAft>
                          <a:spcPts val="200"/>
                        </a:spcAft>
                      </a:pPr>
                      <a:r>
                        <a:rPr lang="en-GB" sz="1600">
                          <a:latin typeface="Times New Roman"/>
                          <a:ea typeface="Times New Roman"/>
                        </a:rPr>
                        <a:t>Operations Portal</a:t>
                      </a:r>
                      <a:endParaRPr lang="en-US"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VOMS servers endpoint in VOCard</a:t>
                      </a:r>
                      <a:endParaRPr lang="en-US"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List of VOMS Users</a:t>
                      </a:r>
                      <a:endParaRPr lang="en-US"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100">
                <a:tc>
                  <a:txBody>
                    <a:bodyPr/>
                    <a:lstStyle/>
                    <a:p>
                      <a:pPr marL="0" marR="0" algn="just">
                        <a:spcBef>
                          <a:spcPts val="200"/>
                        </a:spcBef>
                        <a:spcAft>
                          <a:spcPts val="200"/>
                        </a:spcAft>
                      </a:pPr>
                      <a:r>
                        <a:rPr lang="en-GB" sz="1600">
                          <a:latin typeface="Times New Roman"/>
                          <a:ea typeface="Times New Roman"/>
                        </a:rPr>
                        <a:t>Operations Dashboard</a:t>
                      </a:r>
                      <a:endParaRPr lang="en-US"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status, site information</a:t>
                      </a:r>
                      <a:endParaRPr lang="en-US" sz="160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dirty="0">
                          <a:latin typeface="Times New Roman"/>
                          <a:ea typeface="Times New Roman"/>
                        </a:rPr>
                        <a:t>Tickets</a:t>
                      </a:r>
                      <a:endParaRPr lang="en-US" sz="1600" dirty="0">
                        <a:latin typeface="Times New Roman"/>
                        <a:ea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Footer Placeholder 3"/>
          <p:cNvSpPr>
            <a:spLocks noGrp="1"/>
          </p:cNvSpPr>
          <p:nvPr>
            <p:ph type="ftr" sz="quarter" idx="10"/>
          </p:nvPr>
        </p:nvSpPr>
        <p:spPr/>
        <p:txBody>
          <a:bodyPr/>
          <a:lstStyle/>
          <a:p>
            <a:r>
              <a:rPr lang="en-GB" smtClean="0"/>
              <a:t>To change: View -&gt; Header and Footer</a:t>
            </a:r>
            <a:endParaRPr lang="en-GB"/>
          </a:p>
        </p:txBody>
      </p:sp>
      <p:sp>
        <p:nvSpPr>
          <p:cNvPr id="5" name="Slide Number Placeholder 4"/>
          <p:cNvSpPr>
            <a:spLocks noGrp="1"/>
          </p:cNvSpPr>
          <p:nvPr>
            <p:ph type="sldNum" sz="quarter" idx="11"/>
          </p:nvPr>
        </p:nvSpPr>
        <p:spPr/>
        <p:txBody>
          <a:bodyPr/>
          <a:lstStyle/>
          <a:p>
            <a:fld id="{E0E4999A-693E-4414-9420-0281DBDFB0DC}" type="slidenum">
              <a:rPr lang="en-GB" smtClean="0"/>
              <a:pPr/>
              <a:t>11</a:t>
            </a:fld>
            <a:endParaRPr lang="en-GB"/>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 Providers</a:t>
            </a:r>
            <a:endParaRPr lang="en-US" dirty="0"/>
          </a:p>
        </p:txBody>
      </p:sp>
      <p:graphicFrame>
        <p:nvGraphicFramePr>
          <p:cNvPr id="6" name="Content Placeholder 5"/>
          <p:cNvGraphicFramePr>
            <a:graphicFrameLocks noGrp="1"/>
          </p:cNvGraphicFramePr>
          <p:nvPr>
            <p:ph idx="1"/>
          </p:nvPr>
        </p:nvGraphicFramePr>
        <p:xfrm>
          <a:off x="546539" y="830310"/>
          <a:ext cx="7935310" cy="5570496"/>
        </p:xfrm>
        <a:graphic>
          <a:graphicData uri="http://schemas.openxmlformats.org/drawingml/2006/table">
            <a:tbl>
              <a:tblPr/>
              <a:tblGrid>
                <a:gridCol w="2939003"/>
                <a:gridCol w="4996307"/>
              </a:tblGrid>
              <a:tr h="278525">
                <a:tc>
                  <a:txBody>
                    <a:bodyPr/>
                    <a:lstStyle/>
                    <a:p>
                      <a:pPr marL="0" marR="0" algn="just">
                        <a:spcBef>
                          <a:spcPts val="200"/>
                        </a:spcBef>
                        <a:spcAft>
                          <a:spcPts val="200"/>
                        </a:spcAft>
                      </a:pPr>
                      <a:r>
                        <a:rPr lang="en-GB" sz="1600" b="1" dirty="0">
                          <a:latin typeface="Times New Roman"/>
                          <a:ea typeface="Times New Roman"/>
                        </a:rPr>
                        <a:t>Tool</a:t>
                      </a:r>
                      <a:endParaRPr lang="en-US" sz="16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b="1">
                          <a:latin typeface="Times New Roman"/>
                          <a:ea typeface="Times New Roman"/>
                        </a:rPr>
                        <a:t>Service Provided</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8525">
                <a:tc>
                  <a:txBody>
                    <a:bodyPr/>
                    <a:lstStyle/>
                    <a:p>
                      <a:pPr marL="0" marR="0" algn="just">
                        <a:spcBef>
                          <a:spcPts val="200"/>
                        </a:spcBef>
                        <a:spcAft>
                          <a:spcPts val="200"/>
                        </a:spcAft>
                      </a:pPr>
                      <a:r>
                        <a:rPr lang="en-GB" sz="1600">
                          <a:latin typeface="Times New Roman"/>
                          <a:ea typeface="Times New Roman"/>
                        </a:rPr>
                        <a:t>SAM</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Monitor grid services</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8525">
                <a:tc>
                  <a:txBody>
                    <a:bodyPr/>
                    <a:lstStyle/>
                    <a:p>
                      <a:pPr marL="0" marR="0" algn="just">
                        <a:spcBef>
                          <a:spcPts val="200"/>
                        </a:spcBef>
                        <a:spcAft>
                          <a:spcPts val="200"/>
                        </a:spcAft>
                      </a:pPr>
                      <a:r>
                        <a:rPr lang="en-GB" sz="1600">
                          <a:latin typeface="Times New Roman"/>
                          <a:ea typeface="Times New Roman"/>
                        </a:rPr>
                        <a:t>SAM</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Provide interface to monitoring data</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8525">
                <a:tc>
                  <a:txBody>
                    <a:bodyPr/>
                    <a:lstStyle/>
                    <a:p>
                      <a:pPr marL="0" marR="0" algn="just">
                        <a:spcBef>
                          <a:spcPts val="200"/>
                        </a:spcBef>
                        <a:spcAft>
                          <a:spcPts val="200"/>
                        </a:spcAft>
                      </a:pPr>
                      <a:r>
                        <a:rPr lang="en-GB" sz="1600">
                          <a:latin typeface="Times New Roman"/>
                          <a:ea typeface="Times New Roman"/>
                        </a:rPr>
                        <a:t>SAMAP</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Allow real time scheduling of SAM tests</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8525">
                <a:tc>
                  <a:txBody>
                    <a:bodyPr/>
                    <a:lstStyle/>
                    <a:p>
                      <a:pPr marL="0" marR="0" algn="just">
                        <a:spcBef>
                          <a:spcPts val="200"/>
                        </a:spcBef>
                        <a:spcAft>
                          <a:spcPts val="200"/>
                        </a:spcAft>
                      </a:pPr>
                      <a:r>
                        <a:rPr lang="en-GB" sz="1600">
                          <a:latin typeface="Times New Roman"/>
                          <a:ea typeface="Times New Roman"/>
                        </a:rPr>
                        <a:t>GridView</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Calculate site availability</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7048">
                <a:tc>
                  <a:txBody>
                    <a:bodyPr/>
                    <a:lstStyle/>
                    <a:p>
                      <a:pPr marL="0" marR="0" algn="just">
                        <a:spcBef>
                          <a:spcPts val="200"/>
                        </a:spcBef>
                        <a:spcAft>
                          <a:spcPts val="200"/>
                        </a:spcAft>
                      </a:pPr>
                      <a:r>
                        <a:rPr lang="en-GB" sz="1600">
                          <a:latin typeface="Times New Roman"/>
                          <a:ea typeface="Times New Roman"/>
                        </a:rPr>
                        <a:t>GridView</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Report metrics about site availability and reliability</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8525">
                <a:tc>
                  <a:txBody>
                    <a:bodyPr/>
                    <a:lstStyle/>
                    <a:p>
                      <a:pPr marL="0" marR="0" algn="just">
                        <a:spcBef>
                          <a:spcPts val="200"/>
                        </a:spcBef>
                        <a:spcAft>
                          <a:spcPts val="200"/>
                        </a:spcAft>
                      </a:pPr>
                      <a:r>
                        <a:rPr lang="en-GB" sz="1600">
                          <a:latin typeface="Times New Roman"/>
                          <a:ea typeface="Times New Roman"/>
                        </a:rPr>
                        <a:t>APEL</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Provide and process accounting data</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8525">
                <a:tc>
                  <a:txBody>
                    <a:bodyPr/>
                    <a:lstStyle/>
                    <a:p>
                      <a:pPr marL="0" marR="0" algn="just">
                        <a:spcBef>
                          <a:spcPts val="200"/>
                        </a:spcBef>
                        <a:spcAft>
                          <a:spcPts val="200"/>
                        </a:spcAft>
                      </a:pPr>
                      <a:r>
                        <a:rPr lang="en-GB" sz="1600">
                          <a:latin typeface="Times New Roman"/>
                          <a:ea typeface="Times New Roman"/>
                        </a:rPr>
                        <a:t>Accounting Portal</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Report metrics about site accounting</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8525">
                <a:tc>
                  <a:txBody>
                    <a:bodyPr/>
                    <a:lstStyle/>
                    <a:p>
                      <a:pPr marL="0" marR="0" algn="just">
                        <a:spcBef>
                          <a:spcPts val="200"/>
                        </a:spcBef>
                        <a:spcAft>
                          <a:spcPts val="200"/>
                        </a:spcAft>
                      </a:pPr>
                      <a:r>
                        <a:rPr lang="en-GB" sz="1600">
                          <a:latin typeface="Times New Roman"/>
                          <a:ea typeface="Times New Roman"/>
                        </a:rPr>
                        <a:t>Freedom of Choice (FCR)</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Provide a list of working resources for a VO</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8525">
                <a:tc>
                  <a:txBody>
                    <a:bodyPr/>
                    <a:lstStyle/>
                    <a:p>
                      <a:pPr marL="0" marR="0" algn="just">
                        <a:spcBef>
                          <a:spcPts val="200"/>
                        </a:spcBef>
                        <a:spcAft>
                          <a:spcPts val="200"/>
                        </a:spcAft>
                      </a:pPr>
                      <a:r>
                        <a:rPr lang="en-GB" sz="1600">
                          <a:latin typeface="Times New Roman"/>
                          <a:ea typeface="Times New Roman"/>
                        </a:rPr>
                        <a:t>GStat</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Provide tests results for site information system	</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8525">
                <a:tc>
                  <a:txBody>
                    <a:bodyPr/>
                    <a:lstStyle/>
                    <a:p>
                      <a:pPr marL="0" marR="0" algn="just">
                        <a:spcBef>
                          <a:spcPts val="200"/>
                        </a:spcBef>
                        <a:spcAft>
                          <a:spcPts val="200"/>
                        </a:spcAft>
                      </a:pPr>
                      <a:r>
                        <a:rPr lang="en-GB" sz="1600">
                          <a:latin typeface="Times New Roman"/>
                          <a:ea typeface="Times New Roman"/>
                        </a:rPr>
                        <a:t>Operations Portal</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Populate VO information</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8525">
                <a:tc>
                  <a:txBody>
                    <a:bodyPr/>
                    <a:lstStyle/>
                    <a:p>
                      <a:pPr marL="0" marR="0" algn="just">
                        <a:spcBef>
                          <a:spcPts val="200"/>
                        </a:spcBef>
                        <a:spcAft>
                          <a:spcPts val="200"/>
                        </a:spcAft>
                      </a:pPr>
                      <a:r>
                        <a:rPr lang="en-GB" sz="1600">
                          <a:latin typeface="Times New Roman"/>
                          <a:ea typeface="Times New Roman"/>
                        </a:rPr>
                        <a:t>Operations Portal</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Provide interface to manage VO info</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8525">
                <a:tc>
                  <a:txBody>
                    <a:bodyPr/>
                    <a:lstStyle/>
                    <a:p>
                      <a:pPr marL="0" marR="0" algn="just">
                        <a:spcBef>
                          <a:spcPts val="200"/>
                        </a:spcBef>
                        <a:spcAft>
                          <a:spcPts val="200"/>
                        </a:spcAft>
                      </a:pPr>
                      <a:r>
                        <a:rPr lang="en-GB" sz="1600">
                          <a:latin typeface="Times New Roman"/>
                          <a:ea typeface="Times New Roman"/>
                        </a:rPr>
                        <a:t>Operations Portal</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Provide project-wide communication tools</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8525">
                <a:tc>
                  <a:txBody>
                    <a:bodyPr/>
                    <a:lstStyle/>
                    <a:p>
                      <a:pPr marL="0" marR="0" algn="just">
                        <a:spcBef>
                          <a:spcPts val="200"/>
                        </a:spcBef>
                        <a:spcAft>
                          <a:spcPts val="200"/>
                        </a:spcAft>
                      </a:pPr>
                      <a:r>
                        <a:rPr lang="en-GB" sz="1600">
                          <a:latin typeface="Times New Roman"/>
                          <a:ea typeface="Times New Roman"/>
                        </a:rPr>
                        <a:t>Operations Portal</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Provide repository for operational procedures</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8525">
                <a:tc>
                  <a:txBody>
                    <a:bodyPr/>
                    <a:lstStyle/>
                    <a:p>
                      <a:pPr marL="0" marR="0" algn="just">
                        <a:spcBef>
                          <a:spcPts val="200"/>
                        </a:spcBef>
                        <a:spcAft>
                          <a:spcPts val="200"/>
                        </a:spcAft>
                      </a:pPr>
                      <a:r>
                        <a:rPr lang="en-GB" sz="1600">
                          <a:latin typeface="Times New Roman"/>
                          <a:ea typeface="Times New Roman"/>
                        </a:rPr>
                        <a:t>Operations Dashboard</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Provide dashboard tools for grid operators</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8525">
                <a:tc>
                  <a:txBody>
                    <a:bodyPr/>
                    <a:lstStyle/>
                    <a:p>
                      <a:pPr marL="0" marR="0" algn="just">
                        <a:spcBef>
                          <a:spcPts val="200"/>
                        </a:spcBef>
                        <a:spcAft>
                          <a:spcPts val="200"/>
                        </a:spcAft>
                      </a:pPr>
                      <a:r>
                        <a:rPr lang="en-GB" sz="1600">
                          <a:latin typeface="Times New Roman"/>
                          <a:ea typeface="Times New Roman"/>
                        </a:rPr>
                        <a:t>Operations Dashboard</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Provide dashboard tools for regional support</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7048">
                <a:tc>
                  <a:txBody>
                    <a:bodyPr/>
                    <a:lstStyle/>
                    <a:p>
                      <a:pPr marL="0" marR="0" algn="just">
                        <a:spcBef>
                          <a:spcPts val="200"/>
                        </a:spcBef>
                        <a:spcAft>
                          <a:spcPts val="200"/>
                        </a:spcAft>
                      </a:pPr>
                      <a:r>
                        <a:rPr lang="en-GB" sz="1600">
                          <a:latin typeface="Times New Roman"/>
                          <a:ea typeface="Times New Roman"/>
                        </a:rPr>
                        <a:t>GOCDB</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a:latin typeface="Times New Roman"/>
                          <a:ea typeface="Times New Roman"/>
                        </a:rPr>
                        <a:t>Populate grid topology info, users and services info</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8525">
                <a:tc>
                  <a:txBody>
                    <a:bodyPr/>
                    <a:lstStyle/>
                    <a:p>
                      <a:pPr marL="0" marR="0" algn="just">
                        <a:spcBef>
                          <a:spcPts val="200"/>
                        </a:spcBef>
                        <a:spcAft>
                          <a:spcPts val="200"/>
                        </a:spcAft>
                      </a:pPr>
                      <a:r>
                        <a:rPr lang="en-GB" sz="1600">
                          <a:latin typeface="Times New Roman"/>
                          <a:ea typeface="Times New Roman"/>
                        </a:rPr>
                        <a:t>GOCDB</a:t>
                      </a:r>
                      <a:endParaRPr lang="en-US" sz="16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spcBef>
                          <a:spcPts val="200"/>
                        </a:spcBef>
                        <a:spcAft>
                          <a:spcPts val="200"/>
                        </a:spcAft>
                      </a:pPr>
                      <a:r>
                        <a:rPr lang="en-GB" sz="1600" dirty="0">
                          <a:latin typeface="Times New Roman"/>
                          <a:ea typeface="Times New Roman"/>
                        </a:rPr>
                        <a:t>Provide interface to manage topology info</a:t>
                      </a:r>
                      <a:endParaRPr lang="en-US" sz="16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Footer Placeholder 3"/>
          <p:cNvSpPr>
            <a:spLocks noGrp="1"/>
          </p:cNvSpPr>
          <p:nvPr>
            <p:ph type="ftr" sz="quarter" idx="10"/>
          </p:nvPr>
        </p:nvSpPr>
        <p:spPr/>
        <p:txBody>
          <a:bodyPr/>
          <a:lstStyle/>
          <a:p>
            <a:r>
              <a:rPr lang="en-GB" smtClean="0"/>
              <a:t>To change: View -&gt; Header and Footer</a:t>
            </a:r>
            <a:endParaRPr lang="en-GB"/>
          </a:p>
        </p:txBody>
      </p:sp>
      <p:sp>
        <p:nvSpPr>
          <p:cNvPr id="5" name="Slide Number Placeholder 4"/>
          <p:cNvSpPr>
            <a:spLocks noGrp="1"/>
          </p:cNvSpPr>
          <p:nvPr>
            <p:ph type="sldNum" sz="quarter" idx="11"/>
          </p:nvPr>
        </p:nvSpPr>
        <p:spPr/>
        <p:txBody>
          <a:bodyPr/>
          <a:lstStyle/>
          <a:p>
            <a:fld id="{E0E4999A-693E-4414-9420-0281DBDFB0DC}" type="slidenum">
              <a:rPr lang="en-GB" smtClean="0"/>
              <a:pPr/>
              <a:t>12</a:t>
            </a:fld>
            <a:endParaRPr lang="en-GB"/>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we distribute?</a:t>
            </a:r>
            <a:endParaRPr lang="en-US" dirty="0"/>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0"/>
          </p:nvPr>
        </p:nvSpPr>
        <p:spPr/>
        <p:txBody>
          <a:bodyPr/>
          <a:lstStyle/>
          <a:p>
            <a:r>
              <a:rPr lang="en-GB" smtClean="0"/>
              <a:t>To change: View -&gt; Header and Footer</a:t>
            </a:r>
            <a:endParaRPr lang="en-GB"/>
          </a:p>
        </p:txBody>
      </p:sp>
      <p:sp>
        <p:nvSpPr>
          <p:cNvPr id="5" name="Slide Number Placeholder 4"/>
          <p:cNvSpPr>
            <a:spLocks noGrp="1"/>
          </p:cNvSpPr>
          <p:nvPr>
            <p:ph type="sldNum" sz="quarter" idx="11"/>
          </p:nvPr>
        </p:nvSpPr>
        <p:spPr/>
        <p:txBody>
          <a:bodyPr/>
          <a:lstStyle/>
          <a:p>
            <a:fld id="{E0E4999A-693E-4414-9420-0281DBDFB0DC}" type="slidenum">
              <a:rPr lang="en-GB" smtClean="0"/>
              <a:pPr/>
              <a:t>13</a:t>
            </a:fld>
            <a:endParaRPr lang="en-GB"/>
          </a:p>
        </p:txBody>
      </p:sp>
      <p:sp>
        <p:nvSpPr>
          <p:cNvPr id="266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6625" name="Object 1"/>
          <p:cNvGraphicFramePr>
            <a:graphicFrameLocks noChangeAspect="1"/>
          </p:cNvGraphicFramePr>
          <p:nvPr/>
        </p:nvGraphicFramePr>
        <p:xfrm>
          <a:off x="1093069" y="861842"/>
          <a:ext cx="6747642" cy="5652333"/>
        </p:xfrm>
        <a:graphic>
          <a:graphicData uri="http://schemas.openxmlformats.org/presentationml/2006/ole">
            <p:oleObj spid="_x0000_s26625" name="Visio" r:id="rId3" imgW="4755356" imgH="3984308" progId="Visio.Drawing.11">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Aggregation models</a:t>
            </a:r>
            <a:endParaRPr lang="en-US" dirty="0"/>
          </a:p>
        </p:txBody>
      </p:sp>
      <p:sp>
        <p:nvSpPr>
          <p:cNvPr id="3" name="Content Placeholder 2"/>
          <p:cNvSpPr>
            <a:spLocks noGrp="1"/>
          </p:cNvSpPr>
          <p:nvPr>
            <p:ph idx="1"/>
          </p:nvPr>
        </p:nvSpPr>
        <p:spPr/>
        <p:txBody>
          <a:bodyPr/>
          <a:lstStyle/>
          <a:p>
            <a:r>
              <a:rPr lang="en-US" dirty="0" smtClean="0"/>
              <a:t>Aggregation at project (WLCG), infrastructure(EGEE) levels</a:t>
            </a:r>
          </a:p>
          <a:p>
            <a:r>
              <a:rPr lang="en-US" dirty="0" smtClean="0"/>
              <a:t>Filtering between  ROC and Project</a:t>
            </a:r>
          </a:p>
        </p:txBody>
      </p:sp>
      <p:sp>
        <p:nvSpPr>
          <p:cNvPr id="4" name="Footer Placeholder 3"/>
          <p:cNvSpPr>
            <a:spLocks noGrp="1"/>
          </p:cNvSpPr>
          <p:nvPr>
            <p:ph type="ftr" sz="quarter" idx="10"/>
          </p:nvPr>
        </p:nvSpPr>
        <p:spPr/>
        <p:txBody>
          <a:bodyPr/>
          <a:lstStyle/>
          <a:p>
            <a:r>
              <a:rPr lang="en-GB" smtClean="0"/>
              <a:t>To change: View -&gt; Header and Footer</a:t>
            </a:r>
            <a:endParaRPr lang="en-GB"/>
          </a:p>
        </p:txBody>
      </p:sp>
      <p:sp>
        <p:nvSpPr>
          <p:cNvPr id="5" name="Slide Number Placeholder 4"/>
          <p:cNvSpPr>
            <a:spLocks noGrp="1"/>
          </p:cNvSpPr>
          <p:nvPr>
            <p:ph type="sldNum" sz="quarter" idx="11"/>
          </p:nvPr>
        </p:nvSpPr>
        <p:spPr/>
        <p:txBody>
          <a:bodyPr/>
          <a:lstStyle/>
          <a:p>
            <a:fld id="{E0E4999A-693E-4414-9420-0281DBDFB0DC}" type="slidenum">
              <a:rPr lang="en-GB" smtClean="0"/>
              <a:pPr/>
              <a:t>14</a:t>
            </a:fld>
            <a:endParaRPr lang="en-GB"/>
          </a:p>
        </p:txBody>
      </p:sp>
      <p:sp>
        <p:nvSpPr>
          <p:cNvPr id="276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7653" name="Object 5"/>
          <p:cNvGraphicFramePr>
            <a:graphicFrameLocks noChangeAspect="1"/>
          </p:cNvGraphicFramePr>
          <p:nvPr/>
        </p:nvGraphicFramePr>
        <p:xfrm>
          <a:off x="1313793" y="2385847"/>
          <a:ext cx="7704083" cy="4130099"/>
        </p:xfrm>
        <a:graphic>
          <a:graphicData uri="http://schemas.openxmlformats.org/presentationml/2006/ole">
            <p:oleObj spid="_x0000_s27653" name="Visio" r:id="rId3" imgW="5830729" imgH="4174808" progId="Visio.Drawing.11">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Messaging for integration</a:t>
            </a:r>
            <a:endParaRPr lang="en-US" dirty="0"/>
          </a:p>
        </p:txBody>
      </p:sp>
      <p:sp>
        <p:nvSpPr>
          <p:cNvPr id="3" name="Content Placeholder 2"/>
          <p:cNvSpPr>
            <a:spLocks noGrp="1"/>
          </p:cNvSpPr>
          <p:nvPr>
            <p:ph idx="1"/>
          </p:nvPr>
        </p:nvSpPr>
        <p:spPr/>
        <p:txBody>
          <a:bodyPr/>
          <a:lstStyle/>
          <a:p>
            <a:r>
              <a:rPr lang="en-US" dirty="0" err="1" smtClean="0"/>
              <a:t>ActiveMQ</a:t>
            </a:r>
            <a:r>
              <a:rPr lang="en-US" dirty="0" smtClean="0"/>
              <a:t> as messaging bus to integrate systems</a:t>
            </a:r>
          </a:p>
          <a:p>
            <a:pPr lvl="1"/>
            <a:r>
              <a:rPr lang="en-US" dirty="0" smtClean="0"/>
              <a:t>Reliable + Scalable</a:t>
            </a:r>
          </a:p>
          <a:p>
            <a:r>
              <a:rPr lang="en-US" dirty="0" smtClean="0"/>
              <a:t>Already in production for WLCG for OSG interoperation</a:t>
            </a:r>
          </a:p>
          <a:p>
            <a:pPr lvl="1"/>
            <a:endParaRPr lang="en-US" dirty="0"/>
          </a:p>
        </p:txBody>
      </p:sp>
      <p:sp>
        <p:nvSpPr>
          <p:cNvPr id="4" name="Footer Placeholder 3"/>
          <p:cNvSpPr>
            <a:spLocks noGrp="1"/>
          </p:cNvSpPr>
          <p:nvPr>
            <p:ph type="ftr" sz="quarter" idx="10"/>
          </p:nvPr>
        </p:nvSpPr>
        <p:spPr/>
        <p:txBody>
          <a:bodyPr/>
          <a:lstStyle/>
          <a:p>
            <a:r>
              <a:rPr lang="en-GB" smtClean="0"/>
              <a:t>To change: View -&gt; Header and Footer</a:t>
            </a:r>
            <a:endParaRPr lang="en-GB"/>
          </a:p>
        </p:txBody>
      </p:sp>
      <p:sp>
        <p:nvSpPr>
          <p:cNvPr id="5" name="Slide Number Placeholder 4"/>
          <p:cNvSpPr>
            <a:spLocks noGrp="1"/>
          </p:cNvSpPr>
          <p:nvPr>
            <p:ph type="sldNum" sz="quarter" idx="11"/>
          </p:nvPr>
        </p:nvSpPr>
        <p:spPr/>
        <p:txBody>
          <a:bodyPr/>
          <a:lstStyle/>
          <a:p>
            <a:fld id="{E0E4999A-693E-4414-9420-0281DBDFB0DC}" type="slidenum">
              <a:rPr lang="en-GB" smtClean="0"/>
              <a:pPr/>
              <a:t>15</a:t>
            </a:fld>
            <a:endParaRPr lang="en-GB"/>
          </a:p>
        </p:txBody>
      </p:sp>
      <p:sp>
        <p:nvSpPr>
          <p:cNvPr id="286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8673" name="Object 1"/>
          <p:cNvGraphicFramePr>
            <a:graphicFrameLocks noChangeAspect="1"/>
          </p:cNvGraphicFramePr>
          <p:nvPr/>
        </p:nvGraphicFramePr>
        <p:xfrm>
          <a:off x="1357220" y="2719843"/>
          <a:ext cx="6223085" cy="3669667"/>
        </p:xfrm>
        <a:graphic>
          <a:graphicData uri="http://schemas.openxmlformats.org/presentationml/2006/ole">
            <p:oleObj spid="_x0000_s28673" name="Visio" r:id="rId3" imgW="5741670" imgH="3382328" progId="Visio.Drawing.11">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Multi-level monitoring</a:t>
            </a:r>
            <a:endParaRPr lang="en-US" dirty="0"/>
          </a:p>
        </p:txBody>
      </p:sp>
      <p:sp>
        <p:nvSpPr>
          <p:cNvPr id="3" name="Content Placeholder 2"/>
          <p:cNvSpPr>
            <a:spLocks noGrp="1"/>
          </p:cNvSpPr>
          <p:nvPr>
            <p:ph idx="1"/>
          </p:nvPr>
        </p:nvSpPr>
        <p:spPr/>
        <p:txBody>
          <a:bodyPr/>
          <a:lstStyle/>
          <a:p>
            <a:r>
              <a:rPr lang="en-US" dirty="0" smtClean="0"/>
              <a:t>Based on CEE ROC </a:t>
            </a:r>
            <a:r>
              <a:rPr lang="en-US" dirty="0" err="1" smtClean="0"/>
              <a:t>Nagios</a:t>
            </a:r>
            <a:r>
              <a:rPr lang="en-US" dirty="0" smtClean="0"/>
              <a:t> prototype</a:t>
            </a:r>
          </a:p>
          <a:p>
            <a:pPr lvl="1"/>
            <a:r>
              <a:rPr lang="en-US" dirty="0" smtClean="0"/>
              <a:t>Replace central SAM with components at ROC and site</a:t>
            </a:r>
          </a:p>
          <a:p>
            <a:pPr lvl="1"/>
            <a:r>
              <a:rPr lang="en-US" dirty="0" smtClean="0"/>
              <a:t>Tie together with the messaging system</a:t>
            </a:r>
          </a:p>
          <a:p>
            <a:pPr lvl="1"/>
            <a:r>
              <a:rPr lang="en-US" dirty="0" smtClean="0"/>
              <a:t>Regional operations dashboard and alarms DB</a:t>
            </a:r>
          </a:p>
          <a:p>
            <a:pPr lvl="1"/>
            <a:r>
              <a:rPr lang="en-US" dirty="0" smtClean="0"/>
              <a:t>Link into regional ticketing</a:t>
            </a:r>
          </a:p>
          <a:p>
            <a:pPr lvl="2"/>
            <a:r>
              <a:rPr lang="en-US" dirty="0" smtClean="0"/>
              <a:t>Perhaps via GGUS (for integration simplicity)</a:t>
            </a:r>
          </a:p>
          <a:p>
            <a:r>
              <a:rPr lang="en-US" dirty="0" smtClean="0"/>
              <a:t>Follow new operational model</a:t>
            </a:r>
          </a:p>
          <a:p>
            <a:pPr lvl="1"/>
            <a:r>
              <a:rPr lang="en-US" dirty="0" smtClean="0"/>
              <a:t>Raise alarms immediately at the site</a:t>
            </a:r>
          </a:p>
          <a:p>
            <a:pPr lvl="1"/>
            <a:r>
              <a:rPr lang="en-US" dirty="0" smtClean="0"/>
              <a:t>1</a:t>
            </a:r>
            <a:r>
              <a:rPr lang="en-US" baseline="30000" dirty="0" smtClean="0"/>
              <a:t>st</a:t>
            </a:r>
            <a:r>
              <a:rPr lang="en-US" dirty="0" smtClean="0"/>
              <a:t> level support sees them and can respond if needed</a:t>
            </a:r>
          </a:p>
          <a:p>
            <a:pPr lvl="1"/>
            <a:r>
              <a:rPr lang="en-US" dirty="0" smtClean="0"/>
              <a:t>Central COD only involved after 2-3 weeks e.g. </a:t>
            </a:r>
            <a:r>
              <a:rPr lang="en-US" smtClean="0"/>
              <a:t>site banning</a:t>
            </a:r>
            <a:endParaRPr lang="en-US" dirty="0" smtClean="0"/>
          </a:p>
          <a:p>
            <a:r>
              <a:rPr lang="en-US" dirty="0" smtClean="0"/>
              <a:t>Project/Infrastructure can aggregate data for reporting</a:t>
            </a:r>
            <a:endParaRPr lang="en-US" dirty="0"/>
          </a:p>
        </p:txBody>
      </p:sp>
      <p:sp>
        <p:nvSpPr>
          <p:cNvPr id="4" name="Footer Placeholder 3"/>
          <p:cNvSpPr>
            <a:spLocks noGrp="1"/>
          </p:cNvSpPr>
          <p:nvPr>
            <p:ph type="ftr" sz="quarter" idx="10"/>
          </p:nvPr>
        </p:nvSpPr>
        <p:spPr/>
        <p:txBody>
          <a:bodyPr/>
          <a:lstStyle/>
          <a:p>
            <a:r>
              <a:rPr lang="en-GB" smtClean="0"/>
              <a:t>GDB, July 2008</a:t>
            </a:r>
            <a:endParaRPr lang="en-GB" dirty="0"/>
          </a:p>
        </p:txBody>
      </p:sp>
      <p:sp>
        <p:nvSpPr>
          <p:cNvPr id="5" name="Slide Number Placeholder 4"/>
          <p:cNvSpPr>
            <a:spLocks noGrp="1"/>
          </p:cNvSpPr>
          <p:nvPr>
            <p:ph type="sldNum" sz="quarter" idx="11"/>
          </p:nvPr>
        </p:nvSpPr>
        <p:spPr/>
        <p:txBody>
          <a:bodyPr/>
          <a:lstStyle/>
          <a:p>
            <a:fld id="{E0E4999A-693E-4414-9420-0281DBDFB0DC}" type="slidenum">
              <a:rPr lang="en-GB" smtClean="0"/>
              <a:pPr/>
              <a:t>16</a:t>
            </a:fld>
            <a:endParaRPr lang="en-GB"/>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 level monitoring framework</a:t>
            </a:r>
            <a:endParaRPr lang="en-US" dirty="0"/>
          </a:p>
        </p:txBody>
      </p:sp>
      <p:sp>
        <p:nvSpPr>
          <p:cNvPr id="3" name="Content Placeholder 2"/>
          <p:cNvSpPr>
            <a:spLocks noGrp="1"/>
          </p:cNvSpPr>
          <p:nvPr>
            <p:ph idx="1"/>
          </p:nvPr>
        </p:nvSpPr>
        <p:spPr/>
        <p:txBody>
          <a:bodyPr/>
          <a:lstStyle/>
          <a:p>
            <a:endParaRPr lang="en-US" dirty="0"/>
          </a:p>
        </p:txBody>
      </p:sp>
      <p:sp>
        <p:nvSpPr>
          <p:cNvPr id="4" name="Footer Placeholder 3"/>
          <p:cNvSpPr>
            <a:spLocks noGrp="1"/>
          </p:cNvSpPr>
          <p:nvPr>
            <p:ph type="ftr" sz="quarter" idx="10"/>
          </p:nvPr>
        </p:nvSpPr>
        <p:spPr/>
        <p:txBody>
          <a:bodyPr/>
          <a:lstStyle/>
          <a:p>
            <a:r>
              <a:rPr lang="en-GB" smtClean="0"/>
              <a:t>To change: View -&gt; Header and Footer</a:t>
            </a:r>
            <a:endParaRPr lang="en-GB"/>
          </a:p>
        </p:txBody>
      </p:sp>
      <p:sp>
        <p:nvSpPr>
          <p:cNvPr id="5" name="Slide Number Placeholder 4"/>
          <p:cNvSpPr>
            <a:spLocks noGrp="1"/>
          </p:cNvSpPr>
          <p:nvPr>
            <p:ph type="sldNum" sz="quarter" idx="11"/>
          </p:nvPr>
        </p:nvSpPr>
        <p:spPr/>
        <p:txBody>
          <a:bodyPr/>
          <a:lstStyle/>
          <a:p>
            <a:fld id="{E0E4999A-693E-4414-9420-0281DBDFB0DC}" type="slidenum">
              <a:rPr lang="en-GB" smtClean="0"/>
              <a:pPr/>
              <a:t>17</a:t>
            </a:fld>
            <a:endParaRPr lang="en-GB"/>
          </a:p>
        </p:txBody>
      </p:sp>
      <p:pic>
        <p:nvPicPr>
          <p:cNvPr id="6" name="Picture 5" descr="Multilevel"/>
          <p:cNvPicPr/>
          <p:nvPr/>
        </p:nvPicPr>
        <p:blipFill>
          <a:blip r:embed="rId2"/>
          <a:srcRect/>
          <a:stretch>
            <a:fillRect/>
          </a:stretch>
        </p:blipFill>
        <p:spPr bwMode="auto">
          <a:xfrm>
            <a:off x="472966" y="914401"/>
            <a:ext cx="8439806" cy="534976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site components</a:t>
            </a:r>
            <a:endParaRPr lang="en-US" dirty="0"/>
          </a:p>
        </p:txBody>
      </p:sp>
      <p:sp>
        <p:nvSpPr>
          <p:cNvPr id="3" name="Content Placeholder 2"/>
          <p:cNvSpPr>
            <a:spLocks noGrp="1"/>
          </p:cNvSpPr>
          <p:nvPr>
            <p:ph idx="1"/>
          </p:nvPr>
        </p:nvSpPr>
        <p:spPr/>
        <p:txBody>
          <a:bodyPr/>
          <a:lstStyle/>
          <a:p>
            <a:endParaRPr lang="en-US" dirty="0"/>
          </a:p>
        </p:txBody>
      </p:sp>
      <p:sp>
        <p:nvSpPr>
          <p:cNvPr id="4" name="Footer Placeholder 3"/>
          <p:cNvSpPr>
            <a:spLocks noGrp="1"/>
          </p:cNvSpPr>
          <p:nvPr>
            <p:ph type="ftr" sz="quarter" idx="10"/>
          </p:nvPr>
        </p:nvSpPr>
        <p:spPr/>
        <p:txBody>
          <a:bodyPr/>
          <a:lstStyle/>
          <a:p>
            <a:r>
              <a:rPr lang="en-GB" smtClean="0"/>
              <a:t>To change: View -&gt; Header and Footer</a:t>
            </a:r>
            <a:endParaRPr lang="en-GB"/>
          </a:p>
        </p:txBody>
      </p:sp>
      <p:sp>
        <p:nvSpPr>
          <p:cNvPr id="5" name="Slide Number Placeholder 4"/>
          <p:cNvSpPr>
            <a:spLocks noGrp="1"/>
          </p:cNvSpPr>
          <p:nvPr>
            <p:ph type="sldNum" sz="quarter" idx="11"/>
          </p:nvPr>
        </p:nvSpPr>
        <p:spPr/>
        <p:txBody>
          <a:bodyPr/>
          <a:lstStyle/>
          <a:p>
            <a:fld id="{E0E4999A-693E-4414-9420-0281DBDFB0DC}" type="slidenum">
              <a:rPr lang="en-GB" smtClean="0"/>
              <a:pPr/>
              <a:t>18</a:t>
            </a:fld>
            <a:endParaRPr lang="en-GB"/>
          </a:p>
        </p:txBody>
      </p:sp>
      <p:pic>
        <p:nvPicPr>
          <p:cNvPr id="6" name="Picture 5" descr="NagiosPrototype"/>
          <p:cNvPicPr/>
          <p:nvPr/>
        </p:nvPicPr>
        <p:blipFill>
          <a:blip r:embed="rId2"/>
          <a:srcRect/>
          <a:stretch>
            <a:fillRect/>
          </a:stretch>
        </p:blipFill>
        <p:spPr bwMode="auto">
          <a:xfrm>
            <a:off x="609604" y="1008994"/>
            <a:ext cx="8219090" cy="540231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Sharing tools</a:t>
            </a:r>
            <a:endParaRPr lang="en-US" dirty="0"/>
          </a:p>
        </p:txBody>
      </p:sp>
      <p:sp>
        <p:nvSpPr>
          <p:cNvPr id="3" name="Content Placeholder 2"/>
          <p:cNvSpPr>
            <a:spLocks noGrp="1"/>
          </p:cNvSpPr>
          <p:nvPr>
            <p:ph idx="1"/>
          </p:nvPr>
        </p:nvSpPr>
        <p:spPr/>
        <p:txBody>
          <a:bodyPr/>
          <a:lstStyle/>
          <a:p>
            <a:r>
              <a:rPr lang="en-US" dirty="0" smtClean="0"/>
              <a:t>How to use tools developed at ROCs + site more widely?</a:t>
            </a:r>
          </a:p>
          <a:p>
            <a:r>
              <a:rPr lang="en-US" dirty="0" smtClean="0"/>
              <a:t>Mostly publicity…</a:t>
            </a:r>
          </a:p>
          <a:p>
            <a:pPr lvl="1"/>
            <a:r>
              <a:rPr lang="en-GB" dirty="0" smtClean="0"/>
              <a:t>A ‘Lightning Talks’ session at EGEE conferences and events</a:t>
            </a:r>
          </a:p>
          <a:p>
            <a:pPr lvl="1"/>
            <a:r>
              <a:rPr lang="en-GB" dirty="0" smtClean="0"/>
              <a:t>Encourage developers of tools to publish short articles in iSGTW (</a:t>
            </a:r>
            <a:r>
              <a:rPr lang="en-GB" dirty="0" smtClean="0">
                <a:hlinkClick r:id="rId2"/>
              </a:rPr>
              <a:t>http://www.isgtw.org/</a:t>
            </a:r>
            <a:r>
              <a:rPr lang="en-GB" dirty="0" smtClean="0"/>
              <a:t>)</a:t>
            </a:r>
          </a:p>
          <a:p>
            <a:r>
              <a:rPr lang="en-GB" dirty="0" smtClean="0"/>
              <a:t>Maintain repository of tools</a:t>
            </a:r>
          </a:p>
          <a:p>
            <a:pPr lvl="1"/>
            <a:r>
              <a:rPr lang="en-GB" dirty="0" smtClean="0"/>
              <a:t>Build on and extend work done in </a:t>
            </a:r>
            <a:r>
              <a:rPr lang="en-GB" dirty="0" err="1" smtClean="0"/>
              <a:t>Hepix</a:t>
            </a:r>
            <a:r>
              <a:rPr lang="en-GB" dirty="0" smtClean="0"/>
              <a:t>/WLCG system management WG</a:t>
            </a:r>
          </a:p>
          <a:p>
            <a:pPr lvl="2"/>
            <a:r>
              <a:rPr lang="en-US" dirty="0" smtClean="0">
                <a:hlinkClick r:id="rId3"/>
              </a:rPr>
              <a:t>https://www.sysadmin.hep.ac.uk/</a:t>
            </a:r>
            <a:endParaRPr lang="en-US" dirty="0" smtClean="0"/>
          </a:p>
          <a:p>
            <a:r>
              <a:rPr lang="en-US" dirty="0" smtClean="0"/>
              <a:t>Integrate into EGEE releases</a:t>
            </a:r>
          </a:p>
          <a:p>
            <a:pPr lvl="1"/>
            <a:r>
              <a:rPr lang="en-US" dirty="0" smtClean="0"/>
              <a:t>Additional ‘EGEE-*’ YAIM components on top of </a:t>
            </a:r>
            <a:r>
              <a:rPr lang="en-US" dirty="0" err="1" smtClean="0"/>
              <a:t>gLite</a:t>
            </a:r>
            <a:r>
              <a:rPr lang="en-US" dirty="0" smtClean="0"/>
              <a:t> base software</a:t>
            </a:r>
          </a:p>
        </p:txBody>
      </p:sp>
      <p:sp>
        <p:nvSpPr>
          <p:cNvPr id="4" name="Footer Placeholder 3"/>
          <p:cNvSpPr>
            <a:spLocks noGrp="1"/>
          </p:cNvSpPr>
          <p:nvPr>
            <p:ph type="ftr" sz="quarter" idx="10"/>
          </p:nvPr>
        </p:nvSpPr>
        <p:spPr/>
        <p:txBody>
          <a:bodyPr/>
          <a:lstStyle/>
          <a:p>
            <a:r>
              <a:rPr lang="en-GB" smtClean="0"/>
              <a:t>To change: View -&gt; Header and Footer</a:t>
            </a:r>
            <a:endParaRPr lang="en-GB"/>
          </a:p>
        </p:txBody>
      </p:sp>
      <p:sp>
        <p:nvSpPr>
          <p:cNvPr id="5" name="Slide Number Placeholder 4"/>
          <p:cNvSpPr>
            <a:spLocks noGrp="1"/>
          </p:cNvSpPr>
          <p:nvPr>
            <p:ph type="sldNum" sz="quarter" idx="11"/>
          </p:nvPr>
        </p:nvSpPr>
        <p:spPr/>
        <p:txBody>
          <a:bodyPr/>
          <a:lstStyle/>
          <a:p>
            <a:fld id="{E0E4999A-693E-4414-9420-0281DBDFB0DC}" type="slidenum">
              <a:rPr lang="en-GB" smtClean="0"/>
              <a:pPr/>
              <a:t>19</a:t>
            </a:fld>
            <a:endParaRPr lang="en-GB"/>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EGEE MSA1.1 : Operations Automation Strategy</a:t>
            </a:r>
          </a:p>
          <a:p>
            <a:pPr lvl="1"/>
            <a:r>
              <a:rPr lang="en-US" dirty="0" smtClean="0"/>
              <a:t>Due end of PM1</a:t>
            </a:r>
          </a:p>
          <a:p>
            <a:pPr lvl="1"/>
            <a:r>
              <a:rPr lang="en-US" dirty="0" smtClean="0"/>
              <a:t>Delivered mid-June</a:t>
            </a:r>
          </a:p>
          <a:p>
            <a:pPr lvl="1"/>
            <a:r>
              <a:rPr lang="en-US" dirty="0" smtClean="0"/>
              <a:t>In review – comment welcome</a:t>
            </a:r>
          </a:p>
          <a:p>
            <a:r>
              <a:rPr lang="en-US" u="sng" dirty="0" smtClean="0">
                <a:hlinkClick r:id="rId2"/>
              </a:rPr>
              <a:t>https://edms.cern.ch/document/927171/1</a:t>
            </a:r>
            <a:endParaRPr lang="en-US" u="sng" dirty="0" smtClean="0"/>
          </a:p>
          <a:p>
            <a:endParaRPr lang="en-US" dirty="0" smtClean="0"/>
          </a:p>
          <a:p>
            <a:r>
              <a:rPr lang="en-US" dirty="0" smtClean="0"/>
              <a:t>Abstract</a:t>
            </a:r>
            <a:r>
              <a:rPr lang="en-US" dirty="0" smtClean="0"/>
              <a:t>:</a:t>
            </a:r>
            <a:endParaRPr lang="en-US" dirty="0" smtClean="0"/>
          </a:p>
          <a:p>
            <a:pPr>
              <a:buNone/>
            </a:pPr>
            <a:r>
              <a:rPr lang="en-GB" sz="1600" b="0" dirty="0" smtClean="0"/>
              <a:t>In EGEE-III, within the SA1 activity, a group called the ‘Operations Automation Team’ was formed with the task of coordinating operational tools and their development, with the specific goal of advising on the strategic directions to take in terms of automating the operations effort. This will entail replacing manual processes with automated ones in order that the overall staffing level of operations can be significantly reduced in a long-term, sustainable infrastructure.</a:t>
            </a:r>
            <a:endParaRPr lang="en-US" sz="1600" b="0" dirty="0" smtClean="0"/>
          </a:p>
          <a:p>
            <a:pPr>
              <a:buNone/>
            </a:pPr>
            <a:r>
              <a:rPr lang="en-GB" sz="1600" b="0" dirty="0" smtClean="0"/>
              <a:t>This document outlines a strategy for achieving this automation using an integration architecture based on messaging.  It describes how current tools and processes, such as operational alarming and ticketing will evolve during the lifetime of EGEE-III and lays out a roadmap for this evolution.</a:t>
            </a:r>
            <a:endParaRPr lang="en-US" b="0" dirty="0" smtClean="0"/>
          </a:p>
          <a:p>
            <a:endParaRPr lang="en-US" dirty="0" smtClean="0"/>
          </a:p>
        </p:txBody>
      </p:sp>
      <p:sp>
        <p:nvSpPr>
          <p:cNvPr id="4" name="Footer Placeholder 3"/>
          <p:cNvSpPr>
            <a:spLocks noGrp="1"/>
          </p:cNvSpPr>
          <p:nvPr>
            <p:ph type="ftr" sz="quarter" idx="10"/>
          </p:nvPr>
        </p:nvSpPr>
        <p:spPr/>
        <p:txBody>
          <a:bodyPr/>
          <a:lstStyle/>
          <a:p>
            <a:r>
              <a:rPr lang="en-GB" smtClean="0"/>
              <a:t>To change: View -&gt; Header and Footer</a:t>
            </a:r>
            <a:endParaRPr lang="en-GB"/>
          </a:p>
        </p:txBody>
      </p:sp>
      <p:sp>
        <p:nvSpPr>
          <p:cNvPr id="5" name="Slide Number Placeholder 4"/>
          <p:cNvSpPr>
            <a:spLocks noGrp="1"/>
          </p:cNvSpPr>
          <p:nvPr>
            <p:ph type="sldNum" sz="quarter" idx="11"/>
          </p:nvPr>
        </p:nvSpPr>
        <p:spPr/>
        <p:txBody>
          <a:bodyPr/>
          <a:lstStyle/>
          <a:p>
            <a:fld id="{E0E4999A-693E-4414-9420-0281DBDFB0DC}" type="slidenum">
              <a:rPr lang="en-GB" smtClean="0"/>
              <a:pPr/>
              <a:t>2</a:t>
            </a:fld>
            <a:endParaRPr lang="en-GB"/>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Roadmap for distributed COD</a:t>
            </a:r>
            <a:endParaRPr lang="en-US" dirty="0"/>
          </a:p>
        </p:txBody>
      </p:sp>
      <p:sp>
        <p:nvSpPr>
          <p:cNvPr id="3" name="Content Placeholder 2"/>
          <p:cNvSpPr>
            <a:spLocks noGrp="1"/>
          </p:cNvSpPr>
          <p:nvPr>
            <p:ph idx="1"/>
          </p:nvPr>
        </p:nvSpPr>
        <p:spPr/>
        <p:txBody>
          <a:bodyPr/>
          <a:lstStyle/>
          <a:p>
            <a:pPr lvl="0"/>
            <a:r>
              <a:rPr lang="en-GB" sz="2000" dirty="0" smtClean="0"/>
              <a:t>Milestone ‘</a:t>
            </a:r>
            <a:r>
              <a:rPr lang="en-GB" sz="2000" dirty="0" err="1" smtClean="0"/>
              <a:t>rCOD</a:t>
            </a:r>
            <a:r>
              <a:rPr lang="en-GB" sz="2000" dirty="0" smtClean="0"/>
              <a:t> 1’: September 2008 </a:t>
            </a:r>
          </a:p>
          <a:p>
            <a:pPr lvl="1"/>
            <a:r>
              <a:rPr lang="en-GB" sz="2000" dirty="0" smtClean="0"/>
              <a:t>4 ROCs carry out r-COD and 1st line support roles directly.  This will be done with a ‘regionalized’ version of the current operations dashboard, and with SAM as the alarm generation system</a:t>
            </a:r>
            <a:endParaRPr lang="en-US" sz="2000" dirty="0" smtClean="0"/>
          </a:p>
          <a:p>
            <a:pPr lvl="0"/>
            <a:r>
              <a:rPr lang="en-GB" sz="2000" dirty="0" smtClean="0"/>
              <a:t>Milestone ‘</a:t>
            </a:r>
            <a:r>
              <a:rPr lang="en-GB" sz="2000" dirty="0" err="1" smtClean="0"/>
              <a:t>rCOD</a:t>
            </a:r>
            <a:r>
              <a:rPr lang="en-GB" sz="2000" dirty="0" smtClean="0"/>
              <a:t> 2’: April 2009 </a:t>
            </a:r>
          </a:p>
          <a:p>
            <a:pPr lvl="1"/>
            <a:r>
              <a:rPr lang="en-GB" sz="2000" dirty="0" smtClean="0"/>
              <a:t>4 additional ROCs carry out r-COD and 1st line support roles using the regionalized dashboard</a:t>
            </a:r>
            <a:endParaRPr lang="en-US" sz="2000" dirty="0" smtClean="0"/>
          </a:p>
          <a:p>
            <a:pPr lvl="0"/>
            <a:r>
              <a:rPr lang="en-GB" sz="2000" dirty="0" smtClean="0"/>
              <a:t>Milestone ‘</a:t>
            </a:r>
            <a:r>
              <a:rPr lang="en-GB" sz="2000" dirty="0" err="1" smtClean="0"/>
              <a:t>rCOD</a:t>
            </a:r>
            <a:r>
              <a:rPr lang="en-GB" sz="2000" dirty="0" smtClean="0"/>
              <a:t> 3’: April 2009</a:t>
            </a:r>
          </a:p>
          <a:p>
            <a:pPr lvl="1"/>
            <a:r>
              <a:rPr lang="en-GB" sz="2000" dirty="0" smtClean="0"/>
              <a:t> 2 additional ROCs carry out r-COD and 1st line support roles directly using the new multi-level monitoring framework</a:t>
            </a:r>
            <a:endParaRPr lang="en-US" sz="2000" dirty="0" smtClean="0"/>
          </a:p>
          <a:p>
            <a:pPr lvl="0"/>
            <a:r>
              <a:rPr lang="en-GB" sz="2000" dirty="0" smtClean="0"/>
              <a:t>Milestone ‘</a:t>
            </a:r>
            <a:r>
              <a:rPr lang="en-GB" sz="2000" dirty="0" err="1" smtClean="0"/>
              <a:t>rCOD</a:t>
            </a:r>
            <a:r>
              <a:rPr lang="en-GB" sz="2000" dirty="0" smtClean="0"/>
              <a:t> 4’: September 2009 </a:t>
            </a:r>
          </a:p>
          <a:p>
            <a:pPr lvl="1"/>
            <a:r>
              <a:rPr lang="en-GB" sz="2000" dirty="0" smtClean="0"/>
              <a:t>All 11 ROCs carry out r-COD and 1st line support roles directly.  The c-COD is fully established</a:t>
            </a:r>
            <a:endParaRPr lang="en-US" sz="2000" dirty="0" smtClean="0"/>
          </a:p>
          <a:p>
            <a:pPr lvl="0"/>
            <a:r>
              <a:rPr lang="en-GB" sz="2000" dirty="0" smtClean="0"/>
              <a:t>Milestone ‘</a:t>
            </a:r>
            <a:r>
              <a:rPr lang="en-GB" sz="2000" dirty="0" err="1" smtClean="0"/>
              <a:t>rCOD</a:t>
            </a:r>
            <a:r>
              <a:rPr lang="en-GB" sz="2000" dirty="0" smtClean="0"/>
              <a:t> 5’: December 2009 </a:t>
            </a:r>
          </a:p>
          <a:p>
            <a:pPr lvl="1"/>
            <a:r>
              <a:rPr lang="en-GB" sz="2000" dirty="0" smtClean="0"/>
              <a:t>All 11 ROCs carry out r-COD and 1st line support roles using the new multi-level monitoring framework</a:t>
            </a:r>
            <a:endParaRPr lang="en-US" dirty="0"/>
          </a:p>
        </p:txBody>
      </p:sp>
      <p:sp>
        <p:nvSpPr>
          <p:cNvPr id="4" name="Footer Placeholder 3"/>
          <p:cNvSpPr>
            <a:spLocks noGrp="1"/>
          </p:cNvSpPr>
          <p:nvPr>
            <p:ph type="ftr" sz="quarter" idx="10"/>
          </p:nvPr>
        </p:nvSpPr>
        <p:spPr/>
        <p:txBody>
          <a:bodyPr/>
          <a:lstStyle/>
          <a:p>
            <a:r>
              <a:rPr lang="en-GB" smtClean="0"/>
              <a:t>To change: View -&gt; Header and Footer</a:t>
            </a:r>
            <a:endParaRPr lang="en-GB"/>
          </a:p>
        </p:txBody>
      </p:sp>
      <p:sp>
        <p:nvSpPr>
          <p:cNvPr id="5" name="Slide Number Placeholder 4"/>
          <p:cNvSpPr>
            <a:spLocks noGrp="1"/>
          </p:cNvSpPr>
          <p:nvPr>
            <p:ph type="sldNum" sz="quarter" idx="11"/>
          </p:nvPr>
        </p:nvSpPr>
        <p:spPr/>
        <p:txBody>
          <a:bodyPr/>
          <a:lstStyle/>
          <a:p>
            <a:fld id="{E0E4999A-693E-4414-9420-0281DBDFB0DC}" type="slidenum">
              <a:rPr lang="en-GB" smtClean="0"/>
              <a:pPr/>
              <a:t>20</a:t>
            </a:fld>
            <a:endParaRPr lang="en-GB"/>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Roadmap for tools</a:t>
            </a:r>
            <a:endParaRPr lang="en-US" dirty="0"/>
          </a:p>
        </p:txBody>
      </p:sp>
      <p:sp>
        <p:nvSpPr>
          <p:cNvPr id="3" name="Content Placeholder 2"/>
          <p:cNvSpPr>
            <a:spLocks noGrp="1"/>
          </p:cNvSpPr>
          <p:nvPr>
            <p:ph idx="1"/>
          </p:nvPr>
        </p:nvSpPr>
        <p:spPr/>
        <p:txBody>
          <a:bodyPr/>
          <a:lstStyle/>
          <a:p>
            <a:pPr lvl="0"/>
            <a:r>
              <a:rPr lang="en-GB" sz="1800" dirty="0" smtClean="0"/>
              <a:t>Milestone ‘Messaging 1’: August 2008 </a:t>
            </a:r>
          </a:p>
          <a:p>
            <a:pPr lvl="1"/>
            <a:r>
              <a:rPr lang="en-GB" sz="1800" dirty="0" smtClean="0"/>
              <a:t>Production level messaging broker in production.  This should have internal failover capabilities, but will not have the WAN failover capabilities of a network of broker</a:t>
            </a:r>
            <a:endParaRPr lang="en-US" sz="1800" dirty="0" smtClean="0"/>
          </a:p>
          <a:p>
            <a:pPr lvl="0"/>
            <a:r>
              <a:rPr lang="en-GB" sz="1800" dirty="0" smtClean="0"/>
              <a:t>Milestone ‘Messaging 2’: December 2008 </a:t>
            </a:r>
          </a:p>
          <a:p>
            <a:pPr lvl="1"/>
            <a:r>
              <a:rPr lang="en-GB" sz="1800" dirty="0" smtClean="0"/>
              <a:t>A scalable and reliable network of brokers, consisting of a deployment over at least 3 sites is in place</a:t>
            </a:r>
            <a:endParaRPr lang="en-US" sz="1800" dirty="0" smtClean="0"/>
          </a:p>
          <a:p>
            <a:pPr lvl="0"/>
            <a:r>
              <a:rPr lang="en-GB" sz="1800" dirty="0" smtClean="0"/>
              <a:t>Milestone ‘Site Monitoring 1’: September 2008 </a:t>
            </a:r>
          </a:p>
          <a:p>
            <a:pPr lvl="1"/>
            <a:r>
              <a:rPr lang="en-GB" sz="1800" dirty="0" smtClean="0"/>
              <a:t>A release of the site components for the multi-level monitoring, including packaging and configuration as part of a EGEE middleware release exists and is ready for deployment to the sites.</a:t>
            </a:r>
            <a:endParaRPr lang="en-US" sz="1800" dirty="0" smtClean="0"/>
          </a:p>
          <a:p>
            <a:pPr lvl="0"/>
            <a:r>
              <a:rPr lang="en-GB" sz="1800" dirty="0" smtClean="0"/>
              <a:t>Milestone ‘ROC Monitoring 1’: December 2008 </a:t>
            </a:r>
          </a:p>
          <a:p>
            <a:pPr lvl="1"/>
            <a:r>
              <a:rPr lang="en-GB" sz="1800" dirty="0" smtClean="0"/>
              <a:t>The ROC components for the multi-site monitoring are ready for deployment to sites.</a:t>
            </a:r>
            <a:endParaRPr lang="en-US" sz="1800" dirty="0" smtClean="0"/>
          </a:p>
          <a:p>
            <a:pPr lvl="0"/>
            <a:r>
              <a:rPr lang="en-GB" sz="1800" dirty="0" smtClean="0"/>
              <a:t>Milestone ‘ROC Monitoring 2’: February 2009 </a:t>
            </a:r>
          </a:p>
          <a:p>
            <a:pPr lvl="1"/>
            <a:r>
              <a:rPr lang="en-GB" sz="1800" dirty="0" smtClean="0"/>
              <a:t>The alarm component has been integrated with the regionalized dashboard</a:t>
            </a:r>
            <a:endParaRPr lang="en-US" sz="1800" dirty="0" smtClean="0"/>
          </a:p>
          <a:p>
            <a:pPr lvl="0"/>
            <a:r>
              <a:rPr lang="en-GB" sz="1800" dirty="0" smtClean="0"/>
              <a:t>Milestone ‘ROC Monitoring 3’: July 2009 </a:t>
            </a:r>
          </a:p>
          <a:p>
            <a:pPr lvl="1"/>
            <a:r>
              <a:rPr lang="en-GB" sz="1800" dirty="0" smtClean="0"/>
              <a:t>The regional dashboard is now available to be deployed at the ROCs</a:t>
            </a:r>
            <a:endParaRPr lang="en-US" sz="1800" dirty="0" smtClean="0"/>
          </a:p>
          <a:p>
            <a:endParaRPr lang="en-US" sz="1800" dirty="0"/>
          </a:p>
        </p:txBody>
      </p:sp>
      <p:sp>
        <p:nvSpPr>
          <p:cNvPr id="4" name="Footer Placeholder 3"/>
          <p:cNvSpPr>
            <a:spLocks noGrp="1"/>
          </p:cNvSpPr>
          <p:nvPr>
            <p:ph type="ftr" sz="quarter" idx="10"/>
          </p:nvPr>
        </p:nvSpPr>
        <p:spPr/>
        <p:txBody>
          <a:bodyPr/>
          <a:lstStyle/>
          <a:p>
            <a:r>
              <a:rPr lang="en-GB" dirty="0" smtClean="0"/>
              <a:t>To change: View -&gt; Header and Footer</a:t>
            </a:r>
            <a:endParaRPr lang="en-GB" dirty="0"/>
          </a:p>
        </p:txBody>
      </p:sp>
      <p:sp>
        <p:nvSpPr>
          <p:cNvPr id="5" name="Slide Number Placeholder 4"/>
          <p:cNvSpPr>
            <a:spLocks noGrp="1"/>
          </p:cNvSpPr>
          <p:nvPr>
            <p:ph type="sldNum" sz="quarter" idx="11"/>
          </p:nvPr>
        </p:nvSpPr>
        <p:spPr/>
        <p:txBody>
          <a:bodyPr/>
          <a:lstStyle/>
          <a:p>
            <a:fld id="{E0E4999A-693E-4414-9420-0281DBDFB0DC}" type="slidenum">
              <a:rPr lang="en-GB" smtClean="0"/>
              <a:pPr/>
              <a:t>21</a:t>
            </a:fld>
            <a:endParaRPr lang="en-GB"/>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First architecture for improving automation of </a:t>
            </a:r>
            <a:r>
              <a:rPr lang="en-US" dirty="0" smtClean="0"/>
              <a:t>operations</a:t>
            </a:r>
          </a:p>
          <a:p>
            <a:pPr lvl="1"/>
            <a:endParaRPr lang="en-US" dirty="0" smtClean="0"/>
          </a:p>
          <a:p>
            <a:endParaRPr lang="en-US" dirty="0" smtClean="0"/>
          </a:p>
          <a:p>
            <a:r>
              <a:rPr lang="en-US" dirty="0" smtClean="0"/>
              <a:t>A roadmap defined for moving operational monitoring (a.la. SAM/COD) to regional </a:t>
            </a:r>
            <a:r>
              <a:rPr lang="en-US" dirty="0" smtClean="0"/>
              <a:t>model</a:t>
            </a:r>
          </a:p>
          <a:p>
            <a:pPr lvl="1"/>
            <a:r>
              <a:rPr lang="en-US" dirty="0" smtClean="0"/>
              <a:t>This is the area with potential for </a:t>
            </a:r>
            <a:r>
              <a:rPr lang="en-US" smtClean="0"/>
              <a:t>most gains from automation</a:t>
            </a:r>
            <a:endParaRPr lang="en-US" dirty="0" smtClean="0"/>
          </a:p>
          <a:p>
            <a:pPr lvl="1"/>
            <a:r>
              <a:rPr lang="en-US" dirty="0" smtClean="0"/>
              <a:t>Other areas to follow</a:t>
            </a:r>
          </a:p>
          <a:p>
            <a:pPr lvl="1"/>
            <a:endParaRPr lang="en-US" dirty="0" smtClean="0"/>
          </a:p>
          <a:p>
            <a:r>
              <a:rPr lang="en-US" dirty="0" smtClean="0"/>
              <a:t>Comments on document welcome ! </a:t>
            </a:r>
            <a:endParaRPr lang="en-US" dirty="0"/>
          </a:p>
        </p:txBody>
      </p:sp>
      <p:sp>
        <p:nvSpPr>
          <p:cNvPr id="4" name="Footer Placeholder 3"/>
          <p:cNvSpPr>
            <a:spLocks noGrp="1"/>
          </p:cNvSpPr>
          <p:nvPr>
            <p:ph type="ftr" sz="quarter" idx="10"/>
          </p:nvPr>
        </p:nvSpPr>
        <p:spPr/>
        <p:txBody>
          <a:bodyPr/>
          <a:lstStyle/>
          <a:p>
            <a:r>
              <a:rPr lang="en-GB" smtClean="0"/>
              <a:t>To change: View -&gt; Header and Footer</a:t>
            </a:r>
            <a:endParaRPr lang="en-GB"/>
          </a:p>
        </p:txBody>
      </p:sp>
      <p:sp>
        <p:nvSpPr>
          <p:cNvPr id="5" name="Slide Number Placeholder 4"/>
          <p:cNvSpPr>
            <a:spLocks noGrp="1"/>
          </p:cNvSpPr>
          <p:nvPr>
            <p:ph type="sldNum" sz="quarter" idx="11"/>
          </p:nvPr>
        </p:nvSpPr>
        <p:spPr/>
        <p:txBody>
          <a:bodyPr/>
          <a:lstStyle/>
          <a:p>
            <a:fld id="{E0E4999A-693E-4414-9420-0281DBDFB0DC}" type="slidenum">
              <a:rPr lang="en-GB" smtClean="0"/>
              <a:pPr/>
              <a:t>22</a:t>
            </a:fld>
            <a:endParaRPr lang="en-GB"/>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Focus on</a:t>
            </a:r>
          </a:p>
          <a:p>
            <a:pPr lvl="1"/>
            <a:r>
              <a:rPr lang="en-US" dirty="0" smtClean="0"/>
              <a:t>Documenting the current model and issues with it</a:t>
            </a:r>
          </a:p>
          <a:p>
            <a:pPr lvl="1"/>
            <a:r>
              <a:rPr lang="en-US" dirty="0" smtClean="0"/>
              <a:t>What it the future model?</a:t>
            </a:r>
          </a:p>
          <a:p>
            <a:pPr lvl="1"/>
            <a:r>
              <a:rPr lang="en-US" dirty="0" smtClean="0"/>
              <a:t>How does this impact current tools?</a:t>
            </a:r>
          </a:p>
          <a:p>
            <a:pPr lvl="1"/>
            <a:r>
              <a:rPr lang="en-US" dirty="0" smtClean="0"/>
              <a:t>How do make the tools support this new model?</a:t>
            </a:r>
          </a:p>
          <a:p>
            <a:r>
              <a:rPr lang="en-US" dirty="0" smtClean="0"/>
              <a:t>Initially restrict (due to time to deliver) to </a:t>
            </a:r>
          </a:p>
          <a:p>
            <a:pPr lvl="1"/>
            <a:r>
              <a:rPr lang="en-US" dirty="0" smtClean="0"/>
              <a:t>Distributed monitoring at ROC and Site (e.g. SAM, Fabric monitoring)</a:t>
            </a:r>
          </a:p>
          <a:p>
            <a:pPr lvl="1"/>
            <a:r>
              <a:rPr lang="en-US" dirty="0" smtClean="0"/>
              <a:t>Information Model</a:t>
            </a:r>
          </a:p>
          <a:p>
            <a:r>
              <a:rPr lang="en-US" dirty="0" smtClean="0"/>
              <a:t>Follow up with</a:t>
            </a:r>
          </a:p>
          <a:p>
            <a:pPr lvl="1"/>
            <a:r>
              <a:rPr lang="en-US" dirty="0" smtClean="0"/>
              <a:t>Accounting</a:t>
            </a:r>
          </a:p>
          <a:p>
            <a:pPr lvl="1"/>
            <a:r>
              <a:rPr lang="en-US" dirty="0" smtClean="0"/>
              <a:t>Reporting</a:t>
            </a:r>
          </a:p>
          <a:p>
            <a:pPr lvl="1"/>
            <a:r>
              <a:rPr lang="en-US" dirty="0" smtClean="0"/>
              <a:t>SLA/SLDs</a:t>
            </a:r>
          </a:p>
          <a:p>
            <a:pPr lvl="1"/>
            <a:r>
              <a:rPr lang="en-US" dirty="0" smtClean="0"/>
              <a:t>Configuration management</a:t>
            </a:r>
          </a:p>
        </p:txBody>
      </p:sp>
      <p:sp>
        <p:nvSpPr>
          <p:cNvPr id="4" name="Footer Placeholder 3"/>
          <p:cNvSpPr>
            <a:spLocks noGrp="1"/>
          </p:cNvSpPr>
          <p:nvPr>
            <p:ph type="ftr" sz="quarter" idx="10"/>
          </p:nvPr>
        </p:nvSpPr>
        <p:spPr/>
        <p:txBody>
          <a:bodyPr/>
          <a:lstStyle/>
          <a:p>
            <a:r>
              <a:rPr lang="en-GB" smtClean="0"/>
              <a:t>To change: View -&gt; Header and Footer</a:t>
            </a:r>
            <a:endParaRPr lang="en-GB"/>
          </a:p>
        </p:txBody>
      </p:sp>
      <p:sp>
        <p:nvSpPr>
          <p:cNvPr id="5" name="Slide Number Placeholder 4"/>
          <p:cNvSpPr>
            <a:spLocks noGrp="1"/>
          </p:cNvSpPr>
          <p:nvPr>
            <p:ph type="sldNum" sz="quarter" idx="11"/>
          </p:nvPr>
        </p:nvSpPr>
        <p:spPr/>
        <p:txBody>
          <a:bodyPr/>
          <a:lstStyle/>
          <a:p>
            <a:fld id="{E0E4999A-693E-4414-9420-0281DBDFB0DC}" type="slidenum">
              <a:rPr lang="en-GB" smtClean="0"/>
              <a:pPr/>
              <a:t>3</a:t>
            </a:fld>
            <a:endParaRPr lang="en-GB"/>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 Outline</a:t>
            </a:r>
            <a:endParaRPr lang="en-US" dirty="0"/>
          </a:p>
        </p:txBody>
      </p:sp>
      <p:sp>
        <p:nvSpPr>
          <p:cNvPr id="3" name="Content Placeholder 2"/>
          <p:cNvSpPr>
            <a:spLocks noGrp="1"/>
          </p:cNvSpPr>
          <p:nvPr>
            <p:ph idx="1"/>
          </p:nvPr>
        </p:nvSpPr>
        <p:spPr/>
        <p:txBody>
          <a:bodyPr/>
          <a:lstStyle/>
          <a:p>
            <a:pPr marL="457200" indent="-457200">
              <a:buFont typeface="+mj-lt"/>
              <a:buAutoNum type="arabicPeriod"/>
            </a:pPr>
            <a:r>
              <a:rPr lang="en-GB" sz="2000" dirty="0" smtClean="0"/>
              <a:t>Introduction</a:t>
            </a:r>
          </a:p>
          <a:p>
            <a:pPr marL="457200" indent="-457200">
              <a:buFont typeface="+mj-lt"/>
              <a:buAutoNum type="arabicPeriod"/>
            </a:pPr>
            <a:r>
              <a:rPr lang="en-GB" sz="2000" dirty="0" smtClean="0"/>
              <a:t>Executive summary</a:t>
            </a:r>
          </a:p>
          <a:p>
            <a:pPr marL="457200" indent="-457200">
              <a:buFont typeface="+mj-lt"/>
              <a:buAutoNum type="arabicPeriod"/>
            </a:pPr>
            <a:r>
              <a:rPr lang="en-GB" sz="2000" dirty="0" smtClean="0"/>
              <a:t>Project constraints on operational tools during EGEE-III</a:t>
            </a:r>
          </a:p>
          <a:p>
            <a:pPr marL="457200" indent="-457200">
              <a:buFont typeface="+mj-lt"/>
              <a:buAutoNum type="arabicPeriod"/>
            </a:pPr>
            <a:r>
              <a:rPr lang="en-GB" sz="2000" dirty="0" smtClean="0"/>
              <a:t>Description of core operational Tools</a:t>
            </a:r>
          </a:p>
          <a:p>
            <a:pPr marL="457200" indent="-457200">
              <a:buFont typeface="+mj-lt"/>
              <a:buAutoNum type="arabicPeriod"/>
            </a:pPr>
            <a:r>
              <a:rPr lang="en-GB" sz="2000" dirty="0" smtClean="0"/>
              <a:t>Current operations model</a:t>
            </a:r>
          </a:p>
          <a:p>
            <a:pPr marL="457200" indent="-457200">
              <a:buFont typeface="+mj-lt"/>
              <a:buAutoNum type="arabicPeriod"/>
            </a:pPr>
            <a:r>
              <a:rPr lang="en-GB" sz="2000" dirty="0" smtClean="0"/>
              <a:t>Outstanding issues arising from current operations</a:t>
            </a:r>
          </a:p>
          <a:p>
            <a:pPr marL="457200" indent="-457200">
              <a:buFont typeface="+mj-lt"/>
              <a:buAutoNum type="arabicPeriod"/>
            </a:pPr>
            <a:r>
              <a:rPr lang="en-GB" sz="2000" dirty="0" smtClean="0"/>
              <a:t>Future operational model</a:t>
            </a:r>
          </a:p>
          <a:p>
            <a:pPr marL="457200" indent="-457200">
              <a:buFont typeface="+mj-lt"/>
              <a:buAutoNum type="arabicPeriod"/>
            </a:pPr>
            <a:r>
              <a:rPr lang="en-GB" sz="2000" dirty="0" smtClean="0"/>
              <a:t>Architectural principles</a:t>
            </a:r>
          </a:p>
          <a:p>
            <a:pPr marL="457200" indent="-457200">
              <a:buFont typeface="+mj-lt"/>
              <a:buAutoNum type="arabicPeriod"/>
            </a:pPr>
            <a:r>
              <a:rPr lang="en-GB" sz="2000" dirty="0" smtClean="0"/>
              <a:t>Information Architecture</a:t>
            </a:r>
          </a:p>
          <a:p>
            <a:pPr marL="457200" indent="-457200">
              <a:buFont typeface="+mj-lt"/>
              <a:buAutoNum type="arabicPeriod"/>
            </a:pPr>
            <a:r>
              <a:rPr lang="en-GB" sz="2000" dirty="0" smtClean="0"/>
              <a:t>Tool integration architecture</a:t>
            </a:r>
          </a:p>
          <a:p>
            <a:pPr marL="457200" indent="-457200">
              <a:buFont typeface="+mj-lt"/>
              <a:buAutoNum type="arabicPeriod"/>
            </a:pPr>
            <a:r>
              <a:rPr lang="en-GB" sz="2000" dirty="0" smtClean="0"/>
              <a:t>Sharing system management tools</a:t>
            </a:r>
          </a:p>
          <a:p>
            <a:pPr marL="457200" indent="-457200">
              <a:buFont typeface="+mj-lt"/>
              <a:buAutoNum type="arabicPeriod"/>
            </a:pPr>
            <a:r>
              <a:rPr lang="en-GB" sz="2000" dirty="0" smtClean="0"/>
              <a:t>Roadmap for integration and deployment</a:t>
            </a:r>
            <a:endParaRPr lang="en-US" dirty="0"/>
          </a:p>
        </p:txBody>
      </p:sp>
      <p:sp>
        <p:nvSpPr>
          <p:cNvPr id="4" name="Footer Placeholder 3"/>
          <p:cNvSpPr>
            <a:spLocks noGrp="1"/>
          </p:cNvSpPr>
          <p:nvPr>
            <p:ph type="ftr" sz="quarter" idx="10"/>
          </p:nvPr>
        </p:nvSpPr>
        <p:spPr/>
        <p:txBody>
          <a:bodyPr/>
          <a:lstStyle/>
          <a:p>
            <a:r>
              <a:rPr lang="en-GB" smtClean="0"/>
              <a:t>To change: View -&gt; Header and Footer</a:t>
            </a:r>
            <a:endParaRPr lang="en-GB"/>
          </a:p>
        </p:txBody>
      </p:sp>
      <p:sp>
        <p:nvSpPr>
          <p:cNvPr id="5" name="Slide Number Placeholder 4"/>
          <p:cNvSpPr>
            <a:spLocks noGrp="1"/>
          </p:cNvSpPr>
          <p:nvPr>
            <p:ph type="sldNum" sz="quarter" idx="11"/>
          </p:nvPr>
        </p:nvSpPr>
        <p:spPr/>
        <p:txBody>
          <a:bodyPr/>
          <a:lstStyle/>
          <a:p>
            <a:fld id="{E0E4999A-693E-4414-9420-0281DBDFB0DC}" type="slidenum">
              <a:rPr lang="en-GB" smtClean="0"/>
              <a:pPr/>
              <a:t>4</a:t>
            </a:fld>
            <a:endParaRPr lang="en-GB"/>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Core Operational Tools</a:t>
            </a:r>
            <a:endParaRPr lang="en-US" dirty="0"/>
          </a:p>
        </p:txBody>
      </p:sp>
      <p:sp>
        <p:nvSpPr>
          <p:cNvPr id="3" name="Content Placeholder 2"/>
          <p:cNvSpPr>
            <a:spLocks noGrp="1"/>
          </p:cNvSpPr>
          <p:nvPr>
            <p:ph idx="1"/>
          </p:nvPr>
        </p:nvSpPr>
        <p:spPr/>
        <p:txBody>
          <a:bodyPr/>
          <a:lstStyle/>
          <a:p>
            <a:pPr lvl="0"/>
            <a:r>
              <a:rPr lang="en-GB" dirty="0" smtClean="0"/>
              <a:t>Grouped into 5 general areas</a:t>
            </a:r>
          </a:p>
          <a:p>
            <a:pPr lvl="1"/>
            <a:r>
              <a:rPr lang="en-GB" dirty="0" smtClean="0"/>
              <a:t>Provision of information about resources</a:t>
            </a:r>
            <a:endParaRPr lang="en-US" dirty="0" smtClean="0"/>
          </a:p>
          <a:p>
            <a:pPr lvl="1"/>
            <a:r>
              <a:rPr lang="en-GB" dirty="0" smtClean="0"/>
              <a:t>Grid Monitoring and Reporting</a:t>
            </a:r>
            <a:endParaRPr lang="en-US" dirty="0" smtClean="0"/>
          </a:p>
          <a:p>
            <a:pPr lvl="1"/>
            <a:r>
              <a:rPr lang="en-GB" dirty="0" smtClean="0"/>
              <a:t>Grid Accounting and Reporting</a:t>
            </a:r>
            <a:endParaRPr lang="en-US" dirty="0" smtClean="0"/>
          </a:p>
          <a:p>
            <a:pPr lvl="1"/>
            <a:r>
              <a:rPr lang="en-GB" dirty="0" smtClean="0"/>
              <a:t>User support</a:t>
            </a:r>
            <a:endParaRPr lang="en-US" dirty="0" smtClean="0"/>
          </a:p>
          <a:p>
            <a:pPr lvl="1"/>
            <a:r>
              <a:rPr lang="en-GB" dirty="0" smtClean="0"/>
              <a:t>Follow-up of alarms created by monitoring systems</a:t>
            </a:r>
            <a:endParaRPr lang="en-US" dirty="0" smtClean="0"/>
          </a:p>
          <a:p>
            <a:endParaRPr lang="en-US" dirty="0"/>
          </a:p>
        </p:txBody>
      </p:sp>
      <p:sp>
        <p:nvSpPr>
          <p:cNvPr id="4" name="Footer Placeholder 3"/>
          <p:cNvSpPr>
            <a:spLocks noGrp="1"/>
          </p:cNvSpPr>
          <p:nvPr>
            <p:ph type="ftr" sz="quarter" idx="10"/>
          </p:nvPr>
        </p:nvSpPr>
        <p:spPr/>
        <p:txBody>
          <a:bodyPr/>
          <a:lstStyle/>
          <a:p>
            <a:r>
              <a:rPr lang="en-GB" smtClean="0"/>
              <a:t>To change: View -&gt; Header and Footer</a:t>
            </a:r>
            <a:endParaRPr lang="en-GB"/>
          </a:p>
        </p:txBody>
      </p:sp>
      <p:sp>
        <p:nvSpPr>
          <p:cNvPr id="5" name="Slide Number Placeholder 4"/>
          <p:cNvSpPr>
            <a:spLocks noGrp="1"/>
          </p:cNvSpPr>
          <p:nvPr>
            <p:ph type="sldNum" sz="quarter" idx="11"/>
          </p:nvPr>
        </p:nvSpPr>
        <p:spPr/>
        <p:txBody>
          <a:bodyPr/>
          <a:lstStyle/>
          <a:p>
            <a:fld id="{E0E4999A-693E-4414-9420-0281DBDFB0DC}" type="slidenum">
              <a:rPr lang="en-GB" smtClean="0"/>
              <a:pPr/>
              <a:t>5</a:t>
            </a:fld>
            <a:endParaRPr lang="en-GB"/>
          </a:p>
        </p:txBody>
      </p:sp>
      <p:sp>
        <p:nvSpPr>
          <p:cNvPr id="102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26" name="Object 2"/>
          <p:cNvGraphicFramePr>
            <a:graphicFrameLocks noChangeAspect="1"/>
          </p:cNvGraphicFramePr>
          <p:nvPr/>
        </p:nvGraphicFramePr>
        <p:xfrm>
          <a:off x="3619889" y="3373821"/>
          <a:ext cx="5325730" cy="3095296"/>
        </p:xfrm>
        <a:graphic>
          <a:graphicData uri="http://schemas.openxmlformats.org/presentationml/2006/ole">
            <p:oleObj spid="_x0000_s1026" name="Visio" r:id="rId3" imgW="6118860" imgH="3562826" progId="Visio.Drawing.11">
              <p:embed/>
            </p:oleObj>
          </a:graphicData>
        </a:graphic>
      </p:graphicFrame>
      <p:sp>
        <p:nvSpPr>
          <p:cNvPr id="102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28" name="Object 4"/>
          <p:cNvGraphicFramePr>
            <a:graphicFrameLocks noChangeAspect="1"/>
          </p:cNvGraphicFramePr>
          <p:nvPr/>
        </p:nvGraphicFramePr>
        <p:xfrm>
          <a:off x="3605047" y="3373821"/>
          <a:ext cx="5360277" cy="3122550"/>
        </p:xfrm>
        <a:graphic>
          <a:graphicData uri="http://schemas.openxmlformats.org/presentationml/2006/ole">
            <p:oleObj spid="_x0000_s1028" name="Visio" r:id="rId4" imgW="6118860" imgH="3562826" progId="Visio.Drawing.11">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blinds(horizontal)">
                                      <p:cBhvr>
                                        <p:cTn id="7"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Operational Model</a:t>
            </a:r>
            <a:endParaRPr lang="en-US" dirty="0"/>
          </a:p>
        </p:txBody>
      </p:sp>
      <p:sp>
        <p:nvSpPr>
          <p:cNvPr id="3" name="Content Placeholder 2"/>
          <p:cNvSpPr>
            <a:spLocks noGrp="1"/>
          </p:cNvSpPr>
          <p:nvPr>
            <p:ph idx="1"/>
          </p:nvPr>
        </p:nvSpPr>
        <p:spPr>
          <a:xfrm>
            <a:off x="93835" y="974725"/>
            <a:ext cx="8589963" cy="5429250"/>
          </a:xfrm>
        </p:spPr>
        <p:txBody>
          <a:bodyPr/>
          <a:lstStyle/>
          <a:p>
            <a:pPr lvl="0"/>
            <a:r>
              <a:rPr lang="en-GB" dirty="0" smtClean="0"/>
              <a:t>Several teams involved</a:t>
            </a:r>
            <a:endParaRPr lang="en-GB" sz="2000" dirty="0" smtClean="0"/>
          </a:p>
          <a:p>
            <a:pPr lvl="1"/>
            <a:r>
              <a:rPr lang="en-GB" sz="1700" dirty="0" smtClean="0"/>
              <a:t>Operations Management (OCC)</a:t>
            </a:r>
            <a:endParaRPr lang="en-US" sz="1700" dirty="0" smtClean="0"/>
          </a:p>
          <a:p>
            <a:pPr lvl="1"/>
            <a:r>
              <a:rPr lang="en-GB" sz="1700" dirty="0" smtClean="0"/>
              <a:t>Monitoring system operators (SAM)</a:t>
            </a:r>
            <a:endParaRPr lang="en-US" sz="1700" dirty="0" smtClean="0"/>
          </a:p>
          <a:p>
            <a:pPr lvl="1"/>
            <a:r>
              <a:rPr lang="en-GB" sz="1700" dirty="0" smtClean="0"/>
              <a:t>Grid operators (COD)</a:t>
            </a:r>
            <a:endParaRPr lang="en-US" sz="1700" dirty="0" smtClean="0"/>
          </a:p>
          <a:p>
            <a:pPr lvl="1"/>
            <a:r>
              <a:rPr lang="en-GB" sz="1700" dirty="0" smtClean="0"/>
              <a:t>Regional Operations Centres (ROC)</a:t>
            </a:r>
            <a:endParaRPr lang="en-US" sz="1700" dirty="0" smtClean="0"/>
          </a:p>
          <a:p>
            <a:pPr lvl="1"/>
            <a:r>
              <a:rPr lang="en-GB" sz="1700" dirty="0" smtClean="0"/>
              <a:t>First line support teams (ROC)</a:t>
            </a:r>
            <a:endParaRPr lang="en-US" sz="1700" dirty="0" smtClean="0"/>
          </a:p>
          <a:p>
            <a:pPr lvl="1"/>
            <a:r>
              <a:rPr lang="en-GB" sz="1700" dirty="0" smtClean="0"/>
              <a:t>Resource Centres/sites (RC)</a:t>
            </a:r>
            <a:endParaRPr lang="en-US" sz="1700" dirty="0" smtClean="0"/>
          </a:p>
          <a:p>
            <a:pPr lvl="1"/>
            <a:r>
              <a:rPr lang="en-GB" sz="1700" dirty="0" smtClean="0"/>
              <a:t>User support team (GGUS)</a:t>
            </a:r>
            <a:endParaRPr lang="en-US" sz="1700" dirty="0" smtClean="0"/>
          </a:p>
          <a:p>
            <a:endParaRPr lang="en-US" dirty="0"/>
          </a:p>
        </p:txBody>
      </p:sp>
      <p:sp>
        <p:nvSpPr>
          <p:cNvPr id="4" name="Footer Placeholder 3"/>
          <p:cNvSpPr>
            <a:spLocks noGrp="1"/>
          </p:cNvSpPr>
          <p:nvPr>
            <p:ph type="ftr" sz="quarter" idx="10"/>
          </p:nvPr>
        </p:nvSpPr>
        <p:spPr/>
        <p:txBody>
          <a:bodyPr/>
          <a:lstStyle/>
          <a:p>
            <a:r>
              <a:rPr lang="en-GB" smtClean="0"/>
              <a:t>To change: View -&gt; Header and Footer</a:t>
            </a:r>
            <a:endParaRPr lang="en-GB"/>
          </a:p>
        </p:txBody>
      </p:sp>
      <p:sp>
        <p:nvSpPr>
          <p:cNvPr id="5" name="Slide Number Placeholder 4"/>
          <p:cNvSpPr>
            <a:spLocks noGrp="1"/>
          </p:cNvSpPr>
          <p:nvPr>
            <p:ph type="sldNum" sz="quarter" idx="11"/>
          </p:nvPr>
        </p:nvSpPr>
        <p:spPr/>
        <p:txBody>
          <a:bodyPr/>
          <a:lstStyle/>
          <a:p>
            <a:fld id="{E0E4999A-693E-4414-9420-0281DBDFB0DC}" type="slidenum">
              <a:rPr lang="en-GB" smtClean="0"/>
              <a:pPr/>
              <a:t>6</a:t>
            </a:fld>
            <a:endParaRPr lang="en-GB"/>
          </a:p>
        </p:txBody>
      </p:sp>
      <p:sp>
        <p:nvSpPr>
          <p:cNvPr id="194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6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459" name="Object 3"/>
          <p:cNvGraphicFramePr>
            <a:graphicFrameLocks noChangeAspect="1"/>
          </p:cNvGraphicFramePr>
          <p:nvPr/>
        </p:nvGraphicFramePr>
        <p:xfrm>
          <a:off x="3773214" y="3153103"/>
          <a:ext cx="5303452" cy="3282841"/>
        </p:xfrm>
        <a:graphic>
          <a:graphicData uri="http://schemas.openxmlformats.org/presentationml/2006/ole">
            <p:oleObj spid="_x0000_s19459" name="Visio" r:id="rId3" imgW="6588442" imgH="3683318" progId="Visio.Drawing.11">
              <p:embed/>
            </p:oleObj>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operational model (s)</a:t>
            </a:r>
            <a:endParaRPr lang="en-US" dirty="0"/>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0"/>
          </p:nvPr>
        </p:nvSpPr>
        <p:spPr/>
        <p:txBody>
          <a:bodyPr/>
          <a:lstStyle/>
          <a:p>
            <a:r>
              <a:rPr lang="en-GB" smtClean="0"/>
              <a:t>To change: View -&gt; Header and Footer</a:t>
            </a:r>
            <a:endParaRPr lang="en-GB"/>
          </a:p>
        </p:txBody>
      </p:sp>
      <p:sp>
        <p:nvSpPr>
          <p:cNvPr id="5" name="Slide Number Placeholder 4"/>
          <p:cNvSpPr>
            <a:spLocks noGrp="1"/>
          </p:cNvSpPr>
          <p:nvPr>
            <p:ph type="sldNum" sz="quarter" idx="11"/>
          </p:nvPr>
        </p:nvSpPr>
        <p:spPr/>
        <p:txBody>
          <a:bodyPr/>
          <a:lstStyle/>
          <a:p>
            <a:fld id="{E0E4999A-693E-4414-9420-0281DBDFB0DC}" type="slidenum">
              <a:rPr lang="en-GB" smtClean="0"/>
              <a:pPr/>
              <a:t>7</a:t>
            </a:fld>
            <a:endParaRPr lang="en-GB"/>
          </a:p>
        </p:txBody>
      </p:sp>
      <p:sp>
        <p:nvSpPr>
          <p:cNvPr id="204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481" name="Object 1"/>
          <p:cNvGraphicFramePr>
            <a:graphicFrameLocks noChangeAspect="1"/>
          </p:cNvGraphicFramePr>
          <p:nvPr/>
        </p:nvGraphicFramePr>
        <p:xfrm>
          <a:off x="52554" y="1082560"/>
          <a:ext cx="9073951" cy="5423338"/>
        </p:xfrm>
        <a:graphic>
          <a:graphicData uri="http://schemas.openxmlformats.org/presentationml/2006/ole">
            <p:oleObj spid="_x0000_s20481" name="Visio" r:id="rId3" imgW="9788509" imgH="5854589" progId="Visio.Drawing.11">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operational model</a:t>
            </a:r>
            <a:endParaRPr lang="en-US" dirty="0"/>
          </a:p>
        </p:txBody>
      </p:sp>
      <p:sp>
        <p:nvSpPr>
          <p:cNvPr id="3" name="Content Placeholder 2"/>
          <p:cNvSpPr>
            <a:spLocks noGrp="1"/>
          </p:cNvSpPr>
          <p:nvPr>
            <p:ph idx="1"/>
          </p:nvPr>
        </p:nvSpPr>
        <p:spPr/>
        <p:txBody>
          <a:bodyPr/>
          <a:lstStyle/>
          <a:p>
            <a:endParaRPr lang="en-US" dirty="0"/>
          </a:p>
        </p:txBody>
      </p:sp>
      <p:sp>
        <p:nvSpPr>
          <p:cNvPr id="4" name="Footer Placeholder 3"/>
          <p:cNvSpPr>
            <a:spLocks noGrp="1"/>
          </p:cNvSpPr>
          <p:nvPr>
            <p:ph type="ftr" sz="quarter" idx="10"/>
          </p:nvPr>
        </p:nvSpPr>
        <p:spPr/>
        <p:txBody>
          <a:bodyPr/>
          <a:lstStyle/>
          <a:p>
            <a:r>
              <a:rPr lang="en-GB" smtClean="0"/>
              <a:t>To change: View -&gt; Header and Footer</a:t>
            </a:r>
            <a:endParaRPr lang="en-GB"/>
          </a:p>
        </p:txBody>
      </p:sp>
      <p:sp>
        <p:nvSpPr>
          <p:cNvPr id="5" name="Slide Number Placeholder 4"/>
          <p:cNvSpPr>
            <a:spLocks noGrp="1"/>
          </p:cNvSpPr>
          <p:nvPr>
            <p:ph type="sldNum" sz="quarter" idx="11"/>
          </p:nvPr>
        </p:nvSpPr>
        <p:spPr/>
        <p:txBody>
          <a:bodyPr/>
          <a:lstStyle/>
          <a:p>
            <a:fld id="{E0E4999A-693E-4414-9420-0281DBDFB0DC}" type="slidenum">
              <a:rPr lang="en-GB" smtClean="0"/>
              <a:pPr/>
              <a:t>8</a:t>
            </a:fld>
            <a:endParaRPr lang="en-GB"/>
          </a:p>
        </p:txBody>
      </p:sp>
      <p:sp>
        <p:nvSpPr>
          <p:cNvPr id="215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150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1507" name="Object 3"/>
          <p:cNvGraphicFramePr>
            <a:graphicFrameLocks noChangeAspect="1"/>
          </p:cNvGraphicFramePr>
          <p:nvPr/>
        </p:nvGraphicFramePr>
        <p:xfrm>
          <a:off x="903872" y="914399"/>
          <a:ext cx="6453351" cy="5624605"/>
        </p:xfrm>
        <a:graphic>
          <a:graphicData uri="http://schemas.openxmlformats.org/presentationml/2006/ole">
            <p:oleObj spid="_x0000_s21507" name="Visio" r:id="rId3" imgW="7095172" imgH="6177915" progId="Visio.Drawing.11">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 Information Model</a:t>
            </a:r>
            <a:endParaRPr lang="en-US" dirty="0"/>
          </a:p>
        </p:txBody>
      </p:sp>
      <p:sp>
        <p:nvSpPr>
          <p:cNvPr id="3" name="Content Placeholder 2"/>
          <p:cNvSpPr>
            <a:spLocks noGrp="1"/>
          </p:cNvSpPr>
          <p:nvPr>
            <p:ph idx="1"/>
          </p:nvPr>
        </p:nvSpPr>
        <p:spPr/>
        <p:txBody>
          <a:bodyPr/>
          <a:lstStyle/>
          <a:p>
            <a:pPr lvl="0"/>
            <a:r>
              <a:rPr lang="en-GB" dirty="0" smtClean="0"/>
              <a:t>Data providers</a:t>
            </a:r>
            <a:r>
              <a:rPr lang="en-GB" b="0" dirty="0" smtClean="0"/>
              <a:t> are entities that are used as a source of information, primary or not</a:t>
            </a:r>
            <a:endParaRPr lang="en-US" b="0" dirty="0" smtClean="0"/>
          </a:p>
          <a:p>
            <a:pPr lvl="0"/>
            <a:r>
              <a:rPr lang="en-GB" dirty="0" smtClean="0"/>
              <a:t>Services providers </a:t>
            </a:r>
            <a:r>
              <a:rPr lang="en-GB" b="0" dirty="0" smtClean="0"/>
              <a:t>use this information to give a service to a set of consumers</a:t>
            </a:r>
            <a:endParaRPr lang="en-US" b="0" dirty="0" smtClean="0"/>
          </a:p>
          <a:p>
            <a:pPr lvl="0"/>
            <a:r>
              <a:rPr lang="en-GB" dirty="0" smtClean="0"/>
              <a:t>Consumers </a:t>
            </a:r>
            <a:r>
              <a:rPr lang="en-GB" b="0" dirty="0" smtClean="0"/>
              <a:t>use the data which comes from the service providers</a:t>
            </a:r>
          </a:p>
          <a:p>
            <a:pPr lvl="0"/>
            <a:r>
              <a:rPr lang="en-GB" dirty="0" smtClean="0"/>
              <a:t>Primary Data Provider</a:t>
            </a:r>
            <a:r>
              <a:rPr lang="en-GB" b="0" dirty="0" smtClean="0"/>
              <a:t> This is the authoritative source for entities and/or relations between these entities. </a:t>
            </a:r>
            <a:endParaRPr lang="en-US" b="0" dirty="0" smtClean="0"/>
          </a:p>
          <a:p>
            <a:pPr lvl="0"/>
            <a:r>
              <a:rPr lang="en-GB" dirty="0" smtClean="0"/>
              <a:t>Derived data provider</a:t>
            </a:r>
            <a:r>
              <a:rPr lang="en-GB" b="0" dirty="0" smtClean="0"/>
              <a:t> This is a service that creates new information out of information provided by primary data providers.</a:t>
            </a:r>
            <a:endParaRPr lang="en-US" b="0" dirty="0" smtClean="0"/>
          </a:p>
          <a:p>
            <a:pPr lvl="0"/>
            <a:endParaRPr lang="en-US" b="0" dirty="0" smtClean="0"/>
          </a:p>
          <a:p>
            <a:endParaRPr lang="en-US" dirty="0"/>
          </a:p>
        </p:txBody>
      </p:sp>
      <p:sp>
        <p:nvSpPr>
          <p:cNvPr id="4" name="Footer Placeholder 3"/>
          <p:cNvSpPr>
            <a:spLocks noGrp="1"/>
          </p:cNvSpPr>
          <p:nvPr>
            <p:ph type="ftr" sz="quarter" idx="10"/>
          </p:nvPr>
        </p:nvSpPr>
        <p:spPr/>
        <p:txBody>
          <a:bodyPr/>
          <a:lstStyle/>
          <a:p>
            <a:r>
              <a:rPr lang="en-GB" smtClean="0"/>
              <a:t>To change: View -&gt; Header and Footer</a:t>
            </a:r>
            <a:endParaRPr lang="en-GB"/>
          </a:p>
        </p:txBody>
      </p:sp>
      <p:sp>
        <p:nvSpPr>
          <p:cNvPr id="5" name="Slide Number Placeholder 4"/>
          <p:cNvSpPr>
            <a:spLocks noGrp="1"/>
          </p:cNvSpPr>
          <p:nvPr>
            <p:ph type="sldNum" sz="quarter" idx="11"/>
          </p:nvPr>
        </p:nvSpPr>
        <p:spPr/>
        <p:txBody>
          <a:bodyPr/>
          <a:lstStyle/>
          <a:p>
            <a:fld id="{E0E4999A-693E-4414-9420-0281DBDFB0DC}" type="slidenum">
              <a:rPr lang="en-GB" smtClean="0"/>
              <a:pPr/>
              <a:t>9</a:t>
            </a:fld>
            <a:endParaRPr lang="en-GB"/>
          </a:p>
        </p:txBody>
      </p:sp>
      <p:pic>
        <p:nvPicPr>
          <p:cNvPr id="6" name="Picture 5"/>
          <p:cNvPicPr/>
          <p:nvPr/>
        </p:nvPicPr>
        <p:blipFill>
          <a:blip r:embed="rId2"/>
          <a:srcRect/>
          <a:stretch>
            <a:fillRect/>
          </a:stretch>
        </p:blipFill>
        <p:spPr bwMode="auto">
          <a:xfrm>
            <a:off x="5255172" y="5090502"/>
            <a:ext cx="3888828" cy="176749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EGEE-II-Activity-PRE-EDMSnumber-Event-Date-v1-1">
  <a:themeElements>
    <a:clrScheme name="">
      <a:dk1>
        <a:srgbClr val="2B519A"/>
      </a:dk1>
      <a:lt1>
        <a:srgbClr val="FFFFFF"/>
      </a:lt1>
      <a:dk2>
        <a:srgbClr val="F1AF00"/>
      </a:dk2>
      <a:lt2>
        <a:srgbClr val="F4CE00"/>
      </a:lt2>
      <a:accent1>
        <a:srgbClr val="000000"/>
      </a:accent1>
      <a:accent2>
        <a:srgbClr val="325FAF"/>
      </a:accent2>
      <a:accent3>
        <a:srgbClr val="FFFFFF"/>
      </a:accent3>
      <a:accent4>
        <a:srgbClr val="234483"/>
      </a:accent4>
      <a:accent5>
        <a:srgbClr val="AAAAAA"/>
      </a:accent5>
      <a:accent6>
        <a:srgbClr val="2C559E"/>
      </a:accent6>
      <a:hlink>
        <a:srgbClr val="AC3B8B"/>
      </a:hlink>
      <a:folHlink>
        <a:srgbClr val="904490"/>
      </a:folHlink>
    </a:clrScheme>
    <a:fontScheme name="EGE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noFill/>
          <a:prstDash val="solid"/>
          <a:round/>
          <a:headEnd type="none" w="med" len="med"/>
          <a:tailEnd type="triangle" w="med" len="med"/>
        </a:ln>
        <a:effectLst/>
      </a:spPr>
      <a:bodyPr vert="horz" wrap="square" lIns="90000" tIns="46800" rIns="90000" bIns="46800" numCol="1" anchor="t" anchorCtr="0" compatLnSpc="1">
        <a:prstTxWarp prst="textNoShape">
          <a:avLst/>
        </a:prstTxWarp>
        <a:spAutoFit/>
      </a:bodyPr>
      <a:lstStyle>
        <a:defPPr marL="0" marR="0" indent="0" algn="l" defTabSz="914400" rtl="0" eaLnBrk="1" fontAlgn="base" latinLnBrk="0" hangingPunct="1">
          <a:lnSpc>
            <a:spcPct val="100000"/>
          </a:lnSpc>
          <a:spcBef>
            <a:spcPct val="20000"/>
          </a:spcBef>
          <a:spcAft>
            <a:spcPct val="0"/>
          </a:spcAft>
          <a:buClr>
            <a:srgbClr val="FFCC66"/>
          </a:buClr>
          <a:buSzTx/>
          <a:buFontTx/>
          <a:buChar char="•"/>
          <a:tabLst/>
          <a:defRPr kumimoji="0" lang="en-GB" sz="1800" b="0" i="0" u="none" strike="noStrike" cap="none" normalizeH="0" baseline="0" smtClean="0">
            <a:ln>
              <a:noFill/>
            </a:ln>
            <a:solidFill>
              <a:schemeClr val="accent2"/>
            </a:solidFill>
            <a:effectLst/>
            <a:latin typeface="Arial" charset="0"/>
          </a:defRPr>
        </a:defPPr>
      </a:lstStyle>
    </a:spDef>
    <a:lnDef>
      <a:spPr bwMode="auto">
        <a:xfrm>
          <a:off x="0" y="0"/>
          <a:ext cx="1" cy="1"/>
        </a:xfrm>
        <a:custGeom>
          <a:avLst/>
          <a:gdLst/>
          <a:ahLst/>
          <a:cxnLst/>
          <a:rect l="0" t="0" r="0" b="0"/>
          <a:pathLst/>
        </a:custGeom>
        <a:noFill/>
        <a:ln w="25400" cap="flat" cmpd="sng" algn="ctr">
          <a:noFill/>
          <a:prstDash val="solid"/>
          <a:round/>
          <a:headEnd type="none" w="med" len="med"/>
          <a:tailEnd type="triangle" w="med" len="med"/>
        </a:ln>
        <a:effectLst/>
      </a:spPr>
      <a:bodyPr vert="horz" wrap="square" lIns="90000" tIns="46800" rIns="90000" bIns="46800" numCol="1" anchor="t" anchorCtr="0" compatLnSpc="1">
        <a:prstTxWarp prst="textNoShape">
          <a:avLst/>
        </a:prstTxWarp>
        <a:spAutoFit/>
      </a:bodyPr>
      <a:lstStyle>
        <a:defPPr marL="0" marR="0" indent="0" algn="l" defTabSz="914400" rtl="0" eaLnBrk="1" fontAlgn="base" latinLnBrk="0" hangingPunct="1">
          <a:lnSpc>
            <a:spcPct val="100000"/>
          </a:lnSpc>
          <a:spcBef>
            <a:spcPct val="20000"/>
          </a:spcBef>
          <a:spcAft>
            <a:spcPct val="0"/>
          </a:spcAft>
          <a:buClr>
            <a:srgbClr val="FFCC66"/>
          </a:buClr>
          <a:buSzTx/>
          <a:buFontTx/>
          <a:buChar char="•"/>
          <a:tabLst/>
          <a:defRPr kumimoji="0" lang="en-GB" sz="1800" b="0" i="0" u="none" strike="noStrike" cap="none" normalizeH="0" baseline="0" smtClean="0">
            <a:ln>
              <a:noFill/>
            </a:ln>
            <a:solidFill>
              <a:schemeClr val="accent2"/>
            </a:solidFill>
            <a:effectLst/>
            <a:latin typeface="Arial" charset="0"/>
          </a:defRPr>
        </a:defPPr>
      </a:lstStyle>
    </a:lnDef>
  </a:objectDefaults>
  <a:extraClrSchemeLst>
    <a:extraClrScheme>
      <a:clrScheme name="EGE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GE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GE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GE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GE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GEE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GE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GE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GE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GE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GE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EGEE_Template 13">
        <a:dk1>
          <a:srgbClr val="334998"/>
        </a:dk1>
        <a:lt1>
          <a:srgbClr val="FFFFFF"/>
        </a:lt1>
        <a:dk2>
          <a:srgbClr val="000000"/>
        </a:dk2>
        <a:lt2>
          <a:srgbClr val="80808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14">
        <a:dk1>
          <a:srgbClr val="334998"/>
        </a:dk1>
        <a:lt1>
          <a:srgbClr val="FFFFFF"/>
        </a:lt1>
        <a:dk2>
          <a:srgbClr val="000000"/>
        </a:dk2>
        <a:lt2>
          <a:srgbClr val="F1AF0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15">
        <a:dk1>
          <a:srgbClr val="334998"/>
        </a:dk1>
        <a:lt1>
          <a:srgbClr val="FFFFFF"/>
        </a:lt1>
        <a:dk2>
          <a:srgbClr val="000000"/>
        </a:dk2>
        <a:lt2>
          <a:srgbClr val="F1AF00"/>
        </a:lt2>
        <a:accent1>
          <a:srgbClr val="657BCA"/>
        </a:accent1>
        <a:accent2>
          <a:srgbClr val="333399"/>
        </a:accent2>
        <a:accent3>
          <a:srgbClr val="FFFFFF"/>
        </a:accent3>
        <a:accent4>
          <a:srgbClr val="2A3D81"/>
        </a:accent4>
        <a:accent5>
          <a:srgbClr val="B8BFE1"/>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16">
        <a:dk1>
          <a:srgbClr val="334998"/>
        </a:dk1>
        <a:lt1>
          <a:srgbClr val="FFFFFF"/>
        </a:lt1>
        <a:dk2>
          <a:srgbClr val="000000"/>
        </a:dk2>
        <a:lt2>
          <a:srgbClr val="F1AF00"/>
        </a:lt2>
        <a:accent1>
          <a:srgbClr val="657BCA"/>
        </a:accent1>
        <a:accent2>
          <a:srgbClr val="475DAC"/>
        </a:accent2>
        <a:accent3>
          <a:srgbClr val="FFFFFF"/>
        </a:accent3>
        <a:accent4>
          <a:srgbClr val="2A3D81"/>
        </a:accent4>
        <a:accent5>
          <a:srgbClr val="B8BFE1"/>
        </a:accent5>
        <a:accent6>
          <a:srgbClr val="3F539B"/>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2B519A"/>
    </a:dk1>
    <a:lt1>
      <a:srgbClr val="FFFFFF"/>
    </a:lt1>
    <a:dk2>
      <a:srgbClr val="F1AF00"/>
    </a:dk2>
    <a:lt2>
      <a:srgbClr val="F4CE00"/>
    </a:lt2>
    <a:accent1>
      <a:srgbClr val="000000"/>
    </a:accent1>
    <a:accent2>
      <a:srgbClr val="325FAF"/>
    </a:accent2>
    <a:accent3>
      <a:srgbClr val="FFFFFF"/>
    </a:accent3>
    <a:accent4>
      <a:srgbClr val="234483"/>
    </a:accent4>
    <a:accent5>
      <a:srgbClr val="AAAAAA"/>
    </a:accent5>
    <a:accent6>
      <a:srgbClr val="2C559E"/>
    </a:accent6>
    <a:hlink>
      <a:srgbClr val="AC3B8B"/>
    </a:hlink>
    <a:folHlink>
      <a:srgbClr val="904490"/>
    </a:folHlink>
  </a:clrScheme>
</a:themeOverride>
</file>

<file path=docProps/app.xml><?xml version="1.0" encoding="utf-8"?>
<Properties xmlns="http://schemas.openxmlformats.org/officeDocument/2006/extended-properties" xmlns:vt="http://schemas.openxmlformats.org/officeDocument/2006/docPropsVTypes">
  <Template/>
  <TotalTime>294</TotalTime>
  <Words>1520</Words>
  <Application>Microsoft PowerPoint</Application>
  <PresentationFormat>On-screen Show (4:3)</PresentationFormat>
  <Paragraphs>250</Paragraphs>
  <Slides>22</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4" baseType="lpstr">
      <vt:lpstr>EGEE-II-Activity-PRE-EDMSnumber-Event-Date-v1-1</vt:lpstr>
      <vt:lpstr>Visio</vt:lpstr>
      <vt:lpstr>Operations Automation Strategy</vt:lpstr>
      <vt:lpstr>Overview</vt:lpstr>
      <vt:lpstr>Overview</vt:lpstr>
      <vt:lpstr>Document Outline</vt:lpstr>
      <vt:lpstr>Core Operational Tools</vt:lpstr>
      <vt:lpstr>Current Operational Model</vt:lpstr>
      <vt:lpstr>Current operational model (s)</vt:lpstr>
      <vt:lpstr>Future operational model</vt:lpstr>
      <vt:lpstr>Abstract Information Model</vt:lpstr>
      <vt:lpstr>Primary Data Providers</vt:lpstr>
      <vt:lpstr>Secondary Data Providers</vt:lpstr>
      <vt:lpstr>Service Providers</vt:lpstr>
      <vt:lpstr>How do we distribute?</vt:lpstr>
      <vt:lpstr>Aggregation models</vt:lpstr>
      <vt:lpstr>Messaging for integration</vt:lpstr>
      <vt:lpstr>Multi-level monitoring</vt:lpstr>
      <vt:lpstr>Multi level monitoring framework</vt:lpstr>
      <vt:lpstr>The site components</vt:lpstr>
      <vt:lpstr>Sharing tools</vt:lpstr>
      <vt:lpstr>Roadmap for distributed COD</vt:lpstr>
      <vt:lpstr>Roadmap for tools</vt:lpstr>
      <vt:lpstr>Summary</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Monitoring</dc:title>
  <dc:creator>jamesc</dc:creator>
  <cp:lastModifiedBy>jamesc</cp:lastModifiedBy>
  <cp:revision>7</cp:revision>
  <dcterms:created xsi:type="dcterms:W3CDTF">2008-06-18T08:47:32Z</dcterms:created>
  <dcterms:modified xsi:type="dcterms:W3CDTF">2008-07-09T08:53:54Z</dcterms:modified>
</cp:coreProperties>
</file>