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13"/>
  </p:notesMasterIdLst>
  <p:handoutMasterIdLst>
    <p:handoutMasterId r:id="rId14"/>
  </p:handoutMasterIdLst>
  <p:sldIdLst>
    <p:sldId id="2034" r:id="rId2"/>
    <p:sldId id="2135" r:id="rId3"/>
    <p:sldId id="2136" r:id="rId4"/>
    <p:sldId id="2137" r:id="rId5"/>
    <p:sldId id="2110" r:id="rId6"/>
    <p:sldId id="2109" r:id="rId7"/>
    <p:sldId id="2113" r:id="rId8"/>
    <p:sldId id="2123" r:id="rId9"/>
    <p:sldId id="2138" r:id="rId10"/>
    <p:sldId id="2115" r:id="rId11"/>
    <p:sldId id="2106" r:id="rId12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61C"/>
    <a:srgbClr val="FFEAFF"/>
    <a:srgbClr val="00FF00"/>
    <a:srgbClr val="297FF5"/>
    <a:srgbClr val="CCECFF"/>
    <a:srgbClr val="00CCFF"/>
    <a:srgbClr val="000000"/>
    <a:srgbClr val="522D61"/>
    <a:srgbClr val="742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7" autoAdjust="0"/>
    <p:restoredTop sz="99206" autoAdjust="0"/>
  </p:normalViewPr>
  <p:slideViewPr>
    <p:cSldViewPr>
      <p:cViewPr varScale="1">
        <p:scale>
          <a:sx n="95" d="100"/>
          <a:sy n="95" d="100"/>
        </p:scale>
        <p:origin x="-1584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308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8/2/12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BB02E75-9D4F-7843-9B0F-2CD15504FC02}" type="slidenum">
              <a:rPr lang="it-IT" sz="1200"/>
              <a:pPr eaLnBrk="1" hangingPunct="1"/>
              <a:t>10</a:t>
            </a:fld>
            <a:endParaRPr lang="it-I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275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74721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871543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5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/>
          <p:cNvSpPr>
            <a:spLocks/>
          </p:cNvSpPr>
          <p:nvPr userDrawn="1"/>
        </p:nvSpPr>
        <p:spPr bwMode="auto">
          <a:xfrm>
            <a:off x="309564" y="2803526"/>
            <a:ext cx="1720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 lIns="91331" tIns="45666" rIns="91331" bIns="45666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1219626"/>
            <a:ext cx="8420100" cy="1599775"/>
          </a:xfrm>
        </p:spPr>
        <p:txBody>
          <a:bodyPr anchor="b">
            <a:noAutofit/>
          </a:bodyPr>
          <a:lstStyle>
            <a:lvl1pPr algn="ctr">
              <a:defRPr sz="6000" i="1">
                <a:solidFill>
                  <a:schemeClr val="bg2">
                    <a:lumMod val="95000"/>
                    <a:lumOff val="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4419600"/>
            <a:ext cx="6934200" cy="1219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3737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9245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9795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5035550" y="3962400"/>
            <a:ext cx="437515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87560" y="3962400"/>
            <a:ext cx="437515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95300" y="3886200"/>
            <a:ext cx="89154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47650" y="990607"/>
            <a:ext cx="94107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0832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25, 2012</a:t>
            </a:r>
            <a:r>
              <a:rPr lang="en-US" sz="105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</a:t>
            </a:r>
            <a:r>
              <a:rPr lang="en-US" sz="105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CMS WGM </a:t>
            </a:r>
            <a:r>
              <a:rPr lang="en-US" sz="105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119</a:t>
            </a:r>
            <a:r>
              <a:rPr lang="en-US" sz="105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		      	    J. Incandela </a:t>
            </a:r>
            <a:endParaRPr lang="en-US" sz="1050" b="0" i="1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3" r:id="rId3"/>
    <p:sldLayoutId id="2147483830" r:id="rId4"/>
    <p:sldLayoutId id="2147483825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1" r:id="rId13"/>
    <p:sldLayoutId id="2147483822" r:id="rId14"/>
    <p:sldLayoutId id="2147483823" r:id="rId15"/>
    <p:sldLayoutId id="2147483826" r:id="rId16"/>
    <p:sldLayoutId id="2147483837" r:id="rId17"/>
    <p:sldLayoutId id="2147483832" r:id="rId18"/>
    <p:sldLayoutId id="2147483834" r:id="rId19"/>
    <p:sldLayoutId id="2147483836" r:id="rId20"/>
    <p:sldLayoutId id="2147483883" r:id="rId21"/>
  </p:sldLayoutIdLst>
  <p:hf sldNum="0"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1219626"/>
            <a:ext cx="8420100" cy="3217486"/>
          </a:xfrm>
        </p:spPr>
        <p:txBody>
          <a:bodyPr/>
          <a:lstStyle/>
          <a:p>
            <a:r>
              <a:rPr lang="en-US" dirty="0" smtClean="0"/>
              <a:t>Looking </a:t>
            </a:r>
            <a:r>
              <a:rPr lang="en-US" dirty="0" smtClean="0"/>
              <a:t>ahead at the LHC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/>
              <a:t>P</a:t>
            </a:r>
            <a:r>
              <a:rPr lang="en-US" sz="4400" dirty="0" smtClean="0"/>
              <a:t>erimeter Institute</a:t>
            </a:r>
            <a:br>
              <a:rPr lang="en-US" sz="4400" dirty="0" smtClean="0"/>
            </a:br>
            <a:r>
              <a:rPr lang="en-US" sz="4400" dirty="0" smtClean="0"/>
              <a:t>Aug 12, 2012</a:t>
            </a:r>
          </a:p>
        </p:txBody>
      </p:sp>
      <p:sp>
        <p:nvSpPr>
          <p:cNvPr id="30724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96616" y="5157192"/>
            <a:ext cx="6934200" cy="1219200"/>
          </a:xfrm>
        </p:spPr>
        <p:txBody>
          <a:bodyPr/>
          <a:lstStyle/>
          <a:p>
            <a:r>
              <a:rPr lang="en-US" i="1" dirty="0" smtClean="0">
                <a:solidFill>
                  <a:schemeClr val="bg1"/>
                </a:solidFill>
              </a:rPr>
              <a:t>Joe Incandela</a:t>
            </a:r>
          </a:p>
          <a:p>
            <a:r>
              <a:rPr lang="en-US" sz="2000" i="1" dirty="0" smtClean="0">
                <a:solidFill>
                  <a:schemeClr val="bg1"/>
                </a:solidFill>
              </a:rPr>
              <a:t>UC Santa Barbara/CERN</a:t>
            </a:r>
          </a:p>
        </p:txBody>
      </p:sp>
    </p:spTree>
    <p:extLst>
      <p:ext uri="{BB962C8B-B14F-4D97-AF65-F5344CB8AC3E}">
        <p14:creationId xmlns:p14="http://schemas.microsoft.com/office/powerpoint/2010/main" val="325594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200472" y="990600"/>
            <a:ext cx="4968552" cy="5562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V3.0 deployed with</a:t>
            </a:r>
          </a:p>
          <a:p>
            <a:pPr lvl="1"/>
            <a:r>
              <a:rPr lang="en-US" sz="1800" dirty="0" smtClean="0"/>
              <a:t>8, 7 and 6E33 columns (only 6E33 used so far)</a:t>
            </a:r>
          </a:p>
          <a:p>
            <a:pPr lvl="1"/>
            <a:r>
              <a:rPr lang="en-US" sz="1800" dirty="0" smtClean="0"/>
              <a:t>Added support to 5GeV GCT thresholds at L1</a:t>
            </a:r>
          </a:p>
          <a:p>
            <a:r>
              <a:rPr lang="en-US" sz="2000" dirty="0" smtClean="0"/>
              <a:t>V4.0 is ready with</a:t>
            </a:r>
          </a:p>
          <a:p>
            <a:pPr lvl="1"/>
            <a:r>
              <a:rPr lang="en-US" sz="1800" dirty="0" smtClean="0"/>
              <a:t>Particle Flow Jet Energy Corrections</a:t>
            </a:r>
          </a:p>
          <a:p>
            <a:pPr lvl="2"/>
            <a:r>
              <a:rPr lang="en-US" sz="1800" dirty="0" smtClean="0"/>
              <a:t>Should improve PU dependence on some of the triggers using </a:t>
            </a:r>
            <a:r>
              <a:rPr lang="en-US" sz="1800" dirty="0" err="1" smtClean="0"/>
              <a:t>PFJets</a:t>
            </a:r>
            <a:endParaRPr lang="en-US" sz="1800" dirty="0" smtClean="0"/>
          </a:p>
          <a:p>
            <a:pPr lvl="1"/>
            <a:r>
              <a:rPr lang="en-US" sz="1800" dirty="0" smtClean="0"/>
              <a:t>Few fixes and updates to remove some non linear dependency at high luminosity</a:t>
            </a:r>
          </a:p>
          <a:p>
            <a:pPr lvl="2"/>
            <a:r>
              <a:rPr lang="en-US" sz="1800" dirty="0" err="1" smtClean="0"/>
              <a:t>dZ</a:t>
            </a:r>
            <a:r>
              <a:rPr lang="en-US" sz="1800" dirty="0" smtClean="0"/>
              <a:t> filter reintroduced on Double Muon triggers, will reduce the overall rate and small PU dependency</a:t>
            </a:r>
          </a:p>
          <a:p>
            <a:pPr lvl="1"/>
            <a:r>
              <a:rPr lang="en-US" sz="1800" dirty="0" smtClean="0"/>
              <a:t>NB overall the HLT cross-section has already a pretty small PU dependency</a:t>
            </a:r>
          </a:p>
          <a:p>
            <a:r>
              <a:rPr lang="en-US" sz="2000" dirty="0" smtClean="0"/>
              <a:t>In progress</a:t>
            </a:r>
          </a:p>
          <a:p>
            <a:pPr lvl="1"/>
            <a:r>
              <a:rPr lang="en-US" sz="1800" dirty="0" smtClean="0"/>
              <a:t>Improve monitoring and validation of the complex, non single-object triggers</a:t>
            </a:r>
          </a:p>
          <a:p>
            <a:pPr lvl="2"/>
            <a:endParaRPr lang="en-US" sz="1800" dirty="0" smtClean="0"/>
          </a:p>
          <a:p>
            <a:endParaRPr lang="en-US" sz="2000" dirty="0"/>
          </a:p>
        </p:txBody>
      </p:sp>
      <p:sp>
        <p:nvSpPr>
          <p:cNvPr id="4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HLT status</a:t>
            </a:r>
            <a:endParaRPr lang="en-US"/>
          </a:p>
        </p:txBody>
      </p:sp>
      <p:grpSp>
        <p:nvGrpSpPr>
          <p:cNvPr id="13315" name="Group 22"/>
          <p:cNvGrpSpPr>
            <a:grpSpLocks/>
          </p:cNvGrpSpPr>
          <p:nvPr/>
        </p:nvGrpSpPr>
        <p:grpSpPr bwMode="auto">
          <a:xfrm>
            <a:off x="4918528" y="-454025"/>
            <a:ext cx="4966834" cy="3230563"/>
            <a:chOff x="4559541" y="332456"/>
            <a:chExt cx="4584459" cy="3230541"/>
          </a:xfrm>
        </p:grpSpPr>
        <p:grpSp>
          <p:nvGrpSpPr>
            <p:cNvPr id="13331" name="Group 9"/>
            <p:cNvGrpSpPr>
              <a:grpSpLocks/>
            </p:cNvGrpSpPr>
            <p:nvPr/>
          </p:nvGrpSpPr>
          <p:grpSpPr bwMode="auto">
            <a:xfrm>
              <a:off x="4657419" y="332456"/>
              <a:ext cx="4486581" cy="3230541"/>
              <a:chOff x="4756437" y="1399341"/>
              <a:chExt cx="4486581" cy="3230541"/>
            </a:xfrm>
          </p:grpSpPr>
          <p:pic>
            <p:nvPicPr>
              <p:cNvPr id="13334" name="Content Placeholder 3" descr="Screen Shot 2012-06-26 at 2.01.20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25546" b="-25546"/>
              <a:stretch>
                <a:fillRect/>
              </a:stretch>
            </p:blipFill>
            <p:spPr bwMode="auto">
              <a:xfrm>
                <a:off x="4756437" y="1399341"/>
                <a:ext cx="4486581" cy="3230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val="1"/>
                </a:ext>
              </a:extLst>
            </p:spPr>
          </p:pic>
          <p:sp>
            <p:nvSpPr>
              <p:cNvPr id="13335" name="TextBox 8"/>
              <p:cNvSpPr txBox="1">
                <a:spLocks noChangeArrowheads="1"/>
              </p:cNvSpPr>
              <p:nvPr/>
            </p:nvSpPr>
            <p:spPr bwMode="auto">
              <a:xfrm>
                <a:off x="5429968" y="1887135"/>
                <a:ext cx="3256832" cy="261610"/>
              </a:xfrm>
              <a:prstGeom prst="rect">
                <a:avLst/>
              </a:prstGeom>
              <a:ln/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100" b="1" dirty="0">
                    <a:solidFill>
                      <a:srgbClr val="000000"/>
                    </a:solidFill>
                  </a:rPr>
                  <a:t>isoMU24_PFJet30_PFJet25_Deta3_CentralPFJET25</a:t>
                </a:r>
              </a:p>
            </p:txBody>
          </p:sp>
        </p:grpSp>
        <p:sp>
          <p:nvSpPr>
            <p:cNvPr id="13332" name="TextBox 10"/>
            <p:cNvSpPr txBox="1">
              <a:spLocks noChangeArrowheads="1"/>
            </p:cNvSpPr>
            <p:nvPr/>
          </p:nvSpPr>
          <p:spPr bwMode="auto">
            <a:xfrm rot="16200000">
              <a:off x="4446051" y="1227996"/>
              <a:ext cx="567880" cy="3408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800"/>
                <a:t>rate</a:t>
              </a:r>
            </a:p>
          </p:txBody>
        </p:sp>
        <p:sp>
          <p:nvSpPr>
            <p:cNvPr id="13333" name="TextBox 12"/>
            <p:cNvSpPr txBox="1">
              <a:spLocks noChangeArrowheads="1"/>
            </p:cNvSpPr>
            <p:nvPr/>
          </p:nvSpPr>
          <p:spPr bwMode="auto">
            <a:xfrm>
              <a:off x="7529698" y="2538291"/>
              <a:ext cx="1247623" cy="2616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100"/>
                <a:t>delivered luminosity</a:t>
              </a:r>
            </a:p>
          </p:txBody>
        </p:sp>
      </p:grpSp>
      <p:grpSp>
        <p:nvGrpSpPr>
          <p:cNvPr id="13316" name="Group 28"/>
          <p:cNvGrpSpPr>
            <a:grpSpLocks/>
          </p:cNvGrpSpPr>
          <p:nvPr/>
        </p:nvGrpSpPr>
        <p:grpSpPr bwMode="auto">
          <a:xfrm>
            <a:off x="4995505" y="2106613"/>
            <a:ext cx="4753994" cy="2214562"/>
            <a:chOff x="4611730" y="2107385"/>
            <a:chExt cx="4387563" cy="2213363"/>
          </a:xfrm>
        </p:grpSpPr>
        <p:grpSp>
          <p:nvGrpSpPr>
            <p:cNvPr id="13326" name="Group 7"/>
            <p:cNvGrpSpPr>
              <a:grpSpLocks/>
            </p:cNvGrpSpPr>
            <p:nvPr/>
          </p:nvGrpSpPr>
          <p:grpSpPr bwMode="auto">
            <a:xfrm>
              <a:off x="4611730" y="2107385"/>
              <a:ext cx="4387563" cy="2213363"/>
              <a:chOff x="4631926" y="3000957"/>
              <a:chExt cx="4387563" cy="2213363"/>
            </a:xfrm>
          </p:grpSpPr>
          <p:pic>
            <p:nvPicPr>
              <p:cNvPr id="13329" name="Picture 2" descr="Screen Shot 2012-07-18 at 3.27.45 P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1926" y="3000957"/>
                <a:ext cx="4387563" cy="221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30" name="TextBox 4"/>
              <p:cNvSpPr txBox="1">
                <a:spLocks noChangeArrowheads="1"/>
              </p:cNvSpPr>
              <p:nvPr/>
            </p:nvSpPr>
            <p:spPr bwMode="auto">
              <a:xfrm>
                <a:off x="5551525" y="3060010"/>
                <a:ext cx="2630904" cy="261610"/>
              </a:xfrm>
              <a:prstGeom prst="rect">
                <a:avLst/>
              </a:prstGeom>
              <a:ln/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it-IT" sz="1100" b="1">
                    <a:solidFill>
                      <a:srgbClr val="000000"/>
                    </a:solidFill>
                  </a:rPr>
                  <a:t>Mu17_Mu8</a:t>
                </a:r>
              </a:p>
            </p:txBody>
          </p:sp>
        </p:grpSp>
        <p:sp>
          <p:nvSpPr>
            <p:cNvPr id="13327" name="TextBox 14"/>
            <p:cNvSpPr txBox="1">
              <a:spLocks noChangeArrowheads="1"/>
            </p:cNvSpPr>
            <p:nvPr/>
          </p:nvSpPr>
          <p:spPr bwMode="auto">
            <a:xfrm rot="16200000">
              <a:off x="4503537" y="2569535"/>
              <a:ext cx="567577" cy="3408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800"/>
                <a:t>rate</a:t>
              </a:r>
            </a:p>
          </p:txBody>
        </p:sp>
        <p:sp>
          <p:nvSpPr>
            <p:cNvPr id="13328" name="TextBox 16"/>
            <p:cNvSpPr txBox="1">
              <a:spLocks noChangeArrowheads="1"/>
            </p:cNvSpPr>
            <p:nvPr/>
          </p:nvSpPr>
          <p:spPr bwMode="auto">
            <a:xfrm>
              <a:off x="7574719" y="3862021"/>
              <a:ext cx="1247497" cy="2614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100"/>
                <a:t>delivered luminosity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flipV="1">
            <a:off x="4880992" y="3789040"/>
            <a:ext cx="79208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520952" y="1916832"/>
            <a:ext cx="151216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" descr="xvslum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838" y="4321175"/>
            <a:ext cx="4445662" cy="253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0" name="Oval 29"/>
          <p:cNvSpPr/>
          <p:nvPr/>
        </p:nvSpPr>
        <p:spPr>
          <a:xfrm>
            <a:off x="7586001" y="5365750"/>
            <a:ext cx="1890051" cy="4270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3321" name="TextBox 30"/>
          <p:cNvSpPr txBox="1">
            <a:spLocks noChangeArrowheads="1"/>
          </p:cNvSpPr>
          <p:nvPr/>
        </p:nvSpPr>
        <p:spPr bwMode="auto">
          <a:xfrm>
            <a:off x="6223927" y="4670425"/>
            <a:ext cx="5756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0000FF"/>
                </a:solidFill>
              </a:rPr>
              <a:t>total</a:t>
            </a:r>
          </a:p>
        </p:txBody>
      </p:sp>
      <p:sp>
        <p:nvSpPr>
          <p:cNvPr id="13322" name="TextBox 50"/>
          <p:cNvSpPr txBox="1">
            <a:spLocks noChangeArrowheads="1"/>
          </p:cNvSpPr>
          <p:nvPr/>
        </p:nvSpPr>
        <p:spPr bwMode="auto">
          <a:xfrm>
            <a:off x="6359789" y="5270500"/>
            <a:ext cx="5532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008000"/>
                </a:solidFill>
              </a:rPr>
              <a:t>core</a:t>
            </a:r>
          </a:p>
        </p:txBody>
      </p:sp>
      <p:sp>
        <p:nvSpPr>
          <p:cNvPr id="13323" name="TextBox 51"/>
          <p:cNvSpPr txBox="1">
            <a:spLocks noChangeArrowheads="1"/>
          </p:cNvSpPr>
          <p:nvPr/>
        </p:nvSpPr>
        <p:spPr bwMode="auto">
          <a:xfrm>
            <a:off x="6223927" y="5710239"/>
            <a:ext cx="8070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FF6600"/>
                </a:solidFill>
              </a:rPr>
              <a:t>parking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025008" y="4941168"/>
            <a:ext cx="2560994" cy="4245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5" name="TextBox 54"/>
          <p:cNvSpPr txBox="1">
            <a:spLocks noChangeArrowheads="1"/>
          </p:cNvSpPr>
          <p:nvPr/>
        </p:nvSpPr>
        <p:spPr bwMode="auto">
          <a:xfrm>
            <a:off x="5728627" y="463551"/>
            <a:ext cx="18573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100">
                <a:solidFill>
                  <a:srgbClr val="660066"/>
                </a:solidFill>
              </a:rPr>
              <a:t>NB this trigger is in the shadow of isoMU24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L1 Trigger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Deployment of the new GCT </a:t>
            </a:r>
            <a:r>
              <a:rPr lang="en-US" dirty="0" smtClean="0"/>
              <a:t>jet </a:t>
            </a:r>
            <a:br>
              <a:rPr lang="en-US" dirty="0" smtClean="0"/>
            </a:br>
            <a:r>
              <a:rPr lang="en-US" dirty="0" smtClean="0"/>
              <a:t>seed </a:t>
            </a:r>
            <a:r>
              <a:rPr lang="en-US" dirty="0"/>
              <a:t>threshold has significantly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reduced </a:t>
            </a:r>
            <a:r>
              <a:rPr lang="en-US" dirty="0"/>
              <a:t>the pile-up dependence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HTT trigger cross </a:t>
            </a:r>
            <a:r>
              <a:rPr lang="en-US" dirty="0" smtClean="0"/>
              <a:t>sections</a:t>
            </a:r>
          </a:p>
          <a:p>
            <a:pPr lvl="1"/>
            <a:r>
              <a:rPr lang="en-US" dirty="0" smtClean="0"/>
              <a:t>Nevertheless, still see high growth</a:t>
            </a:r>
            <a:br>
              <a:rPr lang="en-US" dirty="0" smtClean="0"/>
            </a:br>
            <a:r>
              <a:rPr lang="en-US" dirty="0" smtClean="0"/>
              <a:t>for PU&gt;50… (i.e. L &gt; E34)</a:t>
            </a:r>
          </a:p>
          <a:p>
            <a:r>
              <a:rPr lang="en-US" dirty="0"/>
              <a:t>The single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/>
              <a:t>trigger rates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have </a:t>
            </a:r>
            <a:r>
              <a:rPr lang="en-US" dirty="0"/>
              <a:t>been reduced by ~15%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new usage of an eta flag in the DT/CSC overlap. </a:t>
            </a:r>
            <a:endParaRPr lang="en-US" dirty="0" smtClean="0"/>
          </a:p>
          <a:p>
            <a:pPr lvl="1"/>
            <a:r>
              <a:rPr lang="en-US" dirty="0" smtClean="0"/>
              <a:t>Given </a:t>
            </a:r>
            <a:r>
              <a:rPr lang="en-US" dirty="0"/>
              <a:t>these improvements, the L1 single muon trigger threshold has been reduced to</a:t>
            </a:r>
            <a:r>
              <a:rPr lang="en-US" dirty="0">
                <a:solidFill>
                  <a:srgbClr val="0000FF"/>
                </a:solidFill>
              </a:rPr>
              <a:t> 12 </a:t>
            </a:r>
            <a:r>
              <a:rPr lang="en-US" dirty="0" smtClean="0">
                <a:solidFill>
                  <a:srgbClr val="0000FF"/>
                </a:solidFill>
              </a:rPr>
              <a:t>GeV </a:t>
            </a:r>
            <a:r>
              <a:rPr lang="en-US" dirty="0" smtClean="0"/>
              <a:t>with eta&lt;2.1. </a:t>
            </a:r>
          </a:p>
          <a:p>
            <a:r>
              <a:rPr lang="en-US" dirty="0"/>
              <a:t>The </a:t>
            </a:r>
            <a:r>
              <a:rPr lang="en-US" dirty="0" smtClean="0"/>
              <a:t>total </a:t>
            </a:r>
            <a:r>
              <a:rPr lang="en-US" dirty="0"/>
              <a:t>L1A rate with the 6E33 </a:t>
            </a:r>
            <a:r>
              <a:rPr lang="en-US" dirty="0" err="1"/>
              <a:t>prescale</a:t>
            </a:r>
            <a:r>
              <a:rPr lang="en-US" dirty="0"/>
              <a:t> column </a:t>
            </a:r>
            <a:r>
              <a:rPr lang="en-US" dirty="0" smtClean="0"/>
              <a:t>is very </a:t>
            </a:r>
            <a:r>
              <a:rPr lang="en-US" dirty="0"/>
              <a:t>similar to that before </a:t>
            </a:r>
            <a:r>
              <a:rPr lang="en-US" dirty="0" smtClean="0"/>
              <a:t>the </a:t>
            </a:r>
            <a:r>
              <a:rPr lang="en-US" dirty="0"/>
              <a:t>Tech. Stop. </a:t>
            </a:r>
            <a:endParaRPr lang="en-US" dirty="0" smtClean="0"/>
          </a:p>
          <a:p>
            <a:r>
              <a:rPr lang="en-US" dirty="0" smtClean="0"/>
              <a:t>Excellent performance of the L1 triggers shown at ICHEP </a:t>
            </a:r>
            <a:r>
              <a:rPr lang="en-US" dirty="0" smtClean="0">
                <a:sym typeface="Wingdings"/>
              </a:rPr>
              <a:t></a:t>
            </a:r>
            <a:endParaRPr lang="en-US" dirty="0" smtClean="0"/>
          </a:p>
        </p:txBody>
      </p:sp>
      <p:pic>
        <p:nvPicPr>
          <p:cNvPr id="7" name="Picture 6" descr="HTT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064" y="1196752"/>
            <a:ext cx="4145770" cy="2592288"/>
          </a:xfrm>
          <a:prstGeom prst="rect">
            <a:avLst/>
          </a:prstGeom>
        </p:spPr>
      </p:pic>
      <p:sp>
        <p:nvSpPr>
          <p:cNvPr id="8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06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thanks to </a:t>
            </a:r>
          </a:p>
          <a:p>
            <a:pPr lvl="1"/>
            <a:r>
              <a:rPr lang="en-US" dirty="0" smtClean="0"/>
              <a:t>P.I. </a:t>
            </a:r>
            <a:r>
              <a:rPr lang="en-US" dirty="0"/>
              <a:t>Director Neil </a:t>
            </a:r>
            <a:r>
              <a:rPr lang="en-US" dirty="0" err="1" smtClean="0"/>
              <a:t>Turok</a:t>
            </a:r>
            <a:r>
              <a:rPr lang="en-US" dirty="0" smtClean="0"/>
              <a:t> for his support for this meeting</a:t>
            </a:r>
          </a:p>
          <a:p>
            <a:pPr lvl="1"/>
            <a:r>
              <a:rPr lang="en-US" dirty="0" smtClean="0"/>
              <a:t>Stephanie </a:t>
            </a:r>
            <a:r>
              <a:rPr lang="en-US" dirty="0" err="1" smtClean="0"/>
              <a:t>Mohl</a:t>
            </a:r>
            <a:r>
              <a:rPr lang="en-US" dirty="0" smtClean="0"/>
              <a:t> for amazing logistics support</a:t>
            </a:r>
          </a:p>
          <a:p>
            <a:pPr lvl="1"/>
            <a:r>
              <a:rPr lang="en-US" dirty="0" smtClean="0"/>
              <a:t>Philip Schuster and Natalia Toro for an enormous amount of work in organizing the sessions and invitations</a:t>
            </a:r>
          </a:p>
          <a:p>
            <a:pPr lvl="1"/>
            <a:r>
              <a:rPr lang="en-US" dirty="0" smtClean="0"/>
              <a:t>To all those who came!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08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5209406" cy="56787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Take stock of where we </a:t>
            </a:r>
            <a:r>
              <a:rPr lang="en-US" dirty="0" smtClean="0"/>
              <a:t>are</a:t>
            </a:r>
            <a:endParaRPr lang="en-US" dirty="0" smtClean="0"/>
          </a:p>
          <a:p>
            <a:pPr lvl="1"/>
            <a:r>
              <a:rPr lang="en-US" dirty="0" smtClean="0"/>
              <a:t>125.3 GeV boson discovered</a:t>
            </a:r>
          </a:p>
          <a:p>
            <a:pPr lvl="1"/>
            <a:r>
              <a:rPr lang="en-US" dirty="0" smtClean="0"/>
              <a:t>No signs of new physics </a:t>
            </a:r>
          </a:p>
          <a:p>
            <a:r>
              <a:rPr lang="en-US" dirty="0" smtClean="0"/>
              <a:t>Get ideas of what we can do next</a:t>
            </a:r>
          </a:p>
          <a:p>
            <a:pPr lvl="1"/>
            <a:r>
              <a:rPr lang="en-US" dirty="0" smtClean="0"/>
              <a:t>In the very near future, when we can still alter triggers</a:t>
            </a:r>
          </a:p>
          <a:p>
            <a:pPr lvl="1"/>
            <a:r>
              <a:rPr lang="en-US" dirty="0" smtClean="0"/>
              <a:t>In the mid – term using data we collect now in core (350 Hz) and parked (300 Hz) datasets and consider whether to park even more (300 Hz)</a:t>
            </a:r>
          </a:p>
          <a:p>
            <a:r>
              <a:rPr lang="en-US" dirty="0" smtClean="0"/>
              <a:t>And a bit about the longer term (in view of upgrades, ESPG and Snowmass)</a:t>
            </a:r>
          </a:p>
          <a:p>
            <a:pPr lvl="1"/>
            <a:r>
              <a:rPr lang="en-US" dirty="0" smtClean="0"/>
              <a:t>What should we focus on for the 13 TeV running ?</a:t>
            </a:r>
          </a:p>
          <a:p>
            <a:pPr lvl="1"/>
            <a:r>
              <a:rPr lang="en-US" dirty="0" smtClean="0"/>
              <a:t>What should be the focus of the upgrades?</a:t>
            </a:r>
          </a:p>
          <a:p>
            <a:pPr lvl="1"/>
            <a:r>
              <a:rPr lang="en-US" dirty="0" smtClean="0"/>
              <a:t>What do we think we can do with an HL-HLC, HE-LHC now that we have more experience with high pileup, for instance?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goals</a:t>
            </a:r>
            <a:endParaRPr lang="en-US" dirty="0"/>
          </a:p>
        </p:txBody>
      </p:sp>
      <p:pic>
        <p:nvPicPr>
          <p:cNvPr id="5" name="Picture 4" descr="xvslum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3882" y="4062114"/>
            <a:ext cx="4445662" cy="253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6323971" y="4411364"/>
            <a:ext cx="5756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0000FF"/>
                </a:solidFill>
              </a:rPr>
              <a:t>total</a:t>
            </a:r>
          </a:p>
        </p:txBody>
      </p:sp>
      <p:sp>
        <p:nvSpPr>
          <p:cNvPr id="7" name="TextBox 50"/>
          <p:cNvSpPr txBox="1">
            <a:spLocks noChangeArrowheads="1"/>
          </p:cNvSpPr>
          <p:nvPr/>
        </p:nvSpPr>
        <p:spPr bwMode="auto">
          <a:xfrm>
            <a:off x="6459833" y="5011439"/>
            <a:ext cx="5532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008000"/>
                </a:solidFill>
              </a:rPr>
              <a:t>core</a:t>
            </a:r>
          </a:p>
        </p:txBody>
      </p:sp>
      <p:sp>
        <p:nvSpPr>
          <p:cNvPr id="8" name="TextBox 51"/>
          <p:cNvSpPr txBox="1">
            <a:spLocks noChangeArrowheads="1"/>
          </p:cNvSpPr>
          <p:nvPr/>
        </p:nvSpPr>
        <p:spPr bwMode="auto">
          <a:xfrm>
            <a:off x="6323971" y="5451178"/>
            <a:ext cx="8070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>
                <a:solidFill>
                  <a:srgbClr val="FF6600"/>
                </a:solidFill>
              </a:rPr>
              <a:t>parking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7247099" y="5574282"/>
            <a:ext cx="2658901" cy="46166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Trigger </a:t>
            </a:r>
            <a:r>
              <a:rPr lang="en-US" dirty="0" err="1"/>
              <a:t>xsecs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L</a:t>
            </a:r>
            <a:endParaRPr lang="en-US" dirty="0"/>
          </a:p>
        </p:txBody>
      </p:sp>
      <p:pic>
        <p:nvPicPr>
          <p:cNvPr id="10" name="Content Placeholder 6" descr="sbweightedmassweightedinset1_5GeV.pdf"/>
          <p:cNvPicPr>
            <a:picLocks noGrp="1" noChangeAspect="1"/>
          </p:cNvPicPr>
          <p:nvPr>
            <p:ph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3" r="5134" b="32276"/>
          <a:stretch/>
        </p:blipFill>
        <p:spPr>
          <a:xfrm>
            <a:off x="5817096" y="990600"/>
            <a:ext cx="3312368" cy="2973585"/>
          </a:xfrm>
        </p:spPr>
      </p:pic>
    </p:spTree>
    <p:extLst>
      <p:ext uri="{BB962C8B-B14F-4D97-AF65-F5344CB8AC3E}">
        <p14:creationId xmlns:p14="http://schemas.microsoft.com/office/powerpoint/2010/main" val="53728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we come up with an inspirational target (or two)? </a:t>
            </a:r>
            <a:endParaRPr lang="en-US" dirty="0"/>
          </a:p>
          <a:p>
            <a:pPr lvl="1"/>
            <a:r>
              <a:rPr lang="en-US" dirty="0" smtClean="0"/>
              <a:t>To help inspire the collaboration, by defining a broader program of work with a clear outcome either way?</a:t>
            </a:r>
          </a:p>
          <a:p>
            <a:pPr lvl="2"/>
            <a:r>
              <a:rPr lang="en-US" dirty="0" smtClean="0"/>
              <a:t>Higgs: find </a:t>
            </a:r>
            <a:r>
              <a:rPr lang="en-US" dirty="0" smtClean="0"/>
              <a:t>it or rule it out…</a:t>
            </a:r>
          </a:p>
          <a:p>
            <a:pPr lvl="2"/>
            <a:r>
              <a:rPr lang="en-US" dirty="0" smtClean="0"/>
              <a:t>E.g. Can we do </a:t>
            </a:r>
            <a:r>
              <a:rPr lang="en-US" dirty="0" smtClean="0"/>
              <a:t>something similar </a:t>
            </a:r>
            <a:r>
              <a:rPr lang="en-US" dirty="0" smtClean="0"/>
              <a:t>for naturalness in a meaningful way?</a:t>
            </a:r>
          </a:p>
          <a:p>
            <a:r>
              <a:rPr lang="en-US" dirty="0" smtClean="0"/>
              <a:t>Finally, can we establish better communication lines with the theoretical community?</a:t>
            </a:r>
          </a:p>
          <a:p>
            <a:pPr lvl="1"/>
            <a:r>
              <a:rPr lang="en-US" dirty="0" smtClean="0"/>
              <a:t>To be sure we provide the results that are desired and information that is optimally useful?</a:t>
            </a:r>
          </a:p>
          <a:p>
            <a:pPr lvl="1"/>
            <a:r>
              <a:rPr lang="en-US" dirty="0" smtClean="0"/>
              <a:t>To make sure we take the best advantage of our data-taking.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(continued)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9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77850" y="1772816"/>
            <a:ext cx="4591174" cy="4536504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TS3 moved to W38 17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September </a:t>
            </a:r>
            <a:endParaRPr lang="en-US" sz="2200" dirty="0" smtClean="0"/>
          </a:p>
          <a:p>
            <a:r>
              <a:rPr lang="en-US" sz="2600" dirty="0"/>
              <a:t>Lost TS4 (effectively moved to Xmas</a:t>
            </a:r>
            <a:r>
              <a:rPr lang="en-US" sz="2600" dirty="0" smtClean="0"/>
              <a:t>)</a:t>
            </a:r>
          </a:p>
          <a:p>
            <a:r>
              <a:rPr lang="en-US" sz="2600" dirty="0" smtClean="0"/>
              <a:t>End of proton run – 06:00 Monday 17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December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2012 - summary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968224"/>
              </p:ext>
            </p:extLst>
          </p:nvPr>
        </p:nvGraphicFramePr>
        <p:xfrm>
          <a:off x="5097016" y="1556792"/>
          <a:ext cx="4392488" cy="410445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8325"/>
                <a:gridCol w="1464163"/>
              </a:tblGrid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Days left</a:t>
                      </a:r>
                      <a:endParaRPr lang="en-US" dirty="0"/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MD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stop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Recovery from</a:t>
                      </a:r>
                      <a:r>
                        <a:rPr lang="en-US" baseline="0" dirty="0" smtClean="0"/>
                        <a:t> TS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Scrubbing - 25 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Proton</a:t>
                      </a:r>
                      <a:r>
                        <a:rPr lang="en-US" baseline="0" dirty="0" smtClean="0"/>
                        <a:t> running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~131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runs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~5</a:t>
                      </a:r>
                      <a:endParaRPr lang="en-US" dirty="0"/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Ion setup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marL="99060" marR="99060"/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en-US" dirty="0" smtClean="0"/>
                        <a:t>Ion run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880992" y="6488668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From - Mike </a:t>
            </a:r>
            <a:r>
              <a:rPr lang="en-US" sz="1800" i="1" dirty="0" smtClean="0">
                <a:solidFill>
                  <a:srgbClr val="000000"/>
                </a:solidFill>
              </a:rPr>
              <a:t>Lamont: 11</a:t>
            </a:r>
            <a:r>
              <a:rPr lang="en-US" sz="1800" i="1" dirty="0">
                <a:solidFill>
                  <a:srgbClr val="000000"/>
                </a:solidFill>
              </a:rPr>
              <a:t>-07-2012</a:t>
            </a:r>
            <a:endParaRPr lang="en-GB" sz="1800" i="1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65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LHC 2012 Q3/Q4 - update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09" y="990600"/>
            <a:ext cx="9218478" cy="553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48300" y="3886201"/>
            <a:ext cx="1568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Place holders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108700" y="3048000"/>
            <a:ext cx="123825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0"/>
          </p:cNvCxnSpPr>
          <p:nvPr/>
        </p:nvCxnSpPr>
        <p:spPr>
          <a:xfrm flipV="1">
            <a:off x="6232525" y="2743200"/>
            <a:ext cx="288925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880992" y="6488668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From - Mike </a:t>
            </a:r>
            <a:r>
              <a:rPr lang="en-US" sz="1800" i="1" dirty="0" smtClean="0">
                <a:solidFill>
                  <a:srgbClr val="000000"/>
                </a:solidFill>
              </a:rPr>
              <a:t>Lamont: 11</a:t>
            </a:r>
            <a:r>
              <a:rPr lang="en-US" sz="1800" i="1" dirty="0">
                <a:solidFill>
                  <a:srgbClr val="000000"/>
                </a:solidFill>
              </a:rPr>
              <a:t>-07-2012</a:t>
            </a:r>
            <a:endParaRPr lang="en-GB" sz="1800" i="1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5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2013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6" y="1371601"/>
            <a:ext cx="9808671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2750" y="4583978"/>
            <a:ext cx="9245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M</a:t>
            </a:r>
            <a:r>
              <a:rPr lang="en-GB" sz="2000" dirty="0" smtClean="0">
                <a:solidFill>
                  <a:schemeClr val="bg1"/>
                </a:solidFill>
              </a:rPr>
              <a:t>inimum interventions before and during Xmas stop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Need both protons and lead (i.e. ion source, LINAC3, LEIR in addition…)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Non-LHC physics is not foreseen – flat line complex when beam not needed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Should foresee doing maximum p-A preparation before Christmas (pilot run, aperture measurements, test squeeze…)  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94275" y="1677889"/>
            <a:ext cx="0" cy="685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40250" y="1447801"/>
            <a:ext cx="1981200" cy="307777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End ion run 06:00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4880992" y="6488668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From - Mike </a:t>
            </a:r>
            <a:r>
              <a:rPr lang="en-US" sz="1800" i="1" dirty="0" smtClean="0">
                <a:solidFill>
                  <a:srgbClr val="000000"/>
                </a:solidFill>
              </a:rPr>
              <a:t>Lamont: 11</a:t>
            </a:r>
            <a:r>
              <a:rPr lang="en-US" sz="1800" i="1" dirty="0">
                <a:solidFill>
                  <a:srgbClr val="000000"/>
                </a:solidFill>
              </a:rPr>
              <a:t>-07-2012</a:t>
            </a:r>
            <a:endParaRPr lang="en-GB" sz="1800" i="1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15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CMS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3"/>
          </p:nvPr>
        </p:nvSpPr>
        <p:spPr>
          <a:xfrm>
            <a:off x="272480" y="5407889"/>
            <a:ext cx="9577064" cy="1117455"/>
          </a:xfrm>
        </p:spPr>
        <p:txBody>
          <a:bodyPr/>
          <a:lstStyle/>
          <a:p>
            <a:r>
              <a:rPr lang="en-US" dirty="0" smtClean="0"/>
              <a:t>Near to 10/</a:t>
            </a:r>
            <a:r>
              <a:rPr lang="en-US" dirty="0" err="1" smtClean="0"/>
              <a:t>fb</a:t>
            </a:r>
            <a:r>
              <a:rPr lang="en-US" dirty="0" smtClean="0"/>
              <a:t> so far in 2012</a:t>
            </a:r>
          </a:p>
          <a:p>
            <a:pPr lvl="1"/>
            <a:r>
              <a:rPr lang="en-US" dirty="0" smtClean="0"/>
              <a:t>Roughly 1-1.5 per week in steady running period</a:t>
            </a:r>
          </a:p>
          <a:p>
            <a:pPr lvl="1"/>
            <a:r>
              <a:rPr lang="en-US" dirty="0" smtClean="0"/>
              <a:t>Hoping for at least 25/</a:t>
            </a:r>
            <a:r>
              <a:rPr lang="en-US" dirty="0" err="1" smtClean="0"/>
              <a:t>fb</a:t>
            </a:r>
            <a:r>
              <a:rPr lang="en-US" dirty="0" smtClean="0"/>
              <a:t> this year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45600" y="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4" descr="int_lumi_cumulative_pp_2012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3" r="7693"/>
          <a:stretch>
            <a:fillRect/>
          </a:stretch>
        </p:blipFill>
        <p:spPr>
          <a:xfrm>
            <a:off x="165100" y="1196752"/>
            <a:ext cx="4499868" cy="4062942"/>
          </a:xfrm>
        </p:spPr>
      </p:pic>
      <p:pic>
        <p:nvPicPr>
          <p:cNvPr id="9" name="Content Placeholder 8" descr="int_lumi_cumulative_pp.png"/>
          <p:cNvPicPr>
            <a:picLocks noGrp="1" noChangeAspect="1"/>
          </p:cNvPicPr>
          <p:nvPr>
            <p:ph sz="half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3" r="76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562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More from Greg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810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19408</TotalTime>
  <Words>647</Words>
  <Application>Microsoft Macintosh PowerPoint</Application>
  <PresentationFormat>A4 Paper (210x297 mm)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3_IntroducingPowerPoint2007</vt:lpstr>
      <vt:lpstr>Looking ahead at the LHC Perimeter Institute Aug 12, 2012</vt:lpstr>
      <vt:lpstr>Acknowledgements</vt:lpstr>
      <vt:lpstr>The goals</vt:lpstr>
      <vt:lpstr>Goals (continued)</vt:lpstr>
      <vt:lpstr>LHC 2012 - summary</vt:lpstr>
      <vt:lpstr>LHC 2012 Q3/Q4 - update</vt:lpstr>
      <vt:lpstr>2013</vt:lpstr>
      <vt:lpstr>Status of CMS</vt:lpstr>
      <vt:lpstr>More from Greg</vt:lpstr>
      <vt:lpstr>HLT status</vt:lpstr>
      <vt:lpstr>CMS L1 Trigger Status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Joe Incandela</cp:lastModifiedBy>
  <cp:revision>742</cp:revision>
  <cp:lastPrinted>2012-07-24T15:32:30Z</cp:lastPrinted>
  <dcterms:created xsi:type="dcterms:W3CDTF">2012-07-23T13:35:26Z</dcterms:created>
  <dcterms:modified xsi:type="dcterms:W3CDTF">2012-08-02T12:11:11Z</dcterms:modified>
</cp:coreProperties>
</file>