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Layouts/slideLayout8.xml" ContentType="application/vnd.openxmlformats-officedocument.presentationml.slideLayout+xml"/>
  <Default Extension="gif" ContentType="image/gif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s/slide45.xml" ContentType="application/vnd.openxmlformats-officedocument.presentationml.slide+xml"/>
  <Override PartName="/ppt/charts/chart1.xml" ContentType="application/vnd.openxmlformats-officedocument.drawingml.chart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2.xml" ContentType="application/vnd.openxmlformats-officedocument.drawingml.char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wmf" ContentType="image/x-wmf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tiff" ContentType="image/tiff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Default Extension="pdf" ContentType="application/pdf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r:id="rId1"/>
  </p:sldMasterIdLst>
  <p:notesMasterIdLst>
    <p:notesMasterId r:id="rId47"/>
  </p:notesMasterIdLst>
  <p:handoutMasterIdLst>
    <p:handoutMasterId r:id="rId48"/>
  </p:handoutMasterIdLst>
  <p:sldIdLst>
    <p:sldId id="256" r:id="rId2"/>
    <p:sldId id="267" r:id="rId3"/>
    <p:sldId id="285" r:id="rId4"/>
    <p:sldId id="271" r:id="rId5"/>
    <p:sldId id="272" r:id="rId6"/>
    <p:sldId id="273" r:id="rId7"/>
    <p:sldId id="270" r:id="rId8"/>
    <p:sldId id="257" r:id="rId9"/>
    <p:sldId id="259" r:id="rId10"/>
    <p:sldId id="268" r:id="rId11"/>
    <p:sldId id="269" r:id="rId12"/>
    <p:sldId id="260" r:id="rId13"/>
    <p:sldId id="261" r:id="rId14"/>
    <p:sldId id="262" r:id="rId15"/>
    <p:sldId id="264" r:id="rId16"/>
    <p:sldId id="263" r:id="rId17"/>
    <p:sldId id="276" r:id="rId18"/>
    <p:sldId id="265" r:id="rId19"/>
    <p:sldId id="277" r:id="rId20"/>
    <p:sldId id="274" r:id="rId21"/>
    <p:sldId id="266" r:id="rId22"/>
    <p:sldId id="278" r:id="rId23"/>
    <p:sldId id="279" r:id="rId24"/>
    <p:sldId id="280" r:id="rId25"/>
    <p:sldId id="275" r:id="rId26"/>
    <p:sldId id="281" r:id="rId27"/>
    <p:sldId id="282" r:id="rId28"/>
    <p:sldId id="283" r:id="rId29"/>
    <p:sldId id="284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7" r:id="rId41"/>
    <p:sldId id="296" r:id="rId42"/>
    <p:sldId id="298" r:id="rId43"/>
    <p:sldId id="299" r:id="rId44"/>
    <p:sldId id="300" r:id="rId45"/>
    <p:sldId id="301" r:id="rId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568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presProps" Target="presProps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printerSettings" Target="printerSettings/printerSettings1.bin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35" Type="http://schemas.openxmlformats.org/officeDocument/2006/relationships/slide" Target="slides/slide34.xml"/><Relationship Id="rId51" Type="http://schemas.openxmlformats.org/officeDocument/2006/relationships/viewProps" Target="viewProps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theme" Target="theme/theme1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53" Type="http://schemas.openxmlformats.org/officeDocument/2006/relationships/tableStyles" Target="tableStyle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zhan\Desktop\802_Mini_Cbulk_CV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zhan\Desktop\HPKfiles\802_Mini_Cbulk_CV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scatterChart>
        <c:scatterStyle val="smoothMarker"/>
        <c:ser>
          <c:idx val="0"/>
          <c:order val="0"/>
          <c:tx>
            <c:v>802</c:v>
          </c:tx>
          <c:xVal>
            <c:numRef>
              <c:f>'802_Mini_Cbulk_CV'!$A$1:$A$101</c:f>
              <c:numCache>
                <c:formatCode>0.00E+00</c:formatCode>
                <c:ptCount val="101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  <c:pt idx="13">
                  <c:v>65.0</c:v>
                </c:pt>
                <c:pt idx="14">
                  <c:v>70.0</c:v>
                </c:pt>
                <c:pt idx="15">
                  <c:v>75.0</c:v>
                </c:pt>
                <c:pt idx="16">
                  <c:v>80.0</c:v>
                </c:pt>
                <c:pt idx="17">
                  <c:v>85.0</c:v>
                </c:pt>
                <c:pt idx="18">
                  <c:v>90.0</c:v>
                </c:pt>
                <c:pt idx="19">
                  <c:v>95.0</c:v>
                </c:pt>
                <c:pt idx="20">
                  <c:v>100.0</c:v>
                </c:pt>
                <c:pt idx="21">
                  <c:v>105.0</c:v>
                </c:pt>
                <c:pt idx="22">
                  <c:v>110.0</c:v>
                </c:pt>
                <c:pt idx="23">
                  <c:v>115.0</c:v>
                </c:pt>
                <c:pt idx="24">
                  <c:v>120.0</c:v>
                </c:pt>
                <c:pt idx="25">
                  <c:v>125.0</c:v>
                </c:pt>
                <c:pt idx="26">
                  <c:v>130.0</c:v>
                </c:pt>
                <c:pt idx="27">
                  <c:v>135.0</c:v>
                </c:pt>
                <c:pt idx="28">
                  <c:v>140.0</c:v>
                </c:pt>
                <c:pt idx="29">
                  <c:v>145.0</c:v>
                </c:pt>
                <c:pt idx="30">
                  <c:v>150.0</c:v>
                </c:pt>
                <c:pt idx="31">
                  <c:v>155.0</c:v>
                </c:pt>
                <c:pt idx="32">
                  <c:v>160.0</c:v>
                </c:pt>
                <c:pt idx="33">
                  <c:v>165.0</c:v>
                </c:pt>
                <c:pt idx="34">
                  <c:v>170.0</c:v>
                </c:pt>
                <c:pt idx="35">
                  <c:v>175.0</c:v>
                </c:pt>
                <c:pt idx="36">
                  <c:v>180.0</c:v>
                </c:pt>
                <c:pt idx="37">
                  <c:v>185.0</c:v>
                </c:pt>
                <c:pt idx="38">
                  <c:v>190.0</c:v>
                </c:pt>
                <c:pt idx="39">
                  <c:v>195.0</c:v>
                </c:pt>
                <c:pt idx="40">
                  <c:v>200.0</c:v>
                </c:pt>
                <c:pt idx="41">
                  <c:v>205.0</c:v>
                </c:pt>
                <c:pt idx="42">
                  <c:v>210.0</c:v>
                </c:pt>
                <c:pt idx="43">
                  <c:v>215.0</c:v>
                </c:pt>
                <c:pt idx="44">
                  <c:v>220.0</c:v>
                </c:pt>
                <c:pt idx="45">
                  <c:v>225.0</c:v>
                </c:pt>
                <c:pt idx="46">
                  <c:v>230.0</c:v>
                </c:pt>
                <c:pt idx="47">
                  <c:v>235.0</c:v>
                </c:pt>
                <c:pt idx="48">
                  <c:v>240.0</c:v>
                </c:pt>
                <c:pt idx="49">
                  <c:v>245.0</c:v>
                </c:pt>
                <c:pt idx="50">
                  <c:v>250.0</c:v>
                </c:pt>
                <c:pt idx="51">
                  <c:v>255.0</c:v>
                </c:pt>
                <c:pt idx="52">
                  <c:v>260.0</c:v>
                </c:pt>
                <c:pt idx="53">
                  <c:v>265.0</c:v>
                </c:pt>
                <c:pt idx="54">
                  <c:v>270.0</c:v>
                </c:pt>
                <c:pt idx="55">
                  <c:v>275.0</c:v>
                </c:pt>
                <c:pt idx="56">
                  <c:v>280.0</c:v>
                </c:pt>
                <c:pt idx="57">
                  <c:v>285.0</c:v>
                </c:pt>
                <c:pt idx="58">
                  <c:v>290.0</c:v>
                </c:pt>
                <c:pt idx="59">
                  <c:v>295.0</c:v>
                </c:pt>
                <c:pt idx="60">
                  <c:v>300.0</c:v>
                </c:pt>
                <c:pt idx="61">
                  <c:v>305.0</c:v>
                </c:pt>
                <c:pt idx="62">
                  <c:v>310.0</c:v>
                </c:pt>
                <c:pt idx="63">
                  <c:v>315.0</c:v>
                </c:pt>
                <c:pt idx="64">
                  <c:v>320.0</c:v>
                </c:pt>
                <c:pt idx="65">
                  <c:v>325.0</c:v>
                </c:pt>
                <c:pt idx="66">
                  <c:v>330.0</c:v>
                </c:pt>
                <c:pt idx="67">
                  <c:v>335.0</c:v>
                </c:pt>
                <c:pt idx="68">
                  <c:v>340.0</c:v>
                </c:pt>
                <c:pt idx="69">
                  <c:v>345.0</c:v>
                </c:pt>
                <c:pt idx="70">
                  <c:v>350.0</c:v>
                </c:pt>
                <c:pt idx="71">
                  <c:v>355.0</c:v>
                </c:pt>
                <c:pt idx="72">
                  <c:v>360.0</c:v>
                </c:pt>
                <c:pt idx="73">
                  <c:v>365.0</c:v>
                </c:pt>
                <c:pt idx="74">
                  <c:v>370.0</c:v>
                </c:pt>
                <c:pt idx="75">
                  <c:v>375.0</c:v>
                </c:pt>
                <c:pt idx="76">
                  <c:v>380.0</c:v>
                </c:pt>
                <c:pt idx="77">
                  <c:v>385.0</c:v>
                </c:pt>
                <c:pt idx="78">
                  <c:v>390.0</c:v>
                </c:pt>
                <c:pt idx="79">
                  <c:v>395.0</c:v>
                </c:pt>
                <c:pt idx="80">
                  <c:v>400.0</c:v>
                </c:pt>
                <c:pt idx="81">
                  <c:v>405.0</c:v>
                </c:pt>
                <c:pt idx="82">
                  <c:v>410.0</c:v>
                </c:pt>
                <c:pt idx="83">
                  <c:v>415.0</c:v>
                </c:pt>
                <c:pt idx="84">
                  <c:v>420.0</c:v>
                </c:pt>
                <c:pt idx="85">
                  <c:v>425.0</c:v>
                </c:pt>
                <c:pt idx="86">
                  <c:v>430.0</c:v>
                </c:pt>
                <c:pt idx="87">
                  <c:v>435.0</c:v>
                </c:pt>
                <c:pt idx="88">
                  <c:v>440.0</c:v>
                </c:pt>
                <c:pt idx="89">
                  <c:v>445.0</c:v>
                </c:pt>
                <c:pt idx="90">
                  <c:v>450.0</c:v>
                </c:pt>
                <c:pt idx="91">
                  <c:v>455.0</c:v>
                </c:pt>
                <c:pt idx="92">
                  <c:v>460.0</c:v>
                </c:pt>
                <c:pt idx="93">
                  <c:v>465.0</c:v>
                </c:pt>
                <c:pt idx="94">
                  <c:v>470.0</c:v>
                </c:pt>
                <c:pt idx="95">
                  <c:v>475.0</c:v>
                </c:pt>
                <c:pt idx="96">
                  <c:v>480.0</c:v>
                </c:pt>
                <c:pt idx="97">
                  <c:v>485.0</c:v>
                </c:pt>
                <c:pt idx="98">
                  <c:v>490.0</c:v>
                </c:pt>
                <c:pt idx="99">
                  <c:v>495.0</c:v>
                </c:pt>
                <c:pt idx="100">
                  <c:v>500.0</c:v>
                </c:pt>
              </c:numCache>
            </c:numRef>
          </c:xVal>
          <c:yVal>
            <c:numRef>
              <c:f>'802_Mini_Cbulk_CV'!$B$1:$B$101</c:f>
              <c:numCache>
                <c:formatCode>0.00E+00</c:formatCode>
                <c:ptCount val="101"/>
                <c:pt idx="0">
                  <c:v>3.76300000000003E-9</c:v>
                </c:pt>
                <c:pt idx="1">
                  <c:v>9.69900000000006E-10</c:v>
                </c:pt>
                <c:pt idx="2">
                  <c:v>7.75700000000004E-10</c:v>
                </c:pt>
                <c:pt idx="3">
                  <c:v>3.68600000000003E-10</c:v>
                </c:pt>
                <c:pt idx="4">
                  <c:v>3.02300000000002E-10</c:v>
                </c:pt>
                <c:pt idx="5">
                  <c:v>2.62400000000002E-10</c:v>
                </c:pt>
                <c:pt idx="6">
                  <c:v>2.35400000000001E-10</c:v>
                </c:pt>
                <c:pt idx="7">
                  <c:v>2.15100000000001E-10</c:v>
                </c:pt>
                <c:pt idx="8">
                  <c:v>1.97700000000001E-10</c:v>
                </c:pt>
                <c:pt idx="9">
                  <c:v>1.84100000000001E-10</c:v>
                </c:pt>
                <c:pt idx="10">
                  <c:v>1.73100000000001E-10</c:v>
                </c:pt>
                <c:pt idx="11">
                  <c:v>1.63700000000001E-10</c:v>
                </c:pt>
                <c:pt idx="12">
                  <c:v>1.56600000000001E-10</c:v>
                </c:pt>
                <c:pt idx="13">
                  <c:v>1.49900000000001E-10</c:v>
                </c:pt>
                <c:pt idx="14">
                  <c:v>1.439E-10</c:v>
                </c:pt>
                <c:pt idx="15">
                  <c:v>1.38900000000001E-10</c:v>
                </c:pt>
                <c:pt idx="16">
                  <c:v>1.34100000000001E-10</c:v>
                </c:pt>
                <c:pt idx="17">
                  <c:v>1.29900000000001E-10</c:v>
                </c:pt>
                <c:pt idx="18">
                  <c:v>1.267E-10</c:v>
                </c:pt>
                <c:pt idx="19">
                  <c:v>1.252E-10</c:v>
                </c:pt>
                <c:pt idx="20">
                  <c:v>1.252E-10</c:v>
                </c:pt>
                <c:pt idx="21">
                  <c:v>1.24800000000001E-10</c:v>
                </c:pt>
                <c:pt idx="22">
                  <c:v>1.25000000000001E-10</c:v>
                </c:pt>
                <c:pt idx="23">
                  <c:v>1.255E-10</c:v>
                </c:pt>
                <c:pt idx="24">
                  <c:v>1.24800000000001E-10</c:v>
                </c:pt>
                <c:pt idx="25">
                  <c:v>1.245E-10</c:v>
                </c:pt>
                <c:pt idx="26">
                  <c:v>1.245E-10</c:v>
                </c:pt>
                <c:pt idx="27">
                  <c:v>1.24000000000001E-10</c:v>
                </c:pt>
                <c:pt idx="28">
                  <c:v>1.24000000000001E-10</c:v>
                </c:pt>
                <c:pt idx="29">
                  <c:v>1.239E-10</c:v>
                </c:pt>
                <c:pt idx="30">
                  <c:v>1.23400000000001E-10</c:v>
                </c:pt>
                <c:pt idx="31">
                  <c:v>1.24000000000001E-10</c:v>
                </c:pt>
                <c:pt idx="32">
                  <c:v>1.237E-10</c:v>
                </c:pt>
                <c:pt idx="33">
                  <c:v>1.235E-10</c:v>
                </c:pt>
                <c:pt idx="34">
                  <c:v>1.239E-10</c:v>
                </c:pt>
                <c:pt idx="35">
                  <c:v>1.23400000000001E-10</c:v>
                </c:pt>
                <c:pt idx="36">
                  <c:v>1.233E-10</c:v>
                </c:pt>
                <c:pt idx="37">
                  <c:v>1.23400000000001E-10</c:v>
                </c:pt>
                <c:pt idx="38">
                  <c:v>1.231E-10</c:v>
                </c:pt>
                <c:pt idx="39">
                  <c:v>1.235E-10</c:v>
                </c:pt>
                <c:pt idx="40">
                  <c:v>1.231E-10</c:v>
                </c:pt>
                <c:pt idx="41">
                  <c:v>1.23200000000001E-10</c:v>
                </c:pt>
                <c:pt idx="42">
                  <c:v>1.229E-10</c:v>
                </c:pt>
                <c:pt idx="43">
                  <c:v>1.229E-10</c:v>
                </c:pt>
                <c:pt idx="44">
                  <c:v>1.22800000000001E-10</c:v>
                </c:pt>
                <c:pt idx="45">
                  <c:v>1.23E-10</c:v>
                </c:pt>
                <c:pt idx="46">
                  <c:v>1.22800000000001E-10</c:v>
                </c:pt>
                <c:pt idx="47">
                  <c:v>1.22600000000001E-10</c:v>
                </c:pt>
                <c:pt idx="48">
                  <c:v>1.229E-10</c:v>
                </c:pt>
                <c:pt idx="49">
                  <c:v>1.225E-10</c:v>
                </c:pt>
                <c:pt idx="50">
                  <c:v>1.229E-10</c:v>
                </c:pt>
                <c:pt idx="51">
                  <c:v>1.22800000000001E-10</c:v>
                </c:pt>
                <c:pt idx="52">
                  <c:v>1.22600000000001E-10</c:v>
                </c:pt>
                <c:pt idx="53">
                  <c:v>1.22800000000001E-10</c:v>
                </c:pt>
                <c:pt idx="54">
                  <c:v>1.22600000000001E-10</c:v>
                </c:pt>
                <c:pt idx="55">
                  <c:v>1.22400000000001E-10</c:v>
                </c:pt>
                <c:pt idx="56">
                  <c:v>1.22400000000001E-10</c:v>
                </c:pt>
                <c:pt idx="57">
                  <c:v>1.22600000000001E-10</c:v>
                </c:pt>
                <c:pt idx="58">
                  <c:v>1.22200000000001E-10</c:v>
                </c:pt>
                <c:pt idx="59">
                  <c:v>1.225E-10</c:v>
                </c:pt>
                <c:pt idx="60">
                  <c:v>1.223E-10</c:v>
                </c:pt>
                <c:pt idx="61">
                  <c:v>1.223E-10</c:v>
                </c:pt>
                <c:pt idx="62">
                  <c:v>1.22200000000001E-10</c:v>
                </c:pt>
                <c:pt idx="63">
                  <c:v>1.221E-10</c:v>
                </c:pt>
                <c:pt idx="64">
                  <c:v>1.22000000000001E-10</c:v>
                </c:pt>
                <c:pt idx="65">
                  <c:v>1.22000000000001E-10</c:v>
                </c:pt>
                <c:pt idx="66">
                  <c:v>1.22000000000001E-10</c:v>
                </c:pt>
                <c:pt idx="67">
                  <c:v>1.219E-10</c:v>
                </c:pt>
                <c:pt idx="68">
                  <c:v>1.22000000000001E-10</c:v>
                </c:pt>
                <c:pt idx="69">
                  <c:v>1.22000000000001E-10</c:v>
                </c:pt>
                <c:pt idx="70">
                  <c:v>1.221E-10</c:v>
                </c:pt>
                <c:pt idx="71">
                  <c:v>1.218E-10</c:v>
                </c:pt>
                <c:pt idx="72">
                  <c:v>1.22000000000001E-10</c:v>
                </c:pt>
                <c:pt idx="73">
                  <c:v>1.21600000000001E-10</c:v>
                </c:pt>
                <c:pt idx="74">
                  <c:v>1.221E-10</c:v>
                </c:pt>
                <c:pt idx="75">
                  <c:v>1.218E-10</c:v>
                </c:pt>
                <c:pt idx="76">
                  <c:v>1.22000000000001E-10</c:v>
                </c:pt>
                <c:pt idx="77">
                  <c:v>1.218E-10</c:v>
                </c:pt>
                <c:pt idx="78">
                  <c:v>1.218E-10</c:v>
                </c:pt>
                <c:pt idx="79">
                  <c:v>1.21600000000001E-10</c:v>
                </c:pt>
                <c:pt idx="80">
                  <c:v>1.21600000000001E-10</c:v>
                </c:pt>
                <c:pt idx="81">
                  <c:v>1.214E-10</c:v>
                </c:pt>
                <c:pt idx="82">
                  <c:v>1.215E-10</c:v>
                </c:pt>
                <c:pt idx="83">
                  <c:v>1.213E-10</c:v>
                </c:pt>
                <c:pt idx="84">
                  <c:v>1.214E-10</c:v>
                </c:pt>
                <c:pt idx="85">
                  <c:v>1.213E-10</c:v>
                </c:pt>
                <c:pt idx="86">
                  <c:v>1.215E-10</c:v>
                </c:pt>
                <c:pt idx="87">
                  <c:v>1.214E-10</c:v>
                </c:pt>
                <c:pt idx="88">
                  <c:v>1.211E-10</c:v>
                </c:pt>
                <c:pt idx="89">
                  <c:v>1.21200000000001E-10</c:v>
                </c:pt>
                <c:pt idx="90">
                  <c:v>1.21200000000001E-10</c:v>
                </c:pt>
                <c:pt idx="91">
                  <c:v>1.21200000000001E-10</c:v>
                </c:pt>
                <c:pt idx="92">
                  <c:v>1.21200000000001E-10</c:v>
                </c:pt>
                <c:pt idx="93">
                  <c:v>1.214E-10</c:v>
                </c:pt>
                <c:pt idx="94">
                  <c:v>1.21200000000001E-10</c:v>
                </c:pt>
                <c:pt idx="95">
                  <c:v>1.209E-10</c:v>
                </c:pt>
                <c:pt idx="96">
                  <c:v>1.211E-10</c:v>
                </c:pt>
                <c:pt idx="97">
                  <c:v>1.209E-10</c:v>
                </c:pt>
                <c:pt idx="98">
                  <c:v>1.209E-10</c:v>
                </c:pt>
                <c:pt idx="99">
                  <c:v>1.209E-10</c:v>
                </c:pt>
                <c:pt idx="100">
                  <c:v>1.209E-10</c:v>
                </c:pt>
              </c:numCache>
            </c:numRef>
          </c:yVal>
          <c:smooth val="1"/>
        </c:ser>
        <c:ser>
          <c:idx val="1"/>
          <c:order val="1"/>
          <c:tx>
            <c:v>803</c:v>
          </c:tx>
          <c:xVal>
            <c:numRef>
              <c:f>'802_Mini_Cbulk_CV'!$A$1:$A$101</c:f>
              <c:numCache>
                <c:formatCode>0.00E+00</c:formatCode>
                <c:ptCount val="101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  <c:pt idx="13">
                  <c:v>65.0</c:v>
                </c:pt>
                <c:pt idx="14">
                  <c:v>70.0</c:v>
                </c:pt>
                <c:pt idx="15">
                  <c:v>75.0</c:v>
                </c:pt>
                <c:pt idx="16">
                  <c:v>80.0</c:v>
                </c:pt>
                <c:pt idx="17">
                  <c:v>85.0</c:v>
                </c:pt>
                <c:pt idx="18">
                  <c:v>90.0</c:v>
                </c:pt>
                <c:pt idx="19">
                  <c:v>95.0</c:v>
                </c:pt>
                <c:pt idx="20">
                  <c:v>100.0</c:v>
                </c:pt>
                <c:pt idx="21">
                  <c:v>105.0</c:v>
                </c:pt>
                <c:pt idx="22">
                  <c:v>110.0</c:v>
                </c:pt>
                <c:pt idx="23">
                  <c:v>115.0</c:v>
                </c:pt>
                <c:pt idx="24">
                  <c:v>120.0</c:v>
                </c:pt>
                <c:pt idx="25">
                  <c:v>125.0</c:v>
                </c:pt>
                <c:pt idx="26">
                  <c:v>130.0</c:v>
                </c:pt>
                <c:pt idx="27">
                  <c:v>135.0</c:v>
                </c:pt>
                <c:pt idx="28">
                  <c:v>140.0</c:v>
                </c:pt>
                <c:pt idx="29">
                  <c:v>145.0</c:v>
                </c:pt>
                <c:pt idx="30">
                  <c:v>150.0</c:v>
                </c:pt>
                <c:pt idx="31">
                  <c:v>155.0</c:v>
                </c:pt>
                <c:pt idx="32">
                  <c:v>160.0</c:v>
                </c:pt>
                <c:pt idx="33">
                  <c:v>165.0</c:v>
                </c:pt>
                <c:pt idx="34">
                  <c:v>170.0</c:v>
                </c:pt>
                <c:pt idx="35">
                  <c:v>175.0</c:v>
                </c:pt>
                <c:pt idx="36">
                  <c:v>180.0</c:v>
                </c:pt>
                <c:pt idx="37">
                  <c:v>185.0</c:v>
                </c:pt>
                <c:pt idx="38">
                  <c:v>190.0</c:v>
                </c:pt>
                <c:pt idx="39">
                  <c:v>195.0</c:v>
                </c:pt>
                <c:pt idx="40">
                  <c:v>200.0</c:v>
                </c:pt>
                <c:pt idx="41">
                  <c:v>205.0</c:v>
                </c:pt>
                <c:pt idx="42">
                  <c:v>210.0</c:v>
                </c:pt>
                <c:pt idx="43">
                  <c:v>215.0</c:v>
                </c:pt>
                <c:pt idx="44">
                  <c:v>220.0</c:v>
                </c:pt>
                <c:pt idx="45">
                  <c:v>225.0</c:v>
                </c:pt>
                <c:pt idx="46">
                  <c:v>230.0</c:v>
                </c:pt>
                <c:pt idx="47">
                  <c:v>235.0</c:v>
                </c:pt>
                <c:pt idx="48">
                  <c:v>240.0</c:v>
                </c:pt>
                <c:pt idx="49">
                  <c:v>245.0</c:v>
                </c:pt>
                <c:pt idx="50">
                  <c:v>250.0</c:v>
                </c:pt>
                <c:pt idx="51">
                  <c:v>255.0</c:v>
                </c:pt>
                <c:pt idx="52">
                  <c:v>260.0</c:v>
                </c:pt>
                <c:pt idx="53">
                  <c:v>265.0</c:v>
                </c:pt>
                <c:pt idx="54">
                  <c:v>270.0</c:v>
                </c:pt>
                <c:pt idx="55">
                  <c:v>275.0</c:v>
                </c:pt>
                <c:pt idx="56">
                  <c:v>280.0</c:v>
                </c:pt>
                <c:pt idx="57">
                  <c:v>285.0</c:v>
                </c:pt>
                <c:pt idx="58">
                  <c:v>290.0</c:v>
                </c:pt>
                <c:pt idx="59">
                  <c:v>295.0</c:v>
                </c:pt>
                <c:pt idx="60">
                  <c:v>300.0</c:v>
                </c:pt>
                <c:pt idx="61">
                  <c:v>305.0</c:v>
                </c:pt>
                <c:pt idx="62">
                  <c:v>310.0</c:v>
                </c:pt>
                <c:pt idx="63">
                  <c:v>315.0</c:v>
                </c:pt>
                <c:pt idx="64">
                  <c:v>320.0</c:v>
                </c:pt>
                <c:pt idx="65">
                  <c:v>325.0</c:v>
                </c:pt>
                <c:pt idx="66">
                  <c:v>330.0</c:v>
                </c:pt>
                <c:pt idx="67">
                  <c:v>335.0</c:v>
                </c:pt>
                <c:pt idx="68">
                  <c:v>340.0</c:v>
                </c:pt>
                <c:pt idx="69">
                  <c:v>345.0</c:v>
                </c:pt>
                <c:pt idx="70">
                  <c:v>350.0</c:v>
                </c:pt>
                <c:pt idx="71">
                  <c:v>355.0</c:v>
                </c:pt>
                <c:pt idx="72">
                  <c:v>360.0</c:v>
                </c:pt>
                <c:pt idx="73">
                  <c:v>365.0</c:v>
                </c:pt>
                <c:pt idx="74">
                  <c:v>370.0</c:v>
                </c:pt>
                <c:pt idx="75">
                  <c:v>375.0</c:v>
                </c:pt>
                <c:pt idx="76">
                  <c:v>380.0</c:v>
                </c:pt>
                <c:pt idx="77">
                  <c:v>385.0</c:v>
                </c:pt>
                <c:pt idx="78">
                  <c:v>390.0</c:v>
                </c:pt>
                <c:pt idx="79">
                  <c:v>395.0</c:v>
                </c:pt>
                <c:pt idx="80">
                  <c:v>400.0</c:v>
                </c:pt>
                <c:pt idx="81">
                  <c:v>405.0</c:v>
                </c:pt>
                <c:pt idx="82">
                  <c:v>410.0</c:v>
                </c:pt>
                <c:pt idx="83">
                  <c:v>415.0</c:v>
                </c:pt>
                <c:pt idx="84">
                  <c:v>420.0</c:v>
                </c:pt>
                <c:pt idx="85">
                  <c:v>425.0</c:v>
                </c:pt>
                <c:pt idx="86">
                  <c:v>430.0</c:v>
                </c:pt>
                <c:pt idx="87">
                  <c:v>435.0</c:v>
                </c:pt>
                <c:pt idx="88">
                  <c:v>440.0</c:v>
                </c:pt>
                <c:pt idx="89">
                  <c:v>445.0</c:v>
                </c:pt>
                <c:pt idx="90">
                  <c:v>450.0</c:v>
                </c:pt>
                <c:pt idx="91">
                  <c:v>455.0</c:v>
                </c:pt>
                <c:pt idx="92">
                  <c:v>460.0</c:v>
                </c:pt>
                <c:pt idx="93">
                  <c:v>465.0</c:v>
                </c:pt>
                <c:pt idx="94">
                  <c:v>470.0</c:v>
                </c:pt>
                <c:pt idx="95">
                  <c:v>475.0</c:v>
                </c:pt>
                <c:pt idx="96">
                  <c:v>480.0</c:v>
                </c:pt>
                <c:pt idx="97">
                  <c:v>485.0</c:v>
                </c:pt>
                <c:pt idx="98">
                  <c:v>490.0</c:v>
                </c:pt>
                <c:pt idx="99">
                  <c:v>495.0</c:v>
                </c:pt>
                <c:pt idx="100">
                  <c:v>500.0</c:v>
                </c:pt>
              </c:numCache>
            </c:numRef>
          </c:xVal>
          <c:yVal>
            <c:numRef>
              <c:f>'802_Mini_Cbulk_CV'!$C$1:$C$101</c:f>
              <c:numCache>
                <c:formatCode>0.00E+00</c:formatCode>
                <c:ptCount val="101"/>
                <c:pt idx="0">
                  <c:v>4.16700000000001E-9</c:v>
                </c:pt>
                <c:pt idx="1">
                  <c:v>9.51200000000006E-10</c:v>
                </c:pt>
                <c:pt idx="2">
                  <c:v>5.33300000000003E-10</c:v>
                </c:pt>
                <c:pt idx="3">
                  <c:v>3.12400000000002E-10</c:v>
                </c:pt>
                <c:pt idx="4">
                  <c:v>2.62500000000002E-10</c:v>
                </c:pt>
                <c:pt idx="5">
                  <c:v>2.30100000000001E-10</c:v>
                </c:pt>
                <c:pt idx="6">
                  <c:v>2.07800000000001E-10</c:v>
                </c:pt>
                <c:pt idx="7">
                  <c:v>1.90800000000001E-10</c:v>
                </c:pt>
                <c:pt idx="8">
                  <c:v>1.77600000000001E-10</c:v>
                </c:pt>
                <c:pt idx="9">
                  <c:v>1.67100000000001E-10</c:v>
                </c:pt>
                <c:pt idx="10">
                  <c:v>1.58400000000001E-10</c:v>
                </c:pt>
                <c:pt idx="11">
                  <c:v>1.50600000000001E-10</c:v>
                </c:pt>
                <c:pt idx="12">
                  <c:v>1.439E-10</c:v>
                </c:pt>
                <c:pt idx="13">
                  <c:v>1.38100000000001E-10</c:v>
                </c:pt>
                <c:pt idx="14">
                  <c:v>1.33300000000001E-10</c:v>
                </c:pt>
                <c:pt idx="15">
                  <c:v>1.28800000000001E-10</c:v>
                </c:pt>
                <c:pt idx="16">
                  <c:v>1.245E-10</c:v>
                </c:pt>
                <c:pt idx="17">
                  <c:v>1.211E-10</c:v>
                </c:pt>
                <c:pt idx="18">
                  <c:v>1.17600000000001E-10</c:v>
                </c:pt>
                <c:pt idx="19">
                  <c:v>1.14500000000001E-10</c:v>
                </c:pt>
                <c:pt idx="20">
                  <c:v>1.11500000000001E-10</c:v>
                </c:pt>
                <c:pt idx="21">
                  <c:v>1.091E-10</c:v>
                </c:pt>
                <c:pt idx="22">
                  <c:v>1.064E-10</c:v>
                </c:pt>
                <c:pt idx="23">
                  <c:v>1.051E-10</c:v>
                </c:pt>
                <c:pt idx="24">
                  <c:v>1.02E-10</c:v>
                </c:pt>
                <c:pt idx="25">
                  <c:v>9.99000000000007E-11</c:v>
                </c:pt>
                <c:pt idx="26">
                  <c:v>9.80500000000008E-11</c:v>
                </c:pt>
                <c:pt idx="27">
                  <c:v>9.65300000000007E-11</c:v>
                </c:pt>
                <c:pt idx="28">
                  <c:v>9.45900000000008E-11</c:v>
                </c:pt>
                <c:pt idx="29">
                  <c:v>9.30700000000007E-11</c:v>
                </c:pt>
                <c:pt idx="30">
                  <c:v>9.17100000000006E-11</c:v>
                </c:pt>
                <c:pt idx="31">
                  <c:v>9.01400000000006E-11</c:v>
                </c:pt>
                <c:pt idx="32">
                  <c:v>8.89000000000007E-11</c:v>
                </c:pt>
                <c:pt idx="33">
                  <c:v>8.76100000000006E-11</c:v>
                </c:pt>
                <c:pt idx="34">
                  <c:v>8.68900000000006E-11</c:v>
                </c:pt>
                <c:pt idx="35">
                  <c:v>8.57600000000006E-11</c:v>
                </c:pt>
                <c:pt idx="36">
                  <c:v>8.52800000000004E-11</c:v>
                </c:pt>
                <c:pt idx="37">
                  <c:v>8.47000000000006E-11</c:v>
                </c:pt>
                <c:pt idx="38">
                  <c:v>8.45200000000007E-11</c:v>
                </c:pt>
                <c:pt idx="39">
                  <c:v>8.40900000000006E-11</c:v>
                </c:pt>
                <c:pt idx="40">
                  <c:v>8.41300000000006E-11</c:v>
                </c:pt>
                <c:pt idx="41">
                  <c:v>8.39800000000006E-11</c:v>
                </c:pt>
                <c:pt idx="42">
                  <c:v>8.40500000000007E-11</c:v>
                </c:pt>
                <c:pt idx="43">
                  <c:v>8.38200000000007E-11</c:v>
                </c:pt>
                <c:pt idx="44">
                  <c:v>8.38500000000008E-11</c:v>
                </c:pt>
                <c:pt idx="45">
                  <c:v>8.38600000000007E-11</c:v>
                </c:pt>
                <c:pt idx="46">
                  <c:v>8.38600000000007E-11</c:v>
                </c:pt>
                <c:pt idx="47">
                  <c:v>8.37700000000007E-11</c:v>
                </c:pt>
                <c:pt idx="48">
                  <c:v>8.38400000000006E-11</c:v>
                </c:pt>
                <c:pt idx="49">
                  <c:v>8.35700000000007E-11</c:v>
                </c:pt>
                <c:pt idx="50">
                  <c:v>8.38300000000007E-11</c:v>
                </c:pt>
                <c:pt idx="51">
                  <c:v>8.3620000000001E-11</c:v>
                </c:pt>
                <c:pt idx="52">
                  <c:v>8.34400000000005E-11</c:v>
                </c:pt>
                <c:pt idx="53">
                  <c:v>8.34900000000006E-11</c:v>
                </c:pt>
                <c:pt idx="54">
                  <c:v>8.3520000000001E-11</c:v>
                </c:pt>
                <c:pt idx="55">
                  <c:v>8.35300000000007E-11</c:v>
                </c:pt>
                <c:pt idx="56">
                  <c:v>8.36600000000008E-11</c:v>
                </c:pt>
                <c:pt idx="57">
                  <c:v>8.3520000000001E-11</c:v>
                </c:pt>
                <c:pt idx="58">
                  <c:v>8.34500000000006E-11</c:v>
                </c:pt>
                <c:pt idx="59">
                  <c:v>8.34800000000005E-11</c:v>
                </c:pt>
                <c:pt idx="60">
                  <c:v>8.33700000000006E-11</c:v>
                </c:pt>
                <c:pt idx="61">
                  <c:v>8.34500000000006E-11</c:v>
                </c:pt>
                <c:pt idx="62">
                  <c:v>8.35800000000006E-11</c:v>
                </c:pt>
                <c:pt idx="63">
                  <c:v>8.33300000000006E-11</c:v>
                </c:pt>
                <c:pt idx="64">
                  <c:v>8.32900000000006E-11</c:v>
                </c:pt>
                <c:pt idx="65">
                  <c:v>8.32700000000006E-11</c:v>
                </c:pt>
                <c:pt idx="66">
                  <c:v>8.34500000000006E-11</c:v>
                </c:pt>
                <c:pt idx="67">
                  <c:v>8.31800000000005E-11</c:v>
                </c:pt>
                <c:pt idx="68">
                  <c:v>8.34100000000005E-11</c:v>
                </c:pt>
                <c:pt idx="69">
                  <c:v>8.33000000000006E-11</c:v>
                </c:pt>
                <c:pt idx="70">
                  <c:v>8.32600000000006E-11</c:v>
                </c:pt>
                <c:pt idx="71">
                  <c:v>8.32200000000007E-11</c:v>
                </c:pt>
                <c:pt idx="72">
                  <c:v>8.32900000000006E-11</c:v>
                </c:pt>
                <c:pt idx="73">
                  <c:v>8.32400000000006E-11</c:v>
                </c:pt>
                <c:pt idx="74">
                  <c:v>8.33300000000006E-11</c:v>
                </c:pt>
                <c:pt idx="75">
                  <c:v>8.31900000000007E-11</c:v>
                </c:pt>
                <c:pt idx="76">
                  <c:v>8.32600000000006E-11</c:v>
                </c:pt>
                <c:pt idx="77">
                  <c:v>8.33200000000007E-11</c:v>
                </c:pt>
                <c:pt idx="78">
                  <c:v>8.32900000000006E-11</c:v>
                </c:pt>
                <c:pt idx="79">
                  <c:v>8.33800000000005E-11</c:v>
                </c:pt>
                <c:pt idx="80">
                  <c:v>8.35500000000008E-11</c:v>
                </c:pt>
                <c:pt idx="81">
                  <c:v>8.32200000000007E-11</c:v>
                </c:pt>
                <c:pt idx="82">
                  <c:v>8.33300000000006E-11</c:v>
                </c:pt>
                <c:pt idx="83">
                  <c:v>8.31100000000006E-11</c:v>
                </c:pt>
                <c:pt idx="84">
                  <c:v>8.34600000000006E-11</c:v>
                </c:pt>
                <c:pt idx="85">
                  <c:v>8.31800000000005E-11</c:v>
                </c:pt>
                <c:pt idx="86">
                  <c:v>8.33300000000006E-11</c:v>
                </c:pt>
                <c:pt idx="87">
                  <c:v>8.32600000000006E-11</c:v>
                </c:pt>
                <c:pt idx="88">
                  <c:v>8.34000000000006E-11</c:v>
                </c:pt>
                <c:pt idx="89">
                  <c:v>8.32200000000007E-11</c:v>
                </c:pt>
                <c:pt idx="90">
                  <c:v>8.34700000000006E-11</c:v>
                </c:pt>
                <c:pt idx="91">
                  <c:v>8.32700000000006E-11</c:v>
                </c:pt>
                <c:pt idx="92">
                  <c:v>8.32300000000006E-11</c:v>
                </c:pt>
                <c:pt idx="93">
                  <c:v>8.31900000000007E-11</c:v>
                </c:pt>
                <c:pt idx="94">
                  <c:v>8.30200000000007E-11</c:v>
                </c:pt>
                <c:pt idx="95">
                  <c:v>8.34000000000006E-11</c:v>
                </c:pt>
                <c:pt idx="96">
                  <c:v>8.32300000000006E-11</c:v>
                </c:pt>
                <c:pt idx="97">
                  <c:v>8.32100000000006E-11</c:v>
                </c:pt>
                <c:pt idx="98">
                  <c:v>8.31500000000007E-11</c:v>
                </c:pt>
                <c:pt idx="99">
                  <c:v>8.32700000000006E-11</c:v>
                </c:pt>
                <c:pt idx="100">
                  <c:v>8.32200000000007E-11</c:v>
                </c:pt>
              </c:numCache>
            </c:numRef>
          </c:yVal>
          <c:smooth val="1"/>
        </c:ser>
        <c:ser>
          <c:idx val="2"/>
          <c:order val="2"/>
          <c:tx>
            <c:v>804</c:v>
          </c:tx>
          <c:xVal>
            <c:numRef>
              <c:f>'802_Mini_Cbulk_CV'!$A$1:$A$101</c:f>
              <c:numCache>
                <c:formatCode>0.00E+00</c:formatCode>
                <c:ptCount val="101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  <c:pt idx="13">
                  <c:v>65.0</c:v>
                </c:pt>
                <c:pt idx="14">
                  <c:v>70.0</c:v>
                </c:pt>
                <c:pt idx="15">
                  <c:v>75.0</c:v>
                </c:pt>
                <c:pt idx="16">
                  <c:v>80.0</c:v>
                </c:pt>
                <c:pt idx="17">
                  <c:v>85.0</c:v>
                </c:pt>
                <c:pt idx="18">
                  <c:v>90.0</c:v>
                </c:pt>
                <c:pt idx="19">
                  <c:v>95.0</c:v>
                </c:pt>
                <c:pt idx="20">
                  <c:v>100.0</c:v>
                </c:pt>
                <c:pt idx="21">
                  <c:v>105.0</c:v>
                </c:pt>
                <c:pt idx="22">
                  <c:v>110.0</c:v>
                </c:pt>
                <c:pt idx="23">
                  <c:v>115.0</c:v>
                </c:pt>
                <c:pt idx="24">
                  <c:v>120.0</c:v>
                </c:pt>
                <c:pt idx="25">
                  <c:v>125.0</c:v>
                </c:pt>
                <c:pt idx="26">
                  <c:v>130.0</c:v>
                </c:pt>
                <c:pt idx="27">
                  <c:v>135.0</c:v>
                </c:pt>
                <c:pt idx="28">
                  <c:v>140.0</c:v>
                </c:pt>
                <c:pt idx="29">
                  <c:v>145.0</c:v>
                </c:pt>
                <c:pt idx="30">
                  <c:v>150.0</c:v>
                </c:pt>
                <c:pt idx="31">
                  <c:v>155.0</c:v>
                </c:pt>
                <c:pt idx="32">
                  <c:v>160.0</c:v>
                </c:pt>
                <c:pt idx="33">
                  <c:v>165.0</c:v>
                </c:pt>
                <c:pt idx="34">
                  <c:v>170.0</c:v>
                </c:pt>
                <c:pt idx="35">
                  <c:v>175.0</c:v>
                </c:pt>
                <c:pt idx="36">
                  <c:v>180.0</c:v>
                </c:pt>
                <c:pt idx="37">
                  <c:v>185.0</c:v>
                </c:pt>
                <c:pt idx="38">
                  <c:v>190.0</c:v>
                </c:pt>
                <c:pt idx="39">
                  <c:v>195.0</c:v>
                </c:pt>
                <c:pt idx="40">
                  <c:v>200.0</c:v>
                </c:pt>
                <c:pt idx="41">
                  <c:v>205.0</c:v>
                </c:pt>
                <c:pt idx="42">
                  <c:v>210.0</c:v>
                </c:pt>
                <c:pt idx="43">
                  <c:v>215.0</c:v>
                </c:pt>
                <c:pt idx="44">
                  <c:v>220.0</c:v>
                </c:pt>
                <c:pt idx="45">
                  <c:v>225.0</c:v>
                </c:pt>
                <c:pt idx="46">
                  <c:v>230.0</c:v>
                </c:pt>
                <c:pt idx="47">
                  <c:v>235.0</c:v>
                </c:pt>
                <c:pt idx="48">
                  <c:v>240.0</c:v>
                </c:pt>
                <c:pt idx="49">
                  <c:v>245.0</c:v>
                </c:pt>
                <c:pt idx="50">
                  <c:v>250.0</c:v>
                </c:pt>
                <c:pt idx="51">
                  <c:v>255.0</c:v>
                </c:pt>
                <c:pt idx="52">
                  <c:v>260.0</c:v>
                </c:pt>
                <c:pt idx="53">
                  <c:v>265.0</c:v>
                </c:pt>
                <c:pt idx="54">
                  <c:v>270.0</c:v>
                </c:pt>
                <c:pt idx="55">
                  <c:v>275.0</c:v>
                </c:pt>
                <c:pt idx="56">
                  <c:v>280.0</c:v>
                </c:pt>
                <c:pt idx="57">
                  <c:v>285.0</c:v>
                </c:pt>
                <c:pt idx="58">
                  <c:v>290.0</c:v>
                </c:pt>
                <c:pt idx="59">
                  <c:v>295.0</c:v>
                </c:pt>
                <c:pt idx="60">
                  <c:v>300.0</c:v>
                </c:pt>
                <c:pt idx="61">
                  <c:v>305.0</c:v>
                </c:pt>
                <c:pt idx="62">
                  <c:v>310.0</c:v>
                </c:pt>
                <c:pt idx="63">
                  <c:v>315.0</c:v>
                </c:pt>
                <c:pt idx="64">
                  <c:v>320.0</c:v>
                </c:pt>
                <c:pt idx="65">
                  <c:v>325.0</c:v>
                </c:pt>
                <c:pt idx="66">
                  <c:v>330.0</c:v>
                </c:pt>
                <c:pt idx="67">
                  <c:v>335.0</c:v>
                </c:pt>
                <c:pt idx="68">
                  <c:v>340.0</c:v>
                </c:pt>
                <c:pt idx="69">
                  <c:v>345.0</c:v>
                </c:pt>
                <c:pt idx="70">
                  <c:v>350.0</c:v>
                </c:pt>
                <c:pt idx="71">
                  <c:v>355.0</c:v>
                </c:pt>
                <c:pt idx="72">
                  <c:v>360.0</c:v>
                </c:pt>
                <c:pt idx="73">
                  <c:v>365.0</c:v>
                </c:pt>
                <c:pt idx="74">
                  <c:v>370.0</c:v>
                </c:pt>
                <c:pt idx="75">
                  <c:v>375.0</c:v>
                </c:pt>
                <c:pt idx="76">
                  <c:v>380.0</c:v>
                </c:pt>
                <c:pt idx="77">
                  <c:v>385.0</c:v>
                </c:pt>
                <c:pt idx="78">
                  <c:v>390.0</c:v>
                </c:pt>
                <c:pt idx="79">
                  <c:v>395.0</c:v>
                </c:pt>
                <c:pt idx="80">
                  <c:v>400.0</c:v>
                </c:pt>
                <c:pt idx="81">
                  <c:v>405.0</c:v>
                </c:pt>
                <c:pt idx="82">
                  <c:v>410.0</c:v>
                </c:pt>
                <c:pt idx="83">
                  <c:v>415.0</c:v>
                </c:pt>
                <c:pt idx="84">
                  <c:v>420.0</c:v>
                </c:pt>
                <c:pt idx="85">
                  <c:v>425.0</c:v>
                </c:pt>
                <c:pt idx="86">
                  <c:v>430.0</c:v>
                </c:pt>
                <c:pt idx="87">
                  <c:v>435.0</c:v>
                </c:pt>
                <c:pt idx="88">
                  <c:v>440.0</c:v>
                </c:pt>
                <c:pt idx="89">
                  <c:v>445.0</c:v>
                </c:pt>
                <c:pt idx="90">
                  <c:v>450.0</c:v>
                </c:pt>
                <c:pt idx="91">
                  <c:v>455.0</c:v>
                </c:pt>
                <c:pt idx="92">
                  <c:v>460.0</c:v>
                </c:pt>
                <c:pt idx="93">
                  <c:v>465.0</c:v>
                </c:pt>
                <c:pt idx="94">
                  <c:v>470.0</c:v>
                </c:pt>
                <c:pt idx="95">
                  <c:v>475.0</c:v>
                </c:pt>
                <c:pt idx="96">
                  <c:v>480.0</c:v>
                </c:pt>
                <c:pt idx="97">
                  <c:v>485.0</c:v>
                </c:pt>
                <c:pt idx="98">
                  <c:v>490.0</c:v>
                </c:pt>
                <c:pt idx="99">
                  <c:v>495.0</c:v>
                </c:pt>
                <c:pt idx="100">
                  <c:v>500.0</c:v>
                </c:pt>
              </c:numCache>
            </c:numRef>
          </c:xVal>
          <c:yVal>
            <c:numRef>
              <c:f>'802_Mini_Cbulk_CV'!$D$1:$D$101</c:f>
              <c:numCache>
                <c:formatCode>0.00E+00</c:formatCode>
                <c:ptCount val="101"/>
                <c:pt idx="0">
                  <c:v>4.24400000000001E-9</c:v>
                </c:pt>
                <c:pt idx="1">
                  <c:v>9.79600000000006E-10</c:v>
                </c:pt>
                <c:pt idx="2">
                  <c:v>5.29400000000003E-10</c:v>
                </c:pt>
                <c:pt idx="3">
                  <c:v>3.09100000000002E-10</c:v>
                </c:pt>
                <c:pt idx="4">
                  <c:v>2.57600000000001E-10</c:v>
                </c:pt>
                <c:pt idx="5">
                  <c:v>2.26400000000002E-10</c:v>
                </c:pt>
                <c:pt idx="6">
                  <c:v>2.04300000000002E-10</c:v>
                </c:pt>
                <c:pt idx="7">
                  <c:v>1.88300000000001E-10</c:v>
                </c:pt>
                <c:pt idx="8">
                  <c:v>1.75500000000001E-10</c:v>
                </c:pt>
                <c:pt idx="9">
                  <c:v>1.65100000000001E-10</c:v>
                </c:pt>
                <c:pt idx="10">
                  <c:v>1.56100000000001E-10</c:v>
                </c:pt>
                <c:pt idx="11">
                  <c:v>1.48400000000001E-10</c:v>
                </c:pt>
                <c:pt idx="12">
                  <c:v>1.423E-10</c:v>
                </c:pt>
                <c:pt idx="13">
                  <c:v>1.36200000000001E-10</c:v>
                </c:pt>
                <c:pt idx="14">
                  <c:v>1.31700000000001E-10</c:v>
                </c:pt>
                <c:pt idx="15">
                  <c:v>1.27200000000001E-10</c:v>
                </c:pt>
                <c:pt idx="16">
                  <c:v>1.229E-10</c:v>
                </c:pt>
                <c:pt idx="17">
                  <c:v>1.19400000000001E-10</c:v>
                </c:pt>
                <c:pt idx="18">
                  <c:v>1.161E-10</c:v>
                </c:pt>
                <c:pt idx="19">
                  <c:v>1.131E-10</c:v>
                </c:pt>
                <c:pt idx="20">
                  <c:v>1.10200000000001E-10</c:v>
                </c:pt>
                <c:pt idx="21">
                  <c:v>1.075E-10</c:v>
                </c:pt>
                <c:pt idx="22">
                  <c:v>1.052E-10</c:v>
                </c:pt>
                <c:pt idx="23">
                  <c:v>1.109E-10</c:v>
                </c:pt>
                <c:pt idx="24">
                  <c:v>1.007E-10</c:v>
                </c:pt>
                <c:pt idx="25">
                  <c:v>9.85700000000008E-11</c:v>
                </c:pt>
                <c:pt idx="26">
                  <c:v>9.69400000000006E-11</c:v>
                </c:pt>
                <c:pt idx="27">
                  <c:v>9.50400000000006E-11</c:v>
                </c:pt>
                <c:pt idx="28">
                  <c:v>9.34200000000007E-11</c:v>
                </c:pt>
                <c:pt idx="29">
                  <c:v>9.16400000000006E-11</c:v>
                </c:pt>
                <c:pt idx="30">
                  <c:v>9.01200000000006E-11</c:v>
                </c:pt>
                <c:pt idx="31">
                  <c:v>8.88900000000007E-11</c:v>
                </c:pt>
                <c:pt idx="32">
                  <c:v>8.75100000000006E-11</c:v>
                </c:pt>
                <c:pt idx="33">
                  <c:v>8.65400000000006E-11</c:v>
                </c:pt>
                <c:pt idx="34">
                  <c:v>8.55100000000006E-11</c:v>
                </c:pt>
                <c:pt idx="35">
                  <c:v>8.49600000000006E-11</c:v>
                </c:pt>
                <c:pt idx="36">
                  <c:v>8.42700000000006E-11</c:v>
                </c:pt>
                <c:pt idx="37">
                  <c:v>8.40100000000006E-11</c:v>
                </c:pt>
                <c:pt idx="38">
                  <c:v>8.40400000000006E-11</c:v>
                </c:pt>
                <c:pt idx="39">
                  <c:v>8.36800000000006E-11</c:v>
                </c:pt>
                <c:pt idx="40">
                  <c:v>8.36700000000007E-11</c:v>
                </c:pt>
                <c:pt idx="41">
                  <c:v>8.35700000000007E-11</c:v>
                </c:pt>
                <c:pt idx="42">
                  <c:v>8.35100000000007E-11</c:v>
                </c:pt>
                <c:pt idx="43">
                  <c:v>8.34600000000006E-11</c:v>
                </c:pt>
                <c:pt idx="44">
                  <c:v>8.33600000000006E-11</c:v>
                </c:pt>
                <c:pt idx="45">
                  <c:v>8.33600000000006E-11</c:v>
                </c:pt>
                <c:pt idx="46">
                  <c:v>8.32000000000006E-11</c:v>
                </c:pt>
                <c:pt idx="47">
                  <c:v>8.33500000000007E-11</c:v>
                </c:pt>
                <c:pt idx="48">
                  <c:v>8.32500000000007E-11</c:v>
                </c:pt>
                <c:pt idx="49">
                  <c:v>8.32900000000006E-11</c:v>
                </c:pt>
                <c:pt idx="50">
                  <c:v>8.33100000000006E-11</c:v>
                </c:pt>
                <c:pt idx="51">
                  <c:v>8.33200000000007E-11</c:v>
                </c:pt>
                <c:pt idx="52">
                  <c:v>8.31000000000006E-11</c:v>
                </c:pt>
                <c:pt idx="53">
                  <c:v>8.32800000000006E-11</c:v>
                </c:pt>
                <c:pt idx="54">
                  <c:v>8.30100000000006E-11</c:v>
                </c:pt>
                <c:pt idx="55">
                  <c:v>8.30500000000008E-11</c:v>
                </c:pt>
                <c:pt idx="56">
                  <c:v>8.31200000000007E-11</c:v>
                </c:pt>
                <c:pt idx="57">
                  <c:v>8.30300000000006E-11</c:v>
                </c:pt>
                <c:pt idx="58">
                  <c:v>8.29100000000004E-11</c:v>
                </c:pt>
                <c:pt idx="59">
                  <c:v>8.33700000000006E-11</c:v>
                </c:pt>
                <c:pt idx="60">
                  <c:v>8.33300000000006E-11</c:v>
                </c:pt>
                <c:pt idx="61">
                  <c:v>8.32800000000006E-11</c:v>
                </c:pt>
                <c:pt idx="62">
                  <c:v>8.31000000000006E-11</c:v>
                </c:pt>
                <c:pt idx="63">
                  <c:v>8.29500000000006E-11</c:v>
                </c:pt>
                <c:pt idx="64">
                  <c:v>8.30400000000006E-11</c:v>
                </c:pt>
                <c:pt idx="65">
                  <c:v>8.31700000000006E-11</c:v>
                </c:pt>
                <c:pt idx="66">
                  <c:v>8.29100000000004E-11</c:v>
                </c:pt>
                <c:pt idx="67">
                  <c:v>8.30400000000006E-11</c:v>
                </c:pt>
                <c:pt idx="68">
                  <c:v>8.30200000000007E-11</c:v>
                </c:pt>
                <c:pt idx="69">
                  <c:v>8.31800000000005E-11</c:v>
                </c:pt>
                <c:pt idx="70">
                  <c:v>8.29000000000005E-11</c:v>
                </c:pt>
                <c:pt idx="71">
                  <c:v>8.29200000000006E-11</c:v>
                </c:pt>
                <c:pt idx="72">
                  <c:v>8.29200000000006E-11</c:v>
                </c:pt>
                <c:pt idx="73">
                  <c:v>8.30500000000008E-11</c:v>
                </c:pt>
                <c:pt idx="74">
                  <c:v>8.28100000000004E-11</c:v>
                </c:pt>
                <c:pt idx="75">
                  <c:v>8.29000000000005E-11</c:v>
                </c:pt>
                <c:pt idx="76">
                  <c:v>8.29700000000004E-11</c:v>
                </c:pt>
                <c:pt idx="77">
                  <c:v>8.30600000000007E-11</c:v>
                </c:pt>
                <c:pt idx="78">
                  <c:v>8.29900000000005E-11</c:v>
                </c:pt>
                <c:pt idx="79">
                  <c:v>8.29500000000006E-11</c:v>
                </c:pt>
                <c:pt idx="80">
                  <c:v>8.27900000000006E-11</c:v>
                </c:pt>
                <c:pt idx="81">
                  <c:v>8.26800000000005E-11</c:v>
                </c:pt>
                <c:pt idx="82">
                  <c:v>8.30500000000008E-11</c:v>
                </c:pt>
                <c:pt idx="83">
                  <c:v>8.29000000000005E-11</c:v>
                </c:pt>
                <c:pt idx="84">
                  <c:v>8.28500000000006E-11</c:v>
                </c:pt>
                <c:pt idx="85">
                  <c:v>8.29500000000006E-11</c:v>
                </c:pt>
                <c:pt idx="86">
                  <c:v>8.28600000000006E-11</c:v>
                </c:pt>
                <c:pt idx="87">
                  <c:v>8.29800000000003E-11</c:v>
                </c:pt>
                <c:pt idx="88">
                  <c:v>8.27100000000005E-11</c:v>
                </c:pt>
                <c:pt idx="89">
                  <c:v>8.26300000000006E-11</c:v>
                </c:pt>
                <c:pt idx="90">
                  <c:v>8.26300000000006E-11</c:v>
                </c:pt>
                <c:pt idx="91">
                  <c:v>8.29200000000006E-11</c:v>
                </c:pt>
                <c:pt idx="92">
                  <c:v>8.27800000000004E-11</c:v>
                </c:pt>
                <c:pt idx="93">
                  <c:v>8.28100000000004E-11</c:v>
                </c:pt>
                <c:pt idx="94">
                  <c:v>8.30000000000007E-11</c:v>
                </c:pt>
                <c:pt idx="95">
                  <c:v>8.27800000000004E-11</c:v>
                </c:pt>
                <c:pt idx="96">
                  <c:v>8.29100000000004E-11</c:v>
                </c:pt>
                <c:pt idx="97">
                  <c:v>8.28400000000005E-11</c:v>
                </c:pt>
                <c:pt idx="98">
                  <c:v>8.27900000000006E-11</c:v>
                </c:pt>
                <c:pt idx="99">
                  <c:v>8.31100000000006E-11</c:v>
                </c:pt>
                <c:pt idx="100">
                  <c:v>8.30300000000006E-11</c:v>
                </c:pt>
              </c:numCache>
            </c:numRef>
          </c:yVal>
          <c:smooth val="1"/>
        </c:ser>
        <c:ser>
          <c:idx val="3"/>
          <c:order val="3"/>
          <c:tx>
            <c:v>808</c:v>
          </c:tx>
          <c:xVal>
            <c:numRef>
              <c:f>'802_Mini_Cbulk_CV'!$A$1:$A$101</c:f>
              <c:numCache>
                <c:formatCode>0.00E+00</c:formatCode>
                <c:ptCount val="101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  <c:pt idx="13">
                  <c:v>65.0</c:v>
                </c:pt>
                <c:pt idx="14">
                  <c:v>70.0</c:v>
                </c:pt>
                <c:pt idx="15">
                  <c:v>75.0</c:v>
                </c:pt>
                <c:pt idx="16">
                  <c:v>80.0</c:v>
                </c:pt>
                <c:pt idx="17">
                  <c:v>85.0</c:v>
                </c:pt>
                <c:pt idx="18">
                  <c:v>90.0</c:v>
                </c:pt>
                <c:pt idx="19">
                  <c:v>95.0</c:v>
                </c:pt>
                <c:pt idx="20">
                  <c:v>100.0</c:v>
                </c:pt>
                <c:pt idx="21">
                  <c:v>105.0</c:v>
                </c:pt>
                <c:pt idx="22">
                  <c:v>110.0</c:v>
                </c:pt>
                <c:pt idx="23">
                  <c:v>115.0</c:v>
                </c:pt>
                <c:pt idx="24">
                  <c:v>120.0</c:v>
                </c:pt>
                <c:pt idx="25">
                  <c:v>125.0</c:v>
                </c:pt>
                <c:pt idx="26">
                  <c:v>130.0</c:v>
                </c:pt>
                <c:pt idx="27">
                  <c:v>135.0</c:v>
                </c:pt>
                <c:pt idx="28">
                  <c:v>140.0</c:v>
                </c:pt>
                <c:pt idx="29">
                  <c:v>145.0</c:v>
                </c:pt>
                <c:pt idx="30">
                  <c:v>150.0</c:v>
                </c:pt>
                <c:pt idx="31">
                  <c:v>155.0</c:v>
                </c:pt>
                <c:pt idx="32">
                  <c:v>160.0</c:v>
                </c:pt>
                <c:pt idx="33">
                  <c:v>165.0</c:v>
                </c:pt>
                <c:pt idx="34">
                  <c:v>170.0</c:v>
                </c:pt>
                <c:pt idx="35">
                  <c:v>175.0</c:v>
                </c:pt>
                <c:pt idx="36">
                  <c:v>180.0</c:v>
                </c:pt>
                <c:pt idx="37">
                  <c:v>185.0</c:v>
                </c:pt>
                <c:pt idx="38">
                  <c:v>190.0</c:v>
                </c:pt>
                <c:pt idx="39">
                  <c:v>195.0</c:v>
                </c:pt>
                <c:pt idx="40">
                  <c:v>200.0</c:v>
                </c:pt>
                <c:pt idx="41">
                  <c:v>205.0</c:v>
                </c:pt>
                <c:pt idx="42">
                  <c:v>210.0</c:v>
                </c:pt>
                <c:pt idx="43">
                  <c:v>215.0</c:v>
                </c:pt>
                <c:pt idx="44">
                  <c:v>220.0</c:v>
                </c:pt>
                <c:pt idx="45">
                  <c:v>225.0</c:v>
                </c:pt>
                <c:pt idx="46">
                  <c:v>230.0</c:v>
                </c:pt>
                <c:pt idx="47">
                  <c:v>235.0</c:v>
                </c:pt>
                <c:pt idx="48">
                  <c:v>240.0</c:v>
                </c:pt>
                <c:pt idx="49">
                  <c:v>245.0</c:v>
                </c:pt>
                <c:pt idx="50">
                  <c:v>250.0</c:v>
                </c:pt>
                <c:pt idx="51">
                  <c:v>255.0</c:v>
                </c:pt>
                <c:pt idx="52">
                  <c:v>260.0</c:v>
                </c:pt>
                <c:pt idx="53">
                  <c:v>265.0</c:v>
                </c:pt>
                <c:pt idx="54">
                  <c:v>270.0</c:v>
                </c:pt>
                <c:pt idx="55">
                  <c:v>275.0</c:v>
                </c:pt>
                <c:pt idx="56">
                  <c:v>280.0</c:v>
                </c:pt>
                <c:pt idx="57">
                  <c:v>285.0</c:v>
                </c:pt>
                <c:pt idx="58">
                  <c:v>290.0</c:v>
                </c:pt>
                <c:pt idx="59">
                  <c:v>295.0</c:v>
                </c:pt>
                <c:pt idx="60">
                  <c:v>300.0</c:v>
                </c:pt>
                <c:pt idx="61">
                  <c:v>305.0</c:v>
                </c:pt>
                <c:pt idx="62">
                  <c:v>310.0</c:v>
                </c:pt>
                <c:pt idx="63">
                  <c:v>315.0</c:v>
                </c:pt>
                <c:pt idx="64">
                  <c:v>320.0</c:v>
                </c:pt>
                <c:pt idx="65">
                  <c:v>325.0</c:v>
                </c:pt>
                <c:pt idx="66">
                  <c:v>330.0</c:v>
                </c:pt>
                <c:pt idx="67">
                  <c:v>335.0</c:v>
                </c:pt>
                <c:pt idx="68">
                  <c:v>340.0</c:v>
                </c:pt>
                <c:pt idx="69">
                  <c:v>345.0</c:v>
                </c:pt>
                <c:pt idx="70">
                  <c:v>350.0</c:v>
                </c:pt>
                <c:pt idx="71">
                  <c:v>355.0</c:v>
                </c:pt>
                <c:pt idx="72">
                  <c:v>360.0</c:v>
                </c:pt>
                <c:pt idx="73">
                  <c:v>365.0</c:v>
                </c:pt>
                <c:pt idx="74">
                  <c:v>370.0</c:v>
                </c:pt>
                <c:pt idx="75">
                  <c:v>375.0</c:v>
                </c:pt>
                <c:pt idx="76">
                  <c:v>380.0</c:v>
                </c:pt>
                <c:pt idx="77">
                  <c:v>385.0</c:v>
                </c:pt>
                <c:pt idx="78">
                  <c:v>390.0</c:v>
                </c:pt>
                <c:pt idx="79">
                  <c:v>395.0</c:v>
                </c:pt>
                <c:pt idx="80">
                  <c:v>400.0</c:v>
                </c:pt>
                <c:pt idx="81">
                  <c:v>405.0</c:v>
                </c:pt>
                <c:pt idx="82">
                  <c:v>410.0</c:v>
                </c:pt>
                <c:pt idx="83">
                  <c:v>415.0</c:v>
                </c:pt>
                <c:pt idx="84">
                  <c:v>420.0</c:v>
                </c:pt>
                <c:pt idx="85">
                  <c:v>425.0</c:v>
                </c:pt>
                <c:pt idx="86">
                  <c:v>430.0</c:v>
                </c:pt>
                <c:pt idx="87">
                  <c:v>435.0</c:v>
                </c:pt>
                <c:pt idx="88">
                  <c:v>440.0</c:v>
                </c:pt>
                <c:pt idx="89">
                  <c:v>445.0</c:v>
                </c:pt>
                <c:pt idx="90">
                  <c:v>450.0</c:v>
                </c:pt>
                <c:pt idx="91">
                  <c:v>455.0</c:v>
                </c:pt>
                <c:pt idx="92">
                  <c:v>460.0</c:v>
                </c:pt>
                <c:pt idx="93">
                  <c:v>465.0</c:v>
                </c:pt>
                <c:pt idx="94">
                  <c:v>470.0</c:v>
                </c:pt>
                <c:pt idx="95">
                  <c:v>475.0</c:v>
                </c:pt>
                <c:pt idx="96">
                  <c:v>480.0</c:v>
                </c:pt>
                <c:pt idx="97">
                  <c:v>485.0</c:v>
                </c:pt>
                <c:pt idx="98">
                  <c:v>490.0</c:v>
                </c:pt>
                <c:pt idx="99">
                  <c:v>495.0</c:v>
                </c:pt>
                <c:pt idx="100">
                  <c:v>500.0</c:v>
                </c:pt>
              </c:numCache>
            </c:numRef>
          </c:xVal>
          <c:yVal>
            <c:numRef>
              <c:f>'802_Mini_Cbulk_CV'!$E$1:$E$101</c:f>
              <c:numCache>
                <c:formatCode>0.00E+00</c:formatCode>
                <c:ptCount val="101"/>
                <c:pt idx="0">
                  <c:v>3.34000000000002E-9</c:v>
                </c:pt>
                <c:pt idx="1">
                  <c:v>8.07400000000005E-10</c:v>
                </c:pt>
                <c:pt idx="2">
                  <c:v>5.51100000000003E-10</c:v>
                </c:pt>
                <c:pt idx="3">
                  <c:v>3.22800000000003E-10</c:v>
                </c:pt>
                <c:pt idx="4">
                  <c:v>2.69300000000002E-10</c:v>
                </c:pt>
                <c:pt idx="5">
                  <c:v>2.35500000000001E-10</c:v>
                </c:pt>
                <c:pt idx="6">
                  <c:v>2.11900000000001E-10</c:v>
                </c:pt>
                <c:pt idx="7">
                  <c:v>1.94000000000001E-10</c:v>
                </c:pt>
                <c:pt idx="8">
                  <c:v>1.80200000000001E-10</c:v>
                </c:pt>
                <c:pt idx="9">
                  <c:v>1.69200000000001E-10</c:v>
                </c:pt>
                <c:pt idx="10">
                  <c:v>1.59800000000001E-10</c:v>
                </c:pt>
                <c:pt idx="11">
                  <c:v>1.51800000000001E-10</c:v>
                </c:pt>
                <c:pt idx="12">
                  <c:v>1.44900000000001E-10</c:v>
                </c:pt>
                <c:pt idx="13">
                  <c:v>1.39100000000001E-10</c:v>
                </c:pt>
                <c:pt idx="14">
                  <c:v>1.34000000000001E-10</c:v>
                </c:pt>
                <c:pt idx="15">
                  <c:v>1.29100000000001E-10</c:v>
                </c:pt>
                <c:pt idx="16">
                  <c:v>1.25000000000001E-10</c:v>
                </c:pt>
                <c:pt idx="17">
                  <c:v>1.21000000000001E-10</c:v>
                </c:pt>
                <c:pt idx="18">
                  <c:v>1.17700000000001E-10</c:v>
                </c:pt>
                <c:pt idx="19">
                  <c:v>1.14500000000001E-10</c:v>
                </c:pt>
                <c:pt idx="20">
                  <c:v>1.11500000000001E-10</c:v>
                </c:pt>
                <c:pt idx="21">
                  <c:v>1.09000000000001E-10</c:v>
                </c:pt>
                <c:pt idx="22">
                  <c:v>1.065E-10</c:v>
                </c:pt>
                <c:pt idx="23">
                  <c:v>1.058E-10</c:v>
                </c:pt>
                <c:pt idx="24">
                  <c:v>1.051E-10</c:v>
                </c:pt>
                <c:pt idx="25">
                  <c:v>1.05E-10</c:v>
                </c:pt>
                <c:pt idx="26">
                  <c:v>1.05E-10</c:v>
                </c:pt>
                <c:pt idx="27">
                  <c:v>1.048E-10</c:v>
                </c:pt>
                <c:pt idx="28">
                  <c:v>1.051E-10</c:v>
                </c:pt>
                <c:pt idx="29">
                  <c:v>1.051E-10</c:v>
                </c:pt>
                <c:pt idx="30">
                  <c:v>1.05E-10</c:v>
                </c:pt>
                <c:pt idx="31">
                  <c:v>1.05E-10</c:v>
                </c:pt>
                <c:pt idx="32">
                  <c:v>1.052E-10</c:v>
                </c:pt>
                <c:pt idx="33">
                  <c:v>1.053E-10</c:v>
                </c:pt>
                <c:pt idx="34">
                  <c:v>1.051E-10</c:v>
                </c:pt>
                <c:pt idx="35">
                  <c:v>1.052E-10</c:v>
                </c:pt>
                <c:pt idx="36">
                  <c:v>1.052E-10</c:v>
                </c:pt>
                <c:pt idx="37">
                  <c:v>1.053E-10</c:v>
                </c:pt>
                <c:pt idx="38">
                  <c:v>1.053E-10</c:v>
                </c:pt>
                <c:pt idx="39">
                  <c:v>1.05400000000001E-10</c:v>
                </c:pt>
                <c:pt idx="40">
                  <c:v>1.056E-10</c:v>
                </c:pt>
                <c:pt idx="41">
                  <c:v>1.056E-10</c:v>
                </c:pt>
                <c:pt idx="42">
                  <c:v>1.05400000000001E-10</c:v>
                </c:pt>
                <c:pt idx="43">
                  <c:v>1.056E-10</c:v>
                </c:pt>
                <c:pt idx="44">
                  <c:v>1.056E-10</c:v>
                </c:pt>
                <c:pt idx="45">
                  <c:v>1.05400000000001E-10</c:v>
                </c:pt>
                <c:pt idx="46">
                  <c:v>1.059E-10</c:v>
                </c:pt>
                <c:pt idx="47">
                  <c:v>1.056E-10</c:v>
                </c:pt>
                <c:pt idx="48">
                  <c:v>1.057E-10</c:v>
                </c:pt>
                <c:pt idx="49">
                  <c:v>1.058E-10</c:v>
                </c:pt>
                <c:pt idx="50">
                  <c:v>1.059E-10</c:v>
                </c:pt>
                <c:pt idx="51">
                  <c:v>1.058E-10</c:v>
                </c:pt>
                <c:pt idx="52">
                  <c:v>1.061E-10</c:v>
                </c:pt>
                <c:pt idx="53">
                  <c:v>1.059E-10</c:v>
                </c:pt>
                <c:pt idx="54">
                  <c:v>1.06E-10</c:v>
                </c:pt>
                <c:pt idx="55">
                  <c:v>1.059E-10</c:v>
                </c:pt>
                <c:pt idx="56">
                  <c:v>1.059E-10</c:v>
                </c:pt>
                <c:pt idx="57">
                  <c:v>1.061E-10</c:v>
                </c:pt>
                <c:pt idx="58">
                  <c:v>1.059E-10</c:v>
                </c:pt>
                <c:pt idx="59">
                  <c:v>1.059E-10</c:v>
                </c:pt>
                <c:pt idx="60">
                  <c:v>1.061E-10</c:v>
                </c:pt>
                <c:pt idx="61">
                  <c:v>1.06E-10</c:v>
                </c:pt>
                <c:pt idx="62">
                  <c:v>1.06E-10</c:v>
                </c:pt>
                <c:pt idx="63">
                  <c:v>1.059E-10</c:v>
                </c:pt>
                <c:pt idx="64">
                  <c:v>1.063E-10</c:v>
                </c:pt>
                <c:pt idx="65">
                  <c:v>1.061E-10</c:v>
                </c:pt>
                <c:pt idx="66">
                  <c:v>1.061E-10</c:v>
                </c:pt>
                <c:pt idx="67">
                  <c:v>1.065E-10</c:v>
                </c:pt>
                <c:pt idx="68">
                  <c:v>1.062E-10</c:v>
                </c:pt>
                <c:pt idx="69">
                  <c:v>1.064E-10</c:v>
                </c:pt>
                <c:pt idx="70">
                  <c:v>1.063E-10</c:v>
                </c:pt>
                <c:pt idx="71">
                  <c:v>1.063E-10</c:v>
                </c:pt>
                <c:pt idx="72">
                  <c:v>1.063E-10</c:v>
                </c:pt>
                <c:pt idx="73">
                  <c:v>1.063E-10</c:v>
                </c:pt>
                <c:pt idx="74">
                  <c:v>1.063E-10</c:v>
                </c:pt>
                <c:pt idx="75">
                  <c:v>1.063E-10</c:v>
                </c:pt>
                <c:pt idx="76">
                  <c:v>1.063E-10</c:v>
                </c:pt>
                <c:pt idx="77">
                  <c:v>1.064E-10</c:v>
                </c:pt>
                <c:pt idx="78">
                  <c:v>1.063E-10</c:v>
                </c:pt>
                <c:pt idx="79">
                  <c:v>1.065E-10</c:v>
                </c:pt>
                <c:pt idx="80">
                  <c:v>1.063E-10</c:v>
                </c:pt>
                <c:pt idx="81">
                  <c:v>1.065E-10</c:v>
                </c:pt>
                <c:pt idx="82">
                  <c:v>1.063E-10</c:v>
                </c:pt>
                <c:pt idx="83">
                  <c:v>1.065E-10</c:v>
                </c:pt>
                <c:pt idx="84">
                  <c:v>1.067E-10</c:v>
                </c:pt>
                <c:pt idx="85">
                  <c:v>1.062E-10</c:v>
                </c:pt>
                <c:pt idx="86">
                  <c:v>1.065E-10</c:v>
                </c:pt>
                <c:pt idx="87">
                  <c:v>1.064E-10</c:v>
                </c:pt>
                <c:pt idx="88">
                  <c:v>1.067E-10</c:v>
                </c:pt>
                <c:pt idx="89">
                  <c:v>1.065E-10</c:v>
                </c:pt>
                <c:pt idx="90">
                  <c:v>1.065E-10</c:v>
                </c:pt>
                <c:pt idx="91">
                  <c:v>1.067E-10</c:v>
                </c:pt>
                <c:pt idx="92">
                  <c:v>1.066E-10</c:v>
                </c:pt>
                <c:pt idx="93">
                  <c:v>1.065E-10</c:v>
                </c:pt>
                <c:pt idx="94">
                  <c:v>1.067E-10</c:v>
                </c:pt>
                <c:pt idx="95">
                  <c:v>1.067E-10</c:v>
                </c:pt>
                <c:pt idx="96">
                  <c:v>1.065E-10</c:v>
                </c:pt>
                <c:pt idx="97">
                  <c:v>1.065E-10</c:v>
                </c:pt>
                <c:pt idx="98">
                  <c:v>1.066E-10</c:v>
                </c:pt>
                <c:pt idx="99">
                  <c:v>1.065E-10</c:v>
                </c:pt>
                <c:pt idx="100">
                  <c:v>1.06800000000001E-10</c:v>
                </c:pt>
              </c:numCache>
            </c:numRef>
          </c:yVal>
          <c:smooth val="1"/>
        </c:ser>
        <c:ser>
          <c:idx val="4"/>
          <c:order val="4"/>
          <c:tx>
            <c:v>812</c:v>
          </c:tx>
          <c:xVal>
            <c:numRef>
              <c:f>'802_Mini_Cbulk_CV'!$A$1:$A$101</c:f>
              <c:numCache>
                <c:formatCode>0.00E+00</c:formatCode>
                <c:ptCount val="101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  <c:pt idx="13">
                  <c:v>65.0</c:v>
                </c:pt>
                <c:pt idx="14">
                  <c:v>70.0</c:v>
                </c:pt>
                <c:pt idx="15">
                  <c:v>75.0</c:v>
                </c:pt>
                <c:pt idx="16">
                  <c:v>80.0</c:v>
                </c:pt>
                <c:pt idx="17">
                  <c:v>85.0</c:v>
                </c:pt>
                <c:pt idx="18">
                  <c:v>90.0</c:v>
                </c:pt>
                <c:pt idx="19">
                  <c:v>95.0</c:v>
                </c:pt>
                <c:pt idx="20">
                  <c:v>100.0</c:v>
                </c:pt>
                <c:pt idx="21">
                  <c:v>105.0</c:v>
                </c:pt>
                <c:pt idx="22">
                  <c:v>110.0</c:v>
                </c:pt>
                <c:pt idx="23">
                  <c:v>115.0</c:v>
                </c:pt>
                <c:pt idx="24">
                  <c:v>120.0</c:v>
                </c:pt>
                <c:pt idx="25">
                  <c:v>125.0</c:v>
                </c:pt>
                <c:pt idx="26">
                  <c:v>130.0</c:v>
                </c:pt>
                <c:pt idx="27">
                  <c:v>135.0</c:v>
                </c:pt>
                <c:pt idx="28">
                  <c:v>140.0</c:v>
                </c:pt>
                <c:pt idx="29">
                  <c:v>145.0</c:v>
                </c:pt>
                <c:pt idx="30">
                  <c:v>150.0</c:v>
                </c:pt>
                <c:pt idx="31">
                  <c:v>155.0</c:v>
                </c:pt>
                <c:pt idx="32">
                  <c:v>160.0</c:v>
                </c:pt>
                <c:pt idx="33">
                  <c:v>165.0</c:v>
                </c:pt>
                <c:pt idx="34">
                  <c:v>170.0</c:v>
                </c:pt>
                <c:pt idx="35">
                  <c:v>175.0</c:v>
                </c:pt>
                <c:pt idx="36">
                  <c:v>180.0</c:v>
                </c:pt>
                <c:pt idx="37">
                  <c:v>185.0</c:v>
                </c:pt>
                <c:pt idx="38">
                  <c:v>190.0</c:v>
                </c:pt>
                <c:pt idx="39">
                  <c:v>195.0</c:v>
                </c:pt>
                <c:pt idx="40">
                  <c:v>200.0</c:v>
                </c:pt>
                <c:pt idx="41">
                  <c:v>205.0</c:v>
                </c:pt>
                <c:pt idx="42">
                  <c:v>210.0</c:v>
                </c:pt>
                <c:pt idx="43">
                  <c:v>215.0</c:v>
                </c:pt>
                <c:pt idx="44">
                  <c:v>220.0</c:v>
                </c:pt>
                <c:pt idx="45">
                  <c:v>225.0</c:v>
                </c:pt>
                <c:pt idx="46">
                  <c:v>230.0</c:v>
                </c:pt>
                <c:pt idx="47">
                  <c:v>235.0</c:v>
                </c:pt>
                <c:pt idx="48">
                  <c:v>240.0</c:v>
                </c:pt>
                <c:pt idx="49">
                  <c:v>245.0</c:v>
                </c:pt>
                <c:pt idx="50">
                  <c:v>250.0</c:v>
                </c:pt>
                <c:pt idx="51">
                  <c:v>255.0</c:v>
                </c:pt>
                <c:pt idx="52">
                  <c:v>260.0</c:v>
                </c:pt>
                <c:pt idx="53">
                  <c:v>265.0</c:v>
                </c:pt>
                <c:pt idx="54">
                  <c:v>270.0</c:v>
                </c:pt>
                <c:pt idx="55">
                  <c:v>275.0</c:v>
                </c:pt>
                <c:pt idx="56">
                  <c:v>280.0</c:v>
                </c:pt>
                <c:pt idx="57">
                  <c:v>285.0</c:v>
                </c:pt>
                <c:pt idx="58">
                  <c:v>290.0</c:v>
                </c:pt>
                <c:pt idx="59">
                  <c:v>295.0</c:v>
                </c:pt>
                <c:pt idx="60">
                  <c:v>300.0</c:v>
                </c:pt>
                <c:pt idx="61">
                  <c:v>305.0</c:v>
                </c:pt>
                <c:pt idx="62">
                  <c:v>310.0</c:v>
                </c:pt>
                <c:pt idx="63">
                  <c:v>315.0</c:v>
                </c:pt>
                <c:pt idx="64">
                  <c:v>320.0</c:v>
                </c:pt>
                <c:pt idx="65">
                  <c:v>325.0</c:v>
                </c:pt>
                <c:pt idx="66">
                  <c:v>330.0</c:v>
                </c:pt>
                <c:pt idx="67">
                  <c:v>335.0</c:v>
                </c:pt>
                <c:pt idx="68">
                  <c:v>340.0</c:v>
                </c:pt>
                <c:pt idx="69">
                  <c:v>345.0</c:v>
                </c:pt>
                <c:pt idx="70">
                  <c:v>350.0</c:v>
                </c:pt>
                <c:pt idx="71">
                  <c:v>355.0</c:v>
                </c:pt>
                <c:pt idx="72">
                  <c:v>360.0</c:v>
                </c:pt>
                <c:pt idx="73">
                  <c:v>365.0</c:v>
                </c:pt>
                <c:pt idx="74">
                  <c:v>370.0</c:v>
                </c:pt>
                <c:pt idx="75">
                  <c:v>375.0</c:v>
                </c:pt>
                <c:pt idx="76">
                  <c:v>380.0</c:v>
                </c:pt>
                <c:pt idx="77">
                  <c:v>385.0</c:v>
                </c:pt>
                <c:pt idx="78">
                  <c:v>390.0</c:v>
                </c:pt>
                <c:pt idx="79">
                  <c:v>395.0</c:v>
                </c:pt>
                <c:pt idx="80">
                  <c:v>400.0</c:v>
                </c:pt>
                <c:pt idx="81">
                  <c:v>405.0</c:v>
                </c:pt>
                <c:pt idx="82">
                  <c:v>410.0</c:v>
                </c:pt>
                <c:pt idx="83">
                  <c:v>415.0</c:v>
                </c:pt>
                <c:pt idx="84">
                  <c:v>420.0</c:v>
                </c:pt>
                <c:pt idx="85">
                  <c:v>425.0</c:v>
                </c:pt>
                <c:pt idx="86">
                  <c:v>430.0</c:v>
                </c:pt>
                <c:pt idx="87">
                  <c:v>435.0</c:v>
                </c:pt>
                <c:pt idx="88">
                  <c:v>440.0</c:v>
                </c:pt>
                <c:pt idx="89">
                  <c:v>445.0</c:v>
                </c:pt>
                <c:pt idx="90">
                  <c:v>450.0</c:v>
                </c:pt>
                <c:pt idx="91">
                  <c:v>455.0</c:v>
                </c:pt>
                <c:pt idx="92">
                  <c:v>460.0</c:v>
                </c:pt>
                <c:pt idx="93">
                  <c:v>465.0</c:v>
                </c:pt>
                <c:pt idx="94">
                  <c:v>470.0</c:v>
                </c:pt>
                <c:pt idx="95">
                  <c:v>475.0</c:v>
                </c:pt>
                <c:pt idx="96">
                  <c:v>480.0</c:v>
                </c:pt>
                <c:pt idx="97">
                  <c:v>485.0</c:v>
                </c:pt>
                <c:pt idx="98">
                  <c:v>490.0</c:v>
                </c:pt>
                <c:pt idx="99">
                  <c:v>495.0</c:v>
                </c:pt>
                <c:pt idx="100">
                  <c:v>500.0</c:v>
                </c:pt>
              </c:numCache>
            </c:numRef>
          </c:xVal>
          <c:yVal>
            <c:numRef>
              <c:f>'802_Mini_Cbulk_CV'!$F$1:$F$101</c:f>
              <c:numCache>
                <c:formatCode>0.00E+00</c:formatCode>
                <c:ptCount val="101"/>
                <c:pt idx="0">
                  <c:v>4.31000000000001E-9</c:v>
                </c:pt>
                <c:pt idx="1">
                  <c:v>8.47700000000006E-10</c:v>
                </c:pt>
                <c:pt idx="2">
                  <c:v>3.94300000000003E-10</c:v>
                </c:pt>
                <c:pt idx="3">
                  <c:v>2.82400000000002E-10</c:v>
                </c:pt>
                <c:pt idx="4">
                  <c:v>2.41000000000001E-10</c:v>
                </c:pt>
                <c:pt idx="5">
                  <c:v>2.15100000000001E-10</c:v>
                </c:pt>
                <c:pt idx="6">
                  <c:v>1.95000000000001E-10</c:v>
                </c:pt>
                <c:pt idx="7">
                  <c:v>1.80200000000001E-10</c:v>
                </c:pt>
                <c:pt idx="8">
                  <c:v>1.68800000000001E-10</c:v>
                </c:pt>
                <c:pt idx="9">
                  <c:v>1.59000000000001E-10</c:v>
                </c:pt>
                <c:pt idx="10">
                  <c:v>1.50900000000001E-10</c:v>
                </c:pt>
                <c:pt idx="11">
                  <c:v>1.44100000000001E-10</c:v>
                </c:pt>
                <c:pt idx="12">
                  <c:v>1.38200000000001E-10</c:v>
                </c:pt>
                <c:pt idx="13">
                  <c:v>1.33100000000001E-10</c:v>
                </c:pt>
                <c:pt idx="14">
                  <c:v>1.28300000000001E-10</c:v>
                </c:pt>
                <c:pt idx="15">
                  <c:v>1.24000000000001E-10</c:v>
                </c:pt>
                <c:pt idx="16">
                  <c:v>1.205E-10</c:v>
                </c:pt>
                <c:pt idx="17">
                  <c:v>1.16800000000001E-10</c:v>
                </c:pt>
                <c:pt idx="18">
                  <c:v>1.139E-10</c:v>
                </c:pt>
                <c:pt idx="19">
                  <c:v>1.10800000000001E-10</c:v>
                </c:pt>
                <c:pt idx="20">
                  <c:v>1.08400000000001E-10</c:v>
                </c:pt>
                <c:pt idx="21">
                  <c:v>1.059E-10</c:v>
                </c:pt>
                <c:pt idx="22">
                  <c:v>1.033E-10</c:v>
                </c:pt>
                <c:pt idx="23">
                  <c:v>1.12800000000001E-10</c:v>
                </c:pt>
                <c:pt idx="24">
                  <c:v>9.92800000000006E-11</c:v>
                </c:pt>
                <c:pt idx="25">
                  <c:v>9.74600000000005E-11</c:v>
                </c:pt>
                <c:pt idx="26">
                  <c:v>9.56600000000007E-11</c:v>
                </c:pt>
                <c:pt idx="27">
                  <c:v>9.41900000000007E-11</c:v>
                </c:pt>
                <c:pt idx="28">
                  <c:v>9.23800000000003E-11</c:v>
                </c:pt>
                <c:pt idx="29">
                  <c:v>9.08200000000007E-11</c:v>
                </c:pt>
                <c:pt idx="30">
                  <c:v>8.95300000000008E-11</c:v>
                </c:pt>
                <c:pt idx="31">
                  <c:v>8.81800000000006E-11</c:v>
                </c:pt>
                <c:pt idx="32">
                  <c:v>8.69400000000005E-11</c:v>
                </c:pt>
                <c:pt idx="33">
                  <c:v>8.61100000000005E-11</c:v>
                </c:pt>
                <c:pt idx="34">
                  <c:v>8.54600000000006E-11</c:v>
                </c:pt>
                <c:pt idx="35">
                  <c:v>8.52500000000006E-11</c:v>
                </c:pt>
                <c:pt idx="36">
                  <c:v>8.49300000000006E-11</c:v>
                </c:pt>
                <c:pt idx="37">
                  <c:v>8.46600000000007E-11</c:v>
                </c:pt>
                <c:pt idx="38">
                  <c:v>8.47300000000007E-11</c:v>
                </c:pt>
                <c:pt idx="39">
                  <c:v>8.46000000000006E-11</c:v>
                </c:pt>
                <c:pt idx="40">
                  <c:v>8.44400000000006E-11</c:v>
                </c:pt>
                <c:pt idx="41">
                  <c:v>8.42400000000006E-11</c:v>
                </c:pt>
                <c:pt idx="42">
                  <c:v>8.44000000000005E-11</c:v>
                </c:pt>
                <c:pt idx="43">
                  <c:v>8.42000000000006E-11</c:v>
                </c:pt>
                <c:pt idx="44">
                  <c:v>8.41300000000006E-11</c:v>
                </c:pt>
                <c:pt idx="45">
                  <c:v>8.43000000000006E-11</c:v>
                </c:pt>
                <c:pt idx="46">
                  <c:v>8.40700000000006E-11</c:v>
                </c:pt>
                <c:pt idx="47">
                  <c:v>8.41500000000007E-11</c:v>
                </c:pt>
                <c:pt idx="48">
                  <c:v>8.43800000000004E-11</c:v>
                </c:pt>
                <c:pt idx="49">
                  <c:v>8.39200000000007E-11</c:v>
                </c:pt>
                <c:pt idx="50">
                  <c:v>8.40700000000006E-11</c:v>
                </c:pt>
                <c:pt idx="51">
                  <c:v>8.39800000000006E-11</c:v>
                </c:pt>
                <c:pt idx="52">
                  <c:v>8.40000000000006E-11</c:v>
                </c:pt>
                <c:pt idx="53">
                  <c:v>8.39900000000007E-11</c:v>
                </c:pt>
                <c:pt idx="54">
                  <c:v>8.40300000000006E-11</c:v>
                </c:pt>
                <c:pt idx="55">
                  <c:v>8.40500000000007E-11</c:v>
                </c:pt>
                <c:pt idx="56">
                  <c:v>8.41000000000006E-11</c:v>
                </c:pt>
                <c:pt idx="57">
                  <c:v>8.40900000000006E-11</c:v>
                </c:pt>
                <c:pt idx="58">
                  <c:v>8.39200000000007E-11</c:v>
                </c:pt>
                <c:pt idx="59">
                  <c:v>8.40300000000006E-11</c:v>
                </c:pt>
                <c:pt idx="60">
                  <c:v>8.37400000000006E-11</c:v>
                </c:pt>
                <c:pt idx="61">
                  <c:v>8.40000000000006E-11</c:v>
                </c:pt>
                <c:pt idx="62">
                  <c:v>8.38500000000008E-11</c:v>
                </c:pt>
                <c:pt idx="63">
                  <c:v>8.39600000000007E-11</c:v>
                </c:pt>
                <c:pt idx="64">
                  <c:v>8.39900000000007E-11</c:v>
                </c:pt>
                <c:pt idx="65">
                  <c:v>8.39700000000006E-11</c:v>
                </c:pt>
                <c:pt idx="66">
                  <c:v>8.38400000000006E-11</c:v>
                </c:pt>
                <c:pt idx="67">
                  <c:v>8.39600000000007E-11</c:v>
                </c:pt>
                <c:pt idx="68">
                  <c:v>8.39100000000006E-11</c:v>
                </c:pt>
                <c:pt idx="69">
                  <c:v>8.39900000000007E-11</c:v>
                </c:pt>
                <c:pt idx="70">
                  <c:v>8.40300000000006E-11</c:v>
                </c:pt>
                <c:pt idx="71">
                  <c:v>8.39500000000007E-11</c:v>
                </c:pt>
                <c:pt idx="72">
                  <c:v>8.37200000000007E-11</c:v>
                </c:pt>
                <c:pt idx="73">
                  <c:v>8.39400000000006E-11</c:v>
                </c:pt>
                <c:pt idx="74">
                  <c:v>8.39200000000007E-11</c:v>
                </c:pt>
                <c:pt idx="75">
                  <c:v>8.37900000000007E-11</c:v>
                </c:pt>
                <c:pt idx="76">
                  <c:v>8.40600000000006E-11</c:v>
                </c:pt>
                <c:pt idx="77">
                  <c:v>8.36900000000007E-11</c:v>
                </c:pt>
                <c:pt idx="78">
                  <c:v>8.38400000000006E-11</c:v>
                </c:pt>
                <c:pt idx="79">
                  <c:v>8.36500000000007E-11</c:v>
                </c:pt>
                <c:pt idx="80">
                  <c:v>8.39400000000006E-11</c:v>
                </c:pt>
                <c:pt idx="81">
                  <c:v>8.40800000000006E-11</c:v>
                </c:pt>
                <c:pt idx="82">
                  <c:v>8.36600000000008E-11</c:v>
                </c:pt>
                <c:pt idx="83">
                  <c:v>8.38800000000006E-11</c:v>
                </c:pt>
                <c:pt idx="84">
                  <c:v>8.37900000000007E-11</c:v>
                </c:pt>
                <c:pt idx="85">
                  <c:v>8.38400000000006E-11</c:v>
                </c:pt>
                <c:pt idx="86">
                  <c:v>8.37800000000006E-11</c:v>
                </c:pt>
                <c:pt idx="87">
                  <c:v>8.38800000000006E-11</c:v>
                </c:pt>
                <c:pt idx="88">
                  <c:v>8.39100000000006E-11</c:v>
                </c:pt>
                <c:pt idx="89">
                  <c:v>8.38900000000007E-11</c:v>
                </c:pt>
                <c:pt idx="90">
                  <c:v>8.38700000000006E-11</c:v>
                </c:pt>
                <c:pt idx="91">
                  <c:v>8.39300000000007E-11</c:v>
                </c:pt>
                <c:pt idx="92">
                  <c:v>8.37900000000007E-11</c:v>
                </c:pt>
                <c:pt idx="93">
                  <c:v>8.37400000000006E-11</c:v>
                </c:pt>
                <c:pt idx="94">
                  <c:v>8.37600000000007E-11</c:v>
                </c:pt>
                <c:pt idx="95">
                  <c:v>8.39000000000006E-11</c:v>
                </c:pt>
                <c:pt idx="96">
                  <c:v>8.37500000000008E-11</c:v>
                </c:pt>
                <c:pt idx="97">
                  <c:v>8.3620000000001E-11</c:v>
                </c:pt>
                <c:pt idx="98">
                  <c:v>8.38000000000006E-11</c:v>
                </c:pt>
                <c:pt idx="99">
                  <c:v>8.40200000000007E-11</c:v>
                </c:pt>
                <c:pt idx="100">
                  <c:v>8.38000000000006E-11</c:v>
                </c:pt>
              </c:numCache>
            </c:numRef>
          </c:yVal>
          <c:smooth val="1"/>
        </c:ser>
        <c:ser>
          <c:idx val="5"/>
          <c:order val="5"/>
          <c:tx>
            <c:v>813</c:v>
          </c:tx>
          <c:xVal>
            <c:numRef>
              <c:f>'802_Mini_Cbulk_CV'!$A$1:$A$101</c:f>
              <c:numCache>
                <c:formatCode>0.00E+00</c:formatCode>
                <c:ptCount val="101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  <c:pt idx="13">
                  <c:v>65.0</c:v>
                </c:pt>
                <c:pt idx="14">
                  <c:v>70.0</c:v>
                </c:pt>
                <c:pt idx="15">
                  <c:v>75.0</c:v>
                </c:pt>
                <c:pt idx="16">
                  <c:v>80.0</c:v>
                </c:pt>
                <c:pt idx="17">
                  <c:v>85.0</c:v>
                </c:pt>
                <c:pt idx="18">
                  <c:v>90.0</c:v>
                </c:pt>
                <c:pt idx="19">
                  <c:v>95.0</c:v>
                </c:pt>
                <c:pt idx="20">
                  <c:v>100.0</c:v>
                </c:pt>
                <c:pt idx="21">
                  <c:v>105.0</c:v>
                </c:pt>
                <c:pt idx="22">
                  <c:v>110.0</c:v>
                </c:pt>
                <c:pt idx="23">
                  <c:v>115.0</c:v>
                </c:pt>
                <c:pt idx="24">
                  <c:v>120.0</c:v>
                </c:pt>
                <c:pt idx="25">
                  <c:v>125.0</c:v>
                </c:pt>
                <c:pt idx="26">
                  <c:v>130.0</c:v>
                </c:pt>
                <c:pt idx="27">
                  <c:v>135.0</c:v>
                </c:pt>
                <c:pt idx="28">
                  <c:v>140.0</c:v>
                </c:pt>
                <c:pt idx="29">
                  <c:v>145.0</c:v>
                </c:pt>
                <c:pt idx="30">
                  <c:v>150.0</c:v>
                </c:pt>
                <c:pt idx="31">
                  <c:v>155.0</c:v>
                </c:pt>
                <c:pt idx="32">
                  <c:v>160.0</c:v>
                </c:pt>
                <c:pt idx="33">
                  <c:v>165.0</c:v>
                </c:pt>
                <c:pt idx="34">
                  <c:v>170.0</c:v>
                </c:pt>
                <c:pt idx="35">
                  <c:v>175.0</c:v>
                </c:pt>
                <c:pt idx="36">
                  <c:v>180.0</c:v>
                </c:pt>
                <c:pt idx="37">
                  <c:v>185.0</c:v>
                </c:pt>
                <c:pt idx="38">
                  <c:v>190.0</c:v>
                </c:pt>
                <c:pt idx="39">
                  <c:v>195.0</c:v>
                </c:pt>
                <c:pt idx="40">
                  <c:v>200.0</c:v>
                </c:pt>
                <c:pt idx="41">
                  <c:v>205.0</c:v>
                </c:pt>
                <c:pt idx="42">
                  <c:v>210.0</c:v>
                </c:pt>
                <c:pt idx="43">
                  <c:v>215.0</c:v>
                </c:pt>
                <c:pt idx="44">
                  <c:v>220.0</c:v>
                </c:pt>
                <c:pt idx="45">
                  <c:v>225.0</c:v>
                </c:pt>
                <c:pt idx="46">
                  <c:v>230.0</c:v>
                </c:pt>
                <c:pt idx="47">
                  <c:v>235.0</c:v>
                </c:pt>
                <c:pt idx="48">
                  <c:v>240.0</c:v>
                </c:pt>
                <c:pt idx="49">
                  <c:v>245.0</c:v>
                </c:pt>
                <c:pt idx="50">
                  <c:v>250.0</c:v>
                </c:pt>
                <c:pt idx="51">
                  <c:v>255.0</c:v>
                </c:pt>
                <c:pt idx="52">
                  <c:v>260.0</c:v>
                </c:pt>
                <c:pt idx="53">
                  <c:v>265.0</c:v>
                </c:pt>
                <c:pt idx="54">
                  <c:v>270.0</c:v>
                </c:pt>
                <c:pt idx="55">
                  <c:v>275.0</c:v>
                </c:pt>
                <c:pt idx="56">
                  <c:v>280.0</c:v>
                </c:pt>
                <c:pt idx="57">
                  <c:v>285.0</c:v>
                </c:pt>
                <c:pt idx="58">
                  <c:v>290.0</c:v>
                </c:pt>
                <c:pt idx="59">
                  <c:v>295.0</c:v>
                </c:pt>
                <c:pt idx="60">
                  <c:v>300.0</c:v>
                </c:pt>
                <c:pt idx="61">
                  <c:v>305.0</c:v>
                </c:pt>
                <c:pt idx="62">
                  <c:v>310.0</c:v>
                </c:pt>
                <c:pt idx="63">
                  <c:v>315.0</c:v>
                </c:pt>
                <c:pt idx="64">
                  <c:v>320.0</c:v>
                </c:pt>
                <c:pt idx="65">
                  <c:v>325.0</c:v>
                </c:pt>
                <c:pt idx="66">
                  <c:v>330.0</c:v>
                </c:pt>
                <c:pt idx="67">
                  <c:v>335.0</c:v>
                </c:pt>
                <c:pt idx="68">
                  <c:v>340.0</c:v>
                </c:pt>
                <c:pt idx="69">
                  <c:v>345.0</c:v>
                </c:pt>
                <c:pt idx="70">
                  <c:v>350.0</c:v>
                </c:pt>
                <c:pt idx="71">
                  <c:v>355.0</c:v>
                </c:pt>
                <c:pt idx="72">
                  <c:v>360.0</c:v>
                </c:pt>
                <c:pt idx="73">
                  <c:v>365.0</c:v>
                </c:pt>
                <c:pt idx="74">
                  <c:v>370.0</c:v>
                </c:pt>
                <c:pt idx="75">
                  <c:v>375.0</c:v>
                </c:pt>
                <c:pt idx="76">
                  <c:v>380.0</c:v>
                </c:pt>
                <c:pt idx="77">
                  <c:v>385.0</c:v>
                </c:pt>
                <c:pt idx="78">
                  <c:v>390.0</c:v>
                </c:pt>
                <c:pt idx="79">
                  <c:v>395.0</c:v>
                </c:pt>
                <c:pt idx="80">
                  <c:v>400.0</c:v>
                </c:pt>
                <c:pt idx="81">
                  <c:v>405.0</c:v>
                </c:pt>
                <c:pt idx="82">
                  <c:v>410.0</c:v>
                </c:pt>
                <c:pt idx="83">
                  <c:v>415.0</c:v>
                </c:pt>
                <c:pt idx="84">
                  <c:v>420.0</c:v>
                </c:pt>
                <c:pt idx="85">
                  <c:v>425.0</c:v>
                </c:pt>
                <c:pt idx="86">
                  <c:v>430.0</c:v>
                </c:pt>
                <c:pt idx="87">
                  <c:v>435.0</c:v>
                </c:pt>
                <c:pt idx="88">
                  <c:v>440.0</c:v>
                </c:pt>
                <c:pt idx="89">
                  <c:v>445.0</c:v>
                </c:pt>
                <c:pt idx="90">
                  <c:v>450.0</c:v>
                </c:pt>
                <c:pt idx="91">
                  <c:v>455.0</c:v>
                </c:pt>
                <c:pt idx="92">
                  <c:v>460.0</c:v>
                </c:pt>
                <c:pt idx="93">
                  <c:v>465.0</c:v>
                </c:pt>
                <c:pt idx="94">
                  <c:v>470.0</c:v>
                </c:pt>
                <c:pt idx="95">
                  <c:v>475.0</c:v>
                </c:pt>
                <c:pt idx="96">
                  <c:v>480.0</c:v>
                </c:pt>
                <c:pt idx="97">
                  <c:v>485.0</c:v>
                </c:pt>
                <c:pt idx="98">
                  <c:v>490.0</c:v>
                </c:pt>
                <c:pt idx="99">
                  <c:v>495.0</c:v>
                </c:pt>
                <c:pt idx="100">
                  <c:v>500.0</c:v>
                </c:pt>
              </c:numCache>
            </c:numRef>
          </c:xVal>
          <c:yVal>
            <c:numRef>
              <c:f>'802_Mini_Cbulk_CV'!$G$1:$G$101</c:f>
              <c:numCache>
                <c:formatCode>0.00E+00</c:formatCode>
                <c:ptCount val="101"/>
                <c:pt idx="0">
                  <c:v>4.32300000000001E-9</c:v>
                </c:pt>
                <c:pt idx="1">
                  <c:v>8.53700000000004E-10</c:v>
                </c:pt>
                <c:pt idx="2">
                  <c:v>4.46700000000003E-10</c:v>
                </c:pt>
                <c:pt idx="3">
                  <c:v>2.91300000000002E-10</c:v>
                </c:pt>
                <c:pt idx="4">
                  <c:v>2.47100000000001E-10</c:v>
                </c:pt>
                <c:pt idx="5">
                  <c:v>2.18100000000002E-10</c:v>
                </c:pt>
                <c:pt idx="6">
                  <c:v>1.97800000000002E-10</c:v>
                </c:pt>
                <c:pt idx="7">
                  <c:v>1.82100000000001E-10</c:v>
                </c:pt>
                <c:pt idx="8">
                  <c:v>1.69600000000001E-10</c:v>
                </c:pt>
                <c:pt idx="9">
                  <c:v>1.60200000000001E-10</c:v>
                </c:pt>
                <c:pt idx="10">
                  <c:v>1.51700000000001E-10</c:v>
                </c:pt>
                <c:pt idx="11">
                  <c:v>1.44500000000001E-10</c:v>
                </c:pt>
                <c:pt idx="12">
                  <c:v>1.38300000000001E-10</c:v>
                </c:pt>
                <c:pt idx="13">
                  <c:v>1.32900000000001E-10</c:v>
                </c:pt>
                <c:pt idx="14">
                  <c:v>1.28200000000001E-10</c:v>
                </c:pt>
                <c:pt idx="15">
                  <c:v>1.241E-10</c:v>
                </c:pt>
                <c:pt idx="16">
                  <c:v>1.19900000000001E-10</c:v>
                </c:pt>
                <c:pt idx="17">
                  <c:v>1.16700000000001E-10</c:v>
                </c:pt>
                <c:pt idx="18">
                  <c:v>1.13600000000001E-10</c:v>
                </c:pt>
                <c:pt idx="19">
                  <c:v>1.105E-10</c:v>
                </c:pt>
                <c:pt idx="20">
                  <c:v>1.079E-10</c:v>
                </c:pt>
                <c:pt idx="21">
                  <c:v>1.052E-10</c:v>
                </c:pt>
                <c:pt idx="22">
                  <c:v>1.03E-10</c:v>
                </c:pt>
                <c:pt idx="23">
                  <c:v>1.051E-10</c:v>
                </c:pt>
                <c:pt idx="24">
                  <c:v>9.86000000000008E-11</c:v>
                </c:pt>
                <c:pt idx="25">
                  <c:v>9.68300000000006E-11</c:v>
                </c:pt>
                <c:pt idx="26">
                  <c:v>9.51200000000007E-11</c:v>
                </c:pt>
                <c:pt idx="27">
                  <c:v>9.31600000000007E-11</c:v>
                </c:pt>
                <c:pt idx="28">
                  <c:v>9.18200000000007E-11</c:v>
                </c:pt>
                <c:pt idx="29">
                  <c:v>9.02700000000006E-11</c:v>
                </c:pt>
                <c:pt idx="30">
                  <c:v>8.8650000000001E-11</c:v>
                </c:pt>
                <c:pt idx="31">
                  <c:v>8.74700000000003E-11</c:v>
                </c:pt>
                <c:pt idx="32">
                  <c:v>8.62500000000006E-11</c:v>
                </c:pt>
                <c:pt idx="33">
                  <c:v>8.52000000000006E-11</c:v>
                </c:pt>
                <c:pt idx="34">
                  <c:v>8.42100000000005E-11</c:v>
                </c:pt>
                <c:pt idx="35">
                  <c:v>8.37000000000007E-11</c:v>
                </c:pt>
                <c:pt idx="36">
                  <c:v>8.31700000000006E-11</c:v>
                </c:pt>
                <c:pt idx="37">
                  <c:v>8.31400000000006E-11</c:v>
                </c:pt>
                <c:pt idx="38">
                  <c:v>8.27300000000006E-11</c:v>
                </c:pt>
                <c:pt idx="39">
                  <c:v>8.25000000000006E-11</c:v>
                </c:pt>
                <c:pt idx="40">
                  <c:v>8.23400000000004E-11</c:v>
                </c:pt>
                <c:pt idx="41">
                  <c:v>8.24100000000002E-11</c:v>
                </c:pt>
                <c:pt idx="42">
                  <c:v>8.24200000000004E-11</c:v>
                </c:pt>
                <c:pt idx="43">
                  <c:v>8.21400000000004E-11</c:v>
                </c:pt>
                <c:pt idx="44">
                  <c:v>8.22000000000005E-11</c:v>
                </c:pt>
                <c:pt idx="45">
                  <c:v>8.21500000000006E-11</c:v>
                </c:pt>
                <c:pt idx="46">
                  <c:v>8.19200000000006E-11</c:v>
                </c:pt>
                <c:pt idx="47">
                  <c:v>8.20700000000005E-11</c:v>
                </c:pt>
                <c:pt idx="48">
                  <c:v>8.18600000000006E-11</c:v>
                </c:pt>
                <c:pt idx="49">
                  <c:v>8.21900000000005E-11</c:v>
                </c:pt>
                <c:pt idx="50">
                  <c:v>8.20900000000006E-11</c:v>
                </c:pt>
                <c:pt idx="51">
                  <c:v>8.21900000000005E-11</c:v>
                </c:pt>
                <c:pt idx="52">
                  <c:v>8.18500000000006E-11</c:v>
                </c:pt>
                <c:pt idx="53">
                  <c:v>8.20400000000004E-11</c:v>
                </c:pt>
                <c:pt idx="54">
                  <c:v>8.19900000000006E-11</c:v>
                </c:pt>
                <c:pt idx="55">
                  <c:v>8.17200000000006E-11</c:v>
                </c:pt>
                <c:pt idx="56">
                  <c:v>8.21400000000004E-11</c:v>
                </c:pt>
                <c:pt idx="57">
                  <c:v>8.21300000000005E-11</c:v>
                </c:pt>
                <c:pt idx="58">
                  <c:v>8.20700000000005E-11</c:v>
                </c:pt>
                <c:pt idx="59">
                  <c:v>8.19200000000006E-11</c:v>
                </c:pt>
                <c:pt idx="60">
                  <c:v>8.17800000000005E-11</c:v>
                </c:pt>
                <c:pt idx="61">
                  <c:v>8.19800000000004E-11</c:v>
                </c:pt>
                <c:pt idx="62">
                  <c:v>8.18000000000006E-11</c:v>
                </c:pt>
                <c:pt idx="63">
                  <c:v>8.19000000000006E-11</c:v>
                </c:pt>
                <c:pt idx="64">
                  <c:v>8.16300000000006E-11</c:v>
                </c:pt>
                <c:pt idx="65">
                  <c:v>8.17100000000006E-11</c:v>
                </c:pt>
                <c:pt idx="66">
                  <c:v>8.18200000000006E-11</c:v>
                </c:pt>
                <c:pt idx="67">
                  <c:v>8.17400000000006E-11</c:v>
                </c:pt>
                <c:pt idx="68">
                  <c:v>8.20500000000006E-11</c:v>
                </c:pt>
                <c:pt idx="69">
                  <c:v>8.18200000000006E-11</c:v>
                </c:pt>
                <c:pt idx="70">
                  <c:v>8.18800000000005E-11</c:v>
                </c:pt>
                <c:pt idx="71">
                  <c:v>8.15400000000006E-11</c:v>
                </c:pt>
                <c:pt idx="72">
                  <c:v>8.18300000000006E-11</c:v>
                </c:pt>
                <c:pt idx="73">
                  <c:v>8.16600000000006E-11</c:v>
                </c:pt>
                <c:pt idx="74">
                  <c:v>8.15900000000007E-11</c:v>
                </c:pt>
                <c:pt idx="75">
                  <c:v>8.17600000000006E-11</c:v>
                </c:pt>
                <c:pt idx="76">
                  <c:v>8.17100000000006E-11</c:v>
                </c:pt>
                <c:pt idx="77">
                  <c:v>8.17800000000005E-11</c:v>
                </c:pt>
                <c:pt idx="78">
                  <c:v>8.17700000000006E-11</c:v>
                </c:pt>
                <c:pt idx="79">
                  <c:v>8.16900000000006E-11</c:v>
                </c:pt>
                <c:pt idx="80">
                  <c:v>8.17800000000005E-11</c:v>
                </c:pt>
                <c:pt idx="81">
                  <c:v>8.16900000000006E-11</c:v>
                </c:pt>
                <c:pt idx="82">
                  <c:v>8.18200000000006E-11</c:v>
                </c:pt>
                <c:pt idx="83">
                  <c:v>8.18500000000006E-11</c:v>
                </c:pt>
                <c:pt idx="84">
                  <c:v>8.17200000000006E-11</c:v>
                </c:pt>
                <c:pt idx="85">
                  <c:v>8.16500000000006E-11</c:v>
                </c:pt>
                <c:pt idx="86">
                  <c:v>8.16100000000005E-11</c:v>
                </c:pt>
                <c:pt idx="87">
                  <c:v>8.16800000000005E-11</c:v>
                </c:pt>
                <c:pt idx="88">
                  <c:v>8.15100000000006E-11</c:v>
                </c:pt>
                <c:pt idx="89">
                  <c:v>8.16200000000007E-11</c:v>
                </c:pt>
                <c:pt idx="90">
                  <c:v>8.15300000000006E-11</c:v>
                </c:pt>
                <c:pt idx="91">
                  <c:v>8.14900000000005E-11</c:v>
                </c:pt>
                <c:pt idx="92">
                  <c:v>8.16100000000005E-11</c:v>
                </c:pt>
                <c:pt idx="93">
                  <c:v>8.17100000000006E-11</c:v>
                </c:pt>
                <c:pt idx="94">
                  <c:v>8.18500000000006E-11</c:v>
                </c:pt>
                <c:pt idx="95">
                  <c:v>8.16700000000006E-11</c:v>
                </c:pt>
                <c:pt idx="96">
                  <c:v>8.16000000000006E-11</c:v>
                </c:pt>
                <c:pt idx="97">
                  <c:v>8.15800000000005E-11</c:v>
                </c:pt>
                <c:pt idx="98">
                  <c:v>8.17400000000006E-11</c:v>
                </c:pt>
                <c:pt idx="99">
                  <c:v>8.16200000000007E-11</c:v>
                </c:pt>
                <c:pt idx="100">
                  <c:v>8.19200000000006E-11</c:v>
                </c:pt>
              </c:numCache>
            </c:numRef>
          </c:yVal>
          <c:smooth val="1"/>
        </c:ser>
        <c:axId val="637357464"/>
        <c:axId val="637367032"/>
      </c:scatterChart>
      <c:valAx>
        <c:axId val="637357464"/>
        <c:scaling>
          <c:orientation val="minMax"/>
          <c:max val="500.0"/>
          <c:min val="0.0"/>
        </c:scaling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/>
                  <a:t>Voltage (</a:t>
                </a:r>
                <a:r>
                  <a:rPr lang="en-US" sz="1400" dirty="0" smtClean="0"/>
                  <a:t>V</a:t>
                </a:r>
                <a:r>
                  <a:rPr lang="en-US" sz="1400" baseline="-25000" dirty="0" smtClean="0"/>
                  <a:t>R</a:t>
                </a:r>
                <a:r>
                  <a:rPr lang="en-US" sz="1400" dirty="0" smtClean="0"/>
                  <a:t>)</a:t>
                </a:r>
                <a:endParaRPr lang="en-US" sz="1400" dirty="0"/>
              </a:p>
            </c:rich>
          </c:tx>
          <c:layout/>
        </c:title>
        <c:numFmt formatCode="General" sourceLinked="0"/>
        <c:minorTickMark val="out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37367032"/>
        <c:crosses val="autoZero"/>
        <c:crossBetween val="midCat"/>
      </c:valAx>
      <c:valAx>
        <c:axId val="637367032"/>
        <c:scaling>
          <c:orientation val="minMax"/>
          <c:max val="1.00000000000001E-9"/>
          <c:min val="6.00000000000017E-24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Capacitance (F)</a:t>
                </a:r>
              </a:p>
            </c:rich>
          </c:tx>
          <c:layout/>
        </c:title>
        <c:numFmt formatCode="0.0E+00" sourceLinked="0"/>
        <c:minorTickMark val="out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37357464"/>
        <c:crosses val="autoZero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>
        <c:manualLayout>
          <c:layoutTarget val="inner"/>
          <c:xMode val="edge"/>
          <c:yMode val="edge"/>
          <c:x val="0.188352035524804"/>
          <c:y val="0.0340150725644589"/>
          <c:w val="0.683705692280621"/>
          <c:h val="0.801506050254747"/>
        </c:manualLayout>
      </c:layout>
      <c:scatterChart>
        <c:scatterStyle val="smoothMarker"/>
        <c:ser>
          <c:idx val="0"/>
          <c:order val="0"/>
          <c:tx>
            <c:v>802</c:v>
          </c:tx>
          <c:xVal>
            <c:numRef>
              <c:f>'802_Mini_Cbulk_CV'!$A$1:$A$101</c:f>
              <c:numCache>
                <c:formatCode>0.00E+00</c:formatCode>
                <c:ptCount val="101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  <c:pt idx="13">
                  <c:v>65.0</c:v>
                </c:pt>
                <c:pt idx="14">
                  <c:v>70.0</c:v>
                </c:pt>
                <c:pt idx="15">
                  <c:v>75.0</c:v>
                </c:pt>
                <c:pt idx="16">
                  <c:v>80.0</c:v>
                </c:pt>
                <c:pt idx="17">
                  <c:v>85.0</c:v>
                </c:pt>
                <c:pt idx="18">
                  <c:v>90.0</c:v>
                </c:pt>
                <c:pt idx="19">
                  <c:v>95.0</c:v>
                </c:pt>
                <c:pt idx="20">
                  <c:v>100.0</c:v>
                </c:pt>
                <c:pt idx="21">
                  <c:v>105.0</c:v>
                </c:pt>
                <c:pt idx="22">
                  <c:v>110.0</c:v>
                </c:pt>
                <c:pt idx="23">
                  <c:v>115.0</c:v>
                </c:pt>
                <c:pt idx="24">
                  <c:v>120.0</c:v>
                </c:pt>
                <c:pt idx="25">
                  <c:v>125.0</c:v>
                </c:pt>
                <c:pt idx="26">
                  <c:v>130.0</c:v>
                </c:pt>
                <c:pt idx="27">
                  <c:v>135.0</c:v>
                </c:pt>
                <c:pt idx="28">
                  <c:v>140.0</c:v>
                </c:pt>
                <c:pt idx="29">
                  <c:v>145.0</c:v>
                </c:pt>
                <c:pt idx="30">
                  <c:v>150.0</c:v>
                </c:pt>
                <c:pt idx="31">
                  <c:v>155.0</c:v>
                </c:pt>
                <c:pt idx="32">
                  <c:v>160.0</c:v>
                </c:pt>
                <c:pt idx="33">
                  <c:v>165.0</c:v>
                </c:pt>
                <c:pt idx="34">
                  <c:v>170.0</c:v>
                </c:pt>
                <c:pt idx="35">
                  <c:v>175.0</c:v>
                </c:pt>
                <c:pt idx="36">
                  <c:v>180.0</c:v>
                </c:pt>
                <c:pt idx="37">
                  <c:v>185.0</c:v>
                </c:pt>
                <c:pt idx="38">
                  <c:v>190.0</c:v>
                </c:pt>
                <c:pt idx="39">
                  <c:v>195.0</c:v>
                </c:pt>
                <c:pt idx="40">
                  <c:v>200.0</c:v>
                </c:pt>
                <c:pt idx="41">
                  <c:v>205.0</c:v>
                </c:pt>
                <c:pt idx="42">
                  <c:v>210.0</c:v>
                </c:pt>
                <c:pt idx="43">
                  <c:v>215.0</c:v>
                </c:pt>
                <c:pt idx="44">
                  <c:v>220.0</c:v>
                </c:pt>
                <c:pt idx="45">
                  <c:v>225.0</c:v>
                </c:pt>
                <c:pt idx="46">
                  <c:v>230.0</c:v>
                </c:pt>
                <c:pt idx="47">
                  <c:v>235.0</c:v>
                </c:pt>
                <c:pt idx="48">
                  <c:v>240.0</c:v>
                </c:pt>
                <c:pt idx="49">
                  <c:v>245.0</c:v>
                </c:pt>
                <c:pt idx="50">
                  <c:v>250.0</c:v>
                </c:pt>
                <c:pt idx="51">
                  <c:v>255.0</c:v>
                </c:pt>
                <c:pt idx="52">
                  <c:v>260.0</c:v>
                </c:pt>
                <c:pt idx="53">
                  <c:v>265.0</c:v>
                </c:pt>
                <c:pt idx="54">
                  <c:v>270.0</c:v>
                </c:pt>
                <c:pt idx="55">
                  <c:v>275.0</c:v>
                </c:pt>
                <c:pt idx="56">
                  <c:v>280.0</c:v>
                </c:pt>
                <c:pt idx="57">
                  <c:v>285.0</c:v>
                </c:pt>
                <c:pt idx="58">
                  <c:v>290.0</c:v>
                </c:pt>
                <c:pt idx="59">
                  <c:v>295.0</c:v>
                </c:pt>
                <c:pt idx="60">
                  <c:v>300.0</c:v>
                </c:pt>
                <c:pt idx="61">
                  <c:v>305.0</c:v>
                </c:pt>
                <c:pt idx="62">
                  <c:v>310.0</c:v>
                </c:pt>
                <c:pt idx="63">
                  <c:v>315.0</c:v>
                </c:pt>
                <c:pt idx="64">
                  <c:v>320.0</c:v>
                </c:pt>
                <c:pt idx="65">
                  <c:v>325.0</c:v>
                </c:pt>
                <c:pt idx="66">
                  <c:v>330.0</c:v>
                </c:pt>
                <c:pt idx="67">
                  <c:v>335.0</c:v>
                </c:pt>
                <c:pt idx="68">
                  <c:v>340.0</c:v>
                </c:pt>
                <c:pt idx="69">
                  <c:v>345.0</c:v>
                </c:pt>
                <c:pt idx="70">
                  <c:v>350.0</c:v>
                </c:pt>
                <c:pt idx="71">
                  <c:v>355.0</c:v>
                </c:pt>
                <c:pt idx="72">
                  <c:v>360.0</c:v>
                </c:pt>
                <c:pt idx="73">
                  <c:v>365.0</c:v>
                </c:pt>
                <c:pt idx="74">
                  <c:v>370.0</c:v>
                </c:pt>
                <c:pt idx="75">
                  <c:v>375.0</c:v>
                </c:pt>
                <c:pt idx="76">
                  <c:v>380.0</c:v>
                </c:pt>
                <c:pt idx="77">
                  <c:v>385.0</c:v>
                </c:pt>
                <c:pt idx="78">
                  <c:v>390.0</c:v>
                </c:pt>
                <c:pt idx="79">
                  <c:v>395.0</c:v>
                </c:pt>
                <c:pt idx="80">
                  <c:v>400.0</c:v>
                </c:pt>
                <c:pt idx="81">
                  <c:v>405.0</c:v>
                </c:pt>
                <c:pt idx="82">
                  <c:v>410.0</c:v>
                </c:pt>
                <c:pt idx="83">
                  <c:v>415.0</c:v>
                </c:pt>
                <c:pt idx="84">
                  <c:v>420.0</c:v>
                </c:pt>
                <c:pt idx="85">
                  <c:v>425.0</c:v>
                </c:pt>
                <c:pt idx="86">
                  <c:v>430.0</c:v>
                </c:pt>
                <c:pt idx="87">
                  <c:v>435.0</c:v>
                </c:pt>
                <c:pt idx="88">
                  <c:v>440.0</c:v>
                </c:pt>
                <c:pt idx="89">
                  <c:v>445.0</c:v>
                </c:pt>
                <c:pt idx="90">
                  <c:v>450.0</c:v>
                </c:pt>
                <c:pt idx="91">
                  <c:v>455.0</c:v>
                </c:pt>
                <c:pt idx="92">
                  <c:v>460.0</c:v>
                </c:pt>
                <c:pt idx="93">
                  <c:v>465.0</c:v>
                </c:pt>
                <c:pt idx="94">
                  <c:v>470.0</c:v>
                </c:pt>
                <c:pt idx="95">
                  <c:v>475.0</c:v>
                </c:pt>
                <c:pt idx="96">
                  <c:v>480.0</c:v>
                </c:pt>
                <c:pt idx="97">
                  <c:v>485.0</c:v>
                </c:pt>
                <c:pt idx="98">
                  <c:v>490.0</c:v>
                </c:pt>
                <c:pt idx="99">
                  <c:v>495.0</c:v>
                </c:pt>
                <c:pt idx="100">
                  <c:v>500.0</c:v>
                </c:pt>
              </c:numCache>
            </c:numRef>
          </c:xVal>
          <c:yVal>
            <c:numRef>
              <c:f>'802_Mini_Cbulk_CV'!$I$1:$I$101</c:f>
              <c:numCache>
                <c:formatCode>0.00E+00</c:formatCode>
                <c:ptCount val="101"/>
                <c:pt idx="0">
                  <c:v>7.06206260673866E16</c:v>
                </c:pt>
                <c:pt idx="1">
                  <c:v>1.06303137151213E18</c:v>
                </c:pt>
                <c:pt idx="2">
                  <c:v>1.66192881230972E18</c:v>
                </c:pt>
                <c:pt idx="3">
                  <c:v>7.36019529836612E18</c:v>
                </c:pt>
                <c:pt idx="4">
                  <c:v>1.09426801622012E19</c:v>
                </c:pt>
                <c:pt idx="5">
                  <c:v>1.4523535098156E19</c:v>
                </c:pt>
                <c:pt idx="6">
                  <c:v>1.80462547163887E19</c:v>
                </c:pt>
                <c:pt idx="7">
                  <c:v>2.1613205322641E19</c:v>
                </c:pt>
                <c:pt idx="8">
                  <c:v>2.55850730543383E19</c:v>
                </c:pt>
                <c:pt idx="9">
                  <c:v>2.95047828728276E19</c:v>
                </c:pt>
                <c:pt idx="10">
                  <c:v>3.33738157718646E19</c:v>
                </c:pt>
                <c:pt idx="11">
                  <c:v>3.73166493082053E19</c:v>
                </c:pt>
                <c:pt idx="12">
                  <c:v>4.07771139263631E19</c:v>
                </c:pt>
                <c:pt idx="13">
                  <c:v>4.45037630156818E19</c:v>
                </c:pt>
                <c:pt idx="14">
                  <c:v>4.82923580723816E19</c:v>
                </c:pt>
                <c:pt idx="15">
                  <c:v>5.18317065952218E19</c:v>
                </c:pt>
                <c:pt idx="16">
                  <c:v>5.5608661827601E19</c:v>
                </c:pt>
                <c:pt idx="17">
                  <c:v>5.92627360064384E19</c:v>
                </c:pt>
                <c:pt idx="18">
                  <c:v>6.22940791346605E19</c:v>
                </c:pt>
                <c:pt idx="19">
                  <c:v>6.37956904735172E19</c:v>
                </c:pt>
                <c:pt idx="20">
                  <c:v>6.37956904735172E19</c:v>
                </c:pt>
                <c:pt idx="21">
                  <c:v>6.42052925706771E19</c:v>
                </c:pt>
                <c:pt idx="22">
                  <c:v>6.4E19</c:v>
                </c:pt>
                <c:pt idx="23">
                  <c:v>6.34910556975285E19</c:v>
                </c:pt>
                <c:pt idx="24">
                  <c:v>6.42052925706771E19</c:v>
                </c:pt>
                <c:pt idx="25">
                  <c:v>6.4515088466315E19</c:v>
                </c:pt>
                <c:pt idx="26">
                  <c:v>6.4515088466315E19</c:v>
                </c:pt>
                <c:pt idx="27">
                  <c:v>6.50364203954215E19</c:v>
                </c:pt>
                <c:pt idx="28">
                  <c:v>6.50364203954215E19</c:v>
                </c:pt>
                <c:pt idx="29">
                  <c:v>6.51414448763322E19</c:v>
                </c:pt>
                <c:pt idx="30">
                  <c:v>6.56704028747875E19</c:v>
                </c:pt>
                <c:pt idx="31">
                  <c:v>6.50364203954215E19</c:v>
                </c:pt>
                <c:pt idx="32">
                  <c:v>6.53522584760245E19</c:v>
                </c:pt>
                <c:pt idx="33">
                  <c:v>6.55640971004278E19</c:v>
                </c:pt>
                <c:pt idx="34">
                  <c:v>6.51414448763322E19</c:v>
                </c:pt>
                <c:pt idx="35">
                  <c:v>6.56704028747875E19</c:v>
                </c:pt>
                <c:pt idx="36">
                  <c:v>6.57769674055394E19</c:v>
                </c:pt>
                <c:pt idx="37">
                  <c:v>6.56704028747875E19</c:v>
                </c:pt>
                <c:pt idx="38">
                  <c:v>6.59908761014702E19</c:v>
                </c:pt>
                <c:pt idx="39">
                  <c:v>6.55640971004278E19</c:v>
                </c:pt>
                <c:pt idx="40">
                  <c:v>6.59908761014702E19</c:v>
                </c:pt>
                <c:pt idx="41">
                  <c:v>6.58837915331423E19</c:v>
                </c:pt>
                <c:pt idx="42">
                  <c:v>6.6205829952974E19</c:v>
                </c:pt>
                <c:pt idx="43">
                  <c:v>6.6205829952974E19</c:v>
                </c:pt>
                <c:pt idx="44">
                  <c:v>6.63137009411241E19</c:v>
                </c:pt>
                <c:pt idx="45">
                  <c:v>6.60982219578294E19</c:v>
                </c:pt>
                <c:pt idx="46">
                  <c:v>6.63137009411241E19</c:v>
                </c:pt>
                <c:pt idx="47">
                  <c:v>6.65302353307484E19</c:v>
                </c:pt>
                <c:pt idx="48">
                  <c:v>6.6205829952974E19</c:v>
                </c:pt>
                <c:pt idx="49">
                  <c:v>6.66389004581425E19</c:v>
                </c:pt>
                <c:pt idx="50">
                  <c:v>6.6205829952974E19</c:v>
                </c:pt>
                <c:pt idx="51">
                  <c:v>6.63137009411241E19</c:v>
                </c:pt>
                <c:pt idx="52">
                  <c:v>6.65302353307484E19</c:v>
                </c:pt>
                <c:pt idx="53">
                  <c:v>6.63137009411241E19</c:v>
                </c:pt>
                <c:pt idx="54">
                  <c:v>6.65302353307484E19</c:v>
                </c:pt>
                <c:pt idx="55">
                  <c:v>6.67478320304156E19</c:v>
                </c:pt>
                <c:pt idx="56">
                  <c:v>6.67478320304156E19</c:v>
                </c:pt>
                <c:pt idx="57">
                  <c:v>6.65302353307484E19</c:v>
                </c:pt>
                <c:pt idx="58">
                  <c:v>6.69664980003804E19</c:v>
                </c:pt>
                <c:pt idx="59">
                  <c:v>6.66389004581425E19</c:v>
                </c:pt>
                <c:pt idx="60">
                  <c:v>6.68570309193711E19</c:v>
                </c:pt>
                <c:pt idx="61">
                  <c:v>6.68570309193711E19</c:v>
                </c:pt>
                <c:pt idx="62">
                  <c:v>6.69664980003804E19</c:v>
                </c:pt>
                <c:pt idx="63">
                  <c:v>6.70762341524014E19</c:v>
                </c:pt>
                <c:pt idx="64">
                  <c:v>6.71862402579952E19</c:v>
                </c:pt>
                <c:pt idx="65">
                  <c:v>6.71862402579952E19</c:v>
                </c:pt>
                <c:pt idx="66">
                  <c:v>6.71862402579952E19</c:v>
                </c:pt>
                <c:pt idx="67">
                  <c:v>6.72965172033453E19</c:v>
                </c:pt>
                <c:pt idx="68">
                  <c:v>6.71862402579952E19</c:v>
                </c:pt>
                <c:pt idx="69">
                  <c:v>6.71862402579952E19</c:v>
                </c:pt>
                <c:pt idx="70">
                  <c:v>6.70762341524014E19</c:v>
                </c:pt>
                <c:pt idx="71">
                  <c:v>6.74070658782736E19</c:v>
                </c:pt>
                <c:pt idx="72">
                  <c:v>6.71862402579952E19</c:v>
                </c:pt>
                <c:pt idx="73">
                  <c:v>6.76289819944598E19</c:v>
                </c:pt>
                <c:pt idx="74">
                  <c:v>6.70762341524014E19</c:v>
                </c:pt>
                <c:pt idx="75">
                  <c:v>6.74070658782736E19</c:v>
                </c:pt>
                <c:pt idx="76">
                  <c:v>6.71862402579952E19</c:v>
                </c:pt>
                <c:pt idx="77">
                  <c:v>6.74070658782736E19</c:v>
                </c:pt>
                <c:pt idx="78">
                  <c:v>6.74070658782736E19</c:v>
                </c:pt>
                <c:pt idx="79">
                  <c:v>6.76289819944598E19</c:v>
                </c:pt>
                <c:pt idx="80">
                  <c:v>6.76289819944598E19</c:v>
                </c:pt>
                <c:pt idx="81">
                  <c:v>6.78519957986044E19</c:v>
                </c:pt>
                <c:pt idx="82">
                  <c:v>6.77403512337212E19</c:v>
                </c:pt>
                <c:pt idx="83">
                  <c:v>6.79639165974001E19</c:v>
                </c:pt>
                <c:pt idx="84">
                  <c:v>6.78519957986044E19</c:v>
                </c:pt>
                <c:pt idx="85">
                  <c:v>6.79639165974001E19</c:v>
                </c:pt>
                <c:pt idx="86">
                  <c:v>6.77403512337212E19</c:v>
                </c:pt>
                <c:pt idx="87">
                  <c:v>6.78519957986044E19</c:v>
                </c:pt>
                <c:pt idx="88">
                  <c:v>6.81885905486522E19</c:v>
                </c:pt>
                <c:pt idx="89">
                  <c:v>6.80761145421473E19</c:v>
                </c:pt>
                <c:pt idx="90">
                  <c:v>6.80761145421473E19</c:v>
                </c:pt>
                <c:pt idx="91">
                  <c:v>6.80761145421473E19</c:v>
                </c:pt>
                <c:pt idx="92">
                  <c:v>6.80761145421473E19</c:v>
                </c:pt>
                <c:pt idx="93">
                  <c:v>6.78519957986044E19</c:v>
                </c:pt>
                <c:pt idx="94">
                  <c:v>6.80761145421473E19</c:v>
                </c:pt>
                <c:pt idx="95">
                  <c:v>6.84143804291087E19</c:v>
                </c:pt>
                <c:pt idx="96">
                  <c:v>6.81885905486522E19</c:v>
                </c:pt>
                <c:pt idx="97">
                  <c:v>6.84143804291087E19</c:v>
                </c:pt>
                <c:pt idx="98">
                  <c:v>6.84143804291087E19</c:v>
                </c:pt>
                <c:pt idx="99">
                  <c:v>6.84143804291087E19</c:v>
                </c:pt>
                <c:pt idx="100">
                  <c:v>6.84143804291087E19</c:v>
                </c:pt>
              </c:numCache>
            </c:numRef>
          </c:yVal>
          <c:smooth val="1"/>
        </c:ser>
        <c:ser>
          <c:idx val="1"/>
          <c:order val="1"/>
          <c:tx>
            <c:v>803</c:v>
          </c:tx>
          <c:xVal>
            <c:numRef>
              <c:f>'802_Mini_Cbulk_CV'!$A$1:$A$101</c:f>
              <c:numCache>
                <c:formatCode>0.00E+00</c:formatCode>
                <c:ptCount val="101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  <c:pt idx="13">
                  <c:v>65.0</c:v>
                </c:pt>
                <c:pt idx="14">
                  <c:v>70.0</c:v>
                </c:pt>
                <c:pt idx="15">
                  <c:v>75.0</c:v>
                </c:pt>
                <c:pt idx="16">
                  <c:v>80.0</c:v>
                </c:pt>
                <c:pt idx="17">
                  <c:v>85.0</c:v>
                </c:pt>
                <c:pt idx="18">
                  <c:v>90.0</c:v>
                </c:pt>
                <c:pt idx="19">
                  <c:v>95.0</c:v>
                </c:pt>
                <c:pt idx="20">
                  <c:v>100.0</c:v>
                </c:pt>
                <c:pt idx="21">
                  <c:v>105.0</c:v>
                </c:pt>
                <c:pt idx="22">
                  <c:v>110.0</c:v>
                </c:pt>
                <c:pt idx="23">
                  <c:v>115.0</c:v>
                </c:pt>
                <c:pt idx="24">
                  <c:v>120.0</c:v>
                </c:pt>
                <c:pt idx="25">
                  <c:v>125.0</c:v>
                </c:pt>
                <c:pt idx="26">
                  <c:v>130.0</c:v>
                </c:pt>
                <c:pt idx="27">
                  <c:v>135.0</c:v>
                </c:pt>
                <c:pt idx="28">
                  <c:v>140.0</c:v>
                </c:pt>
                <c:pt idx="29">
                  <c:v>145.0</c:v>
                </c:pt>
                <c:pt idx="30">
                  <c:v>150.0</c:v>
                </c:pt>
                <c:pt idx="31">
                  <c:v>155.0</c:v>
                </c:pt>
                <c:pt idx="32">
                  <c:v>160.0</c:v>
                </c:pt>
                <c:pt idx="33">
                  <c:v>165.0</c:v>
                </c:pt>
                <c:pt idx="34">
                  <c:v>170.0</c:v>
                </c:pt>
                <c:pt idx="35">
                  <c:v>175.0</c:v>
                </c:pt>
                <c:pt idx="36">
                  <c:v>180.0</c:v>
                </c:pt>
                <c:pt idx="37">
                  <c:v>185.0</c:v>
                </c:pt>
                <c:pt idx="38">
                  <c:v>190.0</c:v>
                </c:pt>
                <c:pt idx="39">
                  <c:v>195.0</c:v>
                </c:pt>
                <c:pt idx="40">
                  <c:v>200.0</c:v>
                </c:pt>
                <c:pt idx="41">
                  <c:v>205.0</c:v>
                </c:pt>
                <c:pt idx="42">
                  <c:v>210.0</c:v>
                </c:pt>
                <c:pt idx="43">
                  <c:v>215.0</c:v>
                </c:pt>
                <c:pt idx="44">
                  <c:v>220.0</c:v>
                </c:pt>
                <c:pt idx="45">
                  <c:v>225.0</c:v>
                </c:pt>
                <c:pt idx="46">
                  <c:v>230.0</c:v>
                </c:pt>
                <c:pt idx="47">
                  <c:v>235.0</c:v>
                </c:pt>
                <c:pt idx="48">
                  <c:v>240.0</c:v>
                </c:pt>
                <c:pt idx="49">
                  <c:v>245.0</c:v>
                </c:pt>
                <c:pt idx="50">
                  <c:v>250.0</c:v>
                </c:pt>
                <c:pt idx="51">
                  <c:v>255.0</c:v>
                </c:pt>
                <c:pt idx="52">
                  <c:v>260.0</c:v>
                </c:pt>
                <c:pt idx="53">
                  <c:v>265.0</c:v>
                </c:pt>
                <c:pt idx="54">
                  <c:v>270.0</c:v>
                </c:pt>
                <c:pt idx="55">
                  <c:v>275.0</c:v>
                </c:pt>
                <c:pt idx="56">
                  <c:v>280.0</c:v>
                </c:pt>
                <c:pt idx="57">
                  <c:v>285.0</c:v>
                </c:pt>
                <c:pt idx="58">
                  <c:v>290.0</c:v>
                </c:pt>
                <c:pt idx="59">
                  <c:v>295.0</c:v>
                </c:pt>
                <c:pt idx="60">
                  <c:v>300.0</c:v>
                </c:pt>
                <c:pt idx="61">
                  <c:v>305.0</c:v>
                </c:pt>
                <c:pt idx="62">
                  <c:v>310.0</c:v>
                </c:pt>
                <c:pt idx="63">
                  <c:v>315.0</c:v>
                </c:pt>
                <c:pt idx="64">
                  <c:v>320.0</c:v>
                </c:pt>
                <c:pt idx="65">
                  <c:v>325.0</c:v>
                </c:pt>
                <c:pt idx="66">
                  <c:v>330.0</c:v>
                </c:pt>
                <c:pt idx="67">
                  <c:v>335.0</c:v>
                </c:pt>
                <c:pt idx="68">
                  <c:v>340.0</c:v>
                </c:pt>
                <c:pt idx="69">
                  <c:v>345.0</c:v>
                </c:pt>
                <c:pt idx="70">
                  <c:v>350.0</c:v>
                </c:pt>
                <c:pt idx="71">
                  <c:v>355.0</c:v>
                </c:pt>
                <c:pt idx="72">
                  <c:v>360.0</c:v>
                </c:pt>
                <c:pt idx="73">
                  <c:v>365.0</c:v>
                </c:pt>
                <c:pt idx="74">
                  <c:v>370.0</c:v>
                </c:pt>
                <c:pt idx="75">
                  <c:v>375.0</c:v>
                </c:pt>
                <c:pt idx="76">
                  <c:v>380.0</c:v>
                </c:pt>
                <c:pt idx="77">
                  <c:v>385.0</c:v>
                </c:pt>
                <c:pt idx="78">
                  <c:v>390.0</c:v>
                </c:pt>
                <c:pt idx="79">
                  <c:v>395.0</c:v>
                </c:pt>
                <c:pt idx="80">
                  <c:v>400.0</c:v>
                </c:pt>
                <c:pt idx="81">
                  <c:v>405.0</c:v>
                </c:pt>
                <c:pt idx="82">
                  <c:v>410.0</c:v>
                </c:pt>
                <c:pt idx="83">
                  <c:v>415.0</c:v>
                </c:pt>
                <c:pt idx="84">
                  <c:v>420.0</c:v>
                </c:pt>
                <c:pt idx="85">
                  <c:v>425.0</c:v>
                </c:pt>
                <c:pt idx="86">
                  <c:v>430.0</c:v>
                </c:pt>
                <c:pt idx="87">
                  <c:v>435.0</c:v>
                </c:pt>
                <c:pt idx="88">
                  <c:v>440.0</c:v>
                </c:pt>
                <c:pt idx="89">
                  <c:v>445.0</c:v>
                </c:pt>
                <c:pt idx="90">
                  <c:v>450.0</c:v>
                </c:pt>
                <c:pt idx="91">
                  <c:v>455.0</c:v>
                </c:pt>
                <c:pt idx="92">
                  <c:v>460.0</c:v>
                </c:pt>
                <c:pt idx="93">
                  <c:v>465.0</c:v>
                </c:pt>
                <c:pt idx="94">
                  <c:v>470.0</c:v>
                </c:pt>
                <c:pt idx="95">
                  <c:v>475.0</c:v>
                </c:pt>
                <c:pt idx="96">
                  <c:v>480.0</c:v>
                </c:pt>
                <c:pt idx="97">
                  <c:v>485.0</c:v>
                </c:pt>
                <c:pt idx="98">
                  <c:v>490.0</c:v>
                </c:pt>
                <c:pt idx="99">
                  <c:v>495.0</c:v>
                </c:pt>
                <c:pt idx="100">
                  <c:v>500.0</c:v>
                </c:pt>
              </c:numCache>
            </c:numRef>
          </c:xVal>
          <c:yVal>
            <c:numRef>
              <c:f>'802_Mini_Cbulk_CV'!$J$1:$J$101</c:f>
              <c:numCache>
                <c:formatCode>0.00E+00</c:formatCode>
                <c:ptCount val="101"/>
                <c:pt idx="0">
                  <c:v>5.75907851058021E16</c:v>
                </c:pt>
                <c:pt idx="1">
                  <c:v>1.10523929403326E18</c:v>
                </c:pt>
                <c:pt idx="2">
                  <c:v>3.51606449432716E18</c:v>
                </c:pt>
                <c:pt idx="3">
                  <c:v>1.02465567470707E19</c:v>
                </c:pt>
                <c:pt idx="4">
                  <c:v>1.45124716553288E19</c:v>
                </c:pt>
                <c:pt idx="5">
                  <c:v>1.88871644907709E19</c:v>
                </c:pt>
                <c:pt idx="6">
                  <c:v>2.31584193359832E19</c:v>
                </c:pt>
                <c:pt idx="7">
                  <c:v>2.74690259263654E19</c:v>
                </c:pt>
                <c:pt idx="8">
                  <c:v>3.17040012985958E19</c:v>
                </c:pt>
                <c:pt idx="9">
                  <c:v>3.5813527557256E19</c:v>
                </c:pt>
                <c:pt idx="10">
                  <c:v>3.98556269768391E19</c:v>
                </c:pt>
                <c:pt idx="11">
                  <c:v>4.40910109010615E19</c:v>
                </c:pt>
                <c:pt idx="12">
                  <c:v>4.82923580723816E19</c:v>
                </c:pt>
                <c:pt idx="13">
                  <c:v>5.24339581189003E19</c:v>
                </c:pt>
                <c:pt idx="14">
                  <c:v>5.62781355503917E19</c:v>
                </c:pt>
                <c:pt idx="15">
                  <c:v>6.02793102117973E19</c:v>
                </c:pt>
                <c:pt idx="16">
                  <c:v>6.4515088466315E19</c:v>
                </c:pt>
                <c:pt idx="17">
                  <c:v>6.81885905486522E19</c:v>
                </c:pt>
                <c:pt idx="18">
                  <c:v>7.23078346985052E19</c:v>
                </c:pt>
                <c:pt idx="19">
                  <c:v>7.62761961061001E19</c:v>
                </c:pt>
                <c:pt idx="20">
                  <c:v>8.04359629190212E19</c:v>
                </c:pt>
                <c:pt idx="21">
                  <c:v>8.40137748985323E19</c:v>
                </c:pt>
                <c:pt idx="22">
                  <c:v>8.83317315846005E19</c:v>
                </c:pt>
                <c:pt idx="23">
                  <c:v>9.05304268238035E19</c:v>
                </c:pt>
                <c:pt idx="24">
                  <c:v>9.61168781237985E19</c:v>
                </c:pt>
                <c:pt idx="25">
                  <c:v>1.00200300400501E20</c:v>
                </c:pt>
                <c:pt idx="26">
                  <c:v>1.04017114976098E20</c:v>
                </c:pt>
                <c:pt idx="27">
                  <c:v>1.07318696143521E20</c:v>
                </c:pt>
                <c:pt idx="28">
                  <c:v>1.11765959041732E20</c:v>
                </c:pt>
                <c:pt idx="29">
                  <c:v>1.15446447169645E20</c:v>
                </c:pt>
                <c:pt idx="30">
                  <c:v>1.18895827292682E20</c:v>
                </c:pt>
                <c:pt idx="31">
                  <c:v>1.23073596681621E20</c:v>
                </c:pt>
                <c:pt idx="32">
                  <c:v>1.26530865306629E20</c:v>
                </c:pt>
                <c:pt idx="33">
                  <c:v>1.30284466622103E20</c:v>
                </c:pt>
                <c:pt idx="34">
                  <c:v>1.32452574925077E20</c:v>
                </c:pt>
                <c:pt idx="35">
                  <c:v>1.35966041991535E20</c:v>
                </c:pt>
                <c:pt idx="36">
                  <c:v>1.37500924006209E20</c:v>
                </c:pt>
                <c:pt idx="37">
                  <c:v>1.39390501094912E20</c:v>
                </c:pt>
                <c:pt idx="38">
                  <c:v>1.39984845800533E20</c:v>
                </c:pt>
                <c:pt idx="39">
                  <c:v>1.41420150484899E20</c:v>
                </c:pt>
                <c:pt idx="40">
                  <c:v>1.41285704716635E20</c:v>
                </c:pt>
                <c:pt idx="41">
                  <c:v>1.41790867431721E20</c:v>
                </c:pt>
                <c:pt idx="42">
                  <c:v>1.41554788249962E20</c:v>
                </c:pt>
                <c:pt idx="43">
                  <c:v>1.42332699725087E20</c:v>
                </c:pt>
                <c:pt idx="44">
                  <c:v>1.4223086985911E20</c:v>
                </c:pt>
                <c:pt idx="45">
                  <c:v>1.42196950853719E20</c:v>
                </c:pt>
                <c:pt idx="46">
                  <c:v>1.42196950853719E20</c:v>
                </c:pt>
                <c:pt idx="47">
                  <c:v>1.42502659349003E20</c:v>
                </c:pt>
                <c:pt idx="48">
                  <c:v>1.42264801002273E20</c:v>
                </c:pt>
                <c:pt idx="49">
                  <c:v>1.43185551191849E20</c:v>
                </c:pt>
                <c:pt idx="50">
                  <c:v>1.42298744289E20</c:v>
                </c:pt>
                <c:pt idx="51">
                  <c:v>1.43014368768041E20</c:v>
                </c:pt>
                <c:pt idx="52">
                  <c:v>1.4363206658277E20</c:v>
                </c:pt>
                <c:pt idx="53">
                  <c:v>1.43460083042443E20</c:v>
                </c:pt>
                <c:pt idx="54">
                  <c:v>1.4335704114737E20</c:v>
                </c:pt>
                <c:pt idx="55">
                  <c:v>1.4332271851838E20</c:v>
                </c:pt>
                <c:pt idx="56">
                  <c:v>1.42877643757913E20</c:v>
                </c:pt>
                <c:pt idx="57">
                  <c:v>1.4335704114737E20</c:v>
                </c:pt>
                <c:pt idx="58">
                  <c:v>1.43597645142217E20</c:v>
                </c:pt>
                <c:pt idx="59">
                  <c:v>1.43494455029871E20</c:v>
                </c:pt>
                <c:pt idx="60">
                  <c:v>1.43873363586161E20</c:v>
                </c:pt>
                <c:pt idx="61">
                  <c:v>1.43597645142217E20</c:v>
                </c:pt>
                <c:pt idx="62">
                  <c:v>1.43151290128098E20</c:v>
                </c:pt>
                <c:pt idx="63">
                  <c:v>1.44011520691237E20</c:v>
                </c:pt>
                <c:pt idx="64">
                  <c:v>1.44149876893843E20</c:v>
                </c:pt>
                <c:pt idx="65">
                  <c:v>1.4421912977629E20</c:v>
                </c:pt>
                <c:pt idx="66">
                  <c:v>1.43597645142217E20</c:v>
                </c:pt>
                <c:pt idx="67">
                  <c:v>1.44531386175665E20</c:v>
                </c:pt>
                <c:pt idx="68">
                  <c:v>1.43735405196791E20</c:v>
                </c:pt>
                <c:pt idx="69">
                  <c:v>1.44115269156882E20</c:v>
                </c:pt>
                <c:pt idx="70">
                  <c:v>1.4425377493376E20</c:v>
                </c:pt>
                <c:pt idx="71">
                  <c:v>1.4439248047857E20</c:v>
                </c:pt>
                <c:pt idx="72">
                  <c:v>1.44149876893843E20</c:v>
                </c:pt>
                <c:pt idx="73">
                  <c:v>1.44323102711173E20</c:v>
                </c:pt>
                <c:pt idx="74">
                  <c:v>1.44011520691237E20</c:v>
                </c:pt>
                <c:pt idx="75">
                  <c:v>1.44496640966061E20</c:v>
                </c:pt>
                <c:pt idx="76">
                  <c:v>1.4425377493376E20</c:v>
                </c:pt>
                <c:pt idx="77">
                  <c:v>1.4404609106156E20</c:v>
                </c:pt>
                <c:pt idx="78">
                  <c:v>1.44149876893843E20</c:v>
                </c:pt>
                <c:pt idx="79">
                  <c:v>1.43838855374116E20</c:v>
                </c:pt>
                <c:pt idx="80">
                  <c:v>1.43254110229024E20</c:v>
                </c:pt>
                <c:pt idx="81">
                  <c:v>1.4439248047857E20</c:v>
                </c:pt>
                <c:pt idx="82">
                  <c:v>1.44011520691237E20</c:v>
                </c:pt>
                <c:pt idx="83">
                  <c:v>1.4477495392139E20</c:v>
                </c:pt>
                <c:pt idx="84">
                  <c:v>1.43563236073835E20</c:v>
                </c:pt>
                <c:pt idx="85">
                  <c:v>1.44531386175665E20</c:v>
                </c:pt>
                <c:pt idx="86">
                  <c:v>1.44011520691237E20</c:v>
                </c:pt>
                <c:pt idx="87">
                  <c:v>1.4425377493376E20</c:v>
                </c:pt>
                <c:pt idx="88">
                  <c:v>1.43769876185383E20</c:v>
                </c:pt>
                <c:pt idx="89">
                  <c:v>1.4439248047857E20</c:v>
                </c:pt>
                <c:pt idx="90">
                  <c:v>1.43528839371694E20</c:v>
                </c:pt>
                <c:pt idx="91">
                  <c:v>1.4421912977629E20</c:v>
                </c:pt>
                <c:pt idx="92">
                  <c:v>1.4435778534312E20</c:v>
                </c:pt>
                <c:pt idx="93">
                  <c:v>1.44496640966061E20</c:v>
                </c:pt>
                <c:pt idx="94">
                  <c:v>1.45089018206408E20</c:v>
                </c:pt>
                <c:pt idx="95">
                  <c:v>1.43769876185383E20</c:v>
                </c:pt>
                <c:pt idx="96">
                  <c:v>1.4435778534312E20</c:v>
                </c:pt>
                <c:pt idx="97">
                  <c:v>1.44427188123533E20</c:v>
                </c:pt>
                <c:pt idx="98">
                  <c:v>1.4463569703016E20</c:v>
                </c:pt>
                <c:pt idx="99">
                  <c:v>1.4421912977629E20</c:v>
                </c:pt>
                <c:pt idx="100">
                  <c:v>1.4439248047857E20</c:v>
                </c:pt>
              </c:numCache>
            </c:numRef>
          </c:yVal>
          <c:smooth val="1"/>
        </c:ser>
        <c:ser>
          <c:idx val="2"/>
          <c:order val="2"/>
          <c:tx>
            <c:v>804</c:v>
          </c:tx>
          <c:xVal>
            <c:numRef>
              <c:f>'802_Mini_Cbulk_CV'!$A$1:$A$101</c:f>
              <c:numCache>
                <c:formatCode>0.00E+00</c:formatCode>
                <c:ptCount val="101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  <c:pt idx="13">
                  <c:v>65.0</c:v>
                </c:pt>
                <c:pt idx="14">
                  <c:v>70.0</c:v>
                </c:pt>
                <c:pt idx="15">
                  <c:v>75.0</c:v>
                </c:pt>
                <c:pt idx="16">
                  <c:v>80.0</c:v>
                </c:pt>
                <c:pt idx="17">
                  <c:v>85.0</c:v>
                </c:pt>
                <c:pt idx="18">
                  <c:v>90.0</c:v>
                </c:pt>
                <c:pt idx="19">
                  <c:v>95.0</c:v>
                </c:pt>
                <c:pt idx="20">
                  <c:v>100.0</c:v>
                </c:pt>
                <c:pt idx="21">
                  <c:v>105.0</c:v>
                </c:pt>
                <c:pt idx="22">
                  <c:v>110.0</c:v>
                </c:pt>
                <c:pt idx="23">
                  <c:v>115.0</c:v>
                </c:pt>
                <c:pt idx="24">
                  <c:v>120.0</c:v>
                </c:pt>
                <c:pt idx="25">
                  <c:v>125.0</c:v>
                </c:pt>
                <c:pt idx="26">
                  <c:v>130.0</c:v>
                </c:pt>
                <c:pt idx="27">
                  <c:v>135.0</c:v>
                </c:pt>
                <c:pt idx="28">
                  <c:v>140.0</c:v>
                </c:pt>
                <c:pt idx="29">
                  <c:v>145.0</c:v>
                </c:pt>
                <c:pt idx="30">
                  <c:v>150.0</c:v>
                </c:pt>
                <c:pt idx="31">
                  <c:v>155.0</c:v>
                </c:pt>
                <c:pt idx="32">
                  <c:v>160.0</c:v>
                </c:pt>
                <c:pt idx="33">
                  <c:v>165.0</c:v>
                </c:pt>
                <c:pt idx="34">
                  <c:v>170.0</c:v>
                </c:pt>
                <c:pt idx="35">
                  <c:v>175.0</c:v>
                </c:pt>
                <c:pt idx="36">
                  <c:v>180.0</c:v>
                </c:pt>
                <c:pt idx="37">
                  <c:v>185.0</c:v>
                </c:pt>
                <c:pt idx="38">
                  <c:v>190.0</c:v>
                </c:pt>
                <c:pt idx="39">
                  <c:v>195.0</c:v>
                </c:pt>
                <c:pt idx="40">
                  <c:v>200.0</c:v>
                </c:pt>
                <c:pt idx="41">
                  <c:v>205.0</c:v>
                </c:pt>
                <c:pt idx="42">
                  <c:v>210.0</c:v>
                </c:pt>
                <c:pt idx="43">
                  <c:v>215.0</c:v>
                </c:pt>
                <c:pt idx="44">
                  <c:v>220.0</c:v>
                </c:pt>
                <c:pt idx="45">
                  <c:v>225.0</c:v>
                </c:pt>
                <c:pt idx="46">
                  <c:v>230.0</c:v>
                </c:pt>
                <c:pt idx="47">
                  <c:v>235.0</c:v>
                </c:pt>
                <c:pt idx="48">
                  <c:v>240.0</c:v>
                </c:pt>
                <c:pt idx="49">
                  <c:v>245.0</c:v>
                </c:pt>
                <c:pt idx="50">
                  <c:v>250.0</c:v>
                </c:pt>
                <c:pt idx="51">
                  <c:v>255.0</c:v>
                </c:pt>
                <c:pt idx="52">
                  <c:v>260.0</c:v>
                </c:pt>
                <c:pt idx="53">
                  <c:v>265.0</c:v>
                </c:pt>
                <c:pt idx="54">
                  <c:v>270.0</c:v>
                </c:pt>
                <c:pt idx="55">
                  <c:v>275.0</c:v>
                </c:pt>
                <c:pt idx="56">
                  <c:v>280.0</c:v>
                </c:pt>
                <c:pt idx="57">
                  <c:v>285.0</c:v>
                </c:pt>
                <c:pt idx="58">
                  <c:v>290.0</c:v>
                </c:pt>
                <c:pt idx="59">
                  <c:v>295.0</c:v>
                </c:pt>
                <c:pt idx="60">
                  <c:v>300.0</c:v>
                </c:pt>
                <c:pt idx="61">
                  <c:v>305.0</c:v>
                </c:pt>
                <c:pt idx="62">
                  <c:v>310.0</c:v>
                </c:pt>
                <c:pt idx="63">
                  <c:v>315.0</c:v>
                </c:pt>
                <c:pt idx="64">
                  <c:v>320.0</c:v>
                </c:pt>
                <c:pt idx="65">
                  <c:v>325.0</c:v>
                </c:pt>
                <c:pt idx="66">
                  <c:v>330.0</c:v>
                </c:pt>
                <c:pt idx="67">
                  <c:v>335.0</c:v>
                </c:pt>
                <c:pt idx="68">
                  <c:v>340.0</c:v>
                </c:pt>
                <c:pt idx="69">
                  <c:v>345.0</c:v>
                </c:pt>
                <c:pt idx="70">
                  <c:v>350.0</c:v>
                </c:pt>
                <c:pt idx="71">
                  <c:v>355.0</c:v>
                </c:pt>
                <c:pt idx="72">
                  <c:v>360.0</c:v>
                </c:pt>
                <c:pt idx="73">
                  <c:v>365.0</c:v>
                </c:pt>
                <c:pt idx="74">
                  <c:v>370.0</c:v>
                </c:pt>
                <c:pt idx="75">
                  <c:v>375.0</c:v>
                </c:pt>
                <c:pt idx="76">
                  <c:v>380.0</c:v>
                </c:pt>
                <c:pt idx="77">
                  <c:v>385.0</c:v>
                </c:pt>
                <c:pt idx="78">
                  <c:v>390.0</c:v>
                </c:pt>
                <c:pt idx="79">
                  <c:v>395.0</c:v>
                </c:pt>
                <c:pt idx="80">
                  <c:v>400.0</c:v>
                </c:pt>
                <c:pt idx="81">
                  <c:v>405.0</c:v>
                </c:pt>
                <c:pt idx="82">
                  <c:v>410.0</c:v>
                </c:pt>
                <c:pt idx="83">
                  <c:v>415.0</c:v>
                </c:pt>
                <c:pt idx="84">
                  <c:v>420.0</c:v>
                </c:pt>
                <c:pt idx="85">
                  <c:v>425.0</c:v>
                </c:pt>
                <c:pt idx="86">
                  <c:v>430.0</c:v>
                </c:pt>
                <c:pt idx="87">
                  <c:v>435.0</c:v>
                </c:pt>
                <c:pt idx="88">
                  <c:v>440.0</c:v>
                </c:pt>
                <c:pt idx="89">
                  <c:v>445.0</c:v>
                </c:pt>
                <c:pt idx="90">
                  <c:v>450.0</c:v>
                </c:pt>
                <c:pt idx="91">
                  <c:v>455.0</c:v>
                </c:pt>
                <c:pt idx="92">
                  <c:v>460.0</c:v>
                </c:pt>
                <c:pt idx="93">
                  <c:v>465.0</c:v>
                </c:pt>
                <c:pt idx="94">
                  <c:v>470.0</c:v>
                </c:pt>
                <c:pt idx="95">
                  <c:v>475.0</c:v>
                </c:pt>
                <c:pt idx="96">
                  <c:v>480.0</c:v>
                </c:pt>
                <c:pt idx="97">
                  <c:v>485.0</c:v>
                </c:pt>
                <c:pt idx="98">
                  <c:v>490.0</c:v>
                </c:pt>
                <c:pt idx="99">
                  <c:v>495.0</c:v>
                </c:pt>
                <c:pt idx="100">
                  <c:v>500.0</c:v>
                </c:pt>
              </c:numCache>
            </c:numRef>
          </c:xVal>
          <c:yVal>
            <c:numRef>
              <c:f>'802_Mini_Cbulk_CV'!$K$1:$K$101</c:f>
              <c:numCache>
                <c:formatCode>0.00E+00</c:formatCode>
                <c:ptCount val="101"/>
                <c:pt idx="0">
                  <c:v>5.55199734214783E16</c:v>
                </c:pt>
                <c:pt idx="1">
                  <c:v>1.04208332631664E18</c:v>
                </c:pt>
                <c:pt idx="2">
                  <c:v>3.56805981324204E18</c:v>
                </c:pt>
                <c:pt idx="3">
                  <c:v>1.0466512341431E19</c:v>
                </c:pt>
                <c:pt idx="4">
                  <c:v>1.50698275529493E19</c:v>
                </c:pt>
                <c:pt idx="5">
                  <c:v>1.95095456304861E19</c:v>
                </c:pt>
                <c:pt idx="6">
                  <c:v>2.3958700949651E19</c:v>
                </c:pt>
                <c:pt idx="7">
                  <c:v>2.82032631739558E19</c:v>
                </c:pt>
                <c:pt idx="8">
                  <c:v>3.24672689345054E19</c:v>
                </c:pt>
                <c:pt idx="9">
                  <c:v>3.66864639054722E19</c:v>
                </c:pt>
                <c:pt idx="10">
                  <c:v>4.10387565913373E19</c:v>
                </c:pt>
                <c:pt idx="11">
                  <c:v>4.54079816333796E19</c:v>
                </c:pt>
                <c:pt idx="12">
                  <c:v>4.93844475534698E19</c:v>
                </c:pt>
                <c:pt idx="13">
                  <c:v>5.39070771367148E19</c:v>
                </c:pt>
                <c:pt idx="14">
                  <c:v>5.76538680844905E19</c:v>
                </c:pt>
                <c:pt idx="15">
                  <c:v>6.18053083343222E19</c:v>
                </c:pt>
                <c:pt idx="16">
                  <c:v>6.6205829952974E19</c:v>
                </c:pt>
                <c:pt idx="17">
                  <c:v>7.01441321627679E19</c:v>
                </c:pt>
                <c:pt idx="18">
                  <c:v>7.41883240931776E19</c:v>
                </c:pt>
                <c:pt idx="19">
                  <c:v>7.81762420836783E19</c:v>
                </c:pt>
                <c:pt idx="20">
                  <c:v>8.23449198125169E19</c:v>
                </c:pt>
                <c:pt idx="21">
                  <c:v>8.65332612222823E19</c:v>
                </c:pt>
                <c:pt idx="22">
                  <c:v>9.03583975480345E19</c:v>
                </c:pt>
                <c:pt idx="23">
                  <c:v>8.1308679457606E19</c:v>
                </c:pt>
                <c:pt idx="24">
                  <c:v>9.86145639904977E19</c:v>
                </c:pt>
                <c:pt idx="25">
                  <c:v>1.02922537955748E20</c:v>
                </c:pt>
                <c:pt idx="26">
                  <c:v>1.06412824124417E20</c:v>
                </c:pt>
                <c:pt idx="27">
                  <c:v>1.10710074935664E20</c:v>
                </c:pt>
                <c:pt idx="28">
                  <c:v>1.14583022526885E20</c:v>
                </c:pt>
                <c:pt idx="29">
                  <c:v>1.19077535860914E20</c:v>
                </c:pt>
                <c:pt idx="30">
                  <c:v>1.23128229284069E20</c:v>
                </c:pt>
                <c:pt idx="31">
                  <c:v>1.26559335996825E20</c:v>
                </c:pt>
                <c:pt idx="32">
                  <c:v>1.30582395787642E20</c:v>
                </c:pt>
                <c:pt idx="33">
                  <c:v>1.33526116560075E20</c:v>
                </c:pt>
                <c:pt idx="34">
                  <c:v>1.36762234246875E20</c:v>
                </c:pt>
                <c:pt idx="35">
                  <c:v>1.3853866314845E20</c:v>
                </c:pt>
                <c:pt idx="36">
                  <c:v>1.40816651242315E20</c:v>
                </c:pt>
                <c:pt idx="37">
                  <c:v>1.41689618377574E20</c:v>
                </c:pt>
                <c:pt idx="38">
                  <c:v>1.41588477733569E20</c:v>
                </c:pt>
                <c:pt idx="39">
                  <c:v>1.42809354766771E20</c:v>
                </c:pt>
                <c:pt idx="40">
                  <c:v>1.42843493141063E20</c:v>
                </c:pt>
                <c:pt idx="41">
                  <c:v>1.43185551191849E20</c:v>
                </c:pt>
                <c:pt idx="42">
                  <c:v>1.43391376107105E20</c:v>
                </c:pt>
                <c:pt idx="43">
                  <c:v>1.43563236073835E20</c:v>
                </c:pt>
                <c:pt idx="44">
                  <c:v>1.43907884217933E20</c:v>
                </c:pt>
                <c:pt idx="45">
                  <c:v>1.43907884217933E20</c:v>
                </c:pt>
                <c:pt idx="46">
                  <c:v>1.44461908284024E20</c:v>
                </c:pt>
                <c:pt idx="47">
                  <c:v>1.43942417275393E20</c:v>
                </c:pt>
                <c:pt idx="48">
                  <c:v>1.44288432576721E20</c:v>
                </c:pt>
                <c:pt idx="49">
                  <c:v>1.44149876893843E20</c:v>
                </c:pt>
                <c:pt idx="50">
                  <c:v>1.44080673881449E20</c:v>
                </c:pt>
                <c:pt idx="51">
                  <c:v>1.4404609106156E20</c:v>
                </c:pt>
                <c:pt idx="52">
                  <c:v>1.44809799568756E20</c:v>
                </c:pt>
                <c:pt idx="53">
                  <c:v>1.44184497098316E20</c:v>
                </c:pt>
                <c:pt idx="54">
                  <c:v>1.45123977309518E20</c:v>
                </c:pt>
                <c:pt idx="55">
                  <c:v>1.44984216655714E20</c:v>
                </c:pt>
                <c:pt idx="56">
                  <c:v>1.44740120849895E20</c:v>
                </c:pt>
                <c:pt idx="57">
                  <c:v>1.45054071733793E20</c:v>
                </c:pt>
                <c:pt idx="58">
                  <c:v>1.4547426435883E20</c:v>
                </c:pt>
                <c:pt idx="59">
                  <c:v>1.43873363586161E20</c:v>
                </c:pt>
                <c:pt idx="60">
                  <c:v>1.44011520691237E20</c:v>
                </c:pt>
                <c:pt idx="61">
                  <c:v>1.44184497098316E20</c:v>
                </c:pt>
                <c:pt idx="62">
                  <c:v>1.44809799568756E20</c:v>
                </c:pt>
                <c:pt idx="63">
                  <c:v>1.45333997509702E20</c:v>
                </c:pt>
                <c:pt idx="64">
                  <c:v>1.45019137885588E20</c:v>
                </c:pt>
                <c:pt idx="65">
                  <c:v>1.44566143918863E20</c:v>
                </c:pt>
                <c:pt idx="66">
                  <c:v>1.4547426435883E20</c:v>
                </c:pt>
                <c:pt idx="67">
                  <c:v>1.45019137885588E20</c:v>
                </c:pt>
                <c:pt idx="68">
                  <c:v>1.45089018206408E20</c:v>
                </c:pt>
                <c:pt idx="69">
                  <c:v>1.44531386175665E20</c:v>
                </c:pt>
                <c:pt idx="70">
                  <c:v>1.45509362799949E20</c:v>
                </c:pt>
                <c:pt idx="71">
                  <c:v>1.45439178615368E20</c:v>
                </c:pt>
                <c:pt idx="72">
                  <c:v>1.45439178615368E20</c:v>
                </c:pt>
                <c:pt idx="73">
                  <c:v>1.44984216655714E20</c:v>
                </c:pt>
                <c:pt idx="74">
                  <c:v>1.45825821176916E20</c:v>
                </c:pt>
                <c:pt idx="75">
                  <c:v>1.45509362799949E20</c:v>
                </c:pt>
                <c:pt idx="76">
                  <c:v>1.452639401487E20</c:v>
                </c:pt>
                <c:pt idx="77">
                  <c:v>1.44949308038094E20</c:v>
                </c:pt>
                <c:pt idx="78">
                  <c:v>1.45193933431572E20</c:v>
                </c:pt>
                <c:pt idx="79">
                  <c:v>1.45333997509702E20</c:v>
                </c:pt>
                <c:pt idx="80">
                  <c:v>1.45896285452852E20</c:v>
                </c:pt>
                <c:pt idx="81">
                  <c:v>1.46284753454017E20</c:v>
                </c:pt>
                <c:pt idx="82">
                  <c:v>1.44984216655714E20</c:v>
                </c:pt>
                <c:pt idx="83">
                  <c:v>1.45509362799949E20</c:v>
                </c:pt>
                <c:pt idx="84">
                  <c:v>1.45685045685009E20</c:v>
                </c:pt>
                <c:pt idx="85">
                  <c:v>1.45333997509702E20</c:v>
                </c:pt>
                <c:pt idx="86">
                  <c:v>1.45649883663612E20</c:v>
                </c:pt>
                <c:pt idx="87">
                  <c:v>1.45228930462703E20</c:v>
                </c:pt>
                <c:pt idx="88">
                  <c:v>1.46178653908311E20</c:v>
                </c:pt>
                <c:pt idx="89">
                  <c:v>1.46461842903885E20</c:v>
                </c:pt>
                <c:pt idx="90">
                  <c:v>1.46461842903885E20</c:v>
                </c:pt>
                <c:pt idx="91">
                  <c:v>1.45439178615368E20</c:v>
                </c:pt>
                <c:pt idx="92">
                  <c:v>1.4593153674489E20</c:v>
                </c:pt>
                <c:pt idx="93">
                  <c:v>1.45825821176916E20</c:v>
                </c:pt>
                <c:pt idx="94">
                  <c:v>1.45158949049209E20</c:v>
                </c:pt>
                <c:pt idx="95">
                  <c:v>1.4593153674489E20</c:v>
                </c:pt>
                <c:pt idx="96">
                  <c:v>1.4547426435883E20</c:v>
                </c:pt>
                <c:pt idx="97">
                  <c:v>1.45720220440886E20</c:v>
                </c:pt>
                <c:pt idx="98">
                  <c:v>1.45896285452852E20</c:v>
                </c:pt>
                <c:pt idx="99">
                  <c:v>1.4477495392139E20</c:v>
                </c:pt>
                <c:pt idx="100">
                  <c:v>1.45054071733793E20</c:v>
                </c:pt>
              </c:numCache>
            </c:numRef>
          </c:yVal>
          <c:smooth val="1"/>
        </c:ser>
        <c:ser>
          <c:idx val="3"/>
          <c:order val="3"/>
          <c:tx>
            <c:v>808</c:v>
          </c:tx>
          <c:xVal>
            <c:numRef>
              <c:f>'802_Mini_Cbulk_CV'!$A$1:$A$101</c:f>
              <c:numCache>
                <c:formatCode>0.00E+00</c:formatCode>
                <c:ptCount val="101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  <c:pt idx="13">
                  <c:v>65.0</c:v>
                </c:pt>
                <c:pt idx="14">
                  <c:v>70.0</c:v>
                </c:pt>
                <c:pt idx="15">
                  <c:v>75.0</c:v>
                </c:pt>
                <c:pt idx="16">
                  <c:v>80.0</c:v>
                </c:pt>
                <c:pt idx="17">
                  <c:v>85.0</c:v>
                </c:pt>
                <c:pt idx="18">
                  <c:v>90.0</c:v>
                </c:pt>
                <c:pt idx="19">
                  <c:v>95.0</c:v>
                </c:pt>
                <c:pt idx="20">
                  <c:v>100.0</c:v>
                </c:pt>
                <c:pt idx="21">
                  <c:v>105.0</c:v>
                </c:pt>
                <c:pt idx="22">
                  <c:v>110.0</c:v>
                </c:pt>
                <c:pt idx="23">
                  <c:v>115.0</c:v>
                </c:pt>
                <c:pt idx="24">
                  <c:v>120.0</c:v>
                </c:pt>
                <c:pt idx="25">
                  <c:v>125.0</c:v>
                </c:pt>
                <c:pt idx="26">
                  <c:v>130.0</c:v>
                </c:pt>
                <c:pt idx="27">
                  <c:v>135.0</c:v>
                </c:pt>
                <c:pt idx="28">
                  <c:v>140.0</c:v>
                </c:pt>
                <c:pt idx="29">
                  <c:v>145.0</c:v>
                </c:pt>
                <c:pt idx="30">
                  <c:v>150.0</c:v>
                </c:pt>
                <c:pt idx="31">
                  <c:v>155.0</c:v>
                </c:pt>
                <c:pt idx="32">
                  <c:v>160.0</c:v>
                </c:pt>
                <c:pt idx="33">
                  <c:v>165.0</c:v>
                </c:pt>
                <c:pt idx="34">
                  <c:v>170.0</c:v>
                </c:pt>
                <c:pt idx="35">
                  <c:v>175.0</c:v>
                </c:pt>
                <c:pt idx="36">
                  <c:v>180.0</c:v>
                </c:pt>
                <c:pt idx="37">
                  <c:v>185.0</c:v>
                </c:pt>
                <c:pt idx="38">
                  <c:v>190.0</c:v>
                </c:pt>
                <c:pt idx="39">
                  <c:v>195.0</c:v>
                </c:pt>
                <c:pt idx="40">
                  <c:v>200.0</c:v>
                </c:pt>
                <c:pt idx="41">
                  <c:v>205.0</c:v>
                </c:pt>
                <c:pt idx="42">
                  <c:v>210.0</c:v>
                </c:pt>
                <c:pt idx="43">
                  <c:v>215.0</c:v>
                </c:pt>
                <c:pt idx="44">
                  <c:v>220.0</c:v>
                </c:pt>
                <c:pt idx="45">
                  <c:v>225.0</c:v>
                </c:pt>
                <c:pt idx="46">
                  <c:v>230.0</c:v>
                </c:pt>
                <c:pt idx="47">
                  <c:v>235.0</c:v>
                </c:pt>
                <c:pt idx="48">
                  <c:v>240.0</c:v>
                </c:pt>
                <c:pt idx="49">
                  <c:v>245.0</c:v>
                </c:pt>
                <c:pt idx="50">
                  <c:v>250.0</c:v>
                </c:pt>
                <c:pt idx="51">
                  <c:v>255.0</c:v>
                </c:pt>
                <c:pt idx="52">
                  <c:v>260.0</c:v>
                </c:pt>
                <c:pt idx="53">
                  <c:v>265.0</c:v>
                </c:pt>
                <c:pt idx="54">
                  <c:v>270.0</c:v>
                </c:pt>
                <c:pt idx="55">
                  <c:v>275.0</c:v>
                </c:pt>
                <c:pt idx="56">
                  <c:v>280.0</c:v>
                </c:pt>
                <c:pt idx="57">
                  <c:v>285.0</c:v>
                </c:pt>
                <c:pt idx="58">
                  <c:v>290.0</c:v>
                </c:pt>
                <c:pt idx="59">
                  <c:v>295.0</c:v>
                </c:pt>
                <c:pt idx="60">
                  <c:v>300.0</c:v>
                </c:pt>
                <c:pt idx="61">
                  <c:v>305.0</c:v>
                </c:pt>
                <c:pt idx="62">
                  <c:v>310.0</c:v>
                </c:pt>
                <c:pt idx="63">
                  <c:v>315.0</c:v>
                </c:pt>
                <c:pt idx="64">
                  <c:v>320.0</c:v>
                </c:pt>
                <c:pt idx="65">
                  <c:v>325.0</c:v>
                </c:pt>
                <c:pt idx="66">
                  <c:v>330.0</c:v>
                </c:pt>
                <c:pt idx="67">
                  <c:v>335.0</c:v>
                </c:pt>
                <c:pt idx="68">
                  <c:v>340.0</c:v>
                </c:pt>
                <c:pt idx="69">
                  <c:v>345.0</c:v>
                </c:pt>
                <c:pt idx="70">
                  <c:v>350.0</c:v>
                </c:pt>
                <c:pt idx="71">
                  <c:v>355.0</c:v>
                </c:pt>
                <c:pt idx="72">
                  <c:v>360.0</c:v>
                </c:pt>
                <c:pt idx="73">
                  <c:v>365.0</c:v>
                </c:pt>
                <c:pt idx="74">
                  <c:v>370.0</c:v>
                </c:pt>
                <c:pt idx="75">
                  <c:v>375.0</c:v>
                </c:pt>
                <c:pt idx="76">
                  <c:v>380.0</c:v>
                </c:pt>
                <c:pt idx="77">
                  <c:v>385.0</c:v>
                </c:pt>
                <c:pt idx="78">
                  <c:v>390.0</c:v>
                </c:pt>
                <c:pt idx="79">
                  <c:v>395.0</c:v>
                </c:pt>
                <c:pt idx="80">
                  <c:v>400.0</c:v>
                </c:pt>
                <c:pt idx="81">
                  <c:v>405.0</c:v>
                </c:pt>
                <c:pt idx="82">
                  <c:v>410.0</c:v>
                </c:pt>
                <c:pt idx="83">
                  <c:v>415.0</c:v>
                </c:pt>
                <c:pt idx="84">
                  <c:v>420.0</c:v>
                </c:pt>
                <c:pt idx="85">
                  <c:v>425.0</c:v>
                </c:pt>
                <c:pt idx="86">
                  <c:v>430.0</c:v>
                </c:pt>
                <c:pt idx="87">
                  <c:v>435.0</c:v>
                </c:pt>
                <c:pt idx="88">
                  <c:v>440.0</c:v>
                </c:pt>
                <c:pt idx="89">
                  <c:v>445.0</c:v>
                </c:pt>
                <c:pt idx="90">
                  <c:v>450.0</c:v>
                </c:pt>
                <c:pt idx="91">
                  <c:v>455.0</c:v>
                </c:pt>
                <c:pt idx="92">
                  <c:v>460.0</c:v>
                </c:pt>
                <c:pt idx="93">
                  <c:v>465.0</c:v>
                </c:pt>
                <c:pt idx="94">
                  <c:v>470.0</c:v>
                </c:pt>
                <c:pt idx="95">
                  <c:v>475.0</c:v>
                </c:pt>
                <c:pt idx="96">
                  <c:v>480.0</c:v>
                </c:pt>
                <c:pt idx="97">
                  <c:v>485.0</c:v>
                </c:pt>
                <c:pt idx="98">
                  <c:v>490.0</c:v>
                </c:pt>
                <c:pt idx="99">
                  <c:v>495.0</c:v>
                </c:pt>
                <c:pt idx="100">
                  <c:v>500.0</c:v>
                </c:pt>
              </c:numCache>
            </c:numRef>
          </c:xVal>
          <c:yVal>
            <c:numRef>
              <c:f>'802_Mini_Cbulk_CV'!$L$1:$L$101</c:f>
              <c:numCache>
                <c:formatCode>0.00E+00</c:formatCode>
                <c:ptCount val="101"/>
                <c:pt idx="0">
                  <c:v>8.96410771271828E16</c:v>
                </c:pt>
                <c:pt idx="1">
                  <c:v>1.53398993420349E18</c:v>
                </c:pt>
                <c:pt idx="2">
                  <c:v>3.29260154737127E18</c:v>
                </c:pt>
                <c:pt idx="3">
                  <c:v>9.5969437189155E18</c:v>
                </c:pt>
                <c:pt idx="4">
                  <c:v>1.37888260593369E19</c:v>
                </c:pt>
                <c:pt idx="5">
                  <c:v>1.80309320639557E19</c:v>
                </c:pt>
                <c:pt idx="6">
                  <c:v>2.22709163435342E19</c:v>
                </c:pt>
                <c:pt idx="7">
                  <c:v>2.65703050271018E19</c:v>
                </c:pt>
                <c:pt idx="8">
                  <c:v>3.07957245679668E19</c:v>
                </c:pt>
                <c:pt idx="9">
                  <c:v>3.4930056055754E19</c:v>
                </c:pt>
                <c:pt idx="10">
                  <c:v>3.91603396611221E19</c:v>
                </c:pt>
                <c:pt idx="11">
                  <c:v>4.3396675120339E19</c:v>
                </c:pt>
                <c:pt idx="12">
                  <c:v>4.76280969574695E19</c:v>
                </c:pt>
                <c:pt idx="13">
                  <c:v>5.16827649865806E19</c:v>
                </c:pt>
                <c:pt idx="14">
                  <c:v>5.56916907997327E19</c:v>
                </c:pt>
                <c:pt idx="15">
                  <c:v>5.99994840044376E19</c:v>
                </c:pt>
                <c:pt idx="16">
                  <c:v>6.4E19</c:v>
                </c:pt>
                <c:pt idx="17">
                  <c:v>6.8301345536507E19</c:v>
                </c:pt>
                <c:pt idx="18">
                  <c:v>7.21850188655546E19</c:v>
                </c:pt>
                <c:pt idx="19">
                  <c:v>7.62761961061001E19</c:v>
                </c:pt>
                <c:pt idx="20">
                  <c:v>8.04359629190212E19</c:v>
                </c:pt>
                <c:pt idx="21">
                  <c:v>8.41679993266562E19</c:v>
                </c:pt>
                <c:pt idx="22">
                  <c:v>8.81659282770176E19</c:v>
                </c:pt>
                <c:pt idx="23">
                  <c:v>8.93364446239114E19</c:v>
                </c:pt>
                <c:pt idx="24">
                  <c:v>9.05304268238035E19</c:v>
                </c:pt>
                <c:pt idx="25">
                  <c:v>9.0702947845805E19</c:v>
                </c:pt>
                <c:pt idx="26">
                  <c:v>9.0702947845805E19</c:v>
                </c:pt>
                <c:pt idx="27">
                  <c:v>9.10494726414545E19</c:v>
                </c:pt>
                <c:pt idx="28">
                  <c:v>9.05304268238035E19</c:v>
                </c:pt>
                <c:pt idx="29">
                  <c:v>9.05304268238035E19</c:v>
                </c:pt>
                <c:pt idx="30">
                  <c:v>9.0702947845805E19</c:v>
                </c:pt>
                <c:pt idx="31">
                  <c:v>9.0702947845805E19</c:v>
                </c:pt>
                <c:pt idx="32">
                  <c:v>9.03583975480345E19</c:v>
                </c:pt>
                <c:pt idx="33">
                  <c:v>9.0186858151404E19</c:v>
                </c:pt>
                <c:pt idx="34">
                  <c:v>9.05304268238035E19</c:v>
                </c:pt>
                <c:pt idx="35">
                  <c:v>9.03583975480345E19</c:v>
                </c:pt>
                <c:pt idx="36">
                  <c:v>9.03583975480345E19</c:v>
                </c:pt>
                <c:pt idx="37">
                  <c:v>9.0186858151404E19</c:v>
                </c:pt>
                <c:pt idx="38">
                  <c:v>9.0186858151404E19</c:v>
                </c:pt>
                <c:pt idx="39">
                  <c:v>9.001580677567E19</c:v>
                </c:pt>
                <c:pt idx="40">
                  <c:v>8.96751606978881E19</c:v>
                </c:pt>
                <c:pt idx="41">
                  <c:v>8.96751606978881E19</c:v>
                </c:pt>
                <c:pt idx="42">
                  <c:v>9.001580677567E19</c:v>
                </c:pt>
                <c:pt idx="43">
                  <c:v>8.96751606978881E19</c:v>
                </c:pt>
                <c:pt idx="44">
                  <c:v>8.96751606978881E19</c:v>
                </c:pt>
                <c:pt idx="45">
                  <c:v>9.001580677567E19</c:v>
                </c:pt>
                <c:pt idx="46">
                  <c:v>8.91678057853856E19</c:v>
                </c:pt>
                <c:pt idx="47">
                  <c:v>8.96751606978881E19</c:v>
                </c:pt>
                <c:pt idx="48">
                  <c:v>8.95055623231708E19</c:v>
                </c:pt>
                <c:pt idx="49">
                  <c:v>8.93364446239114E19</c:v>
                </c:pt>
                <c:pt idx="50">
                  <c:v>8.91678057853856E19</c:v>
                </c:pt>
                <c:pt idx="51">
                  <c:v>8.93364446239114E19</c:v>
                </c:pt>
                <c:pt idx="52">
                  <c:v>8.88319574743653E19</c:v>
                </c:pt>
                <c:pt idx="53">
                  <c:v>8.91678057853856E19</c:v>
                </c:pt>
                <c:pt idx="54">
                  <c:v>8.8999644001424E19</c:v>
                </c:pt>
                <c:pt idx="55">
                  <c:v>8.91678057853856E19</c:v>
                </c:pt>
                <c:pt idx="56">
                  <c:v>8.91678057853856E19</c:v>
                </c:pt>
                <c:pt idx="57">
                  <c:v>8.88319574743653E19</c:v>
                </c:pt>
                <c:pt idx="58">
                  <c:v>8.91678057853856E19</c:v>
                </c:pt>
                <c:pt idx="59">
                  <c:v>8.91678057853856E19</c:v>
                </c:pt>
                <c:pt idx="60">
                  <c:v>8.88319574743653E19</c:v>
                </c:pt>
                <c:pt idx="61">
                  <c:v>8.8999644001424E19</c:v>
                </c:pt>
                <c:pt idx="62">
                  <c:v>8.8999644001424E19</c:v>
                </c:pt>
                <c:pt idx="63">
                  <c:v>8.91678057853856E19</c:v>
                </c:pt>
                <c:pt idx="64">
                  <c:v>8.84980030425613E19</c:v>
                </c:pt>
                <c:pt idx="65">
                  <c:v>8.88319574743653E19</c:v>
                </c:pt>
                <c:pt idx="66">
                  <c:v>8.88319574743653E19</c:v>
                </c:pt>
                <c:pt idx="67">
                  <c:v>8.81659282770176E19</c:v>
                </c:pt>
                <c:pt idx="68">
                  <c:v>8.86647444150077E19</c:v>
                </c:pt>
                <c:pt idx="69">
                  <c:v>8.83317315846005E19</c:v>
                </c:pt>
                <c:pt idx="70">
                  <c:v>8.84980030425613E19</c:v>
                </c:pt>
                <c:pt idx="71">
                  <c:v>8.84980030425613E19</c:v>
                </c:pt>
                <c:pt idx="72">
                  <c:v>8.84980030425613E19</c:v>
                </c:pt>
                <c:pt idx="73">
                  <c:v>8.84980030425613E19</c:v>
                </c:pt>
                <c:pt idx="74">
                  <c:v>8.84980030425613E19</c:v>
                </c:pt>
                <c:pt idx="75">
                  <c:v>8.84980030425613E19</c:v>
                </c:pt>
                <c:pt idx="76">
                  <c:v>8.84980030425613E19</c:v>
                </c:pt>
                <c:pt idx="77">
                  <c:v>8.83317315846005E19</c:v>
                </c:pt>
                <c:pt idx="78">
                  <c:v>8.84980030425613E19</c:v>
                </c:pt>
                <c:pt idx="79">
                  <c:v>8.81659282770176E19</c:v>
                </c:pt>
                <c:pt idx="80">
                  <c:v>8.84980030425613E19</c:v>
                </c:pt>
                <c:pt idx="81">
                  <c:v>8.81659282770176E19</c:v>
                </c:pt>
                <c:pt idx="82">
                  <c:v>8.84980030425613E19</c:v>
                </c:pt>
                <c:pt idx="83">
                  <c:v>8.81659282770176E19</c:v>
                </c:pt>
                <c:pt idx="84">
                  <c:v>8.7835719097857E19</c:v>
                </c:pt>
                <c:pt idx="85">
                  <c:v>8.86647444150077E19</c:v>
                </c:pt>
                <c:pt idx="86">
                  <c:v>8.81659282770176E19</c:v>
                </c:pt>
                <c:pt idx="87">
                  <c:v>8.83317315846005E19</c:v>
                </c:pt>
                <c:pt idx="88">
                  <c:v>8.7835719097857E19</c:v>
                </c:pt>
                <c:pt idx="89">
                  <c:v>8.81659282770176E19</c:v>
                </c:pt>
                <c:pt idx="90">
                  <c:v>8.81659282770176E19</c:v>
                </c:pt>
                <c:pt idx="91">
                  <c:v>8.7835719097857E19</c:v>
                </c:pt>
                <c:pt idx="92">
                  <c:v>8.8000591363974E19</c:v>
                </c:pt>
                <c:pt idx="93">
                  <c:v>8.81659282770176E19</c:v>
                </c:pt>
                <c:pt idx="94">
                  <c:v>8.7835719097857E19</c:v>
                </c:pt>
                <c:pt idx="95">
                  <c:v>8.7835719097857E19</c:v>
                </c:pt>
                <c:pt idx="96">
                  <c:v>8.81659282770176E19</c:v>
                </c:pt>
                <c:pt idx="97">
                  <c:v>8.81659282770176E19</c:v>
                </c:pt>
                <c:pt idx="98">
                  <c:v>8.8000591363974E19</c:v>
                </c:pt>
                <c:pt idx="99">
                  <c:v>8.81659282770176E19</c:v>
                </c:pt>
                <c:pt idx="100">
                  <c:v>8.76713097392305E19</c:v>
                </c:pt>
              </c:numCache>
            </c:numRef>
          </c:yVal>
          <c:smooth val="1"/>
        </c:ser>
        <c:ser>
          <c:idx val="4"/>
          <c:order val="4"/>
          <c:tx>
            <c:v>812</c:v>
          </c:tx>
          <c:xVal>
            <c:numRef>
              <c:f>'802_Mini_Cbulk_CV'!$A$1:$A$101</c:f>
              <c:numCache>
                <c:formatCode>0.00E+00</c:formatCode>
                <c:ptCount val="101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  <c:pt idx="13">
                  <c:v>65.0</c:v>
                </c:pt>
                <c:pt idx="14">
                  <c:v>70.0</c:v>
                </c:pt>
                <c:pt idx="15">
                  <c:v>75.0</c:v>
                </c:pt>
                <c:pt idx="16">
                  <c:v>80.0</c:v>
                </c:pt>
                <c:pt idx="17">
                  <c:v>85.0</c:v>
                </c:pt>
                <c:pt idx="18">
                  <c:v>90.0</c:v>
                </c:pt>
                <c:pt idx="19">
                  <c:v>95.0</c:v>
                </c:pt>
                <c:pt idx="20">
                  <c:v>100.0</c:v>
                </c:pt>
                <c:pt idx="21">
                  <c:v>105.0</c:v>
                </c:pt>
                <c:pt idx="22">
                  <c:v>110.0</c:v>
                </c:pt>
                <c:pt idx="23">
                  <c:v>115.0</c:v>
                </c:pt>
                <c:pt idx="24">
                  <c:v>120.0</c:v>
                </c:pt>
                <c:pt idx="25">
                  <c:v>125.0</c:v>
                </c:pt>
                <c:pt idx="26">
                  <c:v>130.0</c:v>
                </c:pt>
                <c:pt idx="27">
                  <c:v>135.0</c:v>
                </c:pt>
                <c:pt idx="28">
                  <c:v>140.0</c:v>
                </c:pt>
                <c:pt idx="29">
                  <c:v>145.0</c:v>
                </c:pt>
                <c:pt idx="30">
                  <c:v>150.0</c:v>
                </c:pt>
                <c:pt idx="31">
                  <c:v>155.0</c:v>
                </c:pt>
                <c:pt idx="32">
                  <c:v>160.0</c:v>
                </c:pt>
                <c:pt idx="33">
                  <c:v>165.0</c:v>
                </c:pt>
                <c:pt idx="34">
                  <c:v>170.0</c:v>
                </c:pt>
                <c:pt idx="35">
                  <c:v>175.0</c:v>
                </c:pt>
                <c:pt idx="36">
                  <c:v>180.0</c:v>
                </c:pt>
                <c:pt idx="37">
                  <c:v>185.0</c:v>
                </c:pt>
                <c:pt idx="38">
                  <c:v>190.0</c:v>
                </c:pt>
                <c:pt idx="39">
                  <c:v>195.0</c:v>
                </c:pt>
                <c:pt idx="40">
                  <c:v>200.0</c:v>
                </c:pt>
                <c:pt idx="41">
                  <c:v>205.0</c:v>
                </c:pt>
                <c:pt idx="42">
                  <c:v>210.0</c:v>
                </c:pt>
                <c:pt idx="43">
                  <c:v>215.0</c:v>
                </c:pt>
                <c:pt idx="44">
                  <c:v>220.0</c:v>
                </c:pt>
                <c:pt idx="45">
                  <c:v>225.0</c:v>
                </c:pt>
                <c:pt idx="46">
                  <c:v>230.0</c:v>
                </c:pt>
                <c:pt idx="47">
                  <c:v>235.0</c:v>
                </c:pt>
                <c:pt idx="48">
                  <c:v>240.0</c:v>
                </c:pt>
                <c:pt idx="49">
                  <c:v>245.0</c:v>
                </c:pt>
                <c:pt idx="50">
                  <c:v>250.0</c:v>
                </c:pt>
                <c:pt idx="51">
                  <c:v>255.0</c:v>
                </c:pt>
                <c:pt idx="52">
                  <c:v>260.0</c:v>
                </c:pt>
                <c:pt idx="53">
                  <c:v>265.0</c:v>
                </c:pt>
                <c:pt idx="54">
                  <c:v>270.0</c:v>
                </c:pt>
                <c:pt idx="55">
                  <c:v>275.0</c:v>
                </c:pt>
                <c:pt idx="56">
                  <c:v>280.0</c:v>
                </c:pt>
                <c:pt idx="57">
                  <c:v>285.0</c:v>
                </c:pt>
                <c:pt idx="58">
                  <c:v>290.0</c:v>
                </c:pt>
                <c:pt idx="59">
                  <c:v>295.0</c:v>
                </c:pt>
                <c:pt idx="60">
                  <c:v>300.0</c:v>
                </c:pt>
                <c:pt idx="61">
                  <c:v>305.0</c:v>
                </c:pt>
                <c:pt idx="62">
                  <c:v>310.0</c:v>
                </c:pt>
                <c:pt idx="63">
                  <c:v>315.0</c:v>
                </c:pt>
                <c:pt idx="64">
                  <c:v>320.0</c:v>
                </c:pt>
                <c:pt idx="65">
                  <c:v>325.0</c:v>
                </c:pt>
                <c:pt idx="66">
                  <c:v>330.0</c:v>
                </c:pt>
                <c:pt idx="67">
                  <c:v>335.0</c:v>
                </c:pt>
                <c:pt idx="68">
                  <c:v>340.0</c:v>
                </c:pt>
                <c:pt idx="69">
                  <c:v>345.0</c:v>
                </c:pt>
                <c:pt idx="70">
                  <c:v>350.0</c:v>
                </c:pt>
                <c:pt idx="71">
                  <c:v>355.0</c:v>
                </c:pt>
                <c:pt idx="72">
                  <c:v>360.0</c:v>
                </c:pt>
                <c:pt idx="73">
                  <c:v>365.0</c:v>
                </c:pt>
                <c:pt idx="74">
                  <c:v>370.0</c:v>
                </c:pt>
                <c:pt idx="75">
                  <c:v>375.0</c:v>
                </c:pt>
                <c:pt idx="76">
                  <c:v>380.0</c:v>
                </c:pt>
                <c:pt idx="77">
                  <c:v>385.0</c:v>
                </c:pt>
                <c:pt idx="78">
                  <c:v>390.0</c:v>
                </c:pt>
                <c:pt idx="79">
                  <c:v>395.0</c:v>
                </c:pt>
                <c:pt idx="80">
                  <c:v>400.0</c:v>
                </c:pt>
                <c:pt idx="81">
                  <c:v>405.0</c:v>
                </c:pt>
                <c:pt idx="82">
                  <c:v>410.0</c:v>
                </c:pt>
                <c:pt idx="83">
                  <c:v>415.0</c:v>
                </c:pt>
                <c:pt idx="84">
                  <c:v>420.0</c:v>
                </c:pt>
                <c:pt idx="85">
                  <c:v>425.0</c:v>
                </c:pt>
                <c:pt idx="86">
                  <c:v>430.0</c:v>
                </c:pt>
                <c:pt idx="87">
                  <c:v>435.0</c:v>
                </c:pt>
                <c:pt idx="88">
                  <c:v>440.0</c:v>
                </c:pt>
                <c:pt idx="89">
                  <c:v>445.0</c:v>
                </c:pt>
                <c:pt idx="90">
                  <c:v>450.0</c:v>
                </c:pt>
                <c:pt idx="91">
                  <c:v>455.0</c:v>
                </c:pt>
                <c:pt idx="92">
                  <c:v>460.0</c:v>
                </c:pt>
                <c:pt idx="93">
                  <c:v>465.0</c:v>
                </c:pt>
                <c:pt idx="94">
                  <c:v>470.0</c:v>
                </c:pt>
                <c:pt idx="95">
                  <c:v>475.0</c:v>
                </c:pt>
                <c:pt idx="96">
                  <c:v>480.0</c:v>
                </c:pt>
                <c:pt idx="97">
                  <c:v>485.0</c:v>
                </c:pt>
                <c:pt idx="98">
                  <c:v>490.0</c:v>
                </c:pt>
                <c:pt idx="99">
                  <c:v>495.0</c:v>
                </c:pt>
                <c:pt idx="100">
                  <c:v>500.0</c:v>
                </c:pt>
              </c:numCache>
            </c:numRef>
          </c:xVal>
          <c:yVal>
            <c:numRef>
              <c:f>'802_Mini_Cbulk_CV'!$M$1:$M$101</c:f>
              <c:numCache>
                <c:formatCode>0.00E+00</c:formatCode>
                <c:ptCount val="101"/>
                <c:pt idx="0">
                  <c:v>5.38326128735311E16</c:v>
                </c:pt>
                <c:pt idx="1">
                  <c:v>1.391603888748E18</c:v>
                </c:pt>
                <c:pt idx="2">
                  <c:v>6.43200607387197E18</c:v>
                </c:pt>
                <c:pt idx="3">
                  <c:v>1.25392226885698E19</c:v>
                </c:pt>
                <c:pt idx="4">
                  <c:v>1.72173344122863E19</c:v>
                </c:pt>
                <c:pt idx="5">
                  <c:v>2.1613205322641E19</c:v>
                </c:pt>
                <c:pt idx="6">
                  <c:v>2.62984878369494E19</c:v>
                </c:pt>
                <c:pt idx="7">
                  <c:v>3.07957245679668E19</c:v>
                </c:pt>
                <c:pt idx="8">
                  <c:v>3.50957974888256E19</c:v>
                </c:pt>
                <c:pt idx="9">
                  <c:v>3.95553973339662E19</c:v>
                </c:pt>
                <c:pt idx="10">
                  <c:v>4.39158729970519E19</c:v>
                </c:pt>
                <c:pt idx="11">
                  <c:v>4.81583987525048E19</c:v>
                </c:pt>
                <c:pt idx="12">
                  <c:v>5.23581043015324E19</c:v>
                </c:pt>
                <c:pt idx="13">
                  <c:v>5.64473930053777E19</c:v>
                </c:pt>
                <c:pt idx="14">
                  <c:v>6.07500566494278E19</c:v>
                </c:pt>
                <c:pt idx="15">
                  <c:v>6.50364203954215E19</c:v>
                </c:pt>
                <c:pt idx="16">
                  <c:v>6.88693376491452E19</c:v>
                </c:pt>
                <c:pt idx="17">
                  <c:v>7.3301745167949E19</c:v>
                </c:pt>
                <c:pt idx="18">
                  <c:v>7.7081924982329E19</c:v>
                </c:pt>
                <c:pt idx="19">
                  <c:v>8.14555122574255E19</c:v>
                </c:pt>
                <c:pt idx="20">
                  <c:v>8.51023270380305E19</c:v>
                </c:pt>
                <c:pt idx="21">
                  <c:v>8.91678057853856E19</c:v>
                </c:pt>
                <c:pt idx="22">
                  <c:v>9.37128955504182E19</c:v>
                </c:pt>
                <c:pt idx="23">
                  <c:v>7.85926261254465E19</c:v>
                </c:pt>
                <c:pt idx="24">
                  <c:v>1.01455702654601E20</c:v>
                </c:pt>
                <c:pt idx="25">
                  <c:v>1.05280317478272E20</c:v>
                </c:pt>
                <c:pt idx="26">
                  <c:v>1.09279637807065E20</c:v>
                </c:pt>
                <c:pt idx="27">
                  <c:v>1.12717255606249E20</c:v>
                </c:pt>
                <c:pt idx="28">
                  <c:v>1.17177461187192E20</c:v>
                </c:pt>
                <c:pt idx="29">
                  <c:v>1.21237509081296E20</c:v>
                </c:pt>
                <c:pt idx="30">
                  <c:v>1.24756399095671E20</c:v>
                </c:pt>
                <c:pt idx="31">
                  <c:v>1.28605579599369E20</c:v>
                </c:pt>
                <c:pt idx="32">
                  <c:v>1.32300269326304E20</c:v>
                </c:pt>
                <c:pt idx="33">
                  <c:v>1.34863001645018E20</c:v>
                </c:pt>
                <c:pt idx="34">
                  <c:v>1.36922311759069E20</c:v>
                </c:pt>
                <c:pt idx="35">
                  <c:v>1.37597715877916E20</c:v>
                </c:pt>
                <c:pt idx="36">
                  <c:v>1.386365530328E20</c:v>
                </c:pt>
                <c:pt idx="37">
                  <c:v>1.39522250143415E20</c:v>
                </c:pt>
                <c:pt idx="38">
                  <c:v>1.39291811735026E20</c:v>
                </c:pt>
                <c:pt idx="39">
                  <c:v>1.39720224223016E20</c:v>
                </c:pt>
                <c:pt idx="40">
                  <c:v>1.40250219856245E20</c:v>
                </c:pt>
                <c:pt idx="41">
                  <c:v>1.40916965861568E20</c:v>
                </c:pt>
                <c:pt idx="42">
                  <c:v>1.40383189955302E20</c:v>
                </c:pt>
                <c:pt idx="43">
                  <c:v>1.41050885517459E20</c:v>
                </c:pt>
                <c:pt idx="44">
                  <c:v>1.41285704716635E20</c:v>
                </c:pt>
                <c:pt idx="45">
                  <c:v>1.40716443701461E20</c:v>
                </c:pt>
                <c:pt idx="46">
                  <c:v>1.41487445344991E20</c:v>
                </c:pt>
                <c:pt idx="47">
                  <c:v>1.41218553717243E20</c:v>
                </c:pt>
                <c:pt idx="48">
                  <c:v>1.40449745929219E20</c:v>
                </c:pt>
                <c:pt idx="49">
                  <c:v>1.41993691390684E20</c:v>
                </c:pt>
                <c:pt idx="50">
                  <c:v>1.41487445344991E20</c:v>
                </c:pt>
                <c:pt idx="51">
                  <c:v>1.41790867431721E20</c:v>
                </c:pt>
                <c:pt idx="52">
                  <c:v>1.4172335600907E20</c:v>
                </c:pt>
                <c:pt idx="53">
                  <c:v>1.41757105691872E20</c:v>
                </c:pt>
                <c:pt idx="54">
                  <c:v>1.41622179245555E20</c:v>
                </c:pt>
                <c:pt idx="55">
                  <c:v>1.41554788249962E20</c:v>
                </c:pt>
                <c:pt idx="56">
                  <c:v>1.41386521057401E20</c:v>
                </c:pt>
                <c:pt idx="57">
                  <c:v>1.41420150484899E20</c:v>
                </c:pt>
                <c:pt idx="58">
                  <c:v>1.41993691390684E20</c:v>
                </c:pt>
                <c:pt idx="59">
                  <c:v>1.41622179245555E20</c:v>
                </c:pt>
                <c:pt idx="60">
                  <c:v>1.42604781287332E20</c:v>
                </c:pt>
                <c:pt idx="61">
                  <c:v>1.4172335600907E20</c:v>
                </c:pt>
                <c:pt idx="62">
                  <c:v>1.4223086985911E20</c:v>
                </c:pt>
                <c:pt idx="63">
                  <c:v>1.41858427105536E20</c:v>
                </c:pt>
                <c:pt idx="64">
                  <c:v>1.41757105691872E20</c:v>
                </c:pt>
                <c:pt idx="65">
                  <c:v>1.4182464123436E20</c:v>
                </c:pt>
                <c:pt idx="66">
                  <c:v>1.42264801002273E20</c:v>
                </c:pt>
                <c:pt idx="67">
                  <c:v>1.41858427105536E20</c:v>
                </c:pt>
                <c:pt idx="68">
                  <c:v>1.42027537690877E20</c:v>
                </c:pt>
                <c:pt idx="69">
                  <c:v>1.41757105691872E20</c:v>
                </c:pt>
                <c:pt idx="70">
                  <c:v>1.41622179245555E20</c:v>
                </c:pt>
                <c:pt idx="71">
                  <c:v>1.41892225051001E20</c:v>
                </c:pt>
                <c:pt idx="72">
                  <c:v>1.42672923578218E20</c:v>
                </c:pt>
                <c:pt idx="73">
                  <c:v>1.41926035076508E20</c:v>
                </c:pt>
                <c:pt idx="74">
                  <c:v>1.41993691390684E20</c:v>
                </c:pt>
                <c:pt idx="75">
                  <c:v>1.42434638987514E20</c:v>
                </c:pt>
                <c:pt idx="76">
                  <c:v>1.41521110789009E20</c:v>
                </c:pt>
                <c:pt idx="77">
                  <c:v>1.42775228629186E20</c:v>
                </c:pt>
                <c:pt idx="78">
                  <c:v>1.42264801002273E20</c:v>
                </c:pt>
                <c:pt idx="79">
                  <c:v>1.42911806623176E20</c:v>
                </c:pt>
                <c:pt idx="80">
                  <c:v>1.41926035076508E20</c:v>
                </c:pt>
                <c:pt idx="81">
                  <c:v>1.41453791912193E20</c:v>
                </c:pt>
                <c:pt idx="82">
                  <c:v>1.42877643757913E20</c:v>
                </c:pt>
                <c:pt idx="83">
                  <c:v>1.42129149233105E20</c:v>
                </c:pt>
                <c:pt idx="84">
                  <c:v>1.42434638987514E20</c:v>
                </c:pt>
                <c:pt idx="85">
                  <c:v>1.42264801002273E20</c:v>
                </c:pt>
                <c:pt idx="86">
                  <c:v>1.42468643079064E20</c:v>
                </c:pt>
                <c:pt idx="87">
                  <c:v>1.42129149233105E20</c:v>
                </c:pt>
                <c:pt idx="88">
                  <c:v>1.42027537690877E20</c:v>
                </c:pt>
                <c:pt idx="89">
                  <c:v>1.42095266606315E20</c:v>
                </c:pt>
                <c:pt idx="90">
                  <c:v>1.42163043980313E20</c:v>
                </c:pt>
                <c:pt idx="91">
                  <c:v>1.41959857187816E20</c:v>
                </c:pt>
                <c:pt idx="92">
                  <c:v>1.42434638987514E20</c:v>
                </c:pt>
                <c:pt idx="93">
                  <c:v>1.42604781287332E20</c:v>
                </c:pt>
                <c:pt idx="94">
                  <c:v>1.42536687803147E20</c:v>
                </c:pt>
                <c:pt idx="95">
                  <c:v>1.42061396094164E20</c:v>
                </c:pt>
                <c:pt idx="96">
                  <c:v>1.42570728447316E20</c:v>
                </c:pt>
                <c:pt idx="97">
                  <c:v>1.43014368768041E20</c:v>
                </c:pt>
                <c:pt idx="98">
                  <c:v>1.4240064706854E20</c:v>
                </c:pt>
                <c:pt idx="99">
                  <c:v>1.41655892791647E20</c:v>
                </c:pt>
                <c:pt idx="100">
                  <c:v>1.4240064706854E20</c:v>
                </c:pt>
              </c:numCache>
            </c:numRef>
          </c:yVal>
          <c:smooth val="1"/>
        </c:ser>
        <c:ser>
          <c:idx val="5"/>
          <c:order val="5"/>
          <c:tx>
            <c:v>813</c:v>
          </c:tx>
          <c:xVal>
            <c:numRef>
              <c:f>'802_Mini_Cbulk_CV'!$A$1:$A$101</c:f>
              <c:numCache>
                <c:formatCode>0.00E+00</c:formatCode>
                <c:ptCount val="101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  <c:pt idx="13">
                  <c:v>65.0</c:v>
                </c:pt>
                <c:pt idx="14">
                  <c:v>70.0</c:v>
                </c:pt>
                <c:pt idx="15">
                  <c:v>75.0</c:v>
                </c:pt>
                <c:pt idx="16">
                  <c:v>80.0</c:v>
                </c:pt>
                <c:pt idx="17">
                  <c:v>85.0</c:v>
                </c:pt>
                <c:pt idx="18">
                  <c:v>90.0</c:v>
                </c:pt>
                <c:pt idx="19">
                  <c:v>95.0</c:v>
                </c:pt>
                <c:pt idx="20">
                  <c:v>100.0</c:v>
                </c:pt>
                <c:pt idx="21">
                  <c:v>105.0</c:v>
                </c:pt>
                <c:pt idx="22">
                  <c:v>110.0</c:v>
                </c:pt>
                <c:pt idx="23">
                  <c:v>115.0</c:v>
                </c:pt>
                <c:pt idx="24">
                  <c:v>120.0</c:v>
                </c:pt>
                <c:pt idx="25">
                  <c:v>125.0</c:v>
                </c:pt>
                <c:pt idx="26">
                  <c:v>130.0</c:v>
                </c:pt>
                <c:pt idx="27">
                  <c:v>135.0</c:v>
                </c:pt>
                <c:pt idx="28">
                  <c:v>140.0</c:v>
                </c:pt>
                <c:pt idx="29">
                  <c:v>145.0</c:v>
                </c:pt>
                <c:pt idx="30">
                  <c:v>150.0</c:v>
                </c:pt>
                <c:pt idx="31">
                  <c:v>155.0</c:v>
                </c:pt>
                <c:pt idx="32">
                  <c:v>160.0</c:v>
                </c:pt>
                <c:pt idx="33">
                  <c:v>165.0</c:v>
                </c:pt>
                <c:pt idx="34">
                  <c:v>170.0</c:v>
                </c:pt>
                <c:pt idx="35">
                  <c:v>175.0</c:v>
                </c:pt>
                <c:pt idx="36">
                  <c:v>180.0</c:v>
                </c:pt>
                <c:pt idx="37">
                  <c:v>185.0</c:v>
                </c:pt>
                <c:pt idx="38">
                  <c:v>190.0</c:v>
                </c:pt>
                <c:pt idx="39">
                  <c:v>195.0</c:v>
                </c:pt>
                <c:pt idx="40">
                  <c:v>200.0</c:v>
                </c:pt>
                <c:pt idx="41">
                  <c:v>205.0</c:v>
                </c:pt>
                <c:pt idx="42">
                  <c:v>210.0</c:v>
                </c:pt>
                <c:pt idx="43">
                  <c:v>215.0</c:v>
                </c:pt>
                <c:pt idx="44">
                  <c:v>220.0</c:v>
                </c:pt>
                <c:pt idx="45">
                  <c:v>225.0</c:v>
                </c:pt>
                <c:pt idx="46">
                  <c:v>230.0</c:v>
                </c:pt>
                <c:pt idx="47">
                  <c:v>235.0</c:v>
                </c:pt>
                <c:pt idx="48">
                  <c:v>240.0</c:v>
                </c:pt>
                <c:pt idx="49">
                  <c:v>245.0</c:v>
                </c:pt>
                <c:pt idx="50">
                  <c:v>250.0</c:v>
                </c:pt>
                <c:pt idx="51">
                  <c:v>255.0</c:v>
                </c:pt>
                <c:pt idx="52">
                  <c:v>260.0</c:v>
                </c:pt>
                <c:pt idx="53">
                  <c:v>265.0</c:v>
                </c:pt>
                <c:pt idx="54">
                  <c:v>270.0</c:v>
                </c:pt>
                <c:pt idx="55">
                  <c:v>275.0</c:v>
                </c:pt>
                <c:pt idx="56">
                  <c:v>280.0</c:v>
                </c:pt>
                <c:pt idx="57">
                  <c:v>285.0</c:v>
                </c:pt>
                <c:pt idx="58">
                  <c:v>290.0</c:v>
                </c:pt>
                <c:pt idx="59">
                  <c:v>295.0</c:v>
                </c:pt>
                <c:pt idx="60">
                  <c:v>300.0</c:v>
                </c:pt>
                <c:pt idx="61">
                  <c:v>305.0</c:v>
                </c:pt>
                <c:pt idx="62">
                  <c:v>310.0</c:v>
                </c:pt>
                <c:pt idx="63">
                  <c:v>315.0</c:v>
                </c:pt>
                <c:pt idx="64">
                  <c:v>320.0</c:v>
                </c:pt>
                <c:pt idx="65">
                  <c:v>325.0</c:v>
                </c:pt>
                <c:pt idx="66">
                  <c:v>330.0</c:v>
                </c:pt>
                <c:pt idx="67">
                  <c:v>335.0</c:v>
                </c:pt>
                <c:pt idx="68">
                  <c:v>340.0</c:v>
                </c:pt>
                <c:pt idx="69">
                  <c:v>345.0</c:v>
                </c:pt>
                <c:pt idx="70">
                  <c:v>350.0</c:v>
                </c:pt>
                <c:pt idx="71">
                  <c:v>355.0</c:v>
                </c:pt>
                <c:pt idx="72">
                  <c:v>360.0</c:v>
                </c:pt>
                <c:pt idx="73">
                  <c:v>365.0</c:v>
                </c:pt>
                <c:pt idx="74">
                  <c:v>370.0</c:v>
                </c:pt>
                <c:pt idx="75">
                  <c:v>375.0</c:v>
                </c:pt>
                <c:pt idx="76">
                  <c:v>380.0</c:v>
                </c:pt>
                <c:pt idx="77">
                  <c:v>385.0</c:v>
                </c:pt>
                <c:pt idx="78">
                  <c:v>390.0</c:v>
                </c:pt>
                <c:pt idx="79">
                  <c:v>395.0</c:v>
                </c:pt>
                <c:pt idx="80">
                  <c:v>400.0</c:v>
                </c:pt>
                <c:pt idx="81">
                  <c:v>405.0</c:v>
                </c:pt>
                <c:pt idx="82">
                  <c:v>410.0</c:v>
                </c:pt>
                <c:pt idx="83">
                  <c:v>415.0</c:v>
                </c:pt>
                <c:pt idx="84">
                  <c:v>420.0</c:v>
                </c:pt>
                <c:pt idx="85">
                  <c:v>425.0</c:v>
                </c:pt>
                <c:pt idx="86">
                  <c:v>430.0</c:v>
                </c:pt>
                <c:pt idx="87">
                  <c:v>435.0</c:v>
                </c:pt>
                <c:pt idx="88">
                  <c:v>440.0</c:v>
                </c:pt>
                <c:pt idx="89">
                  <c:v>445.0</c:v>
                </c:pt>
                <c:pt idx="90">
                  <c:v>450.0</c:v>
                </c:pt>
                <c:pt idx="91">
                  <c:v>455.0</c:v>
                </c:pt>
                <c:pt idx="92">
                  <c:v>460.0</c:v>
                </c:pt>
                <c:pt idx="93">
                  <c:v>465.0</c:v>
                </c:pt>
                <c:pt idx="94">
                  <c:v>470.0</c:v>
                </c:pt>
                <c:pt idx="95">
                  <c:v>475.0</c:v>
                </c:pt>
                <c:pt idx="96">
                  <c:v>480.0</c:v>
                </c:pt>
                <c:pt idx="97">
                  <c:v>485.0</c:v>
                </c:pt>
                <c:pt idx="98">
                  <c:v>490.0</c:v>
                </c:pt>
                <c:pt idx="99">
                  <c:v>495.0</c:v>
                </c:pt>
                <c:pt idx="100">
                  <c:v>500.0</c:v>
                </c:pt>
              </c:numCache>
            </c:numRef>
          </c:xVal>
          <c:yVal>
            <c:numRef>
              <c:f>'802_Mini_Cbulk_CV'!$N$1:$N$101</c:f>
              <c:numCache>
                <c:formatCode>0.00E+00</c:formatCode>
                <c:ptCount val="101"/>
                <c:pt idx="0">
                  <c:v>5.35093319472276E16</c:v>
                </c:pt>
                <c:pt idx="1">
                  <c:v>1.3721116038806E18</c:v>
                </c:pt>
                <c:pt idx="2">
                  <c:v>5.01150415837074E18</c:v>
                </c:pt>
                <c:pt idx="3">
                  <c:v>1.17847135530923E19</c:v>
                </c:pt>
                <c:pt idx="4">
                  <c:v>1.63777602462953E19</c:v>
                </c:pt>
                <c:pt idx="5">
                  <c:v>2.10227085195157E19</c:v>
                </c:pt>
                <c:pt idx="6">
                  <c:v>2.55592099545966E19</c:v>
                </c:pt>
                <c:pt idx="7">
                  <c:v>3.01564425771575E19</c:v>
                </c:pt>
                <c:pt idx="8">
                  <c:v>3.47654859380562E19</c:v>
                </c:pt>
                <c:pt idx="9">
                  <c:v>3.89650265507691E19</c:v>
                </c:pt>
                <c:pt idx="10">
                  <c:v>4.34539077882004E19</c:v>
                </c:pt>
                <c:pt idx="11">
                  <c:v>4.78921468852145E19</c:v>
                </c:pt>
                <c:pt idx="12">
                  <c:v>5.22824149665733E19</c:v>
                </c:pt>
                <c:pt idx="13">
                  <c:v>5.6617415177204E19</c:v>
                </c:pt>
                <c:pt idx="14">
                  <c:v>6.08448674920475E19</c:v>
                </c:pt>
                <c:pt idx="15">
                  <c:v>6.49316496989444E19</c:v>
                </c:pt>
                <c:pt idx="16">
                  <c:v>6.95603300220298E19</c:v>
                </c:pt>
                <c:pt idx="17">
                  <c:v>7.34274232334647E19</c:v>
                </c:pt>
                <c:pt idx="18">
                  <c:v>7.74895853997223E19</c:v>
                </c:pt>
                <c:pt idx="19">
                  <c:v>8.18984050285622E19</c:v>
                </c:pt>
                <c:pt idx="20">
                  <c:v>8.58928692598871E19</c:v>
                </c:pt>
                <c:pt idx="21">
                  <c:v>9.03583975480345E19</c:v>
                </c:pt>
                <c:pt idx="22">
                  <c:v>9.42595909133754E19</c:v>
                </c:pt>
                <c:pt idx="23">
                  <c:v>9.05304268238035E19</c:v>
                </c:pt>
                <c:pt idx="24">
                  <c:v>1.02859917136051E20</c:v>
                </c:pt>
                <c:pt idx="25">
                  <c:v>1.06654733850631E20</c:v>
                </c:pt>
                <c:pt idx="26">
                  <c:v>1.10523929403326E20</c:v>
                </c:pt>
                <c:pt idx="27">
                  <c:v>1.15223493941364E20</c:v>
                </c:pt>
                <c:pt idx="28">
                  <c:v>1.18611124461452E20</c:v>
                </c:pt>
                <c:pt idx="29">
                  <c:v>1.22719369432536E20</c:v>
                </c:pt>
                <c:pt idx="30">
                  <c:v>1.27245525649676E20</c:v>
                </c:pt>
                <c:pt idx="31">
                  <c:v>1.30701853662048E20</c:v>
                </c:pt>
                <c:pt idx="32">
                  <c:v>1.34425540852762E20</c:v>
                </c:pt>
                <c:pt idx="33">
                  <c:v>1.3775926293284E20</c:v>
                </c:pt>
                <c:pt idx="34">
                  <c:v>1.41017387711838E20</c:v>
                </c:pt>
                <c:pt idx="35">
                  <c:v>1.42741114722461E20</c:v>
                </c:pt>
                <c:pt idx="36">
                  <c:v>1.44566143918863E20</c:v>
                </c:pt>
                <c:pt idx="37">
                  <c:v>1.44670492410326E20</c:v>
                </c:pt>
                <c:pt idx="38">
                  <c:v>1.46107984992781E20</c:v>
                </c:pt>
                <c:pt idx="39">
                  <c:v>1.4692378328742E20</c:v>
                </c:pt>
                <c:pt idx="40">
                  <c:v>1.47495331625259E20</c:v>
                </c:pt>
                <c:pt idx="41">
                  <c:v>1.47244869587501E20</c:v>
                </c:pt>
                <c:pt idx="42">
                  <c:v>1.47209141381485E20</c:v>
                </c:pt>
                <c:pt idx="43">
                  <c:v>1.48214469182625E20</c:v>
                </c:pt>
                <c:pt idx="44">
                  <c:v>1.47998176662463E20</c:v>
                </c:pt>
                <c:pt idx="45">
                  <c:v>1.48178387515378E20</c:v>
                </c:pt>
                <c:pt idx="46">
                  <c:v>1.49011611938477E20</c:v>
                </c:pt>
                <c:pt idx="47">
                  <c:v>1.48467410267671E20</c:v>
                </c:pt>
                <c:pt idx="48">
                  <c:v>1.49230130709478E20</c:v>
                </c:pt>
                <c:pt idx="49">
                  <c:v>1.48034192523293E20</c:v>
                </c:pt>
                <c:pt idx="50">
                  <c:v>1.48395075355093E20</c:v>
                </c:pt>
                <c:pt idx="51">
                  <c:v>1.48034192523293E20</c:v>
                </c:pt>
                <c:pt idx="52">
                  <c:v>1.49266597232821E20</c:v>
                </c:pt>
                <c:pt idx="53">
                  <c:v>1.48576011844242E20</c:v>
                </c:pt>
                <c:pt idx="54">
                  <c:v>1.48757279456065E20</c:v>
                </c:pt>
                <c:pt idx="55">
                  <c:v>1.49741880935319E20</c:v>
                </c:pt>
                <c:pt idx="56">
                  <c:v>1.48214469182625E20</c:v>
                </c:pt>
                <c:pt idx="57">
                  <c:v>1.4825056403039E20</c:v>
                </c:pt>
                <c:pt idx="58">
                  <c:v>1.48467410267671E20</c:v>
                </c:pt>
                <c:pt idx="59">
                  <c:v>1.49011611938477E20</c:v>
                </c:pt>
                <c:pt idx="60">
                  <c:v>1.49522237575166E20</c:v>
                </c:pt>
                <c:pt idx="61">
                  <c:v>1.48793572784251E20</c:v>
                </c:pt>
                <c:pt idx="62">
                  <c:v>1.49449130504958E20</c:v>
                </c:pt>
                <c:pt idx="63">
                  <c:v>1.49084398168647E20</c:v>
                </c:pt>
                <c:pt idx="64">
                  <c:v>1.50072254538031E20</c:v>
                </c:pt>
                <c:pt idx="65">
                  <c:v>1.49778535211159E20</c:v>
                </c:pt>
                <c:pt idx="66">
                  <c:v>1.49376077038859E20</c:v>
                </c:pt>
                <c:pt idx="67">
                  <c:v>1.49668612737793E20</c:v>
                </c:pt>
                <c:pt idx="68">
                  <c:v>1.48539798082425E20</c:v>
                </c:pt>
                <c:pt idx="69">
                  <c:v>1.49376077038859E20</c:v>
                </c:pt>
                <c:pt idx="70">
                  <c:v>1.49157237741602E20</c:v>
                </c:pt>
                <c:pt idx="71">
                  <c:v>1.50403722696686E20</c:v>
                </c:pt>
                <c:pt idx="72">
                  <c:v>1.49339570390975E20</c:v>
                </c:pt>
                <c:pt idx="73">
                  <c:v>1.49962008624735E20</c:v>
                </c:pt>
                <c:pt idx="74">
                  <c:v>1.5021943830218E20</c:v>
                </c:pt>
                <c:pt idx="75">
                  <c:v>1.49595398301937E20</c:v>
                </c:pt>
                <c:pt idx="76">
                  <c:v>1.49778535211159E20</c:v>
                </c:pt>
                <c:pt idx="77">
                  <c:v>1.49522237575166E20</c:v>
                </c:pt>
                <c:pt idx="78">
                  <c:v>1.495588112282E20</c:v>
                </c:pt>
                <c:pt idx="79">
                  <c:v>1.49851884149928E20</c:v>
                </c:pt>
                <c:pt idx="80">
                  <c:v>1.49522237575166E20</c:v>
                </c:pt>
                <c:pt idx="81">
                  <c:v>1.49851884149928E20</c:v>
                </c:pt>
                <c:pt idx="82">
                  <c:v>1.49376077038859E20</c:v>
                </c:pt>
                <c:pt idx="83">
                  <c:v>1.49266597232821E20</c:v>
                </c:pt>
                <c:pt idx="84">
                  <c:v>1.49741880935319E20</c:v>
                </c:pt>
                <c:pt idx="85">
                  <c:v>1.49998743760521E20</c:v>
                </c:pt>
                <c:pt idx="86">
                  <c:v>1.50145819367582E20</c:v>
                </c:pt>
                <c:pt idx="87">
                  <c:v>1.49888578826044E20</c:v>
                </c:pt>
                <c:pt idx="88">
                  <c:v>1.50514456153416E20</c:v>
                </c:pt>
                <c:pt idx="89">
                  <c:v>1.5010903019299E20</c:v>
                </c:pt>
                <c:pt idx="90">
                  <c:v>1.5044062026728E20</c:v>
                </c:pt>
                <c:pt idx="91">
                  <c:v>1.50588346410601E20</c:v>
                </c:pt>
                <c:pt idx="92">
                  <c:v>1.50145819367582E20</c:v>
                </c:pt>
                <c:pt idx="93">
                  <c:v>1.49778535211159E20</c:v>
                </c:pt>
                <c:pt idx="94">
                  <c:v>1.49266597232821E20</c:v>
                </c:pt>
                <c:pt idx="95">
                  <c:v>1.49925286982112E20</c:v>
                </c:pt>
                <c:pt idx="96">
                  <c:v>1.50182622068435E20</c:v>
                </c:pt>
                <c:pt idx="97">
                  <c:v>1.50256268075453E20</c:v>
                </c:pt>
                <c:pt idx="98">
                  <c:v>1.49668612737793E20</c:v>
                </c:pt>
                <c:pt idx="99">
                  <c:v>1.5010903019299E20</c:v>
                </c:pt>
                <c:pt idx="100">
                  <c:v>1.49011611938477E20</c:v>
                </c:pt>
              </c:numCache>
            </c:numRef>
          </c:yVal>
          <c:smooth val="1"/>
        </c:ser>
        <c:axId val="637435912"/>
        <c:axId val="637446136"/>
      </c:scatterChart>
      <c:valAx>
        <c:axId val="637435912"/>
        <c:scaling>
          <c:orientation val="minMax"/>
          <c:max val="500.0"/>
          <c:min val="0.0"/>
        </c:scaling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/>
                  <a:t>Voltage </a:t>
                </a:r>
                <a:r>
                  <a:rPr lang="en-US" sz="1400" dirty="0"/>
                  <a:t>(</a:t>
                </a:r>
                <a:r>
                  <a:rPr lang="en-US" sz="1400" dirty="0" smtClean="0"/>
                  <a:t>V</a:t>
                </a:r>
                <a:r>
                  <a:rPr lang="en-US" sz="1400" baseline="-25000" dirty="0" smtClean="0"/>
                  <a:t>R</a:t>
                </a:r>
                <a:r>
                  <a:rPr lang="en-US" sz="1400" dirty="0" smtClean="0"/>
                  <a:t>)</a:t>
                </a:r>
                <a:endParaRPr lang="en-US" sz="1400" dirty="0"/>
              </a:p>
            </c:rich>
          </c:tx>
          <c:layout/>
        </c:title>
        <c:numFmt formatCode="General" sourceLinked="0"/>
        <c:minorTickMark val="out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37446136"/>
        <c:crosses val="autoZero"/>
        <c:crossBetween val="midCat"/>
      </c:valAx>
      <c:valAx>
        <c:axId val="637446136"/>
        <c:scaling>
          <c:orientation val="minMax"/>
          <c:max val="2.0E20"/>
          <c:min val="0.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 dirty="0"/>
                  <a:t>1/</a:t>
                </a:r>
                <a:r>
                  <a:rPr lang="en-US" sz="1400" dirty="0" smtClean="0"/>
                  <a:t>C</a:t>
                </a:r>
                <a:r>
                  <a:rPr lang="en-US" sz="1400" baseline="30000" dirty="0" smtClean="0"/>
                  <a:t>2</a:t>
                </a:r>
                <a:endParaRPr lang="en-US" sz="1400" baseline="30000" dirty="0"/>
              </a:p>
            </c:rich>
          </c:tx>
          <c:layout/>
        </c:title>
        <c:numFmt formatCode="0.00E+00" sourceLinked="1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37435912"/>
        <c:crosses val="autoZero"/>
        <c:crossBetween val="midCat"/>
      </c:valAx>
    </c:plotArea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6E9A19-6BFB-704A-B96E-D1BEA500B0F3}" type="datetime1">
              <a:rPr lang="en-US" smtClean="0"/>
              <a:pPr/>
              <a:t>8/15/12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E. Alagoz, ACCTR Meeting, 18 August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D5E97-32CB-FF44-AC96-DB14FAFBF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8ADB1-52FF-7642-877B-335B8703E353}" type="datetime1">
              <a:rPr lang="en-US" smtClean="0"/>
              <a:pPr/>
              <a:t>8/15/12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E. Alagoz, ACCTR Meeting, 18 August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277815-2502-B144-8BEE-25E03C5F95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77815-2502-B144-8BEE-25E03C5F95E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Alagoz, ACCTR Meeting, 18 August 2012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B7D71-3EB6-644B-AC14-2B942CBA1984}" type="datetime1">
              <a:rPr lang="en-US" smtClean="0"/>
              <a:pPr/>
              <a:t>8/15/12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67D90-3D78-8D49-BF5D-11AE64BE1BAA}" type="datetime1">
              <a:rPr lang="en-US" smtClean="0"/>
              <a:pPr/>
              <a:t>8/15/12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5B66-9BDD-FB49-8964-6BF1A4088736}" type="datetime1">
              <a:rPr lang="en-US" smtClean="0"/>
              <a:pPr/>
              <a:t>8/15/12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9F72-7B57-EE41-8AEF-8BBBA6096770}" type="datetime1">
              <a:rPr lang="en-US" smtClean="0"/>
              <a:pPr/>
              <a:t>8/15/12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7689-7ECB-7C40-9B01-2166CF2A5087}" type="datetime1">
              <a:rPr lang="en-US" smtClean="0"/>
              <a:pPr/>
              <a:t>8/15/12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415B7-1678-2F4C-9AAC-4359BDF190E1}" type="datetime1">
              <a:rPr lang="en-US" smtClean="0"/>
              <a:pPr/>
              <a:t>8/15/12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BBC41-0728-474A-84E8-76A37AFE9D34}" type="datetime1">
              <a:rPr lang="en-US" smtClean="0"/>
              <a:pPr/>
              <a:t>8/15/12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7905E-D404-2A4C-940A-A6A79777ABB6}" type="datetime1">
              <a:rPr lang="en-US" smtClean="0"/>
              <a:pPr/>
              <a:t>8/15/12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DC87-7F90-B146-B303-2DF30753D5C5}" type="datetime1">
              <a:rPr lang="en-US" smtClean="0"/>
              <a:pPr/>
              <a:t>8/15/12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BDD52-7FE1-FF42-B96C-2F20429880C3}" type="datetime1">
              <a:rPr lang="en-US" smtClean="0"/>
              <a:pPr/>
              <a:t>8/15/12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9EEE9-0BC1-734A-AC5F-78C2F35DB04C}" type="datetime1">
              <a:rPr lang="en-US" smtClean="0"/>
              <a:pPr/>
              <a:t>8/15/12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911A3-C1A1-334F-992F-A4691E608DF1}" type="datetime1">
              <a:rPr lang="en-US" smtClean="0"/>
              <a:pPr/>
              <a:t>8/15/12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701A1-9123-5F46-ABC4-F694D428A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df"/><Relationship Id="rId4" Type="http://schemas.openxmlformats.org/officeDocument/2006/relationships/image" Target="../media/image19.pdf"/><Relationship Id="rId5" Type="http://schemas.openxmlformats.org/officeDocument/2006/relationships/image" Target="../media/image20.png"/><Relationship Id="rId7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df"/><Relationship Id="rId9" Type="http://schemas.openxmlformats.org/officeDocument/2006/relationships/image" Target="../media/image24.png"/><Relationship Id="rId3" Type="http://schemas.openxmlformats.org/officeDocument/2006/relationships/image" Target="../media/image18.png"/><Relationship Id="rId6" Type="http://schemas.openxmlformats.org/officeDocument/2006/relationships/image" Target="../media/image21.pd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f"/><Relationship Id="rId3" Type="http://schemas.openxmlformats.org/officeDocument/2006/relationships/image" Target="../media/image26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27.pdf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Relationship Id="rId5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df"/><Relationship Id="rId4" Type="http://schemas.openxmlformats.org/officeDocument/2006/relationships/image" Target="../media/image30.pdf"/><Relationship Id="rId5" Type="http://schemas.openxmlformats.org/officeDocument/2006/relationships/image" Target="../media/image31.png"/><Relationship Id="rId7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df"/><Relationship Id="rId9" Type="http://schemas.openxmlformats.org/officeDocument/2006/relationships/image" Target="../media/image35.png"/><Relationship Id="rId3" Type="http://schemas.openxmlformats.org/officeDocument/2006/relationships/image" Target="../media/image29.png"/><Relationship Id="rId6" Type="http://schemas.openxmlformats.org/officeDocument/2006/relationships/image" Target="../media/image32.pd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38.pdf"/><Relationship Id="rId5" Type="http://schemas.openxmlformats.org/officeDocument/2006/relationships/image" Target="../media/image39.png"/><Relationship Id="rId7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df"/><Relationship Id="rId3" Type="http://schemas.openxmlformats.org/officeDocument/2006/relationships/image" Target="../media/image37.png"/><Relationship Id="rId6" Type="http://schemas.openxmlformats.org/officeDocument/2006/relationships/image" Target="../media/image40.pdf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eg"/><Relationship Id="rId3" Type="http://schemas.openxmlformats.org/officeDocument/2006/relationships/image" Target="../media/image43.pd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df"/><Relationship Id="rId3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47.png"/><Relationship Id="rId1" Type="http://schemas.openxmlformats.org/officeDocument/2006/relationships/video" Target="file://localhost/Users/enver/Desktop/private/CERNTR/ACCTR_talk/Silicon_Wafer_Processing_Animation.mp4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Relationship Id="rId5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df"/><Relationship Id="rId4" Type="http://schemas.openxmlformats.org/officeDocument/2006/relationships/image" Target="../media/image54.pdf"/><Relationship Id="rId5" Type="http://schemas.openxmlformats.org/officeDocument/2006/relationships/image" Target="../media/image55.png"/><Relationship Id="rId7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df"/><Relationship Id="rId9" Type="http://schemas.openxmlformats.org/officeDocument/2006/relationships/image" Target="../media/image59.png"/><Relationship Id="rId3" Type="http://schemas.openxmlformats.org/officeDocument/2006/relationships/image" Target="../media/image53.png"/><Relationship Id="rId6" Type="http://schemas.openxmlformats.org/officeDocument/2006/relationships/image" Target="../media/image56.pdf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image" Target="../media/image62.pdf"/><Relationship Id="rId7" Type="http://schemas.openxmlformats.org/officeDocument/2006/relationships/image" Target="../media/image65.png"/><Relationship Id="rId11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df"/><Relationship Id="rId8" Type="http://schemas.openxmlformats.org/officeDocument/2006/relationships/image" Target="../media/image56.pdf"/><Relationship Id="rId13" Type="http://schemas.openxmlformats.org/officeDocument/2006/relationships/image" Target="../media/image55.png"/><Relationship Id="rId10" Type="http://schemas.openxmlformats.org/officeDocument/2006/relationships/image" Target="../media/image58.pdf"/><Relationship Id="rId5" Type="http://schemas.openxmlformats.org/officeDocument/2006/relationships/image" Target="../media/image63.png"/><Relationship Id="rId12" Type="http://schemas.openxmlformats.org/officeDocument/2006/relationships/image" Target="../media/image54.pdf"/><Relationship Id="rId2" Type="http://schemas.openxmlformats.org/officeDocument/2006/relationships/image" Target="../media/image60.pdf"/><Relationship Id="rId9" Type="http://schemas.openxmlformats.org/officeDocument/2006/relationships/image" Target="../media/image57.png"/><Relationship Id="rId3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wmf"/><Relationship Id="rId3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3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4" Type="http://schemas.openxmlformats.org/officeDocument/2006/relationships/image" Target="../media/image73.png"/><Relationship Id="rId5" Type="http://schemas.openxmlformats.org/officeDocument/2006/relationships/image" Target="../media/image74.png"/><Relationship Id="rId7" Type="http://schemas.openxmlformats.org/officeDocument/2006/relationships/image" Target="../media/image75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jpeg"/><Relationship Id="rId3" Type="http://schemas.openxmlformats.org/officeDocument/2006/relationships/image" Target="../media/image72.png"/><Relationship Id="rId6" Type="http://schemas.openxmlformats.org/officeDocument/2006/relationships/image" Target="../media/image10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ng"/><Relationship Id="rId3" Type="http://schemas.openxmlformats.org/officeDocument/2006/relationships/image" Target="../media/image8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df"/><Relationship Id="rId3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3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4" Type="http://schemas.openxmlformats.org/officeDocument/2006/relationships/image" Target="../media/image91.png"/><Relationship Id="rId5" Type="http://schemas.openxmlformats.org/officeDocument/2006/relationships/image" Target="../media/image92.png"/><Relationship Id="rId7" Type="http://schemas.openxmlformats.org/officeDocument/2006/relationships/image" Target="../media/image9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Relationship Id="rId3" Type="http://schemas.openxmlformats.org/officeDocument/2006/relationships/image" Target="../media/image90.png"/><Relationship Id="rId6" Type="http://schemas.openxmlformats.org/officeDocument/2006/relationships/image" Target="../media/image93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image" Target="../media/image9.jpeg"/><Relationship Id="rId4" Type="http://schemas.openxmlformats.org/officeDocument/2006/relationships/image" Target="../media/image7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ms_tracker_pictur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877" y="533400"/>
            <a:ext cx="8550323" cy="57287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Silicon detectors in HEP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FFFF"/>
                </a:solidFill>
              </a:rPr>
              <a:t>Enver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Alagoz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ACCTR Meeting 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18 </a:t>
            </a:r>
            <a:r>
              <a:rPr lang="en-US" dirty="0" smtClean="0">
                <a:solidFill>
                  <a:srgbClr val="FFFFFF"/>
                </a:solidFill>
              </a:rPr>
              <a:t>August 2012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properties – Band gap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1066800" y="2133600"/>
            <a:ext cx="7009606" cy="3886200"/>
            <a:chOff x="1143794" y="1981200"/>
            <a:chExt cx="7009606" cy="3886200"/>
          </a:xfrm>
        </p:grpSpPr>
        <p:sp>
          <p:nvSpPr>
            <p:cNvPr id="11" name="Rectangle 10"/>
            <p:cNvSpPr/>
            <p:nvPr/>
          </p:nvSpPr>
          <p:spPr>
            <a:xfrm>
              <a:off x="3962400" y="4267200"/>
              <a:ext cx="1447800" cy="15240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219200" y="1981200"/>
              <a:ext cx="1828800" cy="9906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219200" y="4876800"/>
              <a:ext cx="1828800" cy="9906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rot="5400000">
              <a:off x="192088" y="3924300"/>
              <a:ext cx="1905000" cy="1588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3962400" y="2057400"/>
              <a:ext cx="1447800" cy="15240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248400" y="2057400"/>
              <a:ext cx="1447800" cy="15240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248400" y="4267200"/>
              <a:ext cx="1447800" cy="15240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248400" y="3581400"/>
              <a:ext cx="1447800" cy="6858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rot="5400000">
              <a:off x="3543697" y="3924697"/>
              <a:ext cx="685006" cy="1588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5400000">
              <a:off x="6668294" y="3162300"/>
              <a:ext cx="2209800" cy="1588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5400000">
              <a:off x="5068094" y="4685506"/>
              <a:ext cx="2209800" cy="1588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228008" y="2297668"/>
              <a:ext cx="18199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Conduction band</a:t>
              </a:r>
              <a:endParaRPr lang="en-US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04289" y="5181600"/>
              <a:ext cx="14674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Valance </a:t>
              </a:r>
              <a:r>
                <a:rPr lang="en-US" b="1" dirty="0" smtClean="0"/>
                <a:t>band</a:t>
              </a:r>
              <a:endParaRPr lang="en-US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051753" y="2362200"/>
              <a:ext cx="12822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Conduction</a:t>
              </a:r>
              <a:r>
                <a:rPr lang="en-US" b="1" dirty="0" smtClean="0"/>
                <a:t> </a:t>
              </a:r>
            </a:p>
            <a:p>
              <a:r>
                <a:rPr lang="en-US" b="1" dirty="0" smtClean="0"/>
                <a:t>band</a:t>
              </a:r>
              <a:endParaRPr lang="en-US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942769" y="5105400"/>
              <a:ext cx="14674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Valance </a:t>
              </a:r>
              <a:r>
                <a:rPr lang="en-US" b="1" dirty="0" smtClean="0"/>
                <a:t>band</a:t>
              </a:r>
              <a:endParaRPr lang="en-US" b="1" dirty="0"/>
            </a:p>
          </p:txBody>
        </p:sp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4186801" y="3348601"/>
              <a:ext cx="156599" cy="15659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4415401" y="3348601"/>
              <a:ext cx="156599" cy="15659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4648200" y="3348601"/>
              <a:ext cx="156599" cy="15659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4953000" y="3348601"/>
              <a:ext cx="156599" cy="15659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>
              <a:spLocks noChangeAspect="1"/>
            </p:cNvSpPr>
            <p:nvPr/>
          </p:nvSpPr>
          <p:spPr>
            <a:xfrm>
              <a:off x="4267200" y="4343400"/>
              <a:ext cx="156599" cy="156599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4491601" y="4343400"/>
              <a:ext cx="156599" cy="156599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4720201" y="4343400"/>
              <a:ext cx="156599" cy="156599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4948801" y="4343400"/>
              <a:ext cx="156599" cy="156599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191000" y="3029635"/>
              <a:ext cx="91563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 smtClean="0"/>
                <a:t>electrons</a:t>
              </a:r>
              <a:endParaRPr lang="en-US" sz="15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421341" y="4477435"/>
              <a:ext cx="607859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 smtClean="0"/>
                <a:t>holes</a:t>
              </a:r>
              <a:endParaRPr lang="en-US" sz="15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04289" y="3743235"/>
              <a:ext cx="12563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>
                  <a:latin typeface="Calibri (Body)"/>
                  <a:cs typeface="Calibri (Body)"/>
                </a:rPr>
                <a:t>E</a:t>
              </a:r>
              <a:r>
                <a:rPr lang="en-US" sz="2000" baseline="-25000" dirty="0" err="1" smtClean="0">
                  <a:latin typeface="Calibri (Body)"/>
                  <a:cs typeface="Calibri (Body)"/>
                </a:rPr>
                <a:t>g</a:t>
              </a:r>
              <a:r>
                <a:rPr lang="en-US" sz="2000" baseline="-25000" dirty="0" smtClean="0">
                  <a:latin typeface="Calibri (Body)"/>
                  <a:cs typeface="Calibri (Body)"/>
                </a:rPr>
                <a:t> </a:t>
              </a:r>
              <a:r>
                <a:rPr lang="en-US" sz="2000" dirty="0" smtClean="0">
                  <a:latin typeface="Calibri (Body)"/>
                  <a:cs typeface="Calibri (Body)"/>
                </a:rPr>
                <a:t>~ 6 </a:t>
              </a:r>
              <a:r>
                <a:rPr lang="en-US" sz="2000" dirty="0" err="1" smtClean="0">
                  <a:latin typeface="Calibri (Body)"/>
                  <a:cs typeface="Calibri (Body)"/>
                </a:rPr>
                <a:t>eV</a:t>
              </a:r>
              <a:endParaRPr lang="en-US" sz="2000" baseline="-25000" dirty="0">
                <a:latin typeface="Calibri (Body)"/>
                <a:cs typeface="Calibri (Body)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886200" y="3743235"/>
              <a:ext cx="16081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>
                  <a:latin typeface="Calibri (Body)"/>
                  <a:cs typeface="Calibri (Body)"/>
                </a:rPr>
                <a:t>E</a:t>
              </a:r>
              <a:r>
                <a:rPr lang="en-US" sz="2000" baseline="-25000" dirty="0" err="1" smtClean="0">
                  <a:latin typeface="Calibri (Body)"/>
                  <a:cs typeface="Calibri (Body)"/>
                </a:rPr>
                <a:t>g</a:t>
              </a:r>
              <a:r>
                <a:rPr lang="en-US" sz="2000" baseline="-25000" dirty="0" smtClean="0">
                  <a:latin typeface="Calibri (Body)"/>
                  <a:cs typeface="Calibri (Body)"/>
                </a:rPr>
                <a:t> </a:t>
              </a:r>
              <a:r>
                <a:rPr lang="en-US" sz="2000" dirty="0" smtClean="0">
                  <a:latin typeface="Calibri (Body)"/>
                  <a:cs typeface="Calibri (Body)"/>
                </a:rPr>
                <a:t>~ 1.12 </a:t>
              </a:r>
              <a:r>
                <a:rPr lang="en-US" sz="2000" dirty="0" err="1" smtClean="0">
                  <a:latin typeface="Calibri (Body)"/>
                  <a:cs typeface="Calibri (Body)"/>
                </a:rPr>
                <a:t>eV</a:t>
              </a:r>
              <a:endParaRPr lang="en-US" sz="2000" baseline="-25000" dirty="0">
                <a:latin typeface="Calibri (Body)"/>
                <a:cs typeface="Calibri (Body)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5400000">
              <a:off x="7058738" y="2935130"/>
              <a:ext cx="18199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Conduction band</a:t>
              </a:r>
              <a:endParaRPr lang="en-US" b="1" dirty="0"/>
            </a:p>
          </p:txBody>
        </p:sp>
        <p:sp>
          <p:nvSpPr>
            <p:cNvPr id="41" name="TextBox 40"/>
            <p:cNvSpPr txBox="1"/>
            <p:nvPr/>
          </p:nvSpPr>
          <p:spPr>
            <a:xfrm rot="16200000">
              <a:off x="5281681" y="4491818"/>
              <a:ext cx="14674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Valance</a:t>
              </a:r>
              <a:r>
                <a:rPr lang="en-US" b="1" dirty="0" smtClean="0"/>
                <a:t> </a:t>
              </a:r>
              <a:r>
                <a:rPr lang="en-US" b="1" dirty="0" smtClean="0"/>
                <a:t>band</a:t>
              </a:r>
              <a:endParaRPr lang="en-US" b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559667" y="3743235"/>
              <a:ext cx="9079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overlap</a:t>
              </a:r>
              <a:endParaRPr lang="en-US" dirty="0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447800" y="1417638"/>
            <a:ext cx="11987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Insulator</a:t>
            </a:r>
            <a:endParaRPr lang="en-US" sz="2200" dirty="0"/>
          </a:p>
        </p:txBody>
      </p:sp>
      <p:sp>
        <p:nvSpPr>
          <p:cNvPr id="45" name="TextBox 44"/>
          <p:cNvSpPr txBox="1"/>
          <p:nvPr/>
        </p:nvSpPr>
        <p:spPr>
          <a:xfrm>
            <a:off x="3685252" y="1417638"/>
            <a:ext cx="19159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Semiconductor</a:t>
            </a:r>
            <a:endParaRPr lang="en-US" sz="2200" dirty="0"/>
          </a:p>
        </p:txBody>
      </p:sp>
      <p:sp>
        <p:nvSpPr>
          <p:cNvPr id="46" name="TextBox 45"/>
          <p:cNvSpPr txBox="1"/>
          <p:nvPr/>
        </p:nvSpPr>
        <p:spPr>
          <a:xfrm>
            <a:off x="6172200" y="1417638"/>
            <a:ext cx="13901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C</a:t>
            </a:r>
            <a:r>
              <a:rPr lang="en-US" sz="2200" dirty="0" smtClean="0"/>
              <a:t>onductor</a:t>
            </a:r>
            <a:endParaRPr lang="en-US" sz="2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Very pure material</a:t>
            </a:r>
          </a:p>
          <a:p>
            <a:r>
              <a:rPr lang="en-US" dirty="0" smtClean="0"/>
              <a:t>Charge carriers are created by</a:t>
            </a:r>
          </a:p>
          <a:p>
            <a:pPr lvl="1"/>
            <a:r>
              <a:rPr lang="en-US" dirty="0" smtClean="0"/>
              <a:t>t</a:t>
            </a:r>
            <a:r>
              <a:rPr lang="en-US" dirty="0" smtClean="0"/>
              <a:t>hermal, optical, and other excitations or ionization</a:t>
            </a:r>
          </a:p>
          <a:p>
            <a:r>
              <a:rPr lang="en-US" dirty="0" smtClean="0"/>
              <a:t>Four valance electrons (covalent bonds)</a:t>
            </a:r>
          </a:p>
          <a:p>
            <a:r>
              <a:rPr lang="en-US" dirty="0" smtClean="0"/>
              <a:t>Silicon (Si) and Germanium (</a:t>
            </a:r>
            <a:r>
              <a:rPr lang="en-US" dirty="0" err="1" smtClean="0"/>
              <a:t>Ge</a:t>
            </a:r>
            <a:r>
              <a:rPr lang="en-US" dirty="0" smtClean="0"/>
              <a:t>) are common</a:t>
            </a:r>
          </a:p>
          <a:p>
            <a:r>
              <a:rPr lang="en-US" dirty="0" smtClean="0"/>
              <a:t>Doped with extrinsic semiconductors</a:t>
            </a:r>
          </a:p>
          <a:p>
            <a:pPr lvl="1"/>
            <a:r>
              <a:rPr lang="en-US" dirty="0" smtClean="0"/>
              <a:t>N-type: excess electrons (</a:t>
            </a:r>
            <a:r>
              <a:rPr lang="en-US" dirty="0" err="1" smtClean="0"/>
              <a:t>e</a:t>
            </a:r>
            <a:r>
              <a:rPr lang="en-US" dirty="0" smtClean="0"/>
              <a:t>- donor), i.e. P, As etc.</a:t>
            </a:r>
          </a:p>
          <a:p>
            <a:pPr lvl="1"/>
            <a:r>
              <a:rPr lang="en-US" dirty="0" smtClean="0"/>
              <a:t>P-type: excess holes (</a:t>
            </a:r>
            <a:r>
              <a:rPr lang="en-US" dirty="0" err="1" smtClean="0"/>
              <a:t>e</a:t>
            </a:r>
            <a:r>
              <a:rPr lang="en-US" dirty="0" smtClean="0"/>
              <a:t>- acceptor), i.e. Al, B, </a:t>
            </a:r>
            <a:r>
              <a:rPr lang="en-US" dirty="0" err="1" smtClean="0"/>
              <a:t>Ga</a:t>
            </a:r>
            <a:r>
              <a:rPr lang="en-US" dirty="0" smtClean="0"/>
              <a:t>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Silicon PN-junction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609599"/>
          </a:xfrm>
        </p:spPr>
        <p:txBody>
          <a:bodyPr>
            <a:normAutofit/>
          </a:bodyPr>
          <a:lstStyle/>
          <a:p>
            <a:r>
              <a:rPr lang="en-US" sz="2500" dirty="0" smtClean="0"/>
              <a:t>Silicon detector are in basic form of PN-</a:t>
            </a:r>
            <a:r>
              <a:rPr lang="en-US" sz="2500" dirty="0" smtClean="0"/>
              <a:t>junction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1371600" y="2362200"/>
            <a:ext cx="20574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58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371600" y="2895600"/>
            <a:ext cx="2057400" cy="1524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58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00" y="2362200"/>
            <a:ext cx="2057400" cy="1588"/>
          </a:xfrm>
          <a:prstGeom prst="line">
            <a:avLst/>
          </a:prstGeom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371600" y="2894012"/>
            <a:ext cx="2057400" cy="1588"/>
          </a:xfrm>
          <a:prstGeom prst="line">
            <a:avLst/>
          </a:prstGeom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371600" y="3048000"/>
            <a:ext cx="2057400" cy="1588"/>
          </a:xfrm>
          <a:prstGeom prst="line">
            <a:avLst/>
          </a:prstGeom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371600" y="3200400"/>
            <a:ext cx="2057400" cy="1588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371600" y="4038600"/>
            <a:ext cx="2057400" cy="533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58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1371600" y="4037012"/>
            <a:ext cx="2057400" cy="1588"/>
          </a:xfrm>
          <a:prstGeom prst="line">
            <a:avLst/>
          </a:prstGeom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371600" y="4572000"/>
            <a:ext cx="2057400" cy="1588"/>
          </a:xfrm>
          <a:prstGeom prst="line">
            <a:avLst/>
          </a:prstGeom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30441" y="1905000"/>
            <a:ext cx="1842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N-doped silicon</a:t>
            </a:r>
            <a:endParaRPr lang="en-US" sz="2000" b="1" dirty="0"/>
          </a:p>
        </p:txBody>
      </p:sp>
      <p:sp>
        <p:nvSpPr>
          <p:cNvPr id="15" name="Rectangle 14"/>
          <p:cNvSpPr/>
          <p:nvPr/>
        </p:nvSpPr>
        <p:spPr>
          <a:xfrm>
            <a:off x="4191000" y="2362200"/>
            <a:ext cx="20574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58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191000" y="3883024"/>
            <a:ext cx="2057400" cy="152400"/>
          </a:xfrm>
          <a:prstGeom prst="rect">
            <a:avLst/>
          </a:prstGeom>
          <a:solidFill>
            <a:srgbClr val="0000FF"/>
          </a:solidFill>
          <a:ln w="158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4191000" y="2362200"/>
            <a:ext cx="2057400" cy="1588"/>
          </a:xfrm>
          <a:prstGeom prst="line">
            <a:avLst/>
          </a:prstGeom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191000" y="3883024"/>
            <a:ext cx="2057400" cy="1588"/>
          </a:xfrm>
          <a:prstGeom prst="line">
            <a:avLst/>
          </a:prstGeom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191000" y="4037012"/>
            <a:ext cx="2057400" cy="1588"/>
          </a:xfrm>
          <a:prstGeom prst="line">
            <a:avLst/>
          </a:prstGeom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191000" y="3732212"/>
            <a:ext cx="2057400" cy="1588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191000" y="4038600"/>
            <a:ext cx="2057400" cy="533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58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4191000" y="4037012"/>
            <a:ext cx="2057400" cy="1588"/>
          </a:xfrm>
          <a:prstGeom prst="line">
            <a:avLst/>
          </a:prstGeom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191000" y="4572000"/>
            <a:ext cx="2057400" cy="1588"/>
          </a:xfrm>
          <a:prstGeom prst="line">
            <a:avLst/>
          </a:prstGeom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349841" y="1905000"/>
            <a:ext cx="17899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P-doped silicon</a:t>
            </a:r>
            <a:endParaRPr lang="en-US" sz="2000" b="1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4191000" y="2894012"/>
            <a:ext cx="2057400" cy="1588"/>
          </a:xfrm>
          <a:prstGeom prst="line">
            <a:avLst/>
          </a:prstGeom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629400" y="2510135"/>
            <a:ext cx="233959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N-type: Phosphorus</a:t>
            </a:r>
          </a:p>
          <a:p>
            <a:r>
              <a:rPr lang="en-US" dirty="0" smtClean="0"/>
              <a:t>P-type: Boron</a:t>
            </a:r>
          </a:p>
          <a:p>
            <a:r>
              <a:rPr lang="en-US" b="1" dirty="0" err="1" smtClean="0"/>
              <a:t>E</a:t>
            </a:r>
            <a:r>
              <a:rPr lang="en-US" b="1" baseline="-25000" dirty="0" err="1" smtClean="0"/>
              <a:t>g</a:t>
            </a:r>
            <a:r>
              <a:rPr lang="en-US" b="1" baseline="-25000" dirty="0" smtClean="0"/>
              <a:t> </a:t>
            </a:r>
            <a:r>
              <a:rPr lang="en-US" dirty="0" smtClean="0"/>
              <a:t>: Band gap (1.12 </a:t>
            </a:r>
            <a:r>
              <a:rPr lang="en-US" dirty="0" err="1" smtClean="0"/>
              <a:t>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911418" y="2971800"/>
            <a:ext cx="4601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alibri (Body)"/>
                <a:cs typeface="Calibri (Body)"/>
              </a:rPr>
              <a:t>E</a:t>
            </a:r>
            <a:r>
              <a:rPr lang="en-US" sz="2000" b="1" baseline="-25000" dirty="0" smtClean="0">
                <a:latin typeface="Calibri (Body)"/>
                <a:cs typeface="Calibri (Body)"/>
              </a:rPr>
              <a:t>F</a:t>
            </a:r>
            <a:endParaRPr lang="en-US" sz="2000" b="1" baseline="-25000" dirty="0">
              <a:latin typeface="Calibri (Body)"/>
              <a:cs typeface="Calibri (Body)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11418" y="2493902"/>
            <a:ext cx="4792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alibri (Body)"/>
                <a:cs typeface="Calibri (Body)"/>
              </a:rPr>
              <a:t>E</a:t>
            </a:r>
            <a:r>
              <a:rPr lang="en-US" sz="2000" b="1" baseline="-25000" dirty="0">
                <a:latin typeface="Calibri (Body)"/>
                <a:cs typeface="Calibri (Body)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14400" y="4114800"/>
            <a:ext cx="469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alibri (Body)"/>
                <a:cs typeface="Calibri (Body)"/>
              </a:rPr>
              <a:t>E</a:t>
            </a:r>
            <a:r>
              <a:rPr lang="en-US" sz="2000" b="1" baseline="-25000" dirty="0">
                <a:latin typeface="Calibri (Body)"/>
                <a:cs typeface="Calibri (Body)"/>
              </a:rPr>
              <a:t>V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248400" y="3505200"/>
            <a:ext cx="4601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alibri (Body)"/>
                <a:cs typeface="Calibri (Body)"/>
              </a:rPr>
              <a:t>E</a:t>
            </a:r>
            <a:r>
              <a:rPr lang="en-US" sz="2000" b="1" baseline="-25000" dirty="0" smtClean="0">
                <a:latin typeface="Calibri (Body)"/>
                <a:cs typeface="Calibri (Body)"/>
              </a:rPr>
              <a:t>F</a:t>
            </a:r>
            <a:endParaRPr lang="en-US" sz="2000" b="1" baseline="-25000" dirty="0">
              <a:latin typeface="Calibri (Body)"/>
              <a:cs typeface="Calibri (Body)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90636" y="2438400"/>
            <a:ext cx="2001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Conduction band</a:t>
            </a:r>
            <a:endParaRPr lang="en-US" sz="2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4246705" y="2438400"/>
            <a:ext cx="2001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Conduction band</a:t>
            </a:r>
            <a:endParaRPr lang="en-US" sz="2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4419600" y="4095690"/>
            <a:ext cx="1609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Valance band</a:t>
            </a:r>
            <a:endParaRPr lang="en-US" sz="2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1600200" y="4095690"/>
            <a:ext cx="1609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Valance band</a:t>
            </a:r>
            <a:endParaRPr lang="en-US" sz="2000" b="1" dirty="0"/>
          </a:p>
        </p:txBody>
      </p:sp>
      <p:sp>
        <p:nvSpPr>
          <p:cNvPr id="38" name="Left Brace 37"/>
          <p:cNvSpPr/>
          <p:nvPr/>
        </p:nvSpPr>
        <p:spPr>
          <a:xfrm flipH="1">
            <a:off x="3505200" y="3048000"/>
            <a:ext cx="228600" cy="987424"/>
          </a:xfrm>
          <a:prstGeom prst="leftBrac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3730818" y="3305145"/>
            <a:ext cx="4601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latin typeface="Calibri (Body)"/>
                <a:cs typeface="Calibri (Body)"/>
              </a:rPr>
              <a:t>E</a:t>
            </a:r>
            <a:r>
              <a:rPr lang="en-US" sz="2000" b="1" baseline="-25000" dirty="0" err="1">
                <a:latin typeface="Calibri (Body)"/>
                <a:cs typeface="Calibri (Body)"/>
              </a:rPr>
              <a:t>g</a:t>
            </a:r>
            <a:endParaRPr lang="en-US" sz="2000" b="1" baseline="-25000" dirty="0">
              <a:latin typeface="Calibri (Body)"/>
              <a:cs typeface="Calibri (Body)"/>
            </a:endParaRPr>
          </a:p>
        </p:txBody>
      </p:sp>
      <p:grpSp>
        <p:nvGrpSpPr>
          <p:cNvPr id="177" name="Group 176"/>
          <p:cNvGrpSpPr/>
          <p:nvPr/>
        </p:nvGrpSpPr>
        <p:grpSpPr>
          <a:xfrm>
            <a:off x="1752600" y="4724400"/>
            <a:ext cx="1026040" cy="1031901"/>
            <a:chOff x="1752600" y="5562600"/>
            <a:chExt cx="1026040" cy="1031901"/>
          </a:xfrm>
        </p:grpSpPr>
        <p:sp>
          <p:nvSpPr>
            <p:cNvPr id="129" name="Oval 128"/>
            <p:cNvSpPr/>
            <p:nvPr/>
          </p:nvSpPr>
          <p:spPr>
            <a:xfrm>
              <a:off x="1786804" y="5975284"/>
              <a:ext cx="228600" cy="22860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2" name="Group 171"/>
            <p:cNvGrpSpPr/>
            <p:nvPr/>
          </p:nvGrpSpPr>
          <p:grpSpPr>
            <a:xfrm>
              <a:off x="2147120" y="5894458"/>
              <a:ext cx="247484" cy="338554"/>
              <a:chOff x="8643979" y="3721368"/>
              <a:chExt cx="247484" cy="338554"/>
            </a:xfrm>
          </p:grpSpPr>
          <p:sp>
            <p:nvSpPr>
              <p:cNvPr id="131" name="Oval 130"/>
              <p:cNvSpPr/>
              <p:nvPr/>
            </p:nvSpPr>
            <p:spPr>
              <a:xfrm>
                <a:off x="8653421" y="3796781"/>
                <a:ext cx="228600" cy="228600"/>
              </a:xfrm>
              <a:prstGeom prst="ellipse">
                <a:avLst/>
              </a:prstGeom>
              <a:solidFill>
                <a:srgbClr val="77933C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8643979" y="3721368"/>
                <a:ext cx="24748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</a:rPr>
                  <a:t>-</a:t>
                </a:r>
              </a:p>
            </p:txBody>
          </p:sp>
        </p:grpSp>
        <p:sp>
          <p:nvSpPr>
            <p:cNvPr id="133" name="Oval 132"/>
            <p:cNvSpPr>
              <a:spLocks noChangeAspect="1"/>
            </p:cNvSpPr>
            <p:nvPr/>
          </p:nvSpPr>
          <p:spPr>
            <a:xfrm flipV="1">
              <a:off x="2015404" y="6059389"/>
              <a:ext cx="60240" cy="6039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>
              <a:spLocks noChangeAspect="1"/>
            </p:cNvSpPr>
            <p:nvPr/>
          </p:nvSpPr>
          <p:spPr>
            <a:xfrm flipV="1">
              <a:off x="2075644" y="6059389"/>
              <a:ext cx="60240" cy="6039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/>
            <p:nvPr/>
          </p:nvSpPr>
          <p:spPr>
            <a:xfrm>
              <a:off x="1786804" y="6326252"/>
              <a:ext cx="228600" cy="22860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>
              <a:spLocks noChangeAspect="1"/>
            </p:cNvSpPr>
            <p:nvPr/>
          </p:nvSpPr>
          <p:spPr>
            <a:xfrm flipV="1">
              <a:off x="1870984" y="6265862"/>
              <a:ext cx="60240" cy="6039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>
              <a:spLocks noChangeAspect="1"/>
            </p:cNvSpPr>
            <p:nvPr/>
          </p:nvSpPr>
          <p:spPr>
            <a:xfrm flipV="1">
              <a:off x="1870984" y="6205472"/>
              <a:ext cx="60240" cy="6039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/>
            <p:nvPr/>
          </p:nvSpPr>
          <p:spPr>
            <a:xfrm>
              <a:off x="1786804" y="5631317"/>
              <a:ext cx="228600" cy="22860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>
              <a:spLocks noChangeAspect="1"/>
            </p:cNvSpPr>
            <p:nvPr/>
          </p:nvSpPr>
          <p:spPr>
            <a:xfrm flipV="1">
              <a:off x="1870984" y="5854504"/>
              <a:ext cx="60240" cy="6039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/>
            <p:cNvSpPr>
              <a:spLocks noChangeAspect="1"/>
            </p:cNvSpPr>
            <p:nvPr/>
          </p:nvSpPr>
          <p:spPr>
            <a:xfrm flipV="1">
              <a:off x="1870984" y="5914894"/>
              <a:ext cx="60240" cy="6039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/>
            <p:cNvSpPr/>
            <p:nvPr/>
          </p:nvSpPr>
          <p:spPr>
            <a:xfrm>
              <a:off x="2499648" y="5975284"/>
              <a:ext cx="228600" cy="22860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/>
            <p:cNvSpPr>
              <a:spLocks noChangeAspect="1"/>
            </p:cNvSpPr>
            <p:nvPr/>
          </p:nvSpPr>
          <p:spPr>
            <a:xfrm flipV="1">
              <a:off x="2364484" y="6059389"/>
              <a:ext cx="60240" cy="60390"/>
            </a:xfrm>
            <a:prstGeom prst="ellipse">
              <a:avLst/>
            </a:prstGeom>
            <a:solidFill>
              <a:srgbClr val="77933C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/>
            <p:cNvSpPr>
              <a:spLocks noChangeAspect="1"/>
            </p:cNvSpPr>
            <p:nvPr/>
          </p:nvSpPr>
          <p:spPr>
            <a:xfrm flipV="1">
              <a:off x="2424724" y="6059389"/>
              <a:ext cx="60240" cy="6039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/>
            <p:cNvSpPr/>
            <p:nvPr/>
          </p:nvSpPr>
          <p:spPr>
            <a:xfrm>
              <a:off x="2135884" y="6326252"/>
              <a:ext cx="228600" cy="22860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/>
            <p:cNvSpPr>
              <a:spLocks noChangeAspect="1"/>
            </p:cNvSpPr>
            <p:nvPr/>
          </p:nvSpPr>
          <p:spPr>
            <a:xfrm flipV="1">
              <a:off x="2220064" y="6265862"/>
              <a:ext cx="60240" cy="6039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/>
            <p:cNvSpPr>
              <a:spLocks noChangeAspect="1"/>
            </p:cNvSpPr>
            <p:nvPr/>
          </p:nvSpPr>
          <p:spPr>
            <a:xfrm flipV="1">
              <a:off x="2220064" y="6205472"/>
              <a:ext cx="60240" cy="60390"/>
            </a:xfrm>
            <a:prstGeom prst="ellipse">
              <a:avLst/>
            </a:prstGeom>
            <a:solidFill>
              <a:srgbClr val="77933C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/>
            <p:cNvSpPr/>
            <p:nvPr/>
          </p:nvSpPr>
          <p:spPr>
            <a:xfrm>
              <a:off x="2499648" y="6324664"/>
              <a:ext cx="228600" cy="22860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/>
            <p:cNvSpPr>
              <a:spLocks noChangeAspect="1"/>
            </p:cNvSpPr>
            <p:nvPr/>
          </p:nvSpPr>
          <p:spPr>
            <a:xfrm flipV="1">
              <a:off x="2583828" y="6264274"/>
              <a:ext cx="60240" cy="6039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/>
            <p:cNvSpPr>
              <a:spLocks noChangeAspect="1"/>
            </p:cNvSpPr>
            <p:nvPr/>
          </p:nvSpPr>
          <p:spPr>
            <a:xfrm flipV="1">
              <a:off x="2583828" y="6203884"/>
              <a:ext cx="60240" cy="6039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/>
            <p:cNvSpPr/>
            <p:nvPr/>
          </p:nvSpPr>
          <p:spPr>
            <a:xfrm>
              <a:off x="2126442" y="5625904"/>
              <a:ext cx="228600" cy="22860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/>
            <p:cNvSpPr>
              <a:spLocks noChangeAspect="1"/>
            </p:cNvSpPr>
            <p:nvPr/>
          </p:nvSpPr>
          <p:spPr>
            <a:xfrm flipV="1">
              <a:off x="2210622" y="5849091"/>
              <a:ext cx="60240" cy="6039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/>
            <p:cNvSpPr>
              <a:spLocks noChangeAspect="1"/>
            </p:cNvSpPr>
            <p:nvPr/>
          </p:nvSpPr>
          <p:spPr>
            <a:xfrm flipV="1">
              <a:off x="2210622" y="5909481"/>
              <a:ext cx="60240" cy="60390"/>
            </a:xfrm>
            <a:prstGeom prst="ellipse">
              <a:avLst/>
            </a:prstGeom>
            <a:solidFill>
              <a:srgbClr val="77933C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/>
            <p:cNvSpPr/>
            <p:nvPr/>
          </p:nvSpPr>
          <p:spPr>
            <a:xfrm>
              <a:off x="2499648" y="5620491"/>
              <a:ext cx="228600" cy="22860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/>
            <p:cNvSpPr>
              <a:spLocks noChangeAspect="1"/>
            </p:cNvSpPr>
            <p:nvPr/>
          </p:nvSpPr>
          <p:spPr>
            <a:xfrm flipV="1">
              <a:off x="2583828" y="5843678"/>
              <a:ext cx="60240" cy="6039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/>
            <p:cNvSpPr>
              <a:spLocks noChangeAspect="1"/>
            </p:cNvSpPr>
            <p:nvPr/>
          </p:nvSpPr>
          <p:spPr>
            <a:xfrm flipV="1">
              <a:off x="2583828" y="5904068"/>
              <a:ext cx="60240" cy="6039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/>
            <p:cNvSpPr>
              <a:spLocks noChangeAspect="1"/>
            </p:cNvSpPr>
            <p:nvPr/>
          </p:nvSpPr>
          <p:spPr>
            <a:xfrm flipV="1">
              <a:off x="2015404" y="6410357"/>
              <a:ext cx="60240" cy="6039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/>
            <p:cNvSpPr>
              <a:spLocks noChangeAspect="1"/>
            </p:cNvSpPr>
            <p:nvPr/>
          </p:nvSpPr>
          <p:spPr>
            <a:xfrm flipV="1">
              <a:off x="2075644" y="6410357"/>
              <a:ext cx="60240" cy="6039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/>
            <p:cNvSpPr>
              <a:spLocks noChangeAspect="1"/>
            </p:cNvSpPr>
            <p:nvPr/>
          </p:nvSpPr>
          <p:spPr>
            <a:xfrm flipV="1">
              <a:off x="2379168" y="6410357"/>
              <a:ext cx="60240" cy="6039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/>
            <p:cNvSpPr>
              <a:spLocks noChangeAspect="1"/>
            </p:cNvSpPr>
            <p:nvPr/>
          </p:nvSpPr>
          <p:spPr>
            <a:xfrm flipV="1">
              <a:off x="2439408" y="6410357"/>
              <a:ext cx="60240" cy="6039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/>
            <p:cNvSpPr>
              <a:spLocks noChangeAspect="1"/>
            </p:cNvSpPr>
            <p:nvPr/>
          </p:nvSpPr>
          <p:spPr>
            <a:xfrm flipV="1">
              <a:off x="2364484" y="5716489"/>
              <a:ext cx="60240" cy="6039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/>
            <p:cNvSpPr>
              <a:spLocks noChangeAspect="1"/>
            </p:cNvSpPr>
            <p:nvPr/>
          </p:nvSpPr>
          <p:spPr>
            <a:xfrm flipV="1">
              <a:off x="2424724" y="5716489"/>
              <a:ext cx="60240" cy="6039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/>
            <p:cNvSpPr>
              <a:spLocks noChangeAspect="1"/>
            </p:cNvSpPr>
            <p:nvPr/>
          </p:nvSpPr>
          <p:spPr>
            <a:xfrm flipV="1">
              <a:off x="2005962" y="5716489"/>
              <a:ext cx="60240" cy="6039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/>
            <p:cNvSpPr>
              <a:spLocks noChangeAspect="1"/>
            </p:cNvSpPr>
            <p:nvPr/>
          </p:nvSpPr>
          <p:spPr>
            <a:xfrm flipV="1">
              <a:off x="2066202" y="5716489"/>
              <a:ext cx="60240" cy="6039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2470280" y="5562600"/>
              <a:ext cx="308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</a:t>
              </a:r>
              <a:r>
                <a:rPr lang="en-US" sz="1400" dirty="0" smtClean="0"/>
                <a:t>i</a:t>
              </a:r>
              <a:endParaRPr lang="en-US" sz="1400" dirty="0"/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2091910" y="5562600"/>
              <a:ext cx="308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</a:t>
              </a:r>
              <a:r>
                <a:rPr lang="en-US" sz="1400" dirty="0" smtClean="0"/>
                <a:t>i</a:t>
              </a:r>
              <a:endParaRPr lang="en-US" sz="1400" dirty="0"/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1752600" y="5592795"/>
              <a:ext cx="308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</a:t>
              </a:r>
              <a:r>
                <a:rPr lang="en-US" sz="1400" dirty="0" smtClean="0"/>
                <a:t>i</a:t>
              </a:r>
              <a:endParaRPr lang="en-US" sz="1400" dirty="0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2470280" y="5914894"/>
              <a:ext cx="308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</a:t>
              </a:r>
              <a:r>
                <a:rPr lang="en-US" sz="1400" dirty="0" smtClean="0"/>
                <a:t>i</a:t>
              </a:r>
              <a:endParaRPr lang="en-US" sz="1400" dirty="0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1757842" y="5904980"/>
              <a:ext cx="308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</a:t>
              </a:r>
              <a:r>
                <a:rPr lang="en-US" sz="1400" dirty="0" smtClean="0"/>
                <a:t>i</a:t>
              </a:r>
              <a:endParaRPr lang="en-US" sz="1400" dirty="0"/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2468500" y="6286724"/>
              <a:ext cx="308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</a:t>
              </a:r>
              <a:r>
                <a:rPr lang="en-US" sz="1400" dirty="0" smtClean="0"/>
                <a:t>i</a:t>
              </a:r>
              <a:endParaRPr lang="en-US" sz="1400" dirty="0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2091910" y="6286724"/>
              <a:ext cx="308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</a:t>
              </a:r>
              <a:r>
                <a:rPr lang="en-US" sz="1400" dirty="0" smtClean="0"/>
                <a:t>i</a:t>
              </a:r>
              <a:endParaRPr lang="en-US" sz="1400" dirty="0"/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1752600" y="6286724"/>
              <a:ext cx="308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</a:t>
              </a:r>
              <a:r>
                <a:rPr lang="en-US" sz="1400" dirty="0" smtClean="0"/>
                <a:t>i</a:t>
              </a:r>
              <a:endParaRPr lang="en-US" sz="1400" dirty="0"/>
            </a:p>
          </p:txBody>
        </p:sp>
        <p:sp>
          <p:nvSpPr>
            <p:cNvPr id="176" name="Oval 175"/>
            <p:cNvSpPr>
              <a:spLocks noChangeAspect="1"/>
            </p:cNvSpPr>
            <p:nvPr/>
          </p:nvSpPr>
          <p:spPr>
            <a:xfrm flipV="1">
              <a:off x="2073360" y="5943600"/>
              <a:ext cx="60240" cy="60390"/>
            </a:xfrm>
            <a:prstGeom prst="ellipse">
              <a:avLst/>
            </a:prstGeom>
            <a:solidFill>
              <a:srgbClr val="77933C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0" name="Group 179"/>
          <p:cNvGrpSpPr/>
          <p:nvPr/>
        </p:nvGrpSpPr>
        <p:grpSpPr>
          <a:xfrm>
            <a:off x="4724400" y="4724367"/>
            <a:ext cx="1026040" cy="1025261"/>
            <a:chOff x="4724400" y="5562567"/>
            <a:chExt cx="1026040" cy="1025261"/>
          </a:xfrm>
        </p:grpSpPr>
        <p:sp>
          <p:nvSpPr>
            <p:cNvPr id="121" name="TextBox 120"/>
            <p:cNvSpPr txBox="1"/>
            <p:nvPr/>
          </p:nvSpPr>
          <p:spPr>
            <a:xfrm>
              <a:off x="5442080" y="5562567"/>
              <a:ext cx="308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</a:t>
              </a:r>
              <a:r>
                <a:rPr lang="en-US" sz="1400" dirty="0" smtClean="0"/>
                <a:t>i</a:t>
              </a:r>
              <a:endParaRPr lang="en-US" sz="1400" dirty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063710" y="5562567"/>
              <a:ext cx="308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</a:t>
              </a:r>
              <a:r>
                <a:rPr lang="en-US" sz="1400" dirty="0" smtClean="0"/>
                <a:t>i</a:t>
              </a:r>
              <a:endParaRPr lang="en-US" sz="1400" dirty="0"/>
            </a:p>
          </p:txBody>
        </p:sp>
        <p:grpSp>
          <p:nvGrpSpPr>
            <p:cNvPr id="175" name="Group 174"/>
            <p:cNvGrpSpPr/>
            <p:nvPr/>
          </p:nvGrpSpPr>
          <p:grpSpPr>
            <a:xfrm>
              <a:off x="4724400" y="5592762"/>
              <a:ext cx="1026040" cy="995066"/>
              <a:chOff x="4724400" y="5592762"/>
              <a:chExt cx="1026040" cy="995066"/>
            </a:xfrm>
          </p:grpSpPr>
          <p:sp>
            <p:nvSpPr>
              <p:cNvPr id="40" name="Oval 39"/>
              <p:cNvSpPr/>
              <p:nvPr/>
            </p:nvSpPr>
            <p:spPr>
              <a:xfrm>
                <a:off x="4758604" y="5975251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6" name="Group 45"/>
              <p:cNvGrpSpPr/>
              <p:nvPr/>
            </p:nvGrpSpPr>
            <p:grpSpPr>
              <a:xfrm>
                <a:off x="5083032" y="5904980"/>
                <a:ext cx="287258" cy="338554"/>
                <a:chOff x="7863533" y="3799052"/>
                <a:chExt cx="287258" cy="338554"/>
              </a:xfrm>
            </p:grpSpPr>
            <p:sp>
              <p:nvSpPr>
                <p:cNvPr id="42" name="Oval 41"/>
                <p:cNvSpPr/>
                <p:nvPr/>
              </p:nvSpPr>
              <p:spPr>
                <a:xfrm>
                  <a:off x="7878743" y="3869323"/>
                  <a:ext cx="228600" cy="228600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7863533" y="3799052"/>
                  <a:ext cx="28725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chemeClr val="bg1"/>
                      </a:solidFill>
                    </a:rPr>
                    <a:t>+</a:t>
                  </a:r>
                  <a:endParaRPr lang="en-US" sz="1600" b="1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48" name="Oval 47"/>
              <p:cNvSpPr>
                <a:spLocks noChangeAspect="1"/>
              </p:cNvSpPr>
              <p:nvPr/>
            </p:nvSpPr>
            <p:spPr>
              <a:xfrm flipV="1">
                <a:off x="4987204" y="6059356"/>
                <a:ext cx="60240" cy="60390"/>
              </a:xfrm>
              <a:prstGeom prst="ellipse">
                <a:avLst/>
              </a:prstGeom>
              <a:solidFill>
                <a:schemeClr val="bg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>
                <a:spLocks noChangeAspect="1"/>
              </p:cNvSpPr>
              <p:nvPr/>
            </p:nvSpPr>
            <p:spPr>
              <a:xfrm flipV="1">
                <a:off x="5047444" y="6059356"/>
                <a:ext cx="60240" cy="60390"/>
              </a:xfrm>
              <a:prstGeom prst="ellipse">
                <a:avLst/>
              </a:prstGeom>
              <a:solidFill>
                <a:srgbClr val="0000FF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4758604" y="6326219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>
                <a:spLocks noChangeAspect="1"/>
              </p:cNvSpPr>
              <p:nvPr/>
            </p:nvSpPr>
            <p:spPr>
              <a:xfrm flipV="1">
                <a:off x="4842784" y="6265829"/>
                <a:ext cx="60240" cy="60390"/>
              </a:xfrm>
              <a:prstGeom prst="ellipse">
                <a:avLst/>
              </a:prstGeom>
              <a:solidFill>
                <a:schemeClr val="bg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/>
              <p:cNvSpPr>
                <a:spLocks noChangeAspect="1"/>
              </p:cNvSpPr>
              <p:nvPr/>
            </p:nvSpPr>
            <p:spPr>
              <a:xfrm flipV="1">
                <a:off x="4842784" y="6205439"/>
                <a:ext cx="60240" cy="60390"/>
              </a:xfrm>
              <a:prstGeom prst="ellipse">
                <a:avLst/>
              </a:prstGeom>
              <a:solidFill>
                <a:schemeClr val="bg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4758604" y="5631284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/>
              <p:cNvSpPr>
                <a:spLocks noChangeAspect="1"/>
              </p:cNvSpPr>
              <p:nvPr/>
            </p:nvSpPr>
            <p:spPr>
              <a:xfrm flipV="1">
                <a:off x="4842784" y="5854471"/>
                <a:ext cx="60240" cy="60390"/>
              </a:xfrm>
              <a:prstGeom prst="ellipse">
                <a:avLst/>
              </a:prstGeom>
              <a:solidFill>
                <a:schemeClr val="bg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/>
              <p:cNvSpPr>
                <a:spLocks noChangeAspect="1"/>
              </p:cNvSpPr>
              <p:nvPr/>
            </p:nvSpPr>
            <p:spPr>
              <a:xfrm flipV="1">
                <a:off x="4842784" y="5914861"/>
                <a:ext cx="60240" cy="60390"/>
              </a:xfrm>
              <a:prstGeom prst="ellipse">
                <a:avLst/>
              </a:prstGeom>
              <a:solidFill>
                <a:schemeClr val="bg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5471448" y="5975251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 flipV="1">
                <a:off x="5336284" y="6059356"/>
                <a:ext cx="60240" cy="60390"/>
              </a:xfrm>
              <a:prstGeom prst="ellipse">
                <a:avLst/>
              </a:prstGeom>
              <a:solidFill>
                <a:srgbClr val="0000FF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>
                <a:spLocks noChangeAspect="1"/>
              </p:cNvSpPr>
              <p:nvPr/>
            </p:nvSpPr>
            <p:spPr>
              <a:xfrm flipV="1">
                <a:off x="5396524" y="6059356"/>
                <a:ext cx="60240" cy="60390"/>
              </a:xfrm>
              <a:prstGeom prst="ellipse">
                <a:avLst/>
              </a:prstGeom>
              <a:solidFill>
                <a:schemeClr val="bg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5107684" y="6326219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>
                <a:spLocks noChangeAspect="1"/>
              </p:cNvSpPr>
              <p:nvPr/>
            </p:nvSpPr>
            <p:spPr>
              <a:xfrm flipV="1">
                <a:off x="5191864" y="6265829"/>
                <a:ext cx="60240" cy="60390"/>
              </a:xfrm>
              <a:prstGeom prst="ellipse">
                <a:avLst/>
              </a:prstGeom>
              <a:solidFill>
                <a:schemeClr val="bg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/>
              <p:cNvSpPr>
                <a:spLocks noChangeAspect="1"/>
              </p:cNvSpPr>
              <p:nvPr/>
            </p:nvSpPr>
            <p:spPr>
              <a:xfrm flipV="1">
                <a:off x="5191864" y="6205439"/>
                <a:ext cx="60240" cy="60390"/>
              </a:xfrm>
              <a:prstGeom prst="ellipse">
                <a:avLst/>
              </a:prstGeom>
              <a:solidFill>
                <a:srgbClr val="0000FF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5471448" y="6324631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/>
              <p:cNvSpPr>
                <a:spLocks noChangeAspect="1"/>
              </p:cNvSpPr>
              <p:nvPr/>
            </p:nvSpPr>
            <p:spPr>
              <a:xfrm flipV="1">
                <a:off x="5555628" y="6264241"/>
                <a:ext cx="60240" cy="60390"/>
              </a:xfrm>
              <a:prstGeom prst="ellipse">
                <a:avLst/>
              </a:prstGeom>
              <a:solidFill>
                <a:schemeClr val="bg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/>
              <p:cNvSpPr>
                <a:spLocks noChangeAspect="1"/>
              </p:cNvSpPr>
              <p:nvPr/>
            </p:nvSpPr>
            <p:spPr>
              <a:xfrm flipV="1">
                <a:off x="5555628" y="6203851"/>
                <a:ext cx="60240" cy="60390"/>
              </a:xfrm>
              <a:prstGeom prst="ellipse">
                <a:avLst/>
              </a:prstGeom>
              <a:solidFill>
                <a:schemeClr val="bg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5098242" y="5625871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>
                <a:spLocks noChangeAspect="1"/>
              </p:cNvSpPr>
              <p:nvPr/>
            </p:nvSpPr>
            <p:spPr>
              <a:xfrm flipV="1">
                <a:off x="5182422" y="5849058"/>
                <a:ext cx="60240" cy="60390"/>
              </a:xfrm>
              <a:prstGeom prst="ellipse">
                <a:avLst/>
              </a:prstGeom>
              <a:solidFill>
                <a:schemeClr val="bg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5471448" y="5620458"/>
                <a:ext cx="228600" cy="2286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/>
              <p:cNvSpPr>
                <a:spLocks noChangeAspect="1"/>
              </p:cNvSpPr>
              <p:nvPr/>
            </p:nvSpPr>
            <p:spPr>
              <a:xfrm flipV="1">
                <a:off x="5555628" y="5843645"/>
                <a:ext cx="60240" cy="60390"/>
              </a:xfrm>
              <a:prstGeom prst="ellipse">
                <a:avLst/>
              </a:prstGeom>
              <a:solidFill>
                <a:schemeClr val="bg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/>
              <p:cNvSpPr>
                <a:spLocks noChangeAspect="1"/>
              </p:cNvSpPr>
              <p:nvPr/>
            </p:nvSpPr>
            <p:spPr>
              <a:xfrm flipV="1">
                <a:off x="5555628" y="5904035"/>
                <a:ext cx="60240" cy="60390"/>
              </a:xfrm>
              <a:prstGeom prst="ellipse">
                <a:avLst/>
              </a:prstGeom>
              <a:solidFill>
                <a:schemeClr val="bg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/>
              <p:cNvSpPr>
                <a:spLocks noChangeAspect="1"/>
              </p:cNvSpPr>
              <p:nvPr/>
            </p:nvSpPr>
            <p:spPr>
              <a:xfrm flipV="1">
                <a:off x="4987204" y="6410324"/>
                <a:ext cx="60240" cy="60390"/>
              </a:xfrm>
              <a:prstGeom prst="ellipse">
                <a:avLst/>
              </a:prstGeom>
              <a:solidFill>
                <a:schemeClr val="bg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/>
              <p:cNvSpPr>
                <a:spLocks noChangeAspect="1"/>
              </p:cNvSpPr>
              <p:nvPr/>
            </p:nvSpPr>
            <p:spPr>
              <a:xfrm flipV="1">
                <a:off x="5047444" y="6410324"/>
                <a:ext cx="60240" cy="60390"/>
              </a:xfrm>
              <a:prstGeom prst="ellipse">
                <a:avLst/>
              </a:prstGeom>
              <a:solidFill>
                <a:schemeClr val="bg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>
                <a:spLocks noChangeAspect="1"/>
              </p:cNvSpPr>
              <p:nvPr/>
            </p:nvSpPr>
            <p:spPr>
              <a:xfrm flipV="1">
                <a:off x="5350968" y="6410324"/>
                <a:ext cx="60240" cy="60390"/>
              </a:xfrm>
              <a:prstGeom prst="ellipse">
                <a:avLst/>
              </a:prstGeom>
              <a:solidFill>
                <a:schemeClr val="bg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>
                <a:spLocks noChangeAspect="1"/>
              </p:cNvSpPr>
              <p:nvPr/>
            </p:nvSpPr>
            <p:spPr>
              <a:xfrm flipV="1">
                <a:off x="5411208" y="6410324"/>
                <a:ext cx="60240" cy="60390"/>
              </a:xfrm>
              <a:prstGeom prst="ellipse">
                <a:avLst/>
              </a:prstGeom>
              <a:solidFill>
                <a:schemeClr val="bg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/>
              <p:cNvSpPr>
                <a:spLocks noChangeAspect="1"/>
              </p:cNvSpPr>
              <p:nvPr/>
            </p:nvSpPr>
            <p:spPr>
              <a:xfrm flipV="1">
                <a:off x="5336284" y="5716456"/>
                <a:ext cx="60240" cy="60390"/>
              </a:xfrm>
              <a:prstGeom prst="ellipse">
                <a:avLst/>
              </a:prstGeom>
              <a:solidFill>
                <a:schemeClr val="bg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>
                <a:spLocks noChangeAspect="1"/>
              </p:cNvSpPr>
              <p:nvPr/>
            </p:nvSpPr>
            <p:spPr>
              <a:xfrm flipV="1">
                <a:off x="5396524" y="5716456"/>
                <a:ext cx="60240" cy="60390"/>
              </a:xfrm>
              <a:prstGeom prst="ellipse">
                <a:avLst/>
              </a:prstGeom>
              <a:solidFill>
                <a:schemeClr val="bg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>
                <a:spLocks noChangeAspect="1"/>
              </p:cNvSpPr>
              <p:nvPr/>
            </p:nvSpPr>
            <p:spPr>
              <a:xfrm flipV="1">
                <a:off x="4977762" y="5716456"/>
                <a:ext cx="60240" cy="60390"/>
              </a:xfrm>
              <a:prstGeom prst="ellipse">
                <a:avLst/>
              </a:prstGeom>
              <a:solidFill>
                <a:schemeClr val="bg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/>
              <p:cNvSpPr>
                <a:spLocks noChangeAspect="1"/>
              </p:cNvSpPr>
              <p:nvPr/>
            </p:nvSpPr>
            <p:spPr>
              <a:xfrm flipV="1">
                <a:off x="5038002" y="5716456"/>
                <a:ext cx="60240" cy="60390"/>
              </a:xfrm>
              <a:prstGeom prst="ellipse">
                <a:avLst/>
              </a:prstGeom>
              <a:solidFill>
                <a:schemeClr val="bg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4724400" y="5592762"/>
                <a:ext cx="3083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S</a:t>
                </a:r>
                <a:r>
                  <a:rPr lang="en-US" sz="1400" dirty="0" smtClean="0"/>
                  <a:t>i</a:t>
                </a:r>
                <a:endParaRPr lang="en-US" sz="1400" dirty="0"/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5442080" y="5925235"/>
                <a:ext cx="3083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S</a:t>
                </a:r>
                <a:r>
                  <a:rPr lang="en-US" sz="1400" dirty="0" smtClean="0"/>
                  <a:t>i</a:t>
                </a:r>
                <a:endParaRPr lang="en-US" sz="1400" dirty="0"/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4729642" y="5914861"/>
                <a:ext cx="3083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S</a:t>
                </a:r>
                <a:r>
                  <a:rPr lang="en-US" sz="1400" dirty="0" smtClean="0"/>
                  <a:t>i</a:t>
                </a:r>
                <a:endParaRPr lang="en-US" sz="1400" dirty="0"/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5061930" y="6280051"/>
                <a:ext cx="3083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S</a:t>
                </a:r>
                <a:r>
                  <a:rPr lang="en-US" sz="1400" dirty="0" smtClean="0"/>
                  <a:t>i</a:t>
                </a:r>
                <a:endParaRPr lang="en-US" sz="1400" dirty="0"/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5442080" y="6280051"/>
                <a:ext cx="3083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S</a:t>
                </a:r>
                <a:r>
                  <a:rPr lang="en-US" sz="1400" dirty="0" smtClean="0"/>
                  <a:t>i</a:t>
                </a:r>
                <a:endParaRPr lang="en-US" sz="1400" dirty="0"/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4729642" y="6280051"/>
                <a:ext cx="3083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S</a:t>
                </a:r>
                <a:r>
                  <a:rPr lang="en-US" sz="1400" dirty="0" smtClean="0"/>
                  <a:t>i</a:t>
                </a:r>
                <a:endParaRPr lang="en-US" sz="1400" dirty="0"/>
              </a:p>
            </p:txBody>
          </p:sp>
        </p:grpSp>
        <p:sp>
          <p:nvSpPr>
            <p:cNvPr id="178" name="TextBox 177"/>
            <p:cNvSpPr txBox="1"/>
            <p:nvPr/>
          </p:nvSpPr>
          <p:spPr>
            <a:xfrm>
              <a:off x="5063710" y="5592795"/>
              <a:ext cx="308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</a:t>
              </a:r>
              <a:r>
                <a:rPr lang="en-US" sz="1400" dirty="0" smtClean="0"/>
                <a:t>i</a:t>
              </a:r>
              <a:endParaRPr lang="en-US" sz="1400" dirty="0"/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5442080" y="5562600"/>
              <a:ext cx="308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</a:t>
              </a:r>
              <a:r>
                <a:rPr lang="en-US" sz="1400" dirty="0" smtClean="0"/>
                <a:t>i</a:t>
              </a:r>
              <a:endParaRPr lang="en-US" sz="1400" dirty="0"/>
            </a:p>
          </p:txBody>
        </p:sp>
      </p:grpSp>
      <p:sp>
        <p:nvSpPr>
          <p:cNvPr id="183" name="Slide Number Placeholder 18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30" name="TextBox 129"/>
          <p:cNvSpPr txBox="1"/>
          <p:nvPr/>
        </p:nvSpPr>
        <p:spPr>
          <a:xfrm>
            <a:off x="218063" y="5956240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Donor impurity</a:t>
            </a:r>
            <a:endParaRPr lang="en-US" dirty="0"/>
          </a:p>
        </p:txBody>
      </p:sp>
      <p:sp>
        <p:nvSpPr>
          <p:cNvPr id="173" name="TextBox 172"/>
          <p:cNvSpPr txBox="1"/>
          <p:nvPr/>
        </p:nvSpPr>
        <p:spPr>
          <a:xfrm>
            <a:off x="5742721" y="5923974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Acceptor</a:t>
            </a:r>
            <a:r>
              <a:rPr lang="en-US" dirty="0" smtClean="0"/>
              <a:t> impurity</a:t>
            </a:r>
            <a:endParaRPr lang="en-US" dirty="0"/>
          </a:p>
        </p:txBody>
      </p:sp>
      <p:sp>
        <p:nvSpPr>
          <p:cNvPr id="174" name="TextBox 173"/>
          <p:cNvSpPr txBox="1"/>
          <p:nvPr/>
        </p:nvSpPr>
        <p:spPr>
          <a:xfrm>
            <a:off x="27845" y="5137051"/>
            <a:ext cx="1614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Excess electron</a:t>
            </a:r>
            <a:endParaRPr lang="en-US" dirty="0"/>
          </a:p>
        </p:txBody>
      </p:sp>
      <p:sp>
        <p:nvSpPr>
          <p:cNvPr id="181" name="TextBox 180"/>
          <p:cNvSpPr txBox="1"/>
          <p:nvPr/>
        </p:nvSpPr>
        <p:spPr>
          <a:xfrm>
            <a:off x="6248400" y="5066780"/>
            <a:ext cx="1248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Excess hole</a:t>
            </a:r>
            <a:endParaRPr lang="en-US" dirty="0"/>
          </a:p>
        </p:txBody>
      </p:sp>
      <p:cxnSp>
        <p:nvCxnSpPr>
          <p:cNvPr id="184" name="Straight Arrow Connector 183"/>
          <p:cNvCxnSpPr/>
          <p:nvPr/>
        </p:nvCxnSpPr>
        <p:spPr>
          <a:xfrm rot="10800000">
            <a:off x="5294090" y="5098984"/>
            <a:ext cx="1030510" cy="152463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/>
          <p:cNvCxnSpPr/>
          <p:nvPr/>
        </p:nvCxnSpPr>
        <p:spPr>
          <a:xfrm rot="16200000" flipV="1">
            <a:off x="5155320" y="5512681"/>
            <a:ext cx="796415" cy="439054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/>
          <p:cNvCxnSpPr/>
          <p:nvPr/>
        </p:nvCxnSpPr>
        <p:spPr>
          <a:xfrm flipV="1">
            <a:off x="1371600" y="5334002"/>
            <a:ext cx="753228" cy="62223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/>
          <p:nvPr/>
        </p:nvCxnSpPr>
        <p:spPr>
          <a:xfrm flipV="1">
            <a:off x="1143000" y="5105400"/>
            <a:ext cx="914400" cy="115756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Silicon </a:t>
            </a:r>
            <a:r>
              <a:rPr lang="en-US" dirty="0" err="1" smtClean="0"/>
              <a:t>pn</a:t>
            </a:r>
            <a:r>
              <a:rPr lang="en-US" dirty="0" smtClean="0"/>
              <a:t>-junction formation</a:t>
            </a:r>
            <a:endParaRPr 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152400" y="1863804"/>
            <a:ext cx="14901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Carrier </a:t>
            </a:r>
          </a:p>
          <a:p>
            <a:r>
              <a:rPr lang="en-US" dirty="0" smtClean="0"/>
              <a:t>concentration</a:t>
            </a:r>
            <a:endParaRPr lang="en-US" dirty="0"/>
          </a:p>
        </p:txBody>
      </p:sp>
      <p:sp>
        <p:nvSpPr>
          <p:cNvPr id="152" name="TextBox 151"/>
          <p:cNvSpPr txBox="1"/>
          <p:nvPr/>
        </p:nvSpPr>
        <p:spPr>
          <a:xfrm>
            <a:off x="152400" y="3083004"/>
            <a:ext cx="1573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Charge density</a:t>
            </a:r>
            <a:endParaRPr lang="en-US" dirty="0"/>
          </a:p>
        </p:txBody>
      </p:sp>
      <p:sp>
        <p:nvSpPr>
          <p:cNvPr id="153" name="TextBox 152"/>
          <p:cNvSpPr txBox="1"/>
          <p:nvPr/>
        </p:nvSpPr>
        <p:spPr>
          <a:xfrm>
            <a:off x="152400" y="4149804"/>
            <a:ext cx="1334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Electric field</a:t>
            </a:r>
            <a:endParaRPr lang="en-US" dirty="0"/>
          </a:p>
        </p:txBody>
      </p:sp>
      <p:sp>
        <p:nvSpPr>
          <p:cNvPr id="154" name="TextBox 153"/>
          <p:cNvSpPr txBox="1"/>
          <p:nvPr/>
        </p:nvSpPr>
        <p:spPr>
          <a:xfrm>
            <a:off x="152400" y="5726668"/>
            <a:ext cx="1929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Coulomb potential</a:t>
            </a:r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>
            <a:off x="2514600" y="6488668"/>
            <a:ext cx="1598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Depletion zone</a:t>
            </a:r>
            <a:endParaRPr lang="en-US" dirty="0"/>
          </a:p>
        </p:txBody>
      </p:sp>
      <p:grpSp>
        <p:nvGrpSpPr>
          <p:cNvPr id="158" name="Group 157"/>
          <p:cNvGrpSpPr/>
          <p:nvPr/>
        </p:nvGrpSpPr>
        <p:grpSpPr>
          <a:xfrm>
            <a:off x="1295400" y="381000"/>
            <a:ext cx="4419600" cy="6236732"/>
            <a:chOff x="1219200" y="621268"/>
            <a:chExt cx="4419600" cy="6236732"/>
          </a:xfrm>
        </p:grpSpPr>
        <p:grpSp>
          <p:nvGrpSpPr>
            <p:cNvPr id="150" name="Group 149"/>
            <p:cNvGrpSpPr/>
            <p:nvPr/>
          </p:nvGrpSpPr>
          <p:grpSpPr>
            <a:xfrm>
              <a:off x="1219200" y="621268"/>
              <a:ext cx="4419600" cy="6084332"/>
              <a:chOff x="2286000" y="621268"/>
              <a:chExt cx="4419600" cy="6084332"/>
            </a:xfrm>
          </p:grpSpPr>
          <p:cxnSp>
            <p:nvCxnSpPr>
              <p:cNvPr id="146" name="Straight Connector 145"/>
              <p:cNvCxnSpPr/>
              <p:nvPr/>
            </p:nvCxnSpPr>
            <p:spPr>
              <a:xfrm rot="5400000">
                <a:off x="2172494" y="3771107"/>
                <a:ext cx="5562601" cy="1588"/>
              </a:xfrm>
              <a:prstGeom prst="line">
                <a:avLst/>
              </a:prstGeom>
              <a:ln w="1270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 rot="5400000">
                <a:off x="952500" y="3771900"/>
                <a:ext cx="5562601" cy="1588"/>
              </a:xfrm>
              <a:prstGeom prst="line">
                <a:avLst/>
              </a:prstGeom>
              <a:ln w="1270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Rectangle 42"/>
              <p:cNvSpPr/>
              <p:nvPr/>
            </p:nvSpPr>
            <p:spPr>
              <a:xfrm>
                <a:off x="2286000" y="990600"/>
                <a:ext cx="1447800" cy="83820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4953000" y="990600"/>
                <a:ext cx="1447800" cy="838200"/>
              </a:xfrm>
              <a:prstGeom prst="rect">
                <a:avLst/>
              </a:prstGeom>
              <a:solidFill>
                <a:srgbClr val="C3D69B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3734594" y="990600"/>
                <a:ext cx="609600" cy="838200"/>
              </a:xfrm>
              <a:prstGeom prst="rect">
                <a:avLst/>
              </a:prstGeom>
              <a:noFill/>
              <a:ln w="190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4344194" y="990600"/>
                <a:ext cx="609600" cy="838200"/>
              </a:xfrm>
              <a:prstGeom prst="rect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2590800" y="1106269"/>
                <a:ext cx="85867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P-type</a:t>
                </a:r>
              </a:p>
              <a:p>
                <a:r>
                  <a:rPr lang="en-US" dirty="0" smtClean="0"/>
                  <a:t>neutral</a:t>
                </a:r>
                <a:endParaRPr lang="en-US" dirty="0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5257800" y="1106269"/>
                <a:ext cx="85867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N-type</a:t>
                </a:r>
              </a:p>
              <a:p>
                <a:r>
                  <a:rPr lang="en-US" dirty="0" smtClean="0"/>
                  <a:t>neutral</a:t>
                </a:r>
                <a:endParaRPr lang="en-US" dirty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813230" y="1219200"/>
                <a:ext cx="4539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/>
                  <a:t>N</a:t>
                </a:r>
                <a:r>
                  <a:rPr lang="en-US" sz="2000" b="1" baseline="-25000" dirty="0" smtClean="0"/>
                  <a:t>A</a:t>
                </a:r>
                <a:endParaRPr lang="en-US" sz="2000" b="1" baseline="-25000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4419600" y="1219200"/>
                <a:ext cx="46139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/>
                  <a:t>N</a:t>
                </a:r>
                <a:r>
                  <a:rPr lang="en-US" sz="2000" b="1" baseline="-25000" dirty="0"/>
                  <a:t>D</a:t>
                </a:r>
              </a:p>
            </p:txBody>
          </p:sp>
          <p:cxnSp>
            <p:nvCxnSpPr>
              <p:cNvPr id="53" name="Straight Connector 52"/>
              <p:cNvCxnSpPr/>
              <p:nvPr/>
            </p:nvCxnSpPr>
            <p:spPr>
              <a:xfrm rot="5400000">
                <a:off x="3772694" y="2475706"/>
                <a:ext cx="1143000" cy="1588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rot="10800000">
                <a:off x="2286000" y="3046412"/>
                <a:ext cx="4114800" cy="1589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rot="5400000">
                <a:off x="3353991" y="2665809"/>
                <a:ext cx="760412" cy="794"/>
              </a:xfrm>
              <a:prstGeom prst="line">
                <a:avLst/>
              </a:prstGeom>
              <a:ln w="19050" cap="flat" cmpd="sng" algn="ctr">
                <a:solidFill>
                  <a:srgbClr val="953735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rot="10800000" flipV="1">
                <a:off x="3735388" y="3046411"/>
                <a:ext cx="1218406" cy="793"/>
              </a:xfrm>
              <a:prstGeom prst="line">
                <a:avLst/>
              </a:prstGeom>
              <a:ln w="19050" cap="flat" cmpd="sng" algn="ctr">
                <a:solidFill>
                  <a:srgbClr val="953735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rot="5400000">
                <a:off x="2744391" y="2665809"/>
                <a:ext cx="760412" cy="794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rot="5400000">
                <a:off x="4573985" y="2667399"/>
                <a:ext cx="760412" cy="794"/>
              </a:xfrm>
              <a:prstGeom prst="line">
                <a:avLst/>
              </a:prstGeom>
              <a:ln w="19050" cap="flat" cmpd="sng" algn="ctr">
                <a:solidFill>
                  <a:srgbClr val="953735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rot="10800000" flipV="1">
                <a:off x="2819400" y="2287589"/>
                <a:ext cx="914400" cy="795"/>
              </a:xfrm>
              <a:prstGeom prst="line">
                <a:avLst/>
              </a:prstGeom>
              <a:ln w="19050" cap="flat" cmpd="sng" algn="ctr">
                <a:solidFill>
                  <a:srgbClr val="953735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rot="10800000" flipV="1">
                <a:off x="4954590" y="2285206"/>
                <a:ext cx="989010" cy="794"/>
              </a:xfrm>
              <a:prstGeom prst="line">
                <a:avLst/>
              </a:prstGeom>
              <a:ln w="19050" cap="flat" cmpd="sng" algn="ctr">
                <a:solidFill>
                  <a:srgbClr val="953735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5400000">
                <a:off x="5182791" y="2668194"/>
                <a:ext cx="760412" cy="794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6400800" y="2819400"/>
                <a:ext cx="2872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x</a:t>
                </a:r>
                <a:endParaRPr lang="en-US" dirty="0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2590800" y="2495490"/>
                <a:ext cx="4539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N</a:t>
                </a:r>
                <a:r>
                  <a:rPr lang="en-US" sz="2000" baseline="-25000" dirty="0" smtClean="0"/>
                  <a:t>A</a:t>
                </a:r>
                <a:endParaRPr lang="en-US" sz="2000" baseline="-25000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5662509" y="2495490"/>
                <a:ext cx="45542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N</a:t>
                </a:r>
                <a:r>
                  <a:rPr lang="en-US" sz="2000" baseline="-25000" dirty="0"/>
                  <a:t>D</a:t>
                </a:r>
              </a:p>
            </p:txBody>
          </p:sp>
          <p:cxnSp>
            <p:nvCxnSpPr>
              <p:cNvPr id="75" name="Straight Connector 74"/>
              <p:cNvCxnSpPr/>
              <p:nvPr/>
            </p:nvCxnSpPr>
            <p:spPr>
              <a:xfrm rot="5400000">
                <a:off x="3772695" y="3706574"/>
                <a:ext cx="1143000" cy="1588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rot="10800000">
                <a:off x="2286001" y="4277280"/>
                <a:ext cx="4114800" cy="1589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rot="5400000">
                <a:off x="3583385" y="4418408"/>
                <a:ext cx="304802" cy="795"/>
              </a:xfrm>
              <a:prstGeom prst="line">
                <a:avLst/>
              </a:prstGeom>
              <a:ln w="19050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rot="10800000" flipV="1">
                <a:off x="3735390" y="4571205"/>
                <a:ext cx="608011" cy="793"/>
              </a:xfrm>
              <a:prstGeom prst="line">
                <a:avLst/>
              </a:prstGeom>
              <a:ln w="19050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rot="5400000">
                <a:off x="3656408" y="4418407"/>
                <a:ext cx="306391" cy="794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rot="5400000">
                <a:off x="4573986" y="3898267"/>
                <a:ext cx="760412" cy="794"/>
              </a:xfrm>
              <a:prstGeom prst="line">
                <a:avLst/>
              </a:prstGeom>
              <a:ln w="19050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rot="10800000" flipV="1">
                <a:off x="2819401" y="4266404"/>
                <a:ext cx="914400" cy="795"/>
              </a:xfrm>
              <a:prstGeom prst="line">
                <a:avLst/>
              </a:prstGeom>
              <a:ln w="19050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rot="10800000">
                <a:off x="4343400" y="3516869"/>
                <a:ext cx="609600" cy="2385"/>
              </a:xfrm>
              <a:prstGeom prst="line">
                <a:avLst/>
              </a:prstGeom>
              <a:ln w="19050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rot="5400000">
                <a:off x="4496197" y="3899062"/>
                <a:ext cx="760412" cy="794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TextBox 83"/>
              <p:cNvSpPr txBox="1"/>
              <p:nvPr/>
            </p:nvSpPr>
            <p:spPr>
              <a:xfrm>
                <a:off x="6400801" y="4050268"/>
                <a:ext cx="2872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x</a:t>
                </a:r>
                <a:endParaRPr lang="en-US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3810000" y="4171890"/>
                <a:ext cx="58221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err="1" smtClean="0"/>
                  <a:t>eN</a:t>
                </a:r>
                <a:r>
                  <a:rPr lang="en-US" sz="2000" baseline="-25000" dirty="0" err="1" smtClean="0"/>
                  <a:t>A</a:t>
                </a:r>
                <a:endParaRPr lang="en-US" sz="2000" baseline="-25000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4343400" y="3714690"/>
                <a:ext cx="58303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err="1" smtClean="0"/>
                  <a:t>eN</a:t>
                </a:r>
                <a:r>
                  <a:rPr lang="en-US" sz="2000" baseline="-25000" dirty="0" err="1" smtClean="0"/>
                  <a:t>D</a:t>
                </a:r>
                <a:endParaRPr lang="en-US" sz="2000" baseline="-25000" dirty="0"/>
              </a:p>
            </p:txBody>
          </p:sp>
          <p:cxnSp>
            <p:nvCxnSpPr>
              <p:cNvPr id="101" name="Straight Connector 100"/>
              <p:cNvCxnSpPr/>
              <p:nvPr/>
            </p:nvCxnSpPr>
            <p:spPr>
              <a:xfrm rot="5400000">
                <a:off x="3819410" y="4044832"/>
                <a:ext cx="1051952" cy="794"/>
              </a:xfrm>
              <a:prstGeom prst="line">
                <a:avLst/>
              </a:prstGeom>
              <a:ln w="19050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 rot="10800000" flipV="1">
                <a:off x="4954590" y="4265609"/>
                <a:ext cx="914400" cy="795"/>
              </a:xfrm>
              <a:prstGeom prst="line">
                <a:avLst/>
              </a:prstGeom>
              <a:ln w="19050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rot="5400000">
                <a:off x="3910370" y="5110440"/>
                <a:ext cx="902732" cy="1588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 rot="10800000">
                <a:off x="2303542" y="4863542"/>
                <a:ext cx="4114800" cy="1589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TextBox 115"/>
              <p:cNvSpPr txBox="1"/>
              <p:nvPr/>
            </p:nvSpPr>
            <p:spPr>
              <a:xfrm>
                <a:off x="6418342" y="4648200"/>
                <a:ext cx="2872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x</a:t>
                </a:r>
                <a:endParaRPr lang="en-US" dirty="0"/>
              </a:p>
            </p:txBody>
          </p:sp>
          <p:cxnSp>
            <p:nvCxnSpPr>
              <p:cNvPr id="122" name="Straight Connector 121"/>
              <p:cNvCxnSpPr/>
              <p:nvPr/>
            </p:nvCxnSpPr>
            <p:spPr>
              <a:xfrm>
                <a:off x="3733800" y="4863542"/>
                <a:ext cx="628730" cy="546657"/>
              </a:xfrm>
              <a:prstGeom prst="line">
                <a:avLst/>
              </a:prstGeom>
              <a:ln w="19050" cap="flat" cmpd="sng" algn="ctr">
                <a:solidFill>
                  <a:srgbClr val="953735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rot="10800000" flipV="1">
                <a:off x="4343400" y="4863541"/>
                <a:ext cx="609600" cy="546657"/>
              </a:xfrm>
              <a:prstGeom prst="line">
                <a:avLst/>
              </a:prstGeom>
              <a:ln w="19050" cap="flat" cmpd="sng" algn="ctr">
                <a:solidFill>
                  <a:srgbClr val="953735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 rot="5400000">
                <a:off x="3910370" y="6101040"/>
                <a:ext cx="902732" cy="1588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 rot="10800000">
                <a:off x="2303542" y="6551610"/>
                <a:ext cx="4114800" cy="1589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TextBox 130"/>
              <p:cNvSpPr txBox="1"/>
              <p:nvPr/>
            </p:nvSpPr>
            <p:spPr>
              <a:xfrm>
                <a:off x="6418342" y="6336268"/>
                <a:ext cx="2872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x</a:t>
                </a:r>
                <a:endParaRPr lang="en-US" dirty="0"/>
              </a:p>
            </p:txBody>
          </p:sp>
          <p:cxnSp>
            <p:nvCxnSpPr>
              <p:cNvPr id="132" name="Straight Connector 131"/>
              <p:cNvCxnSpPr/>
              <p:nvPr/>
            </p:nvCxnSpPr>
            <p:spPr>
              <a:xfrm rot="10800000" flipV="1">
                <a:off x="2821784" y="6552405"/>
                <a:ext cx="914400" cy="795"/>
              </a:xfrm>
              <a:prstGeom prst="line">
                <a:avLst/>
              </a:prstGeom>
              <a:ln w="19050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 rot="10800000" flipV="1">
                <a:off x="4954590" y="5943600"/>
                <a:ext cx="914400" cy="795"/>
              </a:xfrm>
              <a:prstGeom prst="line">
                <a:avLst/>
              </a:prstGeom>
              <a:ln w="19050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rot="10800000" flipV="1">
                <a:off x="3733802" y="5944396"/>
                <a:ext cx="1220788" cy="608804"/>
              </a:xfrm>
              <a:prstGeom prst="line">
                <a:avLst/>
              </a:prstGeom>
              <a:ln w="19050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3909086" y="1828800"/>
                <a:ext cx="5105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N,P</a:t>
                </a:r>
                <a:endParaRPr lang="en-US" dirty="0"/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3813230" y="3147537"/>
                <a:ext cx="5420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/>
                  <a:t>ρ</a:t>
                </a:r>
                <a:r>
                  <a:rPr lang="en-US" dirty="0" smtClean="0"/>
                  <a:t>(</a:t>
                </a:r>
                <a:r>
                  <a:rPr lang="en-US" dirty="0" err="1" smtClean="0"/>
                  <a:t>x</a:t>
                </a:r>
                <a:r>
                  <a:rPr lang="en-US" dirty="0" smtClean="0"/>
                  <a:t>)</a:t>
                </a:r>
                <a:endParaRPr lang="en-US" dirty="0"/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4343400" y="4495800"/>
                <a:ext cx="5373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E(x</a:t>
                </a:r>
                <a:r>
                  <a:rPr lang="en-US" dirty="0" smtClean="0"/>
                  <a:t>)</a:t>
                </a:r>
                <a:endParaRPr lang="en-US" dirty="0"/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3806061" y="5562600"/>
                <a:ext cx="5998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 err="1" smtClean="0"/>
                  <a:t>Φ</a:t>
                </a:r>
                <a:r>
                  <a:rPr lang="en-US" dirty="0" smtClean="0"/>
                  <a:t>(</a:t>
                </a:r>
                <a:r>
                  <a:rPr lang="en-US" dirty="0" err="1" smtClean="0"/>
                  <a:t>x</a:t>
                </a:r>
                <a:r>
                  <a:rPr lang="en-US" dirty="0" smtClean="0"/>
                  <a:t>)</a:t>
                </a:r>
                <a:endParaRPr lang="en-US" dirty="0"/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5914730" y="2069068"/>
                <a:ext cx="3336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N</a:t>
                </a:r>
                <a:endParaRPr lang="en-US" dirty="0"/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2515486" y="2069068"/>
                <a:ext cx="3039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P</a:t>
                </a:r>
                <a:endParaRPr lang="en-US" dirty="0"/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4100365" y="621268"/>
                <a:ext cx="5166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/>
                  <a:t>x</a:t>
                </a:r>
                <a:r>
                  <a:rPr lang="en-US" dirty="0" smtClean="0"/>
                  <a:t>=0</a:t>
                </a:r>
                <a:endParaRPr lang="en-US" dirty="0"/>
              </a:p>
            </p:txBody>
          </p:sp>
        </p:grpSp>
        <p:sp>
          <p:nvSpPr>
            <p:cNvPr id="156" name="TextBox 155"/>
            <p:cNvSpPr txBox="1"/>
            <p:nvPr/>
          </p:nvSpPr>
          <p:spPr>
            <a:xfrm>
              <a:off x="2451171" y="6488668"/>
              <a:ext cx="3904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d</a:t>
              </a:r>
              <a:r>
                <a:rPr lang="en-US" b="1" baseline="-25000" dirty="0" err="1"/>
                <a:t>P</a:t>
              </a:r>
              <a:endParaRPr lang="en-US" b="1" baseline="-25000" dirty="0"/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3723685" y="6488668"/>
              <a:ext cx="3911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d</a:t>
              </a:r>
              <a:r>
                <a:rPr lang="en-US" b="1" baseline="-25000" dirty="0" err="1"/>
                <a:t>n</a:t>
              </a:r>
              <a:endParaRPr lang="en-US" b="1" baseline="-25000" dirty="0"/>
            </a:p>
          </p:txBody>
        </p:sp>
      </p:grpSp>
      <p:sp>
        <p:nvSpPr>
          <p:cNvPr id="163" name="TextBox 162"/>
          <p:cNvSpPr txBox="1"/>
          <p:nvPr/>
        </p:nvSpPr>
        <p:spPr>
          <a:xfrm>
            <a:off x="6260046" y="1793557"/>
            <a:ext cx="281359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N</a:t>
            </a:r>
            <a:r>
              <a:rPr lang="en-US" b="1" baseline="-25000" dirty="0" smtClean="0"/>
              <a:t>A</a:t>
            </a:r>
            <a:r>
              <a:rPr lang="en-US" dirty="0" smtClean="0"/>
              <a:t>: # of acceptor impurities</a:t>
            </a:r>
          </a:p>
          <a:p>
            <a:r>
              <a:rPr lang="en-US" b="1" dirty="0" smtClean="0"/>
              <a:t>N</a:t>
            </a:r>
            <a:r>
              <a:rPr lang="en-US" b="1" baseline="-25000" dirty="0" smtClean="0"/>
              <a:t>D</a:t>
            </a:r>
            <a:r>
              <a:rPr lang="en-US" dirty="0" smtClean="0"/>
              <a:t>: # of donor impurities</a:t>
            </a:r>
            <a:endParaRPr lang="en-US" dirty="0"/>
          </a:p>
        </p:txBody>
      </p:sp>
      <p:sp>
        <p:nvSpPr>
          <p:cNvPr id="166" name="Slide Number Placeholder 16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PN-junction bias schemes</a:t>
            </a:r>
            <a:endParaRPr lang="en-US" dirty="0"/>
          </a:p>
        </p:txBody>
      </p:sp>
      <p:grpSp>
        <p:nvGrpSpPr>
          <p:cNvPr id="102" name="Group 101"/>
          <p:cNvGrpSpPr/>
          <p:nvPr/>
        </p:nvGrpSpPr>
        <p:grpSpPr>
          <a:xfrm>
            <a:off x="228600" y="1295400"/>
            <a:ext cx="4115594" cy="2381310"/>
            <a:chOff x="228600" y="1524000"/>
            <a:chExt cx="4115594" cy="2381310"/>
          </a:xfrm>
        </p:grpSpPr>
        <p:sp>
          <p:nvSpPr>
            <p:cNvPr id="4" name="Rectangle 3"/>
            <p:cNvSpPr/>
            <p:nvPr/>
          </p:nvSpPr>
          <p:spPr>
            <a:xfrm>
              <a:off x="914400" y="1924110"/>
              <a:ext cx="1219200" cy="8382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438400" y="1924110"/>
              <a:ext cx="1219200" cy="8382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133600" y="1924110"/>
              <a:ext cx="305594" cy="838200"/>
            </a:xfrm>
            <a:prstGeom prst="rect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228600" y="2381310"/>
              <a:ext cx="685800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657600" y="2379722"/>
              <a:ext cx="685800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 flipV="1">
              <a:off x="3848100" y="2875022"/>
              <a:ext cx="990600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 flipH="1" flipV="1">
              <a:off x="-266303" y="2874625"/>
              <a:ext cx="991394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228600" y="3371116"/>
              <a:ext cx="1903412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438400" y="3371116"/>
              <a:ext cx="1904206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6200000" flipV="1">
              <a:off x="2191147" y="3352463"/>
              <a:ext cx="495300" cy="79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 flipH="1" flipV="1">
              <a:off x="2008187" y="3398897"/>
              <a:ext cx="249238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895600" y="2133600"/>
              <a:ext cx="3211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P</a:t>
              </a:r>
              <a:endParaRPr lang="en-US" sz="20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371600" y="2133600"/>
              <a:ext cx="3536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N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1981200" y="2916298"/>
              <a:ext cx="533400" cy="1588"/>
            </a:xfrm>
            <a:prstGeom prst="line">
              <a:avLst/>
            </a:prstGeom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1725207" y="2686110"/>
              <a:ext cx="3211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E</a:t>
              </a:r>
              <a:endParaRPr lang="en-US" sz="20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057400" y="1524000"/>
              <a:ext cx="4955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W</a:t>
              </a:r>
              <a:r>
                <a:rPr lang="en-US" sz="2000" b="1" baseline="-25000" dirty="0"/>
                <a:t>F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438400" y="3048000"/>
              <a:ext cx="3124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+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828800" y="2971800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_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099102" y="3505200"/>
              <a:ext cx="4154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V</a:t>
              </a:r>
              <a:r>
                <a:rPr lang="en-US" sz="2000" b="1" baseline="-25000" dirty="0" smtClean="0"/>
                <a:t>F</a:t>
              </a:r>
              <a:endParaRPr lang="en-US" sz="2000" b="1" baseline="-25000" dirty="0"/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27806" y="4184254"/>
            <a:ext cx="4115594" cy="2494876"/>
            <a:chOff x="3673972" y="4037806"/>
            <a:chExt cx="4115594" cy="2494876"/>
          </a:xfrm>
        </p:grpSpPr>
        <p:sp>
          <p:nvSpPr>
            <p:cNvPr id="74" name="Rectangle 73"/>
            <p:cNvSpPr/>
            <p:nvPr/>
          </p:nvSpPr>
          <p:spPr>
            <a:xfrm>
              <a:off x="6433544" y="4437916"/>
              <a:ext cx="669428" cy="8382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359772" y="4437916"/>
              <a:ext cx="669428" cy="8382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3673972" y="4895116"/>
              <a:ext cx="685800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7102972" y="4893528"/>
              <a:ext cx="685800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 flipH="1" flipV="1">
              <a:off x="7293472" y="5388828"/>
              <a:ext cx="990600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 flipH="1" flipV="1">
              <a:off x="3179069" y="5388431"/>
              <a:ext cx="991394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3673972" y="5884922"/>
              <a:ext cx="1903412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5883772" y="5884922"/>
              <a:ext cx="1904206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V="1">
              <a:off x="5331719" y="5884525"/>
              <a:ext cx="495300" cy="79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5400000" flipH="1" flipV="1">
              <a:off x="5758359" y="5864284"/>
              <a:ext cx="249238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6621214" y="4629090"/>
              <a:ext cx="3211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P</a:t>
              </a:r>
              <a:endParaRPr lang="en-US" sz="2000" b="1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572000" y="4629090"/>
              <a:ext cx="3536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N</a:t>
              </a:r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5426572" y="5430104"/>
              <a:ext cx="533400" cy="1588"/>
            </a:xfrm>
            <a:prstGeom prst="line">
              <a:avLst/>
            </a:prstGeom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5170579" y="5199916"/>
              <a:ext cx="3211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E</a:t>
              </a:r>
              <a:endParaRPr lang="en-US" sz="2000" b="1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430235" y="4037806"/>
              <a:ext cx="5133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W</a:t>
              </a:r>
              <a:r>
                <a:rPr lang="en-US" sz="2000" b="1" baseline="-25000" dirty="0" smtClean="0"/>
                <a:t>R</a:t>
              </a:r>
              <a:endParaRPr lang="en-US" sz="2000" b="1" baseline="-250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257800" y="5561806"/>
              <a:ext cx="3124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+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867400" y="5467290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_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029200" y="4437916"/>
              <a:ext cx="1404344" cy="838200"/>
            </a:xfrm>
            <a:prstGeom prst="rect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5544474" y="6132572"/>
              <a:ext cx="43258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V</a:t>
              </a:r>
              <a:r>
                <a:rPr lang="en-US" sz="2000" b="1" baseline="-25000" dirty="0"/>
                <a:t>R</a:t>
              </a: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4800600" y="1295400"/>
            <a:ext cx="4115594" cy="2305110"/>
            <a:chOff x="4799806" y="1676400"/>
            <a:chExt cx="4115594" cy="2305110"/>
          </a:xfrm>
        </p:grpSpPr>
        <p:sp>
          <p:nvSpPr>
            <p:cNvPr id="75" name="Rectangle 74"/>
            <p:cNvSpPr/>
            <p:nvPr/>
          </p:nvSpPr>
          <p:spPr>
            <a:xfrm>
              <a:off x="5485606" y="2076510"/>
              <a:ext cx="1042943" cy="8382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7124188" y="2076510"/>
              <a:ext cx="1104618" cy="8382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6528549" y="2076510"/>
              <a:ext cx="595639" cy="838200"/>
            </a:xfrm>
            <a:prstGeom prst="rect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Straight Connector 77"/>
            <p:cNvCxnSpPr/>
            <p:nvPr/>
          </p:nvCxnSpPr>
          <p:spPr>
            <a:xfrm>
              <a:off x="4799806" y="2533710"/>
              <a:ext cx="685800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8228806" y="2532122"/>
              <a:ext cx="685800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 flipH="1" flipV="1">
              <a:off x="8419306" y="3027422"/>
              <a:ext cx="990600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5400000" flipH="1" flipV="1">
              <a:off x="4304903" y="3027025"/>
              <a:ext cx="991394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V="1">
              <a:off x="4799806" y="3523516"/>
              <a:ext cx="1903412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7009606" y="3523516"/>
              <a:ext cx="1904206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/>
            <p:cNvSpPr txBox="1"/>
            <p:nvPr/>
          </p:nvSpPr>
          <p:spPr>
            <a:xfrm>
              <a:off x="7466806" y="2286000"/>
              <a:ext cx="3211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P</a:t>
              </a:r>
              <a:endParaRPr lang="en-US" sz="2000" b="1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5942806" y="2286000"/>
              <a:ext cx="3536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N</a:t>
              </a:r>
            </a:p>
          </p:txBody>
        </p:sp>
        <p:cxnSp>
          <p:nvCxnSpPr>
            <p:cNvPr id="88" name="Straight Connector 87"/>
            <p:cNvCxnSpPr/>
            <p:nvPr/>
          </p:nvCxnSpPr>
          <p:spPr>
            <a:xfrm>
              <a:off x="6552406" y="3068698"/>
              <a:ext cx="533400" cy="1588"/>
            </a:xfrm>
            <a:prstGeom prst="line">
              <a:avLst/>
            </a:prstGeom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/>
            <p:cNvSpPr txBox="1"/>
            <p:nvPr/>
          </p:nvSpPr>
          <p:spPr>
            <a:xfrm>
              <a:off x="6296413" y="2838510"/>
              <a:ext cx="3211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E</a:t>
              </a:r>
              <a:endParaRPr lang="en-US" sz="2000" b="1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6628606" y="1676400"/>
              <a:ext cx="5005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W</a:t>
              </a:r>
              <a:r>
                <a:rPr lang="en-US" sz="2000" b="1" baseline="-25000" dirty="0" smtClean="0"/>
                <a:t>E</a:t>
              </a:r>
              <a:endParaRPr lang="en-US" sz="2000" b="1" baseline="-25000" dirty="0"/>
            </a:p>
          </p:txBody>
        </p:sp>
        <p:sp>
          <p:nvSpPr>
            <p:cNvPr id="93" name="Oval 92"/>
            <p:cNvSpPr>
              <a:spLocks noChangeAspect="1"/>
            </p:cNvSpPr>
            <p:nvPr/>
          </p:nvSpPr>
          <p:spPr>
            <a:xfrm>
              <a:off x="6889078" y="3444362"/>
              <a:ext cx="121322" cy="137038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>
              <a:spLocks noChangeAspect="1"/>
            </p:cNvSpPr>
            <p:nvPr/>
          </p:nvSpPr>
          <p:spPr>
            <a:xfrm>
              <a:off x="6703218" y="3444362"/>
              <a:ext cx="121322" cy="137038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6528549" y="3581400"/>
              <a:ext cx="7104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V = 0</a:t>
              </a:r>
              <a:endParaRPr lang="en-US" sz="2000" b="1" baseline="-25000" dirty="0"/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5281734" y="3810000"/>
            <a:ext cx="3664472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W</a:t>
            </a:r>
            <a:r>
              <a:rPr lang="en-US" b="1" baseline="-25000" dirty="0" smtClean="0"/>
              <a:t>F</a:t>
            </a:r>
            <a:r>
              <a:rPr lang="en-US" dirty="0" smtClean="0"/>
              <a:t> : depletion width at forward bias</a:t>
            </a:r>
          </a:p>
          <a:p>
            <a:r>
              <a:rPr lang="en-US" b="1" dirty="0" smtClean="0"/>
              <a:t>W</a:t>
            </a:r>
            <a:r>
              <a:rPr lang="en-US" b="1" baseline="-25000" dirty="0" smtClean="0"/>
              <a:t>R</a:t>
            </a:r>
            <a:r>
              <a:rPr lang="en-US" dirty="0" smtClean="0"/>
              <a:t> : depletion width at reverse bias</a:t>
            </a:r>
          </a:p>
          <a:p>
            <a:r>
              <a:rPr lang="en-US" b="1" dirty="0" smtClean="0"/>
              <a:t>W</a:t>
            </a:r>
            <a:r>
              <a:rPr lang="en-US" b="1" baseline="-25000" dirty="0" smtClean="0"/>
              <a:t>E</a:t>
            </a:r>
            <a:r>
              <a:rPr lang="en-US" dirty="0" smtClean="0"/>
              <a:t> : depletion width in equilibrium</a:t>
            </a:r>
          </a:p>
          <a:p>
            <a:endParaRPr lang="en-US" b="1" dirty="0" smtClean="0"/>
          </a:p>
          <a:p>
            <a:r>
              <a:rPr lang="en-US" b="1" dirty="0" smtClean="0"/>
              <a:t>		W</a:t>
            </a:r>
            <a:r>
              <a:rPr lang="en-US" b="1" baseline="-25000" dirty="0" smtClean="0"/>
              <a:t>F </a:t>
            </a:r>
            <a:r>
              <a:rPr lang="en-US" b="1" dirty="0" smtClean="0"/>
              <a:t>&lt; W</a:t>
            </a:r>
            <a:r>
              <a:rPr lang="en-US" b="1" baseline="-25000" dirty="0"/>
              <a:t>E</a:t>
            </a:r>
            <a:r>
              <a:rPr lang="en-US" b="1" dirty="0" smtClean="0"/>
              <a:t> &lt; W</a:t>
            </a:r>
            <a:r>
              <a:rPr lang="en-US" b="1" baseline="-25000" dirty="0"/>
              <a:t>R</a:t>
            </a:r>
            <a:endParaRPr lang="en-US" b="1" baseline="-25000" dirty="0" smtClean="0"/>
          </a:p>
          <a:p>
            <a:endParaRPr lang="en-US" dirty="0" smtClean="0"/>
          </a:p>
        </p:txBody>
      </p:sp>
      <p:sp>
        <p:nvSpPr>
          <p:cNvPr id="104" name="TextBox 103"/>
          <p:cNvSpPr txBox="1"/>
          <p:nvPr/>
        </p:nvSpPr>
        <p:spPr>
          <a:xfrm>
            <a:off x="5257800" y="5449669"/>
            <a:ext cx="385566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Reverse bias scheme is used for silicon</a:t>
            </a:r>
          </a:p>
          <a:p>
            <a:r>
              <a:rPr lang="en-US" b="1" dirty="0">
                <a:solidFill>
                  <a:srgbClr val="FF0000"/>
                </a:solidFill>
              </a:rPr>
              <a:t>d</a:t>
            </a:r>
            <a:r>
              <a:rPr lang="en-US" b="1" dirty="0" smtClean="0">
                <a:solidFill>
                  <a:srgbClr val="FF0000"/>
                </a:solidFill>
              </a:rPr>
              <a:t>etectors in HEP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07" name="Slide Number Placeholder 10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real life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685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Larger active area provided by </a:t>
            </a:r>
            <a:r>
              <a:rPr lang="en-US" dirty="0" err="1" smtClean="0"/>
              <a:t>n(p</a:t>
            </a:r>
            <a:r>
              <a:rPr lang="en-US" dirty="0" smtClean="0"/>
              <a:t>)-type </a:t>
            </a:r>
            <a:r>
              <a:rPr lang="en-US" dirty="0" err="1" smtClean="0"/>
              <a:t>subtstrate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495800" y="4038600"/>
            <a:ext cx="11740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p</a:t>
            </a:r>
            <a:r>
              <a:rPr lang="en-US" sz="2000" b="1" dirty="0" smtClean="0"/>
              <a:t>-type </a:t>
            </a:r>
          </a:p>
          <a:p>
            <a:r>
              <a:rPr lang="en-US" sz="2000" b="1" dirty="0" smtClean="0"/>
              <a:t>substrate</a:t>
            </a:r>
            <a:endParaRPr lang="en-US" sz="2000" b="1" dirty="0"/>
          </a:p>
        </p:txBody>
      </p:sp>
      <p:grpSp>
        <p:nvGrpSpPr>
          <p:cNvPr id="39" name="Group 38"/>
          <p:cNvGrpSpPr/>
          <p:nvPr/>
        </p:nvGrpSpPr>
        <p:grpSpPr>
          <a:xfrm>
            <a:off x="100811" y="2361405"/>
            <a:ext cx="4868428" cy="4115595"/>
            <a:chOff x="100811" y="2361405"/>
            <a:chExt cx="4868428" cy="4115595"/>
          </a:xfrm>
        </p:grpSpPr>
        <p:sp>
          <p:nvSpPr>
            <p:cNvPr id="28" name="Rectangle 27"/>
            <p:cNvSpPr/>
            <p:nvPr/>
          </p:nvSpPr>
          <p:spPr>
            <a:xfrm>
              <a:off x="1354248" y="3438340"/>
              <a:ext cx="3157791" cy="107289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 rot="5400000">
              <a:off x="2743043" y="4021407"/>
              <a:ext cx="380203" cy="3157791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 rot="5400000">
              <a:off x="2737577" y="1663877"/>
              <a:ext cx="391134" cy="315779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 rot="5400000">
              <a:off x="2636705" y="2703511"/>
              <a:ext cx="685800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2638293" y="6132511"/>
              <a:ext cx="685800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662410" y="6475412"/>
              <a:ext cx="2318783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62410" y="2361407"/>
              <a:ext cx="2319578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 flipV="1">
              <a:off x="-288502" y="3312319"/>
              <a:ext cx="1903412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-288899" y="5522516"/>
              <a:ext cx="1904206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416348" y="4266407"/>
              <a:ext cx="495300" cy="79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 flipH="1" flipV="1">
              <a:off x="559223" y="4569619"/>
              <a:ext cx="249238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519201" y="5410204"/>
              <a:ext cx="4500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/>
                <a:t>p</a:t>
              </a:r>
              <a:r>
                <a:rPr lang="en-US" sz="2000" b="1" dirty="0" smtClean="0"/>
                <a:t>+</a:t>
              </a:r>
              <a:endParaRPr lang="en-US" sz="20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12040" y="3038229"/>
              <a:ext cx="4500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/>
                <a:t>n</a:t>
              </a:r>
              <a:r>
                <a:rPr lang="en-US" sz="2000" b="1" dirty="0" smtClean="0"/>
                <a:t>+</a:t>
              </a:r>
              <a:endParaRPr lang="en-US" sz="2000" b="1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5400000" flipV="1">
              <a:off x="1425145" y="4837906"/>
              <a:ext cx="533400" cy="1588"/>
            </a:xfrm>
            <a:prstGeom prst="line">
              <a:avLst/>
            </a:prstGeom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387839" y="4572000"/>
              <a:ext cx="3211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E</a:t>
              </a:r>
              <a:endParaRPr lang="en-US" sz="2000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30858" y="4476690"/>
              <a:ext cx="3124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+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25839" y="3810000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_</a:t>
              </a:r>
            </a:p>
          </p:txBody>
        </p:sp>
        <p:sp>
          <p:nvSpPr>
            <p:cNvPr id="22" name="Rectangle 21"/>
            <p:cNvSpPr/>
            <p:nvPr/>
          </p:nvSpPr>
          <p:spPr>
            <a:xfrm rot="5400000">
              <a:off x="1947212" y="2845377"/>
              <a:ext cx="1971863" cy="3157790"/>
            </a:xfrm>
            <a:prstGeom prst="rect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0811" y="4248150"/>
              <a:ext cx="43258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V</a:t>
              </a:r>
              <a:r>
                <a:rPr lang="en-US" sz="2000" b="1" baseline="-25000" dirty="0"/>
                <a:t>R</a:t>
              </a:r>
            </a:p>
          </p:txBody>
        </p:sp>
        <p:cxnSp>
          <p:nvCxnSpPr>
            <p:cNvPr id="29" name="Straight Connector 28"/>
            <p:cNvCxnSpPr/>
            <p:nvPr/>
          </p:nvCxnSpPr>
          <p:spPr>
            <a:xfrm rot="5400000" flipV="1">
              <a:off x="3712733" y="3999707"/>
              <a:ext cx="533400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 rot="5400000">
              <a:off x="3656987" y="3835593"/>
              <a:ext cx="9818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depletion</a:t>
              </a:r>
              <a:endParaRPr lang="en-US" sz="16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921239" y="3638490"/>
              <a:ext cx="16921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depleted zone</a:t>
              </a:r>
              <a:endParaRPr lang="en-US" sz="20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288112" y="4772055"/>
              <a:ext cx="19331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/>
                <a:t>undepleted</a:t>
              </a:r>
              <a:r>
                <a:rPr lang="en-US" sz="2000" dirty="0" smtClean="0"/>
                <a:t> zone</a:t>
              </a:r>
              <a:endParaRPr lang="en-US" sz="2000" dirty="0"/>
            </a:p>
          </p:txBody>
        </p:sp>
        <p:cxnSp>
          <p:nvCxnSpPr>
            <p:cNvPr id="37" name="Straight Connector 36"/>
            <p:cNvCxnSpPr/>
            <p:nvPr/>
          </p:nvCxnSpPr>
          <p:spPr>
            <a:xfrm rot="16200000" flipH="1">
              <a:off x="-156093" y="4413522"/>
              <a:ext cx="2752175" cy="1588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 rot="16200000">
              <a:off x="369513" y="4183377"/>
              <a:ext cx="14516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t</a:t>
              </a:r>
              <a:r>
                <a:rPr lang="en-US" sz="2000" dirty="0" smtClean="0"/>
                <a:t> (thickness)</a:t>
              </a:r>
              <a:endParaRPr lang="en-US" sz="2000" dirty="0"/>
            </a:p>
          </p:txBody>
        </p:sp>
      </p:grpSp>
      <p:pic>
        <p:nvPicPr>
          <p:cNvPr id="43" name="Picture 4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235700" y="3683000"/>
            <a:ext cx="1536700" cy="736600"/>
          </a:xfrm>
          <a:prstGeom prst="rect">
            <a:avLst/>
          </a:prstGeom>
        </p:spPr>
      </p:pic>
      <p:pic>
        <p:nvPicPr>
          <p:cNvPr id="45" name="Picture 4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172200" y="6134100"/>
            <a:ext cx="2400300" cy="342900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5867400" y="2286000"/>
            <a:ext cx="1725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Depletion with</a:t>
            </a:r>
            <a:endParaRPr lang="en-US" sz="2000" dirty="0"/>
          </a:p>
        </p:txBody>
      </p:sp>
      <p:sp>
        <p:nvSpPr>
          <p:cNvPr id="47" name="TextBox 46"/>
          <p:cNvSpPr txBox="1"/>
          <p:nvPr/>
        </p:nvSpPr>
        <p:spPr>
          <a:xfrm>
            <a:off x="6060048" y="3257490"/>
            <a:ext cx="1226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</a:t>
            </a:r>
            <a:r>
              <a:rPr lang="en-US" sz="2000" dirty="0" smtClean="0"/>
              <a:t>esistivity</a:t>
            </a:r>
            <a:endParaRPr lang="en-US" sz="2000" dirty="0"/>
          </a:p>
        </p:txBody>
      </p:sp>
      <p:sp>
        <p:nvSpPr>
          <p:cNvPr id="48" name="TextBox 47"/>
          <p:cNvSpPr txBox="1"/>
          <p:nvPr/>
        </p:nvSpPr>
        <p:spPr>
          <a:xfrm>
            <a:off x="5867400" y="4419600"/>
            <a:ext cx="20216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Depletion voltage</a:t>
            </a:r>
            <a:endParaRPr lang="en-US" sz="2000" dirty="0"/>
          </a:p>
        </p:txBody>
      </p:sp>
      <p:sp>
        <p:nvSpPr>
          <p:cNvPr id="49" name="TextBox 48"/>
          <p:cNvSpPr txBox="1"/>
          <p:nvPr/>
        </p:nvSpPr>
        <p:spPr>
          <a:xfrm>
            <a:off x="5717078" y="5695890"/>
            <a:ext cx="33507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Effective doping concentration</a:t>
            </a:r>
            <a:endParaRPr lang="en-US" sz="2000" dirty="0"/>
          </a:p>
        </p:txBody>
      </p:sp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3" name="Picture 5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019800" y="2819400"/>
            <a:ext cx="2171700" cy="406400"/>
          </a:xfrm>
          <a:prstGeom prst="rect">
            <a:avLst/>
          </a:prstGeom>
        </p:spPr>
      </p:pic>
      <p:pic>
        <p:nvPicPr>
          <p:cNvPr id="54" name="Picture 5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6060048" y="4908490"/>
            <a:ext cx="1524000" cy="7874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PN-junction current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2553097" y="3923903"/>
            <a:ext cx="3885406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 flipV="1">
            <a:off x="1866503" y="3925490"/>
            <a:ext cx="5220097" cy="1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 flipH="1" flipV="1">
            <a:off x="1837155" y="4828066"/>
            <a:ext cx="1353800" cy="1089"/>
          </a:xfrm>
          <a:prstGeom prst="line">
            <a:avLst/>
          </a:prstGeom>
          <a:ln>
            <a:solidFill>
              <a:srgbClr val="95373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429000" y="1840468"/>
            <a:ext cx="9775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Current</a:t>
            </a:r>
            <a:endParaRPr lang="en-US" sz="2000" dirty="0"/>
          </a:p>
        </p:txBody>
      </p:sp>
      <p:sp>
        <p:nvSpPr>
          <p:cNvPr id="42" name="TextBox 41"/>
          <p:cNvSpPr txBox="1"/>
          <p:nvPr/>
        </p:nvSpPr>
        <p:spPr>
          <a:xfrm>
            <a:off x="6273622" y="3925490"/>
            <a:ext cx="965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Voltage</a:t>
            </a:r>
            <a:endParaRPr lang="en-US" sz="2000" dirty="0"/>
          </a:p>
        </p:txBody>
      </p:sp>
      <p:sp>
        <p:nvSpPr>
          <p:cNvPr id="43" name="TextBox 42"/>
          <p:cNvSpPr txBox="1"/>
          <p:nvPr/>
        </p:nvSpPr>
        <p:spPr>
          <a:xfrm>
            <a:off x="5443624" y="2895600"/>
            <a:ext cx="18715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Forward current</a:t>
            </a:r>
            <a:endParaRPr lang="en-US" sz="2000" dirty="0"/>
          </a:p>
        </p:txBody>
      </p:sp>
      <p:sp>
        <p:nvSpPr>
          <p:cNvPr id="44" name="TextBox 43"/>
          <p:cNvSpPr txBox="1"/>
          <p:nvPr/>
        </p:nvSpPr>
        <p:spPr>
          <a:xfrm>
            <a:off x="2749766" y="4191000"/>
            <a:ext cx="18222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Reverse current</a:t>
            </a:r>
          </a:p>
          <a:p>
            <a:r>
              <a:rPr lang="en-US" sz="2000" dirty="0" smtClean="0"/>
              <a:t>(leakage)</a:t>
            </a:r>
            <a:endParaRPr lang="en-US" sz="2000" dirty="0"/>
          </a:p>
        </p:txBody>
      </p:sp>
      <p:sp>
        <p:nvSpPr>
          <p:cNvPr id="45" name="TextBox 44"/>
          <p:cNvSpPr txBox="1"/>
          <p:nvPr/>
        </p:nvSpPr>
        <p:spPr>
          <a:xfrm>
            <a:off x="2243987" y="3400455"/>
            <a:ext cx="11088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V</a:t>
            </a:r>
            <a:r>
              <a:rPr lang="en-US" sz="2000" baseline="-25000" dirty="0" err="1" smtClean="0"/>
              <a:t>breakdown</a:t>
            </a:r>
            <a:endParaRPr lang="en-US" sz="2000" baseline="-25000" dirty="0" smtClean="0"/>
          </a:p>
        </p:txBody>
      </p:sp>
      <p:cxnSp>
        <p:nvCxnSpPr>
          <p:cNvPr id="47" name="Straight Connector 46"/>
          <p:cNvCxnSpPr>
            <a:cxnSpLocks noChangeAspect="1"/>
          </p:cNvCxnSpPr>
          <p:nvPr/>
        </p:nvCxnSpPr>
        <p:spPr>
          <a:xfrm>
            <a:off x="2550713" y="3925491"/>
            <a:ext cx="398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cxnSpLocks noChangeAspect="1"/>
          </p:cNvCxnSpPr>
          <p:nvPr/>
        </p:nvCxnSpPr>
        <p:spPr>
          <a:xfrm rot="5400000">
            <a:off x="2417881" y="3924823"/>
            <a:ext cx="192599" cy="133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438400" y="5410200"/>
            <a:ext cx="20730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Avalanche current</a:t>
            </a:r>
          </a:p>
          <a:p>
            <a:endParaRPr lang="en-US" sz="2000" dirty="0"/>
          </a:p>
        </p:txBody>
      </p:sp>
      <p:cxnSp>
        <p:nvCxnSpPr>
          <p:cNvPr id="55" name="Straight Connector 54"/>
          <p:cNvCxnSpPr/>
          <p:nvPr/>
        </p:nvCxnSpPr>
        <p:spPr>
          <a:xfrm flipV="1">
            <a:off x="2513511" y="4038600"/>
            <a:ext cx="1448889" cy="113110"/>
          </a:xfrm>
          <a:prstGeom prst="line">
            <a:avLst/>
          </a:prstGeom>
          <a:ln>
            <a:solidFill>
              <a:srgbClr val="95373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3962400" y="3925492"/>
            <a:ext cx="533400" cy="113108"/>
          </a:xfrm>
          <a:prstGeom prst="line">
            <a:avLst/>
          </a:prstGeom>
          <a:ln>
            <a:solidFill>
              <a:srgbClr val="95373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4495800" y="3810000"/>
            <a:ext cx="533400" cy="113108"/>
          </a:xfrm>
          <a:prstGeom prst="line">
            <a:avLst/>
          </a:prstGeom>
          <a:ln>
            <a:solidFill>
              <a:srgbClr val="95373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 flipH="1" flipV="1">
            <a:off x="4375869" y="2843228"/>
            <a:ext cx="1610670" cy="305595"/>
          </a:xfrm>
          <a:prstGeom prst="line">
            <a:avLst/>
          </a:prstGeom>
          <a:ln>
            <a:solidFill>
              <a:srgbClr val="95373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0800000">
            <a:off x="3251013" y="4151710"/>
            <a:ext cx="355974" cy="113108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6200000" flipV="1">
            <a:off x="2485201" y="5171312"/>
            <a:ext cx="400110" cy="268288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16200000" flipV="1">
            <a:off x="5294612" y="2674588"/>
            <a:ext cx="260400" cy="181624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5486400" y="5390346"/>
            <a:ext cx="3087029" cy="47705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500" dirty="0" smtClean="0"/>
              <a:t>I</a:t>
            </a:r>
            <a:r>
              <a:rPr lang="en-US" sz="2500" baseline="-25000" dirty="0" smtClean="0"/>
              <a:t>PN</a:t>
            </a:r>
            <a:r>
              <a:rPr lang="en-US" sz="2500" dirty="0" smtClean="0"/>
              <a:t> </a:t>
            </a:r>
            <a:r>
              <a:rPr lang="el-GR" sz="2500" dirty="0" smtClean="0"/>
              <a:t>α </a:t>
            </a:r>
            <a:r>
              <a:rPr lang="en-US" sz="2500" dirty="0" smtClean="0"/>
              <a:t>T</a:t>
            </a:r>
            <a:r>
              <a:rPr lang="en-US" sz="2500" baseline="30000" dirty="0" smtClean="0"/>
              <a:t>3/2</a:t>
            </a:r>
            <a:r>
              <a:rPr lang="en-US" sz="2500" dirty="0" smtClean="0"/>
              <a:t> exp[-E</a:t>
            </a:r>
            <a:r>
              <a:rPr lang="en-US" sz="2500" baseline="-25000" dirty="0" smtClean="0"/>
              <a:t>g</a:t>
            </a:r>
            <a:r>
              <a:rPr lang="en-US" sz="2500" dirty="0" smtClean="0"/>
              <a:t>/2k</a:t>
            </a:r>
            <a:r>
              <a:rPr lang="en-US" sz="2500" baseline="-25000" dirty="0" smtClean="0"/>
              <a:t>B</a:t>
            </a:r>
            <a:r>
              <a:rPr lang="en-US" sz="2500" dirty="0" smtClean="0"/>
              <a:t>T]</a:t>
            </a:r>
            <a:endParaRPr lang="en-US" sz="2500" dirty="0"/>
          </a:p>
        </p:txBody>
      </p:sp>
      <p:sp>
        <p:nvSpPr>
          <p:cNvPr id="76" name="Slide Number Placeholder 7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390586" y="2291091"/>
            <a:ext cx="2521960" cy="1045002"/>
            <a:chOff x="3673972" y="4437916"/>
            <a:chExt cx="4115594" cy="1973236"/>
          </a:xfrm>
        </p:grpSpPr>
        <p:sp>
          <p:nvSpPr>
            <p:cNvPr id="24" name="Rectangle 23"/>
            <p:cNvSpPr/>
            <p:nvPr/>
          </p:nvSpPr>
          <p:spPr>
            <a:xfrm>
              <a:off x="6433544" y="4437916"/>
              <a:ext cx="669428" cy="8382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359772" y="4437916"/>
              <a:ext cx="669428" cy="8382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3673972" y="4895116"/>
              <a:ext cx="685800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7102972" y="4893528"/>
              <a:ext cx="685800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 flipH="1" flipV="1">
              <a:off x="7293472" y="5388828"/>
              <a:ext cx="990600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 flipH="1" flipV="1">
              <a:off x="3179069" y="5388431"/>
              <a:ext cx="991394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3673972" y="5884922"/>
              <a:ext cx="1903412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5883772" y="5884922"/>
              <a:ext cx="1904206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V="1">
              <a:off x="5331719" y="5884525"/>
              <a:ext cx="495300" cy="79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 flipH="1" flipV="1">
              <a:off x="5758359" y="5864284"/>
              <a:ext cx="249238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6621214" y="4629090"/>
              <a:ext cx="3211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P</a:t>
              </a:r>
              <a:endParaRPr lang="en-US" sz="2000" b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572000" y="4629090"/>
              <a:ext cx="3536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N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430236" y="4459848"/>
              <a:ext cx="513366" cy="4001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W</a:t>
              </a:r>
              <a:r>
                <a:rPr lang="en-US" sz="2000" b="1" baseline="-25000" dirty="0" smtClean="0"/>
                <a:t>R</a:t>
              </a:r>
              <a:endParaRPr lang="en-US" sz="2000" b="1" baseline="-250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026190" y="5610932"/>
              <a:ext cx="312405" cy="4001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+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7400" y="5467290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_</a:t>
              </a: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029200" y="4437916"/>
              <a:ext cx="1404344" cy="838200"/>
            </a:xfrm>
            <a:prstGeom prst="rect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399243" y="6011041"/>
              <a:ext cx="432590" cy="4001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V</a:t>
              </a:r>
              <a:r>
                <a:rPr lang="en-US" sz="2000" b="1" baseline="-25000" dirty="0"/>
                <a:t>R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5937770" y="1371600"/>
            <a:ext cx="2063230" cy="1371600"/>
            <a:chOff x="228600" y="1162110"/>
            <a:chExt cx="4115594" cy="2743200"/>
          </a:xfrm>
        </p:grpSpPr>
        <p:sp>
          <p:nvSpPr>
            <p:cNvPr id="53" name="Rectangle 52"/>
            <p:cNvSpPr/>
            <p:nvPr/>
          </p:nvSpPr>
          <p:spPr>
            <a:xfrm>
              <a:off x="914400" y="1924110"/>
              <a:ext cx="1219200" cy="8382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438400" y="1924110"/>
              <a:ext cx="1219200" cy="8382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133600" y="1924110"/>
              <a:ext cx="305594" cy="838200"/>
            </a:xfrm>
            <a:prstGeom prst="rect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228600" y="2381310"/>
              <a:ext cx="685800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3657600" y="2379722"/>
              <a:ext cx="685800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3848100" y="2875022"/>
              <a:ext cx="990600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 flipH="1" flipV="1">
              <a:off x="-266303" y="2874625"/>
              <a:ext cx="991394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228600" y="3371116"/>
              <a:ext cx="1903412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2438400" y="3371116"/>
              <a:ext cx="1904206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V="1">
              <a:off x="2191147" y="3352463"/>
              <a:ext cx="495300" cy="79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5400000" flipH="1" flipV="1">
              <a:off x="2008187" y="3398897"/>
              <a:ext cx="249238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2895600" y="2133600"/>
              <a:ext cx="3211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P</a:t>
              </a:r>
              <a:endParaRPr lang="en-US" sz="2000" b="1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371600" y="2133600"/>
              <a:ext cx="3536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N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872629" y="1162110"/>
              <a:ext cx="4955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W</a:t>
              </a:r>
              <a:r>
                <a:rPr lang="en-US" sz="2000" b="1" baseline="-25000" dirty="0"/>
                <a:t>F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438400" y="3048000"/>
              <a:ext cx="3124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+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828800" y="2971800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_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099102" y="3505200"/>
              <a:ext cx="4154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V</a:t>
              </a:r>
              <a:r>
                <a:rPr lang="en-US" sz="2000" b="1" baseline="-25000" dirty="0" smtClean="0"/>
                <a:t>F</a:t>
              </a:r>
              <a:endParaRPr lang="en-US" sz="2000" b="1" baseline="-25000" dirty="0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Leakage current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2" descr="C:\Users\Mayra\Documents\temp-scan\new-files\planar_BBM_104_IV_20C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4902" t="9747" r="13406" b="4198"/>
          <a:stretch>
            <a:fillRect/>
          </a:stretch>
        </p:blipFill>
        <p:spPr bwMode="auto">
          <a:xfrm>
            <a:off x="76199" y="2590800"/>
            <a:ext cx="4284683" cy="351344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Mayra\Documents\temp-scan\new-files\planar_sensor_BBM_104_FIT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9528" r="12951" b="3750"/>
          <a:stretch>
            <a:fillRect/>
          </a:stretch>
        </p:blipFill>
        <p:spPr bwMode="auto">
          <a:xfrm>
            <a:off x="4360883" y="2590800"/>
            <a:ext cx="4397121" cy="33528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95600" y="1769825"/>
            <a:ext cx="3748946" cy="47705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FF"/>
                </a:solidFill>
              </a:rPr>
              <a:t>Current</a:t>
            </a:r>
            <a:r>
              <a:rPr lang="en-US" sz="2500" dirty="0" smtClean="0">
                <a:solidFill>
                  <a:srgbClr val="0000FF"/>
                </a:solidFill>
              </a:rPr>
              <a:t> </a:t>
            </a:r>
            <a:r>
              <a:rPr lang="el-GR" sz="2500" dirty="0" smtClean="0">
                <a:solidFill>
                  <a:srgbClr val="0000FF"/>
                </a:solidFill>
              </a:rPr>
              <a:t>α </a:t>
            </a:r>
            <a:r>
              <a:rPr lang="en-US" sz="2500" dirty="0" smtClean="0">
                <a:solidFill>
                  <a:srgbClr val="0000FF"/>
                </a:solidFill>
              </a:rPr>
              <a:t>T</a:t>
            </a:r>
            <a:r>
              <a:rPr lang="en-US" sz="2500" baseline="30000" dirty="0" smtClean="0">
                <a:solidFill>
                  <a:srgbClr val="0000FF"/>
                </a:solidFill>
              </a:rPr>
              <a:t>3/2</a:t>
            </a:r>
            <a:r>
              <a:rPr lang="en-US" sz="2500" dirty="0" smtClean="0">
                <a:solidFill>
                  <a:srgbClr val="0000FF"/>
                </a:solidFill>
              </a:rPr>
              <a:t> exp[-E</a:t>
            </a:r>
            <a:r>
              <a:rPr lang="en-US" sz="2500" baseline="-25000" dirty="0" smtClean="0">
                <a:solidFill>
                  <a:srgbClr val="0000FF"/>
                </a:solidFill>
              </a:rPr>
              <a:t>g</a:t>
            </a:r>
            <a:r>
              <a:rPr lang="en-US" sz="2500" dirty="0" smtClean="0">
                <a:solidFill>
                  <a:srgbClr val="0000FF"/>
                </a:solidFill>
              </a:rPr>
              <a:t>/2k</a:t>
            </a:r>
            <a:r>
              <a:rPr lang="en-US" sz="2500" baseline="-25000" dirty="0" smtClean="0">
                <a:solidFill>
                  <a:srgbClr val="0000FF"/>
                </a:solidFill>
              </a:rPr>
              <a:t>B</a:t>
            </a:r>
            <a:r>
              <a:rPr lang="en-US" sz="2500" dirty="0" smtClean="0">
                <a:solidFill>
                  <a:srgbClr val="0000FF"/>
                </a:solidFill>
              </a:rPr>
              <a:t>T]</a:t>
            </a:r>
            <a:endParaRPr lang="en-US" sz="25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Breakdown voltage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685800"/>
          </a:xfrm>
        </p:spPr>
        <p:txBody>
          <a:bodyPr/>
          <a:lstStyle/>
          <a:p>
            <a:r>
              <a:rPr lang="en-US" dirty="0" smtClean="0"/>
              <a:t>Extracted from capacitance measurements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5" name="Chart 4"/>
          <p:cNvGraphicFramePr/>
          <p:nvPr/>
        </p:nvGraphicFramePr>
        <p:xfrm>
          <a:off x="0" y="1974850"/>
          <a:ext cx="464820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4648200" y="3232150"/>
          <a:ext cx="44958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7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7200" y="4794250"/>
            <a:ext cx="2247900" cy="78740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rot="5400000" flipH="1" flipV="1">
            <a:off x="4972050" y="3943350"/>
            <a:ext cx="2438400" cy="1409700"/>
          </a:xfrm>
          <a:prstGeom prst="line">
            <a:avLst/>
          </a:prstGeom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096000" y="3960812"/>
            <a:ext cx="2667000" cy="1588"/>
          </a:xfrm>
          <a:prstGeom prst="line">
            <a:avLst/>
          </a:prstGeom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72200" y="3455313"/>
            <a:ext cx="55656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V</a:t>
            </a:r>
            <a:r>
              <a:rPr lang="en-US" sz="2200" b="1" baseline="-25000" dirty="0" smtClean="0"/>
              <a:t>FD</a:t>
            </a:r>
            <a:endParaRPr lang="en-US" sz="2200" b="1" baseline="-25000" dirty="0"/>
          </a:p>
        </p:txBody>
      </p:sp>
      <p:cxnSp>
        <p:nvCxnSpPr>
          <p:cNvPr id="16" name="Straight Arrow Connector 15"/>
          <p:cNvCxnSpPr/>
          <p:nvPr/>
        </p:nvCxnSpPr>
        <p:spPr>
          <a:xfrm rot="5400000" flipH="1" flipV="1">
            <a:off x="6816725" y="3311525"/>
            <a:ext cx="654050" cy="495300"/>
          </a:xfrm>
          <a:prstGeom prst="straightConnector1">
            <a:avLst/>
          </a:prstGeom>
          <a:ln w="15875" cap="flat" cmpd="sng" algn="ctr">
            <a:solidFill>
              <a:srgbClr val="000000"/>
            </a:solidFill>
            <a:prstDash val="solid"/>
            <a:round/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391400" y="2801263"/>
            <a:ext cx="8130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W = </a:t>
            </a:r>
            <a:r>
              <a:rPr lang="en-US" sz="2200" b="1" dirty="0" err="1" smtClean="0"/>
              <a:t>t</a:t>
            </a:r>
            <a:endParaRPr lang="en-US" sz="22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772400" cy="609600"/>
          </a:xfrm>
        </p:spPr>
        <p:txBody>
          <a:bodyPr>
            <a:normAutofit/>
          </a:bodyPr>
          <a:lstStyle/>
          <a:p>
            <a:r>
              <a:rPr lang="en-US" sz="2500" dirty="0" smtClean="0"/>
              <a:t>Carriers are drifted under the electric field</a:t>
            </a:r>
            <a:endParaRPr lang="en-US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267200" y="1726168"/>
            <a:ext cx="2018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μ</a:t>
            </a:r>
            <a:r>
              <a:rPr lang="en-US" sz="2000" baseline="-25000" dirty="0" err="1" smtClean="0"/>
              <a:t>e</a:t>
            </a:r>
            <a:r>
              <a:rPr lang="en-US" sz="2000" baseline="-25000" dirty="0" smtClean="0"/>
              <a:t>-</a:t>
            </a:r>
            <a:r>
              <a:rPr lang="el-GR" sz="2000" dirty="0" smtClean="0"/>
              <a:t> = </a:t>
            </a:r>
            <a:r>
              <a:rPr lang="en-US" sz="2000" dirty="0" smtClean="0"/>
              <a:t>1500 cm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/Vs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287408" y="1733490"/>
            <a:ext cx="1840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μ</a:t>
            </a:r>
            <a:r>
              <a:rPr lang="en-US" sz="2000" baseline="-25000" dirty="0" err="1" smtClean="0"/>
              <a:t>h</a:t>
            </a:r>
            <a:r>
              <a:rPr lang="el-GR" sz="2000" dirty="0" smtClean="0"/>
              <a:t> = </a:t>
            </a:r>
            <a:r>
              <a:rPr lang="en-US" sz="2000" dirty="0" smtClean="0"/>
              <a:t>450 cm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/Vs</a:t>
            </a:r>
            <a:endParaRPr lang="en-US" sz="20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213360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Total drift time for a carrier</a:t>
            </a:r>
            <a:r>
              <a:rPr kumimoji="0" lang="en-US" sz="2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created at depth </a:t>
            </a:r>
            <a:r>
              <a:rPr kumimoji="0" lang="en-US" sz="25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14400" y="1752600"/>
            <a:ext cx="2501900" cy="3556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28600" y="2667000"/>
            <a:ext cx="5549900" cy="66472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19800" y="2590800"/>
            <a:ext cx="3052163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V</a:t>
            </a:r>
            <a:r>
              <a:rPr lang="en-US" sz="2000" baseline="-25000" dirty="0" smtClean="0"/>
              <a:t>B</a:t>
            </a:r>
            <a:r>
              <a:rPr lang="en-US" sz="2000" dirty="0" smtClean="0"/>
              <a:t>  = applied voltage</a:t>
            </a:r>
          </a:p>
          <a:p>
            <a:r>
              <a:rPr lang="en-US" sz="2000" dirty="0" smtClean="0"/>
              <a:t>V</a:t>
            </a:r>
            <a:r>
              <a:rPr lang="en-US" sz="2000" baseline="-25000" dirty="0" smtClean="0"/>
              <a:t>FD</a:t>
            </a:r>
            <a:r>
              <a:rPr lang="en-US" sz="2000" dirty="0" smtClean="0"/>
              <a:t> = full depletion voltage</a:t>
            </a:r>
          </a:p>
          <a:p>
            <a:r>
              <a:rPr lang="en-US" sz="2000" dirty="0" err="1" smtClean="0"/>
              <a:t>d</a:t>
            </a:r>
            <a:r>
              <a:rPr lang="en-US" sz="2000" dirty="0" smtClean="0"/>
              <a:t>    = detector thickness</a:t>
            </a:r>
            <a:endParaRPr lang="en-US" sz="20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81000" y="332740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Maximum drift time (V</a:t>
            </a:r>
            <a:r>
              <a:rPr kumimoji="0" lang="en-US" sz="25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&gt;&gt; V</a:t>
            </a:r>
            <a:r>
              <a:rPr kumimoji="0" lang="en-US" sz="25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FD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850900" y="3796214"/>
            <a:ext cx="3035300" cy="699586"/>
          </a:xfrm>
          <a:prstGeom prst="rect">
            <a:avLst/>
          </a:prstGeom>
        </p:spPr>
      </p:pic>
      <p:pic>
        <p:nvPicPr>
          <p:cNvPr id="18" name="Picture 17" descr="max_drift_tim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4343400" y="4097337"/>
            <a:ext cx="4038600" cy="2608263"/>
          </a:xfrm>
          <a:prstGeom prst="rect">
            <a:avLst/>
          </a:prstGeom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838200" y="5029200"/>
            <a:ext cx="28194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</a:t>
            </a:r>
            <a:r>
              <a:rPr kumimoji="0" lang="en-US" sz="2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300 </a:t>
            </a:r>
            <a:r>
              <a:rPr lang="el-GR" sz="2500" dirty="0" smtClean="0"/>
              <a:t>μ</a:t>
            </a:r>
            <a:r>
              <a:rPr kumimoji="0" lang="en-US" sz="2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2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5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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silicon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</a:t>
            </a:r>
            <a:r>
              <a:rPr lang="en-US" dirty="0" smtClean="0"/>
              <a:t>emiconductor material</a:t>
            </a:r>
          </a:p>
          <a:p>
            <a:pPr lvl="1"/>
            <a:r>
              <a:rPr lang="en-US" dirty="0" smtClean="0"/>
              <a:t>Used for radiation detection/imaging in</a:t>
            </a:r>
          </a:p>
          <a:p>
            <a:pPr lvl="2"/>
            <a:r>
              <a:rPr lang="en-US" dirty="0" smtClean="0"/>
              <a:t>Particle and nuclear physics experiments</a:t>
            </a:r>
          </a:p>
          <a:p>
            <a:pPr lvl="2"/>
            <a:r>
              <a:rPr lang="en-US" dirty="0" smtClean="0"/>
              <a:t>Space and ground-based telescopes</a:t>
            </a:r>
          </a:p>
          <a:p>
            <a:pPr lvl="2"/>
            <a:r>
              <a:rPr lang="en-US" dirty="0" smtClean="0"/>
              <a:t>Medical applications</a:t>
            </a:r>
          </a:p>
          <a:p>
            <a:pPr lvl="2"/>
            <a:r>
              <a:rPr lang="en-US" dirty="0" smtClean="0"/>
              <a:t>Industrial applications</a:t>
            </a:r>
          </a:p>
          <a:p>
            <a:pPr lvl="2"/>
            <a:r>
              <a:rPr lang="en-US" dirty="0" smtClean="0"/>
              <a:t>…</a:t>
            </a:r>
          </a:p>
          <a:p>
            <a:r>
              <a:rPr lang="en-US" dirty="0" smtClean="0"/>
              <a:t>Interacts with radiation</a:t>
            </a:r>
          </a:p>
          <a:p>
            <a:pPr lvl="1"/>
            <a:r>
              <a:rPr lang="en-US" dirty="0" smtClean="0"/>
              <a:t>Radiation creates charge carriers </a:t>
            </a:r>
          </a:p>
          <a:p>
            <a:pPr lvl="1"/>
            <a:r>
              <a:rPr lang="en-US" dirty="0" smtClean="0"/>
              <a:t>Electric field drifts carriers toward readout electronics</a:t>
            </a:r>
          </a:p>
          <a:p>
            <a:pPr lvl="1"/>
            <a:r>
              <a:rPr lang="en-US" dirty="0" smtClean="0"/>
              <a:t>Signal integrated in frond-end electronics</a:t>
            </a:r>
          </a:p>
          <a:p>
            <a:pPr lvl="1"/>
            <a:r>
              <a:rPr lang="en-US" dirty="0" smtClean="0"/>
              <a:t>Digitize integrated signal</a:t>
            </a:r>
          </a:p>
          <a:p>
            <a:pPr lvl="1"/>
            <a:r>
              <a:rPr lang="en-US" dirty="0" smtClean="0"/>
              <a:t>Readout and store digital signal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Radiation detection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8600" y="1130753"/>
            <a:ext cx="8686800" cy="6980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762000"/>
            <a:ext cx="2561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Ionization energy loss:</a:t>
            </a:r>
            <a:endParaRPr lang="en-US" sz="2000" b="1" dirty="0"/>
          </a:p>
        </p:txBody>
      </p:sp>
      <p:pic>
        <p:nvPicPr>
          <p:cNvPr id="7" name="Picture 6" descr="dedxproto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496596" y="2495394"/>
            <a:ext cx="3495004" cy="29148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600" y="1905000"/>
            <a:ext cx="4209355" cy="147732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Ionization loss follows Landau statistics</a:t>
            </a:r>
          </a:p>
          <a:p>
            <a:pPr>
              <a:buFont typeface="Arial"/>
              <a:buChar char="•"/>
            </a:pPr>
            <a:r>
              <a:rPr lang="en-US" dirty="0" smtClean="0"/>
              <a:t> Average energy loss is 390 </a:t>
            </a:r>
            <a:r>
              <a:rPr lang="en-US" dirty="0" err="1" smtClean="0"/>
              <a:t>eV</a:t>
            </a:r>
            <a:r>
              <a:rPr lang="en-US" dirty="0" smtClean="0"/>
              <a:t>/</a:t>
            </a:r>
            <a:r>
              <a:rPr lang="el-GR" dirty="0" smtClean="0"/>
              <a:t>μ</a:t>
            </a:r>
            <a:r>
              <a:rPr lang="en-US" dirty="0" err="1" smtClean="0"/>
              <a:t>m</a:t>
            </a:r>
            <a:r>
              <a:rPr lang="en-US" dirty="0" smtClean="0"/>
              <a:t> of Si</a:t>
            </a:r>
          </a:p>
          <a:p>
            <a:pPr>
              <a:buFont typeface="Arial"/>
              <a:buChar char="•"/>
            </a:pPr>
            <a:r>
              <a:rPr lang="en-US" dirty="0" smtClean="0"/>
              <a:t> Average charge is 108 </a:t>
            </a:r>
            <a:r>
              <a:rPr lang="en-US" dirty="0" err="1" smtClean="0"/>
              <a:t>e-h</a:t>
            </a:r>
            <a:r>
              <a:rPr lang="en-US" dirty="0" smtClean="0"/>
              <a:t>/</a:t>
            </a:r>
            <a:r>
              <a:rPr lang="el-GR" dirty="0" smtClean="0"/>
              <a:t>μ</a:t>
            </a:r>
            <a:r>
              <a:rPr lang="en-US" dirty="0" err="1" smtClean="0"/>
              <a:t>m</a:t>
            </a:r>
            <a:r>
              <a:rPr lang="en-US" dirty="0" smtClean="0"/>
              <a:t> of</a:t>
            </a:r>
            <a:r>
              <a:rPr lang="en-US" dirty="0" smtClean="0"/>
              <a:t> Si</a:t>
            </a:r>
          </a:p>
          <a:p>
            <a:pPr>
              <a:buFont typeface="Arial"/>
              <a:buChar char="•"/>
            </a:pPr>
            <a:r>
              <a:rPr lang="en-US" dirty="0" smtClean="0"/>
              <a:t> Most probable charge 80 </a:t>
            </a:r>
            <a:r>
              <a:rPr lang="en-US" dirty="0" err="1" smtClean="0"/>
              <a:t>e-h</a:t>
            </a:r>
            <a:r>
              <a:rPr lang="en-US" dirty="0" smtClean="0"/>
              <a:t>/</a:t>
            </a:r>
            <a:r>
              <a:rPr lang="el-GR" dirty="0" smtClean="0"/>
              <a:t>μ</a:t>
            </a:r>
            <a:r>
              <a:rPr lang="en-US" dirty="0" err="1" smtClean="0"/>
              <a:t>m</a:t>
            </a:r>
            <a:r>
              <a:rPr lang="en-US" dirty="0" smtClean="0"/>
              <a:t> of</a:t>
            </a:r>
            <a:r>
              <a:rPr lang="en-US" dirty="0" smtClean="0"/>
              <a:t> Si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24 </a:t>
            </a:r>
            <a:r>
              <a:rPr lang="en-US" dirty="0" err="1" smtClean="0"/>
              <a:t>ke</a:t>
            </a:r>
            <a:r>
              <a:rPr lang="en-US" dirty="0" smtClean="0"/>
              <a:t> in 300 </a:t>
            </a:r>
            <a:r>
              <a:rPr lang="el-GR" dirty="0" smtClean="0"/>
              <a:t>μ</a:t>
            </a:r>
            <a:r>
              <a:rPr lang="en-US" dirty="0" err="1" smtClean="0"/>
              <a:t>m</a:t>
            </a:r>
            <a:r>
              <a:rPr lang="en-US" dirty="0" smtClean="0"/>
              <a:t> thick Si</a:t>
            </a:r>
            <a:endParaRPr lang="en-US" dirty="0"/>
          </a:p>
        </p:txBody>
      </p:sp>
      <p:pic>
        <p:nvPicPr>
          <p:cNvPr id="9" name="Picture 8" descr="0A_chg_150V_langau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rcRect t="6436" r="3768"/>
              <a:stretch>
                <a:fillRect/>
              </a:stretch>
            </p:blipFill>
          </mc:Choice>
          <mc:Fallback>
            <p:blipFill>
              <a:blip r:embed="rId7"/>
              <a:srcRect t="6436" r="3768"/>
              <a:stretch>
                <a:fillRect/>
              </a:stretch>
            </p:blipFill>
          </mc:Fallback>
        </mc:AlternateContent>
        <p:spPr>
          <a:xfrm>
            <a:off x="457200" y="3458528"/>
            <a:ext cx="5039396" cy="332327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562600" y="5562600"/>
            <a:ext cx="3472675" cy="36933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Most</a:t>
            </a:r>
            <a:r>
              <a:rPr lang="en-US" dirty="0" smtClean="0">
                <a:solidFill>
                  <a:srgbClr val="0000FF"/>
                </a:solidFill>
              </a:rPr>
              <a:t> ionizing particle = Landau MP 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16200000" flipV="1">
            <a:off x="6197912" y="5003488"/>
            <a:ext cx="892200" cy="181624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0800000">
            <a:off x="5253600" y="4419600"/>
            <a:ext cx="1481225" cy="1143000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Signal-to-</a:t>
            </a:r>
            <a:r>
              <a:rPr lang="en-US" dirty="0" smtClean="0"/>
              <a:t>Noise (S/N)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Signal is Landau,</a:t>
            </a:r>
            <a:r>
              <a:rPr lang="en-US" dirty="0" smtClean="0"/>
              <a:t> noise </a:t>
            </a:r>
            <a:r>
              <a:rPr lang="en-US" dirty="0" smtClean="0"/>
              <a:t>is </a:t>
            </a:r>
            <a:r>
              <a:rPr lang="en-US" dirty="0"/>
              <a:t>G</a:t>
            </a:r>
            <a:r>
              <a:rPr lang="en-US" dirty="0" smtClean="0"/>
              <a:t>aussian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21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52400" y="1905000"/>
            <a:ext cx="4724400" cy="2817797"/>
            <a:chOff x="1371600" y="2362200"/>
            <a:chExt cx="6248400" cy="4191000"/>
          </a:xfrm>
        </p:grpSpPr>
        <p:pic>
          <p:nvPicPr>
            <p:cNvPr id="5" name="Picture 4" descr="langau_dists.pdf"/>
            <p:cNvPicPr>
              <a:picLocks noChangeAspect="1"/>
            </p:cNvPicPr>
            <p:nvPr/>
          </p:nvPicPr>
          <p:blipFill>
            <a:blip r:embed="rId2"/>
            <a:srcRect l="2809" t="3581" r="5056" b="3722"/>
            <a:stretch>
              <a:fillRect/>
            </a:stretch>
          </p:blipFill>
          <p:spPr>
            <a:xfrm>
              <a:off x="1371600" y="2362200"/>
              <a:ext cx="6248400" cy="4191000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 rot="5400000" flipH="1" flipV="1">
              <a:off x="-455612" y="4267200"/>
              <a:ext cx="3810000" cy="1588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 flipH="1" flipV="1">
              <a:off x="5487195" y="4267995"/>
              <a:ext cx="3808411" cy="1588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449388" y="2362200"/>
              <a:ext cx="5942012" cy="1588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 descr="langaufi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 t="4605" r="7798"/>
              <a:stretch>
                <a:fillRect/>
              </a:stretch>
            </p:blipFill>
          </mc:Choice>
          <mc:Fallback>
            <p:blipFill>
              <a:blip r:embed="rId4"/>
              <a:srcRect t="4605" r="7798"/>
              <a:stretch>
                <a:fillRect/>
              </a:stretch>
            </p:blipFill>
          </mc:Fallback>
        </mc:AlternateContent>
        <p:spPr>
          <a:xfrm>
            <a:off x="4495800" y="3048000"/>
            <a:ext cx="4505080" cy="315669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400800" y="2667000"/>
            <a:ext cx="2076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Landau+Gaussian</a:t>
            </a:r>
            <a:r>
              <a:rPr lang="en-US" dirty="0" smtClean="0">
                <a:solidFill>
                  <a:srgbClr val="FF0000"/>
                </a:solidFill>
              </a:rPr>
              <a:t> fit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1816" y="5181600"/>
            <a:ext cx="4249881" cy="144655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200" dirty="0" smtClean="0"/>
              <a:t> Ionization energy loss follows </a:t>
            </a:r>
          </a:p>
          <a:p>
            <a:r>
              <a:rPr lang="en-US" sz="2200" dirty="0" smtClean="0"/>
              <a:t>  Landau statistics 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 </a:t>
            </a:r>
            <a:r>
              <a:rPr lang="en-US" sz="2200" dirty="0" smtClean="0"/>
              <a:t>Random electronic noise centered </a:t>
            </a:r>
          </a:p>
          <a:p>
            <a:r>
              <a:rPr lang="en-US" sz="2200" dirty="0" smtClean="0"/>
              <a:t>  at zero is Gaussian</a:t>
            </a:r>
            <a:endParaRPr lang="en-US" sz="22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5429599" y="1906603"/>
            <a:ext cx="2800001" cy="672529"/>
            <a:chOff x="5567114" y="1906603"/>
            <a:chExt cx="2800001" cy="672529"/>
          </a:xfrm>
        </p:grpSpPr>
        <p:sp>
          <p:nvSpPr>
            <p:cNvPr id="12" name="TextBox 11"/>
            <p:cNvSpPr txBox="1"/>
            <p:nvPr/>
          </p:nvSpPr>
          <p:spPr>
            <a:xfrm>
              <a:off x="6168188" y="1906603"/>
              <a:ext cx="21989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M</a:t>
              </a:r>
              <a:r>
                <a:rPr lang="en-US" b="1" dirty="0" smtClean="0">
                  <a:solidFill>
                    <a:srgbClr val="0000FF"/>
                  </a:solidFill>
                </a:rPr>
                <a:t>ost probable signal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6248400" y="2275935"/>
              <a:ext cx="2057400" cy="1588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6858020" y="2209800"/>
              <a:ext cx="7257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Noise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948769" y="2057400"/>
              <a:ext cx="2996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=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567114" y="2057400"/>
              <a:ext cx="5450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S/N 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</a:t>
            </a:r>
            <a:r>
              <a:rPr lang="en-US" dirty="0" err="1" smtClean="0"/>
              <a:t>vs</a:t>
            </a:r>
            <a:r>
              <a:rPr lang="en-US" dirty="0" smtClean="0"/>
              <a:t> applied bias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686800" cy="99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Collected charge increases until full depletion is reached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4" descr="0A_chg_vs_bia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6200" y="2514600"/>
            <a:ext cx="5937250" cy="40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03650" y="3810000"/>
            <a:ext cx="1639992" cy="646331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300 um thick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Silicon detector</a:t>
            </a: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479057" y="2240755"/>
            <a:ext cx="3590517" cy="2610705"/>
            <a:chOff x="100811" y="2361405"/>
            <a:chExt cx="4976501" cy="4115595"/>
          </a:xfrm>
        </p:grpSpPr>
        <p:sp>
          <p:nvSpPr>
            <p:cNvPr id="8" name="Rectangle 7"/>
            <p:cNvSpPr/>
            <p:nvPr/>
          </p:nvSpPr>
          <p:spPr>
            <a:xfrm>
              <a:off x="1354248" y="3438340"/>
              <a:ext cx="3157791" cy="107289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 rot="5400000">
              <a:off x="2743043" y="4021407"/>
              <a:ext cx="380203" cy="3157791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2737577" y="1663877"/>
              <a:ext cx="391134" cy="315779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 rot="5400000">
              <a:off x="2636705" y="2703511"/>
              <a:ext cx="685800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2638293" y="6132511"/>
              <a:ext cx="685800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62410" y="6475412"/>
              <a:ext cx="2318783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662410" y="2361407"/>
              <a:ext cx="2319578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 flipV="1">
              <a:off x="-288502" y="3312319"/>
              <a:ext cx="1903412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>
              <a:off x="-288899" y="5522516"/>
              <a:ext cx="1904206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416348" y="4266407"/>
              <a:ext cx="495300" cy="794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 flipH="1" flipV="1">
              <a:off x="559223" y="4569619"/>
              <a:ext cx="249238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519201" y="5410204"/>
              <a:ext cx="558111" cy="5337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/>
                <a:t>p</a:t>
              </a:r>
              <a:r>
                <a:rPr lang="en-US" sz="1600" b="1" dirty="0" smtClean="0"/>
                <a:t>+</a:t>
              </a:r>
              <a:endParaRPr lang="en-US" sz="1600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512041" y="3038230"/>
              <a:ext cx="558111" cy="5337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/>
                <a:t>n</a:t>
              </a:r>
              <a:r>
                <a:rPr lang="en-US" sz="1600" b="1" dirty="0" smtClean="0"/>
                <a:t>+</a:t>
              </a:r>
              <a:endParaRPr lang="en-US" sz="1600" b="1" dirty="0"/>
            </a:p>
          </p:txBody>
        </p:sp>
        <p:cxnSp>
          <p:nvCxnSpPr>
            <p:cNvPr id="21" name="Straight Connector 20"/>
            <p:cNvCxnSpPr/>
            <p:nvPr/>
          </p:nvCxnSpPr>
          <p:spPr>
            <a:xfrm rot="5400000" flipV="1">
              <a:off x="1429296" y="4837907"/>
              <a:ext cx="533399" cy="1588"/>
            </a:xfrm>
            <a:prstGeom prst="line">
              <a:avLst/>
            </a:prstGeom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387839" y="4572000"/>
              <a:ext cx="394671" cy="5337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E</a:t>
              </a:r>
              <a:endParaRPr lang="en-US" sz="16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30858" y="4476690"/>
              <a:ext cx="3124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+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42995" y="3513847"/>
              <a:ext cx="312906" cy="4001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_</a:t>
              </a:r>
            </a:p>
          </p:txBody>
        </p:sp>
        <p:sp>
          <p:nvSpPr>
            <p:cNvPr id="25" name="Rectangle 24"/>
            <p:cNvSpPr/>
            <p:nvPr/>
          </p:nvSpPr>
          <p:spPr>
            <a:xfrm rot="5400000">
              <a:off x="1947212" y="2845377"/>
              <a:ext cx="1971863" cy="3157790"/>
            </a:xfrm>
            <a:prstGeom prst="rect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0811" y="4248150"/>
              <a:ext cx="548622" cy="5337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V</a:t>
              </a:r>
              <a:r>
                <a:rPr lang="en-US" sz="1600" b="1" baseline="-25000" dirty="0"/>
                <a:t>R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 rot="5400000" flipV="1">
              <a:off x="3712733" y="3999707"/>
              <a:ext cx="533400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 rot="5400000">
              <a:off x="3593847" y="3812909"/>
              <a:ext cx="1233653" cy="383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depletion</a:t>
              </a:r>
              <a:endParaRPr lang="en-US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921238" y="3638490"/>
              <a:ext cx="1895903" cy="5337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depleted zone</a:t>
              </a:r>
              <a:endParaRPr lang="en-US" sz="16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288112" y="4772056"/>
              <a:ext cx="2194731" cy="5337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undepleted</a:t>
              </a:r>
              <a:r>
                <a:rPr lang="en-US" sz="1600" dirty="0" smtClean="0"/>
                <a:t> </a:t>
              </a:r>
              <a:r>
                <a:rPr lang="en-US" sz="1600" dirty="0" smtClean="0"/>
                <a:t>zone</a:t>
              </a:r>
              <a:endParaRPr lang="en-US" sz="1600" dirty="0"/>
            </a:p>
          </p:txBody>
        </p:sp>
        <p:cxnSp>
          <p:nvCxnSpPr>
            <p:cNvPr id="31" name="Straight Connector 30"/>
            <p:cNvCxnSpPr/>
            <p:nvPr/>
          </p:nvCxnSpPr>
          <p:spPr>
            <a:xfrm rot="16200000" flipH="1">
              <a:off x="-156093" y="4413522"/>
              <a:ext cx="2752175" cy="1588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 rot="16200000">
              <a:off x="150854" y="4148812"/>
              <a:ext cx="1888981" cy="4692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t</a:t>
              </a:r>
              <a:r>
                <a:rPr lang="en-US" sz="1600" dirty="0" smtClean="0"/>
                <a:t> (thickness)</a:t>
              </a:r>
              <a:endParaRPr lang="en-US" sz="1600" dirty="0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Silicon wafer fabrication</a:t>
            </a:r>
            <a:endParaRPr lang="en-US" dirty="0"/>
          </a:p>
        </p:txBody>
      </p:sp>
      <p:pic>
        <p:nvPicPr>
          <p:cNvPr id="5" name="Silicon_Wafer_Processing_Animation.mp4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581400" y="1969532"/>
            <a:ext cx="5542174" cy="415663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200" y="1600200"/>
            <a:ext cx="3865161" cy="5078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Hyper-pure </a:t>
            </a:r>
            <a:r>
              <a:rPr lang="en-US" dirty="0" err="1" smtClean="0"/>
              <a:t>polysilicon</a:t>
            </a:r>
            <a:r>
              <a:rPr lang="en-US" dirty="0" smtClean="0"/>
              <a:t> chunks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Melt and add impurity to make</a:t>
            </a:r>
          </a:p>
          <a:p>
            <a:pPr marL="342900" indent="-342900"/>
            <a:r>
              <a:rPr lang="en-US" dirty="0" smtClean="0"/>
              <a:t>       </a:t>
            </a:r>
            <a:r>
              <a:rPr lang="en-US" dirty="0" err="1" smtClean="0"/>
              <a:t>n</a:t>
            </a:r>
            <a:r>
              <a:rPr lang="en-US" dirty="0" smtClean="0"/>
              <a:t>-type (P) or </a:t>
            </a:r>
            <a:r>
              <a:rPr lang="en-US" dirty="0" err="1" smtClean="0"/>
              <a:t>p</a:t>
            </a:r>
            <a:r>
              <a:rPr lang="en-US" dirty="0" smtClean="0"/>
              <a:t>-type (B)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Pour into a mold to make a </a:t>
            </a:r>
          </a:p>
          <a:p>
            <a:pPr marL="342900" indent="-342900"/>
            <a:r>
              <a:rPr lang="en-US" dirty="0" smtClean="0"/>
              <a:t>      </a:t>
            </a:r>
            <a:r>
              <a:rPr lang="en-US" dirty="0" err="1" smtClean="0"/>
              <a:t>polysilicon</a:t>
            </a:r>
            <a:r>
              <a:rPr lang="en-US" dirty="0" smtClean="0"/>
              <a:t> cylinder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Melt onto a mono-crystal silicon</a:t>
            </a:r>
          </a:p>
          <a:p>
            <a:pPr marL="342900" indent="-342900"/>
            <a:r>
              <a:rPr lang="en-US" dirty="0" smtClean="0"/>
              <a:t>      seed by means of RF power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Seed and melted </a:t>
            </a:r>
            <a:r>
              <a:rPr lang="en-US" dirty="0" err="1" smtClean="0"/>
              <a:t>polysilicon</a:t>
            </a:r>
            <a:endParaRPr lang="en-US" dirty="0" smtClean="0"/>
          </a:p>
          <a:p>
            <a:pPr marL="342900" indent="-342900"/>
            <a:r>
              <a:rPr lang="en-US" dirty="0" smtClean="0"/>
              <a:t>      rotations are opposite to grow a</a:t>
            </a:r>
          </a:p>
          <a:p>
            <a:pPr marL="342900" indent="-342900"/>
            <a:r>
              <a:rPr lang="en-US" dirty="0" smtClean="0"/>
              <a:t>      round shape mono-crystal </a:t>
            </a:r>
            <a:r>
              <a:rPr lang="en-US" dirty="0" smtClean="0">
                <a:solidFill>
                  <a:srgbClr val="0000FF"/>
                </a:solidFill>
              </a:rPr>
              <a:t>ingot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Employ a </a:t>
            </a:r>
            <a:r>
              <a:rPr lang="en-US" dirty="0" err="1" smtClean="0"/>
              <a:t>grindwheel</a:t>
            </a:r>
            <a:r>
              <a:rPr lang="en-US" dirty="0" smtClean="0"/>
              <a:t> to form the</a:t>
            </a:r>
          </a:p>
          <a:p>
            <a:pPr marL="342900" indent="-342900"/>
            <a:r>
              <a:rPr lang="en-US" dirty="0" smtClean="0"/>
              <a:t>      </a:t>
            </a:r>
            <a:r>
              <a:rPr lang="en-US" dirty="0" smtClean="0">
                <a:solidFill>
                  <a:srgbClr val="0000FF"/>
                </a:solidFill>
              </a:rPr>
              <a:t>ingot</a:t>
            </a:r>
            <a:r>
              <a:rPr lang="en-US" dirty="0" smtClean="0"/>
              <a:t> into a desirable diameters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Cut ingot into wafers by means</a:t>
            </a:r>
          </a:p>
          <a:p>
            <a:pPr marL="342900" indent="-342900"/>
            <a:r>
              <a:rPr lang="en-US" dirty="0" smtClean="0"/>
              <a:t>       multi-wire-sawing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Lapping to flatten wafers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Chemical etching to smoothen </a:t>
            </a:r>
          </a:p>
          <a:p>
            <a:pPr marL="342900" indent="-342900"/>
            <a:r>
              <a:rPr lang="en-US" dirty="0" smtClean="0"/>
              <a:t>      wafers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Edge rounding for wafer robustness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Device processing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62000" y="1824600"/>
            <a:ext cx="1371600" cy="381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rgbClr val="0000FF"/>
                </a:solidFill>
              </a:rPr>
              <a:t>n</a:t>
            </a:r>
            <a:r>
              <a:rPr lang="en-US" b="1" dirty="0" smtClean="0">
                <a:solidFill>
                  <a:srgbClr val="0000FF"/>
                </a:solidFill>
              </a:rPr>
              <a:t>-Si</a:t>
            </a:r>
            <a:endParaRPr lang="en-US" b="1" dirty="0">
              <a:solidFill>
                <a:srgbClr val="0000FF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85800" y="2899334"/>
            <a:ext cx="1600200" cy="1050932"/>
            <a:chOff x="6858000" y="1078468"/>
            <a:chExt cx="1600200" cy="1050932"/>
          </a:xfrm>
        </p:grpSpPr>
        <p:sp>
          <p:nvSpPr>
            <p:cNvPr id="8" name="Rectangle 7"/>
            <p:cNvSpPr/>
            <p:nvPr/>
          </p:nvSpPr>
          <p:spPr>
            <a:xfrm>
              <a:off x="6858000" y="1447800"/>
              <a:ext cx="1600200" cy="681600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972300" y="1600200"/>
              <a:ext cx="1371600" cy="381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315200" y="1078468"/>
              <a:ext cx="58456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SiO</a:t>
              </a:r>
              <a:r>
                <a:rPr lang="en-US" b="1" baseline="-25000" dirty="0" smtClean="0"/>
                <a:t>2</a:t>
              </a:r>
              <a:endParaRPr lang="en-US" b="1" baseline="-25000" dirty="0"/>
            </a:p>
          </p:txBody>
        </p:sp>
      </p:grpSp>
      <p:sp>
        <p:nvSpPr>
          <p:cNvPr id="11" name="Right Arrow 10"/>
          <p:cNvSpPr/>
          <p:nvPr/>
        </p:nvSpPr>
        <p:spPr>
          <a:xfrm rot="5400000">
            <a:off x="1294503" y="2738102"/>
            <a:ext cx="306595" cy="152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38200" y="2292600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800-1200 °C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609600" y="4415400"/>
            <a:ext cx="16788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Photo-resist layer</a:t>
            </a:r>
            <a:endParaRPr lang="en-US" sz="1600" b="1" baseline="-250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685800" y="4753954"/>
            <a:ext cx="1600200" cy="804446"/>
            <a:chOff x="4267200" y="2395954"/>
            <a:chExt cx="1600200" cy="804446"/>
          </a:xfrm>
        </p:grpSpPr>
        <p:grpSp>
          <p:nvGrpSpPr>
            <p:cNvPr id="18" name="Group 17"/>
            <p:cNvGrpSpPr/>
            <p:nvPr/>
          </p:nvGrpSpPr>
          <p:grpSpPr>
            <a:xfrm>
              <a:off x="4267200" y="2518800"/>
              <a:ext cx="1600200" cy="681600"/>
              <a:chOff x="4267200" y="2502932"/>
              <a:chExt cx="1600200" cy="6816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267200" y="2502932"/>
                <a:ext cx="1600200" cy="681600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381500" y="2655332"/>
                <a:ext cx="1371600" cy="381000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4267200" y="2395954"/>
              <a:ext cx="1600200" cy="122846"/>
            </a:xfrm>
            <a:prstGeom prst="rect">
              <a:avLst/>
            </a:prstGeom>
            <a:solidFill>
              <a:srgbClr val="660066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ight Arrow 25"/>
          <p:cNvSpPr/>
          <p:nvPr/>
        </p:nvSpPr>
        <p:spPr>
          <a:xfrm rot="5400000">
            <a:off x="1280700" y="4172101"/>
            <a:ext cx="486598" cy="152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3429000" y="2391754"/>
            <a:ext cx="1600200" cy="804446"/>
            <a:chOff x="7010400" y="1938754"/>
            <a:chExt cx="1600200" cy="804446"/>
          </a:xfrm>
        </p:grpSpPr>
        <p:grpSp>
          <p:nvGrpSpPr>
            <p:cNvPr id="22" name="Group 17"/>
            <p:cNvGrpSpPr/>
            <p:nvPr/>
          </p:nvGrpSpPr>
          <p:grpSpPr>
            <a:xfrm>
              <a:off x="7010400" y="2061600"/>
              <a:ext cx="1600200" cy="681600"/>
              <a:chOff x="4267200" y="2502932"/>
              <a:chExt cx="1600200" cy="68160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4267200" y="2502932"/>
                <a:ext cx="1600200" cy="681600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4381500" y="2655332"/>
                <a:ext cx="1371600" cy="381000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7010400" y="1938754"/>
              <a:ext cx="1600200" cy="122846"/>
            </a:xfrm>
            <a:prstGeom prst="rect">
              <a:avLst/>
            </a:prstGeom>
            <a:solidFill>
              <a:srgbClr val="660066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3429000" y="2158954"/>
            <a:ext cx="448196" cy="122846"/>
          </a:xfrm>
          <a:prstGeom prst="rect">
            <a:avLst/>
          </a:prstGeom>
          <a:solidFill>
            <a:srgbClr val="0000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044008" y="2158954"/>
            <a:ext cx="340196" cy="122846"/>
          </a:xfrm>
          <a:prstGeom prst="rect">
            <a:avLst/>
          </a:prstGeom>
          <a:solidFill>
            <a:srgbClr val="0000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4536604" y="2158954"/>
            <a:ext cx="484196" cy="122846"/>
          </a:xfrm>
          <a:prstGeom prst="rect">
            <a:avLst/>
          </a:prstGeom>
          <a:solidFill>
            <a:srgbClr val="0000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/>
          <p:nvPr/>
        </p:nvCxnSpPr>
        <p:spPr>
          <a:xfrm rot="5400000">
            <a:off x="3261823" y="1991777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>
            <a:off x="3414223" y="1990983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>
            <a:off x="3566623" y="1990983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>
            <a:off x="3719023" y="1990983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>
            <a:off x="3871423" y="1990983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>
            <a:off x="3870629" y="1991777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>
            <a:off x="4023029" y="1990983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5400000">
            <a:off x="4175429" y="1990983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5400000">
            <a:off x="4327829" y="1990983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5400000">
            <a:off x="4480229" y="1990983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5400000">
            <a:off x="4632629" y="1990983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>
            <a:off x="4785029" y="1990983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3733800" y="1490246"/>
            <a:ext cx="8445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UV light</a:t>
            </a:r>
            <a:endParaRPr lang="en-US" sz="1600" dirty="0"/>
          </a:p>
        </p:txBody>
      </p:sp>
      <p:grpSp>
        <p:nvGrpSpPr>
          <p:cNvPr id="48" name="Group 17"/>
          <p:cNvGrpSpPr/>
          <p:nvPr/>
        </p:nvGrpSpPr>
        <p:grpSpPr>
          <a:xfrm>
            <a:off x="3505200" y="4343400"/>
            <a:ext cx="1600200" cy="681600"/>
            <a:chOff x="4267200" y="2502932"/>
            <a:chExt cx="1600200" cy="681600"/>
          </a:xfrm>
        </p:grpSpPr>
        <p:sp>
          <p:nvSpPr>
            <p:cNvPr id="50" name="Rectangle 49"/>
            <p:cNvSpPr/>
            <p:nvPr/>
          </p:nvSpPr>
          <p:spPr>
            <a:xfrm>
              <a:off x="4267200" y="2502932"/>
              <a:ext cx="1600200" cy="681600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381500" y="2655332"/>
              <a:ext cx="1371600" cy="381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9" name="Rectangle 48"/>
          <p:cNvSpPr/>
          <p:nvPr/>
        </p:nvSpPr>
        <p:spPr>
          <a:xfrm>
            <a:off x="3505201" y="4220554"/>
            <a:ext cx="448198" cy="122846"/>
          </a:xfrm>
          <a:prstGeom prst="rect">
            <a:avLst/>
          </a:prstGeom>
          <a:solidFill>
            <a:srgbClr val="66006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4123803" y="4216354"/>
            <a:ext cx="340196" cy="122846"/>
          </a:xfrm>
          <a:prstGeom prst="rect">
            <a:avLst/>
          </a:prstGeom>
          <a:solidFill>
            <a:srgbClr val="66006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4612804" y="4220554"/>
            <a:ext cx="484198" cy="122846"/>
          </a:xfrm>
          <a:prstGeom prst="rect">
            <a:avLst/>
          </a:prstGeom>
          <a:solidFill>
            <a:srgbClr val="66006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Straight Arrow Connector 56"/>
          <p:cNvCxnSpPr/>
          <p:nvPr/>
        </p:nvCxnSpPr>
        <p:spPr>
          <a:xfrm rot="5400000">
            <a:off x="3376917" y="4020016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5400000">
            <a:off x="3529317" y="4019222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5400000">
            <a:off x="3681717" y="4019222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5400000">
            <a:off x="3834117" y="4019222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5400000">
            <a:off x="3985723" y="4020016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rot="5400000">
            <a:off x="4138123" y="4019222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5400000">
            <a:off x="4290523" y="4019222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rot="5400000">
            <a:off x="4442923" y="4019222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rot="5400000">
            <a:off x="4595323" y="4019222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rot="5400000">
            <a:off x="4747723" y="4019222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rot="5400000">
            <a:off x="4900123" y="4019222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3657600" y="3501000"/>
            <a:ext cx="11908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e</a:t>
            </a:r>
            <a:r>
              <a:rPr lang="en-US" sz="1600" dirty="0" smtClean="0"/>
              <a:t>tching SiO</a:t>
            </a:r>
            <a:r>
              <a:rPr lang="en-US" sz="1600" baseline="-25000" dirty="0" smtClean="0"/>
              <a:t>2</a:t>
            </a:r>
            <a:endParaRPr lang="en-US" sz="1600" baseline="-25000" dirty="0"/>
          </a:p>
        </p:txBody>
      </p:sp>
      <p:sp>
        <p:nvSpPr>
          <p:cNvPr id="69" name="Right Arrow 68"/>
          <p:cNvSpPr/>
          <p:nvPr/>
        </p:nvSpPr>
        <p:spPr>
          <a:xfrm rot="5400000">
            <a:off x="4112314" y="3344866"/>
            <a:ext cx="306595" cy="152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/>
          <p:cNvGrpSpPr/>
          <p:nvPr/>
        </p:nvGrpSpPr>
        <p:grpSpPr>
          <a:xfrm>
            <a:off x="3649203" y="5587954"/>
            <a:ext cx="1379997" cy="508046"/>
            <a:chOff x="3649203" y="5435554"/>
            <a:chExt cx="1379997" cy="508046"/>
          </a:xfrm>
        </p:grpSpPr>
        <p:sp>
          <p:nvSpPr>
            <p:cNvPr id="72" name="Rectangle 71"/>
            <p:cNvSpPr/>
            <p:nvPr/>
          </p:nvSpPr>
          <p:spPr>
            <a:xfrm>
              <a:off x="3656012" y="5562600"/>
              <a:ext cx="1371600" cy="381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3649203" y="5435554"/>
              <a:ext cx="268196" cy="122846"/>
            </a:xfrm>
            <a:prstGeom prst="rect">
              <a:avLst/>
            </a:prstGeom>
            <a:solidFill>
              <a:srgbClr val="FF66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4191604" y="5435554"/>
              <a:ext cx="232196" cy="122846"/>
            </a:xfrm>
            <a:prstGeom prst="rect">
              <a:avLst/>
            </a:prstGeom>
            <a:solidFill>
              <a:srgbClr val="FF66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725004" y="5435554"/>
              <a:ext cx="304196" cy="122846"/>
            </a:xfrm>
            <a:prstGeom prst="rect">
              <a:avLst/>
            </a:prstGeom>
            <a:solidFill>
              <a:srgbClr val="FF66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Right Arrow 75"/>
          <p:cNvSpPr/>
          <p:nvPr/>
        </p:nvSpPr>
        <p:spPr>
          <a:xfrm rot="5400000">
            <a:off x="4190103" y="5256902"/>
            <a:ext cx="306595" cy="152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/>
          <p:cNvGrpSpPr/>
          <p:nvPr/>
        </p:nvGrpSpPr>
        <p:grpSpPr>
          <a:xfrm>
            <a:off x="6316203" y="2006554"/>
            <a:ext cx="1379997" cy="508046"/>
            <a:chOff x="3649203" y="5435554"/>
            <a:chExt cx="1379997" cy="508046"/>
          </a:xfrm>
        </p:grpSpPr>
        <p:sp>
          <p:nvSpPr>
            <p:cNvPr id="79" name="Rectangle 78"/>
            <p:cNvSpPr/>
            <p:nvPr/>
          </p:nvSpPr>
          <p:spPr>
            <a:xfrm>
              <a:off x="3656012" y="5562600"/>
              <a:ext cx="1371600" cy="381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3649203" y="5435554"/>
              <a:ext cx="268196" cy="122846"/>
            </a:xfrm>
            <a:prstGeom prst="rect">
              <a:avLst/>
            </a:prstGeom>
            <a:solidFill>
              <a:srgbClr val="FF66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191604" y="5435554"/>
              <a:ext cx="232196" cy="122846"/>
            </a:xfrm>
            <a:prstGeom prst="rect">
              <a:avLst/>
            </a:prstGeom>
            <a:solidFill>
              <a:srgbClr val="FF66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4725004" y="5435554"/>
              <a:ext cx="304196" cy="122846"/>
            </a:xfrm>
            <a:prstGeom prst="rect">
              <a:avLst/>
            </a:prstGeom>
            <a:solidFill>
              <a:srgbClr val="FF66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4" name="Straight Arrow Connector 83"/>
          <p:cNvCxnSpPr/>
          <p:nvPr/>
        </p:nvCxnSpPr>
        <p:spPr>
          <a:xfrm rot="5400000">
            <a:off x="6157423" y="1796137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rot="5400000">
            <a:off x="6309823" y="1796137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rot="5400000">
            <a:off x="6462223" y="1796137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rot="5400000">
            <a:off x="6613829" y="1796931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rot="5400000">
            <a:off x="6766229" y="1796137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rot="5400000">
            <a:off x="6918629" y="1796137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rot="5400000">
            <a:off x="7071029" y="1796137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rot="5400000">
            <a:off x="7223429" y="1796137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rot="5400000">
            <a:off x="7375829" y="1796137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rot="5400000">
            <a:off x="7528229" y="1796137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6172200" y="1277915"/>
            <a:ext cx="21808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Boron implantation (</a:t>
            </a:r>
            <a:r>
              <a:rPr lang="en-US" sz="1600" dirty="0" err="1" smtClean="0"/>
              <a:t>p</a:t>
            </a:r>
            <a:r>
              <a:rPr lang="en-US" sz="1600" dirty="0" smtClean="0"/>
              <a:t>+)</a:t>
            </a:r>
            <a:endParaRPr lang="en-US" sz="1600" dirty="0"/>
          </a:p>
        </p:txBody>
      </p:sp>
      <p:cxnSp>
        <p:nvCxnSpPr>
          <p:cNvPr id="95" name="Straight Arrow Connector 94"/>
          <p:cNvCxnSpPr/>
          <p:nvPr/>
        </p:nvCxnSpPr>
        <p:spPr>
          <a:xfrm rot="16200000" flipV="1">
            <a:off x="6163211" y="2757978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rot="16200000" flipV="1">
            <a:off x="6315611" y="2757184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rot="16200000" flipV="1">
            <a:off x="6468011" y="2757184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rot="16200000" flipV="1">
            <a:off x="6620411" y="2757184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rot="16200000" flipV="1">
            <a:off x="6772017" y="2757978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rot="16200000" flipV="1">
            <a:off x="6924417" y="2757184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rot="16200000" flipV="1">
            <a:off x="7076817" y="2757184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rot="16200000" flipV="1">
            <a:off x="7229217" y="2757184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rot="16200000" flipV="1">
            <a:off x="7381617" y="2757184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rot="16200000" flipV="1">
            <a:off x="7534017" y="2757184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Rectangle 105"/>
          <p:cNvSpPr/>
          <p:nvPr/>
        </p:nvSpPr>
        <p:spPr>
          <a:xfrm>
            <a:off x="6172200" y="2895600"/>
            <a:ext cx="24743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Phosphor implantation (</a:t>
            </a:r>
            <a:r>
              <a:rPr lang="en-US" sz="1600" dirty="0" err="1" smtClean="0"/>
              <a:t>n</a:t>
            </a:r>
            <a:r>
              <a:rPr lang="en-US" sz="1600" dirty="0" smtClean="0"/>
              <a:t>+)</a:t>
            </a:r>
            <a:endParaRPr lang="en-US" sz="1600" baseline="-25000" dirty="0"/>
          </a:p>
        </p:txBody>
      </p:sp>
      <p:sp>
        <p:nvSpPr>
          <p:cNvPr id="107" name="Right Arrow 106"/>
          <p:cNvSpPr/>
          <p:nvPr/>
        </p:nvSpPr>
        <p:spPr>
          <a:xfrm rot="5400000">
            <a:off x="6939093" y="3353697"/>
            <a:ext cx="306591" cy="152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1" name="Group 130"/>
          <p:cNvGrpSpPr/>
          <p:nvPr/>
        </p:nvGrpSpPr>
        <p:grpSpPr>
          <a:xfrm>
            <a:off x="6324600" y="3852839"/>
            <a:ext cx="1726351" cy="642961"/>
            <a:chOff x="6324600" y="3852839"/>
            <a:chExt cx="1726351" cy="642961"/>
          </a:xfrm>
        </p:grpSpPr>
        <p:sp>
          <p:nvSpPr>
            <p:cNvPr id="109" name="Rectangle 108"/>
            <p:cNvSpPr/>
            <p:nvPr/>
          </p:nvSpPr>
          <p:spPr>
            <a:xfrm>
              <a:off x="6401822" y="3979885"/>
              <a:ext cx="1371600" cy="381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395013" y="3852839"/>
              <a:ext cx="304196" cy="122846"/>
            </a:xfrm>
            <a:prstGeom prst="rect">
              <a:avLst/>
            </a:prstGeom>
            <a:solidFill>
              <a:srgbClr val="FF66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6937414" y="3852839"/>
              <a:ext cx="304196" cy="122846"/>
            </a:xfrm>
            <a:prstGeom prst="rect">
              <a:avLst/>
            </a:prstGeom>
            <a:solidFill>
              <a:srgbClr val="FF66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7470814" y="3852839"/>
              <a:ext cx="304196" cy="122846"/>
            </a:xfrm>
            <a:prstGeom prst="rect">
              <a:avLst/>
            </a:prstGeom>
            <a:solidFill>
              <a:srgbClr val="FF66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6702004" y="3975685"/>
              <a:ext cx="232196" cy="86846"/>
            </a:xfrm>
            <a:prstGeom prst="rect">
              <a:avLst/>
            </a:prstGeom>
            <a:solidFill>
              <a:srgbClr val="0000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7235404" y="3962400"/>
              <a:ext cx="232196" cy="86846"/>
            </a:xfrm>
            <a:prstGeom prst="rect">
              <a:avLst/>
            </a:prstGeom>
            <a:solidFill>
              <a:srgbClr val="0000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6395010" y="4360885"/>
              <a:ext cx="1384189" cy="86846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7708790" y="4218801"/>
              <a:ext cx="34216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err="1" smtClean="0"/>
                <a:t>n</a:t>
              </a:r>
              <a:r>
                <a:rPr lang="en-US" sz="1200" dirty="0" smtClean="0"/>
                <a:t>+</a:t>
              </a:r>
              <a:endParaRPr lang="en-US" sz="1200" dirty="0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7201639" y="3962400"/>
              <a:ext cx="34216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err="1" smtClean="0"/>
                <a:t>p</a:t>
              </a:r>
              <a:r>
                <a:rPr lang="en-US" sz="1200" dirty="0" smtClean="0"/>
                <a:t>+</a:t>
              </a:r>
              <a:endParaRPr lang="en-US" sz="1200" dirty="0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6705600" y="3962400"/>
              <a:ext cx="34216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err="1" smtClean="0"/>
                <a:t>p</a:t>
              </a:r>
              <a:r>
                <a:rPr lang="en-US" sz="1200" dirty="0" smtClean="0"/>
                <a:t>+</a:t>
              </a:r>
              <a:endParaRPr lang="en-US" sz="1200" dirty="0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6324600" y="4038600"/>
              <a:ext cx="41865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err="1" smtClean="0"/>
                <a:t>n</a:t>
              </a:r>
              <a:r>
                <a:rPr lang="en-US" sz="1200" dirty="0" smtClean="0"/>
                <a:t>-Si</a:t>
              </a:r>
              <a:endParaRPr lang="en-US" sz="1200" dirty="0"/>
            </a:p>
          </p:txBody>
        </p:sp>
      </p:grpSp>
      <p:sp>
        <p:nvSpPr>
          <p:cNvPr id="120" name="Rectangle 119"/>
          <p:cNvSpPr/>
          <p:nvPr/>
        </p:nvSpPr>
        <p:spPr>
          <a:xfrm>
            <a:off x="6472232" y="5351485"/>
            <a:ext cx="1371600" cy="381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Rectangle 120"/>
          <p:cNvSpPr/>
          <p:nvPr/>
        </p:nvSpPr>
        <p:spPr>
          <a:xfrm>
            <a:off x="6465423" y="5224439"/>
            <a:ext cx="304196" cy="122846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7007824" y="5224439"/>
            <a:ext cx="304196" cy="122846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7541224" y="5224439"/>
            <a:ext cx="304196" cy="122846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6772414" y="5347285"/>
            <a:ext cx="232196" cy="86846"/>
          </a:xfrm>
          <a:prstGeom prst="rect">
            <a:avLst/>
          </a:prstGeom>
          <a:solidFill>
            <a:srgbClr val="0000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7305814" y="5334000"/>
            <a:ext cx="232196" cy="86846"/>
          </a:xfrm>
          <a:prstGeom prst="rect">
            <a:avLst/>
          </a:prstGeom>
          <a:solidFill>
            <a:srgbClr val="0000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6465420" y="5732485"/>
            <a:ext cx="1384189" cy="86846"/>
          </a:xfrm>
          <a:prstGeom prst="rect">
            <a:avLst/>
          </a:prstGeom>
          <a:solidFill>
            <a:schemeClr val="accent3">
              <a:lumMod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7779200" y="5590401"/>
            <a:ext cx="342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 smtClean="0"/>
              <a:t>n</a:t>
            </a:r>
            <a:r>
              <a:rPr lang="en-US" sz="1200" dirty="0" smtClean="0"/>
              <a:t>+</a:t>
            </a:r>
            <a:endParaRPr lang="en-US" sz="1200" dirty="0"/>
          </a:p>
        </p:txBody>
      </p:sp>
      <p:sp>
        <p:nvSpPr>
          <p:cNvPr id="128" name="Rectangle 127"/>
          <p:cNvSpPr/>
          <p:nvPr/>
        </p:nvSpPr>
        <p:spPr>
          <a:xfrm>
            <a:off x="7272049" y="5334000"/>
            <a:ext cx="342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 smtClean="0"/>
              <a:t>p</a:t>
            </a:r>
            <a:r>
              <a:rPr lang="en-US" sz="1200" dirty="0" smtClean="0"/>
              <a:t>+</a:t>
            </a:r>
            <a:endParaRPr lang="en-US" sz="1200" dirty="0"/>
          </a:p>
        </p:txBody>
      </p:sp>
      <p:sp>
        <p:nvSpPr>
          <p:cNvPr id="129" name="Rectangle 128"/>
          <p:cNvSpPr/>
          <p:nvPr/>
        </p:nvSpPr>
        <p:spPr>
          <a:xfrm>
            <a:off x="6776010" y="5334000"/>
            <a:ext cx="342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 smtClean="0"/>
              <a:t>p</a:t>
            </a:r>
            <a:r>
              <a:rPr lang="en-US" sz="1200" dirty="0" smtClean="0"/>
              <a:t>+</a:t>
            </a:r>
            <a:endParaRPr lang="en-US" sz="1200" dirty="0"/>
          </a:p>
        </p:txBody>
      </p:sp>
      <p:sp>
        <p:nvSpPr>
          <p:cNvPr id="130" name="Rectangle 129"/>
          <p:cNvSpPr/>
          <p:nvPr/>
        </p:nvSpPr>
        <p:spPr>
          <a:xfrm>
            <a:off x="6395010" y="5410200"/>
            <a:ext cx="4186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 smtClean="0"/>
              <a:t>n</a:t>
            </a:r>
            <a:r>
              <a:rPr lang="en-US" sz="1200" dirty="0" smtClean="0"/>
              <a:t>-Si</a:t>
            </a:r>
            <a:endParaRPr lang="en-US" sz="1200" dirty="0"/>
          </a:p>
        </p:txBody>
      </p:sp>
      <p:sp>
        <p:nvSpPr>
          <p:cNvPr id="132" name="Rectangle 131"/>
          <p:cNvSpPr/>
          <p:nvPr/>
        </p:nvSpPr>
        <p:spPr>
          <a:xfrm>
            <a:off x="7315200" y="5211154"/>
            <a:ext cx="232196" cy="122846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>
            <a:off x="6769619" y="5211154"/>
            <a:ext cx="232196" cy="122846"/>
          </a:xfrm>
          <a:prstGeom prst="rect">
            <a:avLst/>
          </a:prstGeom>
          <a:solidFill>
            <a:srgbClr val="37609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>
            <a:off x="7272049" y="5181600"/>
            <a:ext cx="304196" cy="50845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/>
          <p:cNvSpPr/>
          <p:nvPr/>
        </p:nvSpPr>
        <p:spPr>
          <a:xfrm>
            <a:off x="6743565" y="5173594"/>
            <a:ext cx="304196" cy="50845"/>
          </a:xfrm>
          <a:prstGeom prst="rect">
            <a:avLst/>
          </a:prstGeom>
          <a:solidFill>
            <a:srgbClr val="37609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/>
          <p:cNvSpPr/>
          <p:nvPr/>
        </p:nvSpPr>
        <p:spPr>
          <a:xfrm>
            <a:off x="6465417" y="5819330"/>
            <a:ext cx="1384189" cy="50845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/>
          <p:cNvSpPr/>
          <p:nvPr/>
        </p:nvSpPr>
        <p:spPr>
          <a:xfrm>
            <a:off x="6934200" y="5791200"/>
            <a:ext cx="542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metal</a:t>
            </a:r>
            <a:endParaRPr lang="en-US" sz="1200" dirty="0"/>
          </a:p>
        </p:txBody>
      </p:sp>
      <p:sp>
        <p:nvSpPr>
          <p:cNvPr id="138" name="Rectangle 137"/>
          <p:cNvSpPr/>
          <p:nvPr/>
        </p:nvSpPr>
        <p:spPr>
          <a:xfrm>
            <a:off x="7154165" y="4953000"/>
            <a:ext cx="542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metal</a:t>
            </a:r>
            <a:endParaRPr lang="en-US" sz="1200" dirty="0"/>
          </a:p>
        </p:txBody>
      </p:sp>
      <p:sp>
        <p:nvSpPr>
          <p:cNvPr id="139" name="Rectangle 138"/>
          <p:cNvSpPr/>
          <p:nvPr/>
        </p:nvSpPr>
        <p:spPr>
          <a:xfrm>
            <a:off x="6629400" y="4953000"/>
            <a:ext cx="542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metal</a:t>
            </a:r>
            <a:endParaRPr lang="en-US" sz="1200" dirty="0"/>
          </a:p>
        </p:txBody>
      </p:sp>
      <p:sp>
        <p:nvSpPr>
          <p:cNvPr id="140" name="Right Arrow 139"/>
          <p:cNvSpPr/>
          <p:nvPr/>
        </p:nvSpPr>
        <p:spPr>
          <a:xfrm rot="5400000">
            <a:off x="6972143" y="4647305"/>
            <a:ext cx="306591" cy="152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/>
          <p:cNvSpPr/>
          <p:nvPr/>
        </p:nvSpPr>
        <p:spPr>
          <a:xfrm>
            <a:off x="7162800" y="3319046"/>
            <a:ext cx="7232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6</a:t>
            </a:r>
            <a:r>
              <a:rPr lang="en-US" sz="1600" dirty="0" smtClean="0"/>
              <a:t>00 °C</a:t>
            </a:r>
            <a:endParaRPr lang="en-US" sz="1600" dirty="0"/>
          </a:p>
        </p:txBody>
      </p:sp>
      <p:sp>
        <p:nvSpPr>
          <p:cNvPr id="142" name="Rectangle 141"/>
          <p:cNvSpPr/>
          <p:nvPr/>
        </p:nvSpPr>
        <p:spPr>
          <a:xfrm>
            <a:off x="5410200" y="6429776"/>
            <a:ext cx="2201745" cy="338554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</a:rPr>
              <a:t>1D silicon strip detector</a:t>
            </a:r>
            <a:endParaRPr lang="en-US" sz="1600" b="1" dirty="0">
              <a:solidFill>
                <a:srgbClr val="0000FF"/>
              </a:solidFill>
            </a:endParaRPr>
          </a:p>
        </p:txBody>
      </p:sp>
      <p:cxnSp>
        <p:nvCxnSpPr>
          <p:cNvPr id="144" name="Straight Arrow Connector 143"/>
          <p:cNvCxnSpPr/>
          <p:nvPr/>
        </p:nvCxnSpPr>
        <p:spPr>
          <a:xfrm rot="5400000">
            <a:off x="6235593" y="6015817"/>
            <a:ext cx="486175" cy="341742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Bent Arrow 147"/>
          <p:cNvSpPr/>
          <p:nvPr/>
        </p:nvSpPr>
        <p:spPr>
          <a:xfrm>
            <a:off x="2514600" y="2281800"/>
            <a:ext cx="685800" cy="3204600"/>
          </a:xfrm>
          <a:prstGeom prst="bentArrow">
            <a:avLst>
              <a:gd name="adj1" fmla="val 18519"/>
              <a:gd name="adj2" fmla="val 36111"/>
              <a:gd name="adj3" fmla="val 25000"/>
              <a:gd name="adj4" fmla="val 43750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9" name="Bent Arrow 148"/>
          <p:cNvSpPr/>
          <p:nvPr/>
        </p:nvSpPr>
        <p:spPr>
          <a:xfrm>
            <a:off x="5486400" y="2129400"/>
            <a:ext cx="685800" cy="3966600"/>
          </a:xfrm>
          <a:prstGeom prst="bentArrow">
            <a:avLst>
              <a:gd name="adj1" fmla="val 18519"/>
              <a:gd name="adj2" fmla="val 36111"/>
              <a:gd name="adj3" fmla="val 25000"/>
              <a:gd name="adj4" fmla="val 43750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4953000" y="2036323"/>
            <a:ext cx="6206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mask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of operation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145" name="Group 144"/>
          <p:cNvGrpSpPr/>
          <p:nvPr/>
        </p:nvGrpSpPr>
        <p:grpSpPr>
          <a:xfrm>
            <a:off x="152400" y="1524000"/>
            <a:ext cx="8750808" cy="2435224"/>
            <a:chOff x="152400" y="2212975"/>
            <a:chExt cx="8750808" cy="2435224"/>
          </a:xfrm>
        </p:grpSpPr>
        <p:cxnSp>
          <p:nvCxnSpPr>
            <p:cNvPr id="111" name="Straight Connector 110"/>
            <p:cNvCxnSpPr>
              <a:endCxn id="116" idx="3"/>
            </p:cNvCxnSpPr>
            <p:nvPr/>
          </p:nvCxnSpPr>
          <p:spPr>
            <a:xfrm>
              <a:off x="2438400" y="4023550"/>
              <a:ext cx="1143000" cy="3382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609600" y="2744788"/>
              <a:ext cx="1828800" cy="144621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609600" y="2743200"/>
              <a:ext cx="1828800" cy="3742"/>
            </a:xfrm>
            <a:prstGeom prst="line">
              <a:avLst/>
            </a:prstGeom>
            <a:ln w="762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09600" y="4191000"/>
              <a:ext cx="1828800" cy="3742"/>
            </a:xfrm>
            <a:prstGeom prst="line">
              <a:avLst/>
            </a:prstGeom>
            <a:ln w="762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5400000">
              <a:off x="-265112" y="3467894"/>
              <a:ext cx="1446212" cy="1588"/>
            </a:xfrm>
            <a:prstGeom prst="straightConnector1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52400" y="3276600"/>
              <a:ext cx="3099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E</a:t>
              </a:r>
              <a:endParaRPr lang="en-US" sz="2000" b="1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6200000" flipH="1">
              <a:off x="268288" y="2706687"/>
              <a:ext cx="2435224" cy="1447800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378762" y="2343090"/>
              <a:ext cx="4500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 smtClean="0"/>
                <a:t>n</a:t>
              </a:r>
              <a:r>
                <a:rPr lang="en-US" sz="2000" b="1" dirty="0" smtClean="0"/>
                <a:t>+</a:t>
              </a:r>
              <a:endParaRPr lang="en-US" sz="20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26362" y="4114800"/>
              <a:ext cx="4500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 smtClean="0"/>
                <a:t>p</a:t>
              </a:r>
              <a:r>
                <a:rPr lang="en-US" sz="2000" b="1" dirty="0" smtClean="0"/>
                <a:t>+</a:t>
              </a:r>
              <a:endParaRPr lang="en-US" sz="20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 rot="5400000">
              <a:off x="1746646" y="3251535"/>
              <a:ext cx="11740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substrate</a:t>
              </a:r>
              <a:endParaRPr lang="en-US" sz="2000" b="1" dirty="0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919118" y="2667000"/>
              <a:ext cx="300082" cy="369332"/>
              <a:chOff x="4452984" y="2819400"/>
              <a:chExt cx="300082" cy="369332"/>
            </a:xfrm>
          </p:grpSpPr>
          <p:sp>
            <p:nvSpPr>
              <p:cNvPr id="50" name="Oval 49"/>
              <p:cNvSpPr>
                <a:spLocks noChangeAspect="1"/>
              </p:cNvSpPr>
              <p:nvPr/>
            </p:nvSpPr>
            <p:spPr>
              <a:xfrm>
                <a:off x="4536792" y="2956704"/>
                <a:ext cx="132466" cy="132466"/>
              </a:xfrm>
              <a:prstGeom prst="ellipse">
                <a:avLst/>
              </a:prstGeom>
              <a:solidFill>
                <a:srgbClr val="EBF1DE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extBox 50"/>
              <p:cNvSpPr txBox="1">
                <a:spLocks noChangeAspect="1"/>
              </p:cNvSpPr>
              <p:nvPr/>
            </p:nvSpPr>
            <p:spPr>
              <a:xfrm>
                <a:off x="4452984" y="281940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+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990600" y="2819400"/>
              <a:ext cx="300082" cy="369332"/>
              <a:chOff x="4452984" y="2819400"/>
              <a:chExt cx="300082" cy="369332"/>
            </a:xfrm>
          </p:grpSpPr>
          <p:sp>
            <p:nvSpPr>
              <p:cNvPr id="55" name="Oval 54"/>
              <p:cNvSpPr>
                <a:spLocks noChangeAspect="1"/>
              </p:cNvSpPr>
              <p:nvPr/>
            </p:nvSpPr>
            <p:spPr>
              <a:xfrm>
                <a:off x="4536792" y="2956704"/>
                <a:ext cx="132466" cy="132466"/>
              </a:xfrm>
              <a:prstGeom prst="ellipse">
                <a:avLst/>
              </a:prstGeom>
              <a:solidFill>
                <a:srgbClr val="EBF1DE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TextBox 55"/>
              <p:cNvSpPr txBox="1">
                <a:spLocks noChangeAspect="1"/>
              </p:cNvSpPr>
              <p:nvPr/>
            </p:nvSpPr>
            <p:spPr>
              <a:xfrm>
                <a:off x="4452984" y="281940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+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1071518" y="2971800"/>
              <a:ext cx="300082" cy="369332"/>
              <a:chOff x="4452984" y="2819400"/>
              <a:chExt cx="300082" cy="369332"/>
            </a:xfrm>
          </p:grpSpPr>
          <p:sp>
            <p:nvSpPr>
              <p:cNvPr id="58" name="Oval 57"/>
              <p:cNvSpPr>
                <a:spLocks noChangeAspect="1"/>
              </p:cNvSpPr>
              <p:nvPr/>
            </p:nvSpPr>
            <p:spPr>
              <a:xfrm>
                <a:off x="4536792" y="2956704"/>
                <a:ext cx="132466" cy="132466"/>
              </a:xfrm>
              <a:prstGeom prst="ellipse">
                <a:avLst/>
              </a:prstGeom>
              <a:solidFill>
                <a:srgbClr val="EBF1DE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TextBox 58"/>
              <p:cNvSpPr txBox="1">
                <a:spLocks noChangeAspect="1"/>
              </p:cNvSpPr>
              <p:nvPr/>
            </p:nvSpPr>
            <p:spPr>
              <a:xfrm>
                <a:off x="4452984" y="281940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+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1155326" y="3109104"/>
              <a:ext cx="300082" cy="369332"/>
              <a:chOff x="4452984" y="2819400"/>
              <a:chExt cx="300082" cy="369332"/>
            </a:xfrm>
          </p:grpSpPr>
          <p:sp>
            <p:nvSpPr>
              <p:cNvPr id="61" name="Oval 60"/>
              <p:cNvSpPr>
                <a:spLocks noChangeAspect="1"/>
              </p:cNvSpPr>
              <p:nvPr/>
            </p:nvSpPr>
            <p:spPr>
              <a:xfrm>
                <a:off x="4536792" y="2956704"/>
                <a:ext cx="132466" cy="132466"/>
              </a:xfrm>
              <a:prstGeom prst="ellipse">
                <a:avLst/>
              </a:prstGeom>
              <a:solidFill>
                <a:srgbClr val="EBF1DE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TextBox 61"/>
              <p:cNvSpPr txBox="1">
                <a:spLocks noChangeAspect="1"/>
              </p:cNvSpPr>
              <p:nvPr/>
            </p:nvSpPr>
            <p:spPr>
              <a:xfrm>
                <a:off x="4452984" y="281940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+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1239134" y="3241570"/>
              <a:ext cx="300082" cy="369332"/>
              <a:chOff x="4452984" y="2819400"/>
              <a:chExt cx="300082" cy="369332"/>
            </a:xfrm>
          </p:grpSpPr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4536792" y="2956704"/>
                <a:ext cx="132466" cy="132466"/>
              </a:xfrm>
              <a:prstGeom prst="ellipse">
                <a:avLst/>
              </a:prstGeom>
              <a:solidFill>
                <a:srgbClr val="EBF1DE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TextBox 64"/>
              <p:cNvSpPr txBox="1">
                <a:spLocks noChangeAspect="1"/>
              </p:cNvSpPr>
              <p:nvPr/>
            </p:nvSpPr>
            <p:spPr>
              <a:xfrm>
                <a:off x="4452984" y="281940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+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1322942" y="3378874"/>
              <a:ext cx="300082" cy="369332"/>
              <a:chOff x="4452984" y="2819400"/>
              <a:chExt cx="300082" cy="369332"/>
            </a:xfrm>
          </p:grpSpPr>
          <p:sp>
            <p:nvSpPr>
              <p:cNvPr id="67" name="Oval 66"/>
              <p:cNvSpPr>
                <a:spLocks noChangeAspect="1"/>
              </p:cNvSpPr>
              <p:nvPr/>
            </p:nvSpPr>
            <p:spPr>
              <a:xfrm>
                <a:off x="4536792" y="2956704"/>
                <a:ext cx="132466" cy="132466"/>
              </a:xfrm>
              <a:prstGeom prst="ellipse">
                <a:avLst/>
              </a:prstGeom>
              <a:solidFill>
                <a:srgbClr val="EBF1DE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TextBox 67"/>
              <p:cNvSpPr txBox="1">
                <a:spLocks noChangeAspect="1"/>
              </p:cNvSpPr>
              <p:nvPr/>
            </p:nvSpPr>
            <p:spPr>
              <a:xfrm>
                <a:off x="4452984" y="281940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+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1389175" y="3511340"/>
              <a:ext cx="300082" cy="369332"/>
              <a:chOff x="4452984" y="2819400"/>
              <a:chExt cx="300082" cy="369332"/>
            </a:xfrm>
          </p:grpSpPr>
          <p:sp>
            <p:nvSpPr>
              <p:cNvPr id="70" name="Oval 69"/>
              <p:cNvSpPr>
                <a:spLocks noChangeAspect="1"/>
              </p:cNvSpPr>
              <p:nvPr/>
            </p:nvSpPr>
            <p:spPr>
              <a:xfrm>
                <a:off x="4536792" y="2956704"/>
                <a:ext cx="132466" cy="132466"/>
              </a:xfrm>
              <a:prstGeom prst="ellipse">
                <a:avLst/>
              </a:prstGeom>
              <a:solidFill>
                <a:srgbClr val="EBF1DE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TextBox 70"/>
              <p:cNvSpPr txBox="1">
                <a:spLocks noChangeAspect="1"/>
              </p:cNvSpPr>
              <p:nvPr/>
            </p:nvSpPr>
            <p:spPr>
              <a:xfrm>
                <a:off x="4452984" y="281940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+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72" name="Group 71"/>
            <p:cNvGrpSpPr/>
            <p:nvPr/>
          </p:nvGrpSpPr>
          <p:grpSpPr>
            <a:xfrm>
              <a:off x="1472983" y="3669268"/>
              <a:ext cx="300082" cy="369332"/>
              <a:chOff x="4452984" y="2819400"/>
              <a:chExt cx="300082" cy="369332"/>
            </a:xfrm>
          </p:grpSpPr>
          <p:sp>
            <p:nvSpPr>
              <p:cNvPr id="73" name="Oval 72"/>
              <p:cNvSpPr>
                <a:spLocks noChangeAspect="1"/>
              </p:cNvSpPr>
              <p:nvPr/>
            </p:nvSpPr>
            <p:spPr>
              <a:xfrm>
                <a:off x="4536792" y="2956704"/>
                <a:ext cx="132466" cy="132466"/>
              </a:xfrm>
              <a:prstGeom prst="ellipse">
                <a:avLst/>
              </a:prstGeom>
              <a:solidFill>
                <a:srgbClr val="EBF1DE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TextBox 73"/>
              <p:cNvSpPr txBox="1">
                <a:spLocks noChangeAspect="1"/>
              </p:cNvSpPr>
              <p:nvPr/>
            </p:nvSpPr>
            <p:spPr>
              <a:xfrm>
                <a:off x="4452984" y="281940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+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>
              <a:off x="1556791" y="3810000"/>
              <a:ext cx="300082" cy="369332"/>
              <a:chOff x="4452984" y="2819400"/>
              <a:chExt cx="300082" cy="369332"/>
            </a:xfrm>
          </p:grpSpPr>
          <p:sp>
            <p:nvSpPr>
              <p:cNvPr id="76" name="Oval 75"/>
              <p:cNvSpPr>
                <a:spLocks noChangeAspect="1"/>
              </p:cNvSpPr>
              <p:nvPr/>
            </p:nvSpPr>
            <p:spPr>
              <a:xfrm>
                <a:off x="4536792" y="2956704"/>
                <a:ext cx="132466" cy="132466"/>
              </a:xfrm>
              <a:prstGeom prst="ellipse">
                <a:avLst/>
              </a:prstGeom>
              <a:solidFill>
                <a:srgbClr val="EBF1DE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TextBox 76"/>
              <p:cNvSpPr txBox="1">
                <a:spLocks noChangeAspect="1"/>
              </p:cNvSpPr>
              <p:nvPr/>
            </p:nvSpPr>
            <p:spPr>
              <a:xfrm>
                <a:off x="4452984" y="281940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+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1123426" y="2634734"/>
              <a:ext cx="255336" cy="369332"/>
              <a:chOff x="4250431" y="2678668"/>
              <a:chExt cx="255336" cy="369332"/>
            </a:xfrm>
          </p:grpSpPr>
          <p:sp>
            <p:nvSpPr>
              <p:cNvPr id="44" name="Oval 43"/>
              <p:cNvSpPr>
                <a:spLocks noChangeAspect="1"/>
              </p:cNvSpPr>
              <p:nvPr/>
            </p:nvSpPr>
            <p:spPr>
              <a:xfrm>
                <a:off x="4311866" y="2839334"/>
                <a:ext cx="132466" cy="132466"/>
              </a:xfrm>
              <a:prstGeom prst="ellipse">
                <a:avLst/>
              </a:prstGeom>
              <a:solidFill>
                <a:srgbClr val="EBF1DE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TextBox 44"/>
              <p:cNvSpPr txBox="1">
                <a:spLocks noChangeAspect="1"/>
              </p:cNvSpPr>
              <p:nvPr/>
            </p:nvSpPr>
            <p:spPr>
              <a:xfrm>
                <a:off x="4250431" y="2678668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-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78" name="Group 77"/>
            <p:cNvGrpSpPr/>
            <p:nvPr/>
          </p:nvGrpSpPr>
          <p:grpSpPr>
            <a:xfrm>
              <a:off x="1226362" y="2772038"/>
              <a:ext cx="255336" cy="369332"/>
              <a:chOff x="4250431" y="2678668"/>
              <a:chExt cx="255336" cy="369332"/>
            </a:xfrm>
          </p:grpSpPr>
          <p:sp>
            <p:nvSpPr>
              <p:cNvPr id="79" name="Oval 78"/>
              <p:cNvSpPr>
                <a:spLocks noChangeAspect="1"/>
              </p:cNvSpPr>
              <p:nvPr/>
            </p:nvSpPr>
            <p:spPr>
              <a:xfrm>
                <a:off x="4311866" y="2839334"/>
                <a:ext cx="132466" cy="132466"/>
              </a:xfrm>
              <a:prstGeom prst="ellipse">
                <a:avLst/>
              </a:prstGeom>
              <a:solidFill>
                <a:srgbClr val="EBF1DE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79"/>
              <p:cNvSpPr txBox="1">
                <a:spLocks noChangeAspect="1"/>
              </p:cNvSpPr>
              <p:nvPr/>
            </p:nvSpPr>
            <p:spPr>
              <a:xfrm>
                <a:off x="4250431" y="2678668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-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1295400" y="2924438"/>
              <a:ext cx="255336" cy="369332"/>
              <a:chOff x="4250431" y="2678668"/>
              <a:chExt cx="255336" cy="369332"/>
            </a:xfrm>
          </p:grpSpPr>
          <p:sp>
            <p:nvSpPr>
              <p:cNvPr id="82" name="Oval 81"/>
              <p:cNvSpPr>
                <a:spLocks noChangeAspect="1"/>
              </p:cNvSpPr>
              <p:nvPr/>
            </p:nvSpPr>
            <p:spPr>
              <a:xfrm>
                <a:off x="4311866" y="2839334"/>
                <a:ext cx="132466" cy="132466"/>
              </a:xfrm>
              <a:prstGeom prst="ellipse">
                <a:avLst/>
              </a:prstGeom>
              <a:solidFill>
                <a:srgbClr val="EBF1DE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TextBox 82"/>
              <p:cNvSpPr txBox="1">
                <a:spLocks noChangeAspect="1"/>
              </p:cNvSpPr>
              <p:nvPr/>
            </p:nvSpPr>
            <p:spPr>
              <a:xfrm>
                <a:off x="4250431" y="2678668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-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84" name="Group 83"/>
            <p:cNvGrpSpPr/>
            <p:nvPr/>
          </p:nvGrpSpPr>
          <p:grpSpPr>
            <a:xfrm>
              <a:off x="1371600" y="3076838"/>
              <a:ext cx="255336" cy="369332"/>
              <a:chOff x="4250431" y="2678668"/>
              <a:chExt cx="255336" cy="369332"/>
            </a:xfrm>
          </p:grpSpPr>
          <p:sp>
            <p:nvSpPr>
              <p:cNvPr id="85" name="Oval 84"/>
              <p:cNvSpPr>
                <a:spLocks noChangeAspect="1"/>
              </p:cNvSpPr>
              <p:nvPr/>
            </p:nvSpPr>
            <p:spPr>
              <a:xfrm>
                <a:off x="4311866" y="2839334"/>
                <a:ext cx="132466" cy="132466"/>
              </a:xfrm>
              <a:prstGeom prst="ellipse">
                <a:avLst/>
              </a:prstGeom>
              <a:solidFill>
                <a:srgbClr val="EBF1DE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TextBox 85"/>
              <p:cNvSpPr txBox="1">
                <a:spLocks noChangeAspect="1"/>
              </p:cNvSpPr>
              <p:nvPr/>
            </p:nvSpPr>
            <p:spPr>
              <a:xfrm>
                <a:off x="4250431" y="2678668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-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1497264" y="3229238"/>
              <a:ext cx="255336" cy="369332"/>
              <a:chOff x="4250431" y="2678668"/>
              <a:chExt cx="255336" cy="369332"/>
            </a:xfrm>
          </p:grpSpPr>
          <p:sp>
            <p:nvSpPr>
              <p:cNvPr id="88" name="Oval 87"/>
              <p:cNvSpPr>
                <a:spLocks noChangeAspect="1"/>
              </p:cNvSpPr>
              <p:nvPr/>
            </p:nvSpPr>
            <p:spPr>
              <a:xfrm>
                <a:off x="4311866" y="2839334"/>
                <a:ext cx="132466" cy="132466"/>
              </a:xfrm>
              <a:prstGeom prst="ellipse">
                <a:avLst/>
              </a:prstGeom>
              <a:solidFill>
                <a:srgbClr val="EBF1DE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TextBox 88"/>
              <p:cNvSpPr txBox="1">
                <a:spLocks noChangeAspect="1"/>
              </p:cNvSpPr>
              <p:nvPr/>
            </p:nvSpPr>
            <p:spPr>
              <a:xfrm>
                <a:off x="4250431" y="2678668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-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1573464" y="3381638"/>
              <a:ext cx="255336" cy="369332"/>
              <a:chOff x="4250431" y="2678668"/>
              <a:chExt cx="255336" cy="369332"/>
            </a:xfrm>
          </p:grpSpPr>
          <p:sp>
            <p:nvSpPr>
              <p:cNvPr id="91" name="Oval 90"/>
              <p:cNvSpPr>
                <a:spLocks noChangeAspect="1"/>
              </p:cNvSpPr>
              <p:nvPr/>
            </p:nvSpPr>
            <p:spPr>
              <a:xfrm>
                <a:off x="4311866" y="2839334"/>
                <a:ext cx="132466" cy="132466"/>
              </a:xfrm>
              <a:prstGeom prst="ellipse">
                <a:avLst/>
              </a:prstGeom>
              <a:solidFill>
                <a:srgbClr val="EBF1DE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TextBox 91"/>
              <p:cNvSpPr txBox="1">
                <a:spLocks noChangeAspect="1"/>
              </p:cNvSpPr>
              <p:nvPr/>
            </p:nvSpPr>
            <p:spPr>
              <a:xfrm>
                <a:off x="4250431" y="2678668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-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1649664" y="3505200"/>
              <a:ext cx="255336" cy="369332"/>
              <a:chOff x="4250431" y="2678668"/>
              <a:chExt cx="255336" cy="369332"/>
            </a:xfrm>
          </p:grpSpPr>
          <p:sp>
            <p:nvSpPr>
              <p:cNvPr id="94" name="Oval 93"/>
              <p:cNvSpPr>
                <a:spLocks noChangeAspect="1"/>
              </p:cNvSpPr>
              <p:nvPr/>
            </p:nvSpPr>
            <p:spPr>
              <a:xfrm>
                <a:off x="4311866" y="2839334"/>
                <a:ext cx="132466" cy="132466"/>
              </a:xfrm>
              <a:prstGeom prst="ellipse">
                <a:avLst/>
              </a:prstGeom>
              <a:solidFill>
                <a:srgbClr val="EBF1DE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TextBox 94"/>
              <p:cNvSpPr txBox="1">
                <a:spLocks noChangeAspect="1"/>
              </p:cNvSpPr>
              <p:nvPr/>
            </p:nvSpPr>
            <p:spPr>
              <a:xfrm>
                <a:off x="4250431" y="2678668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-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96" name="Group 95"/>
            <p:cNvGrpSpPr/>
            <p:nvPr/>
          </p:nvGrpSpPr>
          <p:grpSpPr>
            <a:xfrm>
              <a:off x="1725864" y="3657600"/>
              <a:ext cx="255336" cy="369332"/>
              <a:chOff x="4250431" y="2678668"/>
              <a:chExt cx="255336" cy="369332"/>
            </a:xfrm>
          </p:grpSpPr>
          <p:sp>
            <p:nvSpPr>
              <p:cNvPr id="97" name="Oval 96"/>
              <p:cNvSpPr>
                <a:spLocks noChangeAspect="1"/>
              </p:cNvSpPr>
              <p:nvPr/>
            </p:nvSpPr>
            <p:spPr>
              <a:xfrm>
                <a:off x="4311866" y="2839334"/>
                <a:ext cx="132466" cy="132466"/>
              </a:xfrm>
              <a:prstGeom prst="ellipse">
                <a:avLst/>
              </a:prstGeom>
              <a:solidFill>
                <a:srgbClr val="EBF1DE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TextBox 97"/>
              <p:cNvSpPr txBox="1">
                <a:spLocks noChangeAspect="1"/>
              </p:cNvSpPr>
              <p:nvPr/>
            </p:nvSpPr>
            <p:spPr>
              <a:xfrm>
                <a:off x="4250431" y="2678668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-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99" name="Group 98"/>
            <p:cNvGrpSpPr/>
            <p:nvPr/>
          </p:nvGrpSpPr>
          <p:grpSpPr>
            <a:xfrm>
              <a:off x="1828800" y="3797668"/>
              <a:ext cx="255336" cy="369332"/>
              <a:chOff x="4250431" y="2678668"/>
              <a:chExt cx="255336" cy="369332"/>
            </a:xfrm>
          </p:grpSpPr>
          <p:sp>
            <p:nvSpPr>
              <p:cNvPr id="100" name="Oval 99"/>
              <p:cNvSpPr>
                <a:spLocks noChangeAspect="1"/>
              </p:cNvSpPr>
              <p:nvPr/>
            </p:nvSpPr>
            <p:spPr>
              <a:xfrm>
                <a:off x="4311866" y="2839334"/>
                <a:ext cx="132466" cy="132466"/>
              </a:xfrm>
              <a:prstGeom prst="ellipse">
                <a:avLst/>
              </a:prstGeom>
              <a:solidFill>
                <a:srgbClr val="EBF1DE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TextBox 100"/>
              <p:cNvSpPr txBox="1">
                <a:spLocks noChangeAspect="1"/>
              </p:cNvSpPr>
              <p:nvPr/>
            </p:nvSpPr>
            <p:spPr>
              <a:xfrm>
                <a:off x="4250431" y="2678668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-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14" name="Group 113"/>
            <p:cNvGrpSpPr/>
            <p:nvPr/>
          </p:nvGrpSpPr>
          <p:grpSpPr>
            <a:xfrm>
              <a:off x="2667000" y="3229238"/>
              <a:ext cx="686594" cy="569224"/>
              <a:chOff x="3352006" y="2804636"/>
              <a:chExt cx="686594" cy="993826"/>
            </a:xfrm>
          </p:grpSpPr>
          <p:cxnSp>
            <p:nvCxnSpPr>
              <p:cNvPr id="103" name="Straight Connector 102"/>
              <p:cNvCxnSpPr/>
              <p:nvPr/>
            </p:nvCxnSpPr>
            <p:spPr>
              <a:xfrm rot="5400000">
                <a:off x="2863666" y="3308534"/>
                <a:ext cx="978268" cy="1588"/>
              </a:xfrm>
              <a:prstGeom prst="line">
                <a:avLst/>
              </a:prstGeom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>
                <a:off x="3352009" y="2817812"/>
                <a:ext cx="186263" cy="1588"/>
              </a:xfrm>
              <a:prstGeom prst="line">
                <a:avLst/>
              </a:prstGeom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rot="5400000">
                <a:off x="3051521" y="3292976"/>
                <a:ext cx="978268" cy="1588"/>
              </a:xfrm>
              <a:prstGeom prst="line">
                <a:avLst/>
              </a:prstGeom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>
                <a:off x="3538272" y="3779522"/>
                <a:ext cx="500328" cy="3382"/>
              </a:xfrm>
              <a:prstGeom prst="line">
                <a:avLst/>
              </a:prstGeom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6" name="Isosceles Triangle 115"/>
            <p:cNvSpPr>
              <a:spLocks noChangeAspect="1"/>
            </p:cNvSpPr>
            <p:nvPr/>
          </p:nvSpPr>
          <p:spPr>
            <a:xfrm rot="5400000">
              <a:off x="3528408" y="3695732"/>
              <a:ext cx="768384" cy="662400"/>
            </a:xfrm>
            <a:prstGeom prst="triangle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9" name="Straight Connector 118"/>
            <p:cNvCxnSpPr>
              <a:endCxn id="120" idx="3"/>
            </p:cNvCxnSpPr>
            <p:nvPr/>
          </p:nvCxnSpPr>
          <p:spPr>
            <a:xfrm>
              <a:off x="4243800" y="4020168"/>
              <a:ext cx="1143000" cy="3382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Isosceles Triangle 119"/>
            <p:cNvSpPr>
              <a:spLocks noChangeAspect="1"/>
            </p:cNvSpPr>
            <p:nvPr/>
          </p:nvSpPr>
          <p:spPr>
            <a:xfrm rot="5400000">
              <a:off x="5333808" y="3692350"/>
              <a:ext cx="768384" cy="662400"/>
            </a:xfrm>
            <a:prstGeom prst="triangle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1" name="Straight Connector 120"/>
            <p:cNvCxnSpPr/>
            <p:nvPr/>
          </p:nvCxnSpPr>
          <p:spPr>
            <a:xfrm>
              <a:off x="6049200" y="4018477"/>
              <a:ext cx="1143000" cy="3382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Rectangle 121"/>
            <p:cNvSpPr/>
            <p:nvPr/>
          </p:nvSpPr>
          <p:spPr>
            <a:xfrm>
              <a:off x="7192200" y="3478436"/>
              <a:ext cx="732600" cy="103647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4" name="Straight Connector 123"/>
            <p:cNvCxnSpPr/>
            <p:nvPr/>
          </p:nvCxnSpPr>
          <p:spPr>
            <a:xfrm rot="5400000">
              <a:off x="3953873" y="3301152"/>
              <a:ext cx="965092" cy="1588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>
              <a:off x="4249362" y="3782904"/>
              <a:ext cx="186263" cy="1588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>
              <a:off x="4437213" y="2820194"/>
              <a:ext cx="748357" cy="1588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Freeform 131"/>
            <p:cNvSpPr/>
            <p:nvPr/>
          </p:nvSpPr>
          <p:spPr>
            <a:xfrm>
              <a:off x="5867400" y="2828540"/>
              <a:ext cx="1143000" cy="994160"/>
            </a:xfrm>
            <a:custGeom>
              <a:avLst/>
              <a:gdLst>
                <a:gd name="connsiteX0" fmla="*/ 0 w 1143000"/>
                <a:gd name="connsiteY0" fmla="*/ 994160 h 994160"/>
                <a:gd name="connsiteX1" fmla="*/ 215900 w 1143000"/>
                <a:gd name="connsiteY1" fmla="*/ 981460 h 994160"/>
                <a:gd name="connsiteX2" fmla="*/ 279400 w 1143000"/>
                <a:gd name="connsiteY2" fmla="*/ 879860 h 994160"/>
                <a:gd name="connsiteX3" fmla="*/ 304800 w 1143000"/>
                <a:gd name="connsiteY3" fmla="*/ 790960 h 994160"/>
                <a:gd name="connsiteX4" fmla="*/ 330200 w 1143000"/>
                <a:gd name="connsiteY4" fmla="*/ 689360 h 994160"/>
                <a:gd name="connsiteX5" fmla="*/ 342900 w 1143000"/>
                <a:gd name="connsiteY5" fmla="*/ 587760 h 994160"/>
                <a:gd name="connsiteX6" fmla="*/ 368300 w 1143000"/>
                <a:gd name="connsiteY6" fmla="*/ 295660 h 994160"/>
                <a:gd name="connsiteX7" fmla="*/ 419100 w 1143000"/>
                <a:gd name="connsiteY7" fmla="*/ 181360 h 994160"/>
                <a:gd name="connsiteX8" fmla="*/ 431800 w 1143000"/>
                <a:gd name="connsiteY8" fmla="*/ 143260 h 994160"/>
                <a:gd name="connsiteX9" fmla="*/ 457200 w 1143000"/>
                <a:gd name="connsiteY9" fmla="*/ 105160 h 994160"/>
                <a:gd name="connsiteX10" fmla="*/ 495300 w 1143000"/>
                <a:gd name="connsiteY10" fmla="*/ 28960 h 994160"/>
                <a:gd name="connsiteX11" fmla="*/ 584200 w 1143000"/>
                <a:gd name="connsiteY11" fmla="*/ 41660 h 994160"/>
                <a:gd name="connsiteX12" fmla="*/ 596900 w 1143000"/>
                <a:gd name="connsiteY12" fmla="*/ 79760 h 994160"/>
                <a:gd name="connsiteX13" fmla="*/ 635000 w 1143000"/>
                <a:gd name="connsiteY13" fmla="*/ 92460 h 994160"/>
                <a:gd name="connsiteX14" fmla="*/ 673100 w 1143000"/>
                <a:gd name="connsiteY14" fmla="*/ 168660 h 994160"/>
                <a:gd name="connsiteX15" fmla="*/ 698500 w 1143000"/>
                <a:gd name="connsiteY15" fmla="*/ 244860 h 994160"/>
                <a:gd name="connsiteX16" fmla="*/ 711200 w 1143000"/>
                <a:gd name="connsiteY16" fmla="*/ 282960 h 994160"/>
                <a:gd name="connsiteX17" fmla="*/ 749300 w 1143000"/>
                <a:gd name="connsiteY17" fmla="*/ 384560 h 994160"/>
                <a:gd name="connsiteX18" fmla="*/ 774700 w 1143000"/>
                <a:gd name="connsiteY18" fmla="*/ 448060 h 994160"/>
                <a:gd name="connsiteX19" fmla="*/ 787400 w 1143000"/>
                <a:gd name="connsiteY19" fmla="*/ 498860 h 994160"/>
                <a:gd name="connsiteX20" fmla="*/ 812800 w 1143000"/>
                <a:gd name="connsiteY20" fmla="*/ 575060 h 994160"/>
                <a:gd name="connsiteX21" fmla="*/ 825500 w 1143000"/>
                <a:gd name="connsiteY21" fmla="*/ 613160 h 994160"/>
                <a:gd name="connsiteX22" fmla="*/ 863600 w 1143000"/>
                <a:gd name="connsiteY22" fmla="*/ 638560 h 994160"/>
                <a:gd name="connsiteX23" fmla="*/ 889000 w 1143000"/>
                <a:gd name="connsiteY23" fmla="*/ 676660 h 994160"/>
                <a:gd name="connsiteX24" fmla="*/ 914400 w 1143000"/>
                <a:gd name="connsiteY24" fmla="*/ 727460 h 994160"/>
                <a:gd name="connsiteX25" fmla="*/ 990600 w 1143000"/>
                <a:gd name="connsiteY25" fmla="*/ 778260 h 994160"/>
                <a:gd name="connsiteX26" fmla="*/ 1028700 w 1143000"/>
                <a:gd name="connsiteY26" fmla="*/ 803660 h 994160"/>
                <a:gd name="connsiteX27" fmla="*/ 1104900 w 1143000"/>
                <a:gd name="connsiteY27" fmla="*/ 867160 h 994160"/>
                <a:gd name="connsiteX28" fmla="*/ 1143000 w 1143000"/>
                <a:gd name="connsiteY28" fmla="*/ 917960 h 994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43000" h="994160">
                  <a:moveTo>
                    <a:pt x="0" y="994160"/>
                  </a:moveTo>
                  <a:cubicBezTo>
                    <a:pt x="71967" y="989927"/>
                    <a:pt x="144607" y="992154"/>
                    <a:pt x="215900" y="981460"/>
                  </a:cubicBezTo>
                  <a:cubicBezTo>
                    <a:pt x="265332" y="974045"/>
                    <a:pt x="268373" y="912941"/>
                    <a:pt x="279400" y="879860"/>
                  </a:cubicBezTo>
                  <a:cubicBezTo>
                    <a:pt x="293543" y="837432"/>
                    <a:pt x="294169" y="838800"/>
                    <a:pt x="304800" y="790960"/>
                  </a:cubicBezTo>
                  <a:cubicBezTo>
                    <a:pt x="325234" y="699008"/>
                    <a:pt x="307506" y="757443"/>
                    <a:pt x="330200" y="689360"/>
                  </a:cubicBezTo>
                  <a:cubicBezTo>
                    <a:pt x="334433" y="655493"/>
                    <a:pt x="339943" y="621762"/>
                    <a:pt x="342900" y="587760"/>
                  </a:cubicBezTo>
                  <a:cubicBezTo>
                    <a:pt x="346806" y="542838"/>
                    <a:pt x="353640" y="364074"/>
                    <a:pt x="368300" y="295660"/>
                  </a:cubicBezTo>
                  <a:cubicBezTo>
                    <a:pt x="392874" y="180983"/>
                    <a:pt x="382071" y="255417"/>
                    <a:pt x="419100" y="181360"/>
                  </a:cubicBezTo>
                  <a:cubicBezTo>
                    <a:pt x="425087" y="169386"/>
                    <a:pt x="425813" y="155234"/>
                    <a:pt x="431800" y="143260"/>
                  </a:cubicBezTo>
                  <a:cubicBezTo>
                    <a:pt x="438626" y="129608"/>
                    <a:pt x="450374" y="118812"/>
                    <a:pt x="457200" y="105160"/>
                  </a:cubicBezTo>
                  <a:cubicBezTo>
                    <a:pt x="509780" y="0"/>
                    <a:pt x="422507" y="138149"/>
                    <a:pt x="495300" y="28960"/>
                  </a:cubicBezTo>
                  <a:cubicBezTo>
                    <a:pt x="524933" y="33193"/>
                    <a:pt x="557426" y="28273"/>
                    <a:pt x="584200" y="41660"/>
                  </a:cubicBezTo>
                  <a:cubicBezTo>
                    <a:pt x="596174" y="47647"/>
                    <a:pt x="587434" y="70294"/>
                    <a:pt x="596900" y="79760"/>
                  </a:cubicBezTo>
                  <a:cubicBezTo>
                    <a:pt x="606366" y="89226"/>
                    <a:pt x="622300" y="88227"/>
                    <a:pt x="635000" y="92460"/>
                  </a:cubicBezTo>
                  <a:cubicBezTo>
                    <a:pt x="681317" y="231411"/>
                    <a:pt x="607448" y="20944"/>
                    <a:pt x="673100" y="168660"/>
                  </a:cubicBezTo>
                  <a:cubicBezTo>
                    <a:pt x="683974" y="193126"/>
                    <a:pt x="690033" y="219460"/>
                    <a:pt x="698500" y="244860"/>
                  </a:cubicBezTo>
                  <a:cubicBezTo>
                    <a:pt x="702733" y="257560"/>
                    <a:pt x="705213" y="270986"/>
                    <a:pt x="711200" y="282960"/>
                  </a:cubicBezTo>
                  <a:cubicBezTo>
                    <a:pt x="763161" y="386883"/>
                    <a:pt x="714717" y="280810"/>
                    <a:pt x="749300" y="384560"/>
                  </a:cubicBezTo>
                  <a:cubicBezTo>
                    <a:pt x="756509" y="406187"/>
                    <a:pt x="767491" y="426433"/>
                    <a:pt x="774700" y="448060"/>
                  </a:cubicBezTo>
                  <a:cubicBezTo>
                    <a:pt x="780220" y="464619"/>
                    <a:pt x="782384" y="482142"/>
                    <a:pt x="787400" y="498860"/>
                  </a:cubicBezTo>
                  <a:cubicBezTo>
                    <a:pt x="795093" y="524505"/>
                    <a:pt x="804333" y="549660"/>
                    <a:pt x="812800" y="575060"/>
                  </a:cubicBezTo>
                  <a:cubicBezTo>
                    <a:pt x="817033" y="587760"/>
                    <a:pt x="814361" y="605734"/>
                    <a:pt x="825500" y="613160"/>
                  </a:cubicBezTo>
                  <a:lnTo>
                    <a:pt x="863600" y="638560"/>
                  </a:lnTo>
                  <a:cubicBezTo>
                    <a:pt x="872067" y="651260"/>
                    <a:pt x="881427" y="663408"/>
                    <a:pt x="889000" y="676660"/>
                  </a:cubicBezTo>
                  <a:cubicBezTo>
                    <a:pt x="898393" y="693098"/>
                    <a:pt x="901013" y="714073"/>
                    <a:pt x="914400" y="727460"/>
                  </a:cubicBezTo>
                  <a:cubicBezTo>
                    <a:pt x="935986" y="749046"/>
                    <a:pt x="965200" y="761327"/>
                    <a:pt x="990600" y="778260"/>
                  </a:cubicBezTo>
                  <a:cubicBezTo>
                    <a:pt x="1003300" y="786727"/>
                    <a:pt x="1017907" y="792867"/>
                    <a:pt x="1028700" y="803660"/>
                  </a:cubicBezTo>
                  <a:cubicBezTo>
                    <a:pt x="1077593" y="852553"/>
                    <a:pt x="1051856" y="831797"/>
                    <a:pt x="1104900" y="867160"/>
                  </a:cubicBezTo>
                  <a:cubicBezTo>
                    <a:pt x="1120593" y="914240"/>
                    <a:pt x="1105626" y="899273"/>
                    <a:pt x="1143000" y="917960"/>
                  </a:cubicBezTo>
                </a:path>
              </a:pathLst>
            </a:custGeom>
            <a:noFill/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ight Arrow 132"/>
            <p:cNvSpPr/>
            <p:nvPr/>
          </p:nvSpPr>
          <p:spPr>
            <a:xfrm>
              <a:off x="7924800" y="3776161"/>
              <a:ext cx="978408" cy="484632"/>
            </a:xfrm>
            <a:prstGeom prst="rightArrow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3647741" y="3790890"/>
              <a:ext cx="3146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1</a:t>
              </a:r>
              <a:endParaRPr lang="en-US" sz="2000" b="1" dirty="0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5476541" y="3810000"/>
              <a:ext cx="3146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2</a:t>
              </a:r>
              <a:endParaRPr lang="en-US" sz="2000" b="1" dirty="0"/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7391400" y="3806572"/>
              <a:ext cx="3146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3</a:t>
              </a:r>
              <a:endParaRPr lang="en-US" sz="2000" b="1" dirty="0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8229600" y="3790890"/>
              <a:ext cx="3146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4</a:t>
              </a:r>
              <a:endParaRPr lang="en-US" sz="2000" b="1" dirty="0"/>
            </a:p>
          </p:txBody>
        </p:sp>
      </p:grpSp>
      <p:sp>
        <p:nvSpPr>
          <p:cNvPr id="146" name="Content Placeholder 2"/>
          <p:cNvSpPr txBox="1">
            <a:spLocks/>
          </p:cNvSpPr>
          <p:nvPr/>
        </p:nvSpPr>
        <p:spPr>
          <a:xfrm>
            <a:off x="457200" y="4114799"/>
            <a:ext cx="8229600" cy="26066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 typeface="+mj-lt"/>
              <a:buAutoNum type="arabicPeriod"/>
              <a:tabLst/>
              <a:defRPr/>
            </a:pPr>
            <a:r>
              <a:rPr lang="en-US" sz="2200" dirty="0" smtClean="0">
                <a:solidFill>
                  <a:srgbClr val="0000FF"/>
                </a:solidFill>
              </a:rPr>
              <a:t>P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reamplifier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amplifying small sensor signal</a:t>
            </a: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 typeface="+mj-lt"/>
              <a:buAutoNum type="arabicPeriod"/>
              <a:tabLst/>
              <a:defRPr/>
            </a:pPr>
            <a:r>
              <a:rPr lang="en-US" sz="2200" baseline="0" dirty="0" smtClean="0">
                <a:solidFill>
                  <a:srgbClr val="0000FF"/>
                </a:solidFill>
              </a:rPr>
              <a:t>Pulse shaper:</a:t>
            </a:r>
            <a:r>
              <a:rPr lang="en-US" sz="2200" dirty="0" smtClean="0"/>
              <a:t> improving signal-to-noise ratio by filtering signal and attenuating electronic noise</a:t>
            </a: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Analog-to-Digital Converter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(ADC)</a:t>
            </a: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 typeface="+mj-lt"/>
              <a:buAutoNum type="arabicPeriod"/>
              <a:tabLst/>
              <a:defRPr/>
            </a:pPr>
            <a:r>
              <a:rPr lang="en-US" sz="2200" baseline="0" dirty="0" smtClean="0">
                <a:solidFill>
                  <a:srgbClr val="0000FF"/>
                </a:solidFill>
              </a:rPr>
              <a:t>Buffer:</a:t>
            </a:r>
            <a:r>
              <a:rPr lang="en-US" sz="2200" dirty="0" smtClean="0"/>
              <a:t> Store data</a:t>
            </a:r>
          </a:p>
          <a:p>
            <a:pPr marL="514350" marR="0" lvl="0" indent="-51435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Front-end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electronics </a:t>
            </a:r>
            <a:r>
              <a:rPr lang="en-US" sz="2200" b="1" dirty="0" smtClean="0">
                <a:solidFill>
                  <a:srgbClr val="FF0000"/>
                </a:solidFill>
              </a:rPr>
              <a:t>add noise to signal (smearing). Low noise readout is essential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A silicon strip detector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290519"/>
            <a:ext cx="6146800" cy="20622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4038600"/>
            <a:ext cx="3327400" cy="23012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400" y="4419600"/>
            <a:ext cx="3153925" cy="19202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3800" y="2806700"/>
            <a:ext cx="2717800" cy="22987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2000" y="2057400"/>
            <a:ext cx="129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Strip sensor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2800" y="2025134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Readout electronics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3200" y="2438400"/>
            <a:ext cx="2403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Wire bond (SEM image)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581400" y="4038600"/>
            <a:ext cx="1263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Wire bonds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85503" y="4038600"/>
            <a:ext cx="1262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Wire bond </a:t>
            </a:r>
          </a:p>
          <a:p>
            <a:r>
              <a:rPr lang="en-US" dirty="0" smtClean="0"/>
              <a:t>mechanism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 rot="5400000">
            <a:off x="1541981" y="3980381"/>
            <a:ext cx="255432" cy="1080205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 resolution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27</a:t>
            </a:fld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457200" y="1371600"/>
            <a:ext cx="3388503" cy="2471095"/>
            <a:chOff x="533400" y="2312136"/>
            <a:chExt cx="4435839" cy="3783864"/>
          </a:xfrm>
        </p:grpSpPr>
        <p:sp>
          <p:nvSpPr>
            <p:cNvPr id="5" name="Rectangle 4"/>
            <p:cNvSpPr/>
            <p:nvPr/>
          </p:nvSpPr>
          <p:spPr>
            <a:xfrm>
              <a:off x="1354248" y="3438339"/>
              <a:ext cx="3157791" cy="197186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 rot="5400000">
              <a:off x="2743043" y="4021407"/>
              <a:ext cx="380203" cy="3157791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 rot="5400000">
              <a:off x="2737577" y="1663877"/>
              <a:ext cx="391134" cy="315779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19201" y="5410204"/>
              <a:ext cx="4500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/>
                <a:t>p</a:t>
              </a:r>
              <a:r>
                <a:rPr lang="en-US" sz="2000" b="1" dirty="0" smtClean="0"/>
                <a:t>+</a:t>
              </a:r>
              <a:endParaRPr lang="en-US" sz="20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512040" y="3038229"/>
              <a:ext cx="4500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/>
                <a:t>n</a:t>
              </a:r>
              <a:r>
                <a:rPr lang="en-US" sz="2000" b="1" dirty="0" smtClean="0"/>
                <a:t>+</a:t>
              </a:r>
              <a:endParaRPr lang="en-US" sz="2000" b="1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 rot="5400000" flipV="1">
              <a:off x="1509672" y="4837907"/>
              <a:ext cx="533400" cy="1588"/>
            </a:xfrm>
            <a:prstGeom prst="line">
              <a:avLst/>
            </a:prstGeom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387839" y="4572000"/>
              <a:ext cx="3211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E</a:t>
              </a:r>
              <a:endParaRPr lang="en-US" sz="2000" b="1" dirty="0"/>
            </a:p>
          </p:txBody>
        </p:sp>
        <p:sp>
          <p:nvSpPr>
            <p:cNvPr id="22" name="Rectangle 21"/>
            <p:cNvSpPr/>
            <p:nvPr/>
          </p:nvSpPr>
          <p:spPr>
            <a:xfrm rot="5400000">
              <a:off x="1947212" y="2845377"/>
              <a:ext cx="1971863" cy="3157790"/>
            </a:xfrm>
            <a:prstGeom prst="rect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 rot="16200000" flipH="1">
              <a:off x="1088846" y="3222446"/>
              <a:ext cx="3365444" cy="2381663"/>
            </a:xfrm>
            <a:prstGeom prst="line">
              <a:avLst/>
            </a:prstGeom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533400" y="2312136"/>
              <a:ext cx="1577795" cy="4948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 smtClean="0"/>
                <a:t>p</a:t>
              </a:r>
              <a:r>
                <a:rPr lang="en-US" sz="1500" dirty="0" smtClean="0"/>
                <a:t>article </a:t>
              </a:r>
              <a:r>
                <a:rPr lang="en-US" sz="1500" dirty="0" smtClean="0"/>
                <a:t>track</a:t>
              </a:r>
              <a:endParaRPr lang="en-US" sz="1500" dirty="0"/>
            </a:p>
          </p:txBody>
        </p:sp>
        <p:cxnSp>
          <p:nvCxnSpPr>
            <p:cNvPr id="31" name="Straight Connector 30"/>
            <p:cNvCxnSpPr/>
            <p:nvPr/>
          </p:nvCxnSpPr>
          <p:spPr>
            <a:xfrm flipV="1">
              <a:off x="1354249" y="2971800"/>
              <a:ext cx="3157790" cy="2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2496136" y="2478883"/>
              <a:ext cx="853921" cy="5655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pitch</a:t>
              </a:r>
              <a:endParaRPr lang="en-US" dirty="0"/>
            </a:p>
          </p:txBody>
        </p:sp>
      </p:grpSp>
      <p:pic>
        <p:nvPicPr>
          <p:cNvPr id="35" name="Picture 3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241800" y="1701800"/>
            <a:ext cx="4622800" cy="889000"/>
          </a:xfrm>
          <a:prstGeom prst="rect">
            <a:avLst/>
          </a:prstGeom>
        </p:spPr>
      </p:pic>
      <p:pic>
        <p:nvPicPr>
          <p:cNvPr id="38" name="Picture 3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876800" y="2819400"/>
            <a:ext cx="1676400" cy="7620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0" name="Rectangle 39"/>
          <p:cNvSpPr/>
          <p:nvPr/>
        </p:nvSpPr>
        <p:spPr>
          <a:xfrm>
            <a:off x="1124736" y="4631014"/>
            <a:ext cx="2412212" cy="12877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 rot="5400000">
            <a:off x="2206695" y="4836802"/>
            <a:ext cx="248296" cy="2412212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 rot="5400000">
            <a:off x="2869132" y="3963194"/>
            <a:ext cx="255433" cy="1080205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3542419" y="5918762"/>
            <a:ext cx="343781" cy="261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p</a:t>
            </a:r>
            <a:r>
              <a:rPr lang="en-US" sz="2000" b="1" dirty="0" smtClean="0"/>
              <a:t>+</a:t>
            </a:r>
            <a:endParaRPr lang="en-US" sz="20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1629078" y="42672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n</a:t>
            </a:r>
            <a:r>
              <a:rPr lang="en-US" b="1" dirty="0" smtClean="0"/>
              <a:t>+</a:t>
            </a:r>
            <a:endParaRPr lang="en-US" b="1" dirty="0"/>
          </a:p>
        </p:txBody>
      </p:sp>
      <p:cxnSp>
        <p:nvCxnSpPr>
          <p:cNvPr id="45" name="Straight Connector 44"/>
          <p:cNvCxnSpPr/>
          <p:nvPr/>
        </p:nvCxnSpPr>
        <p:spPr>
          <a:xfrm rot="5400000" flipV="1">
            <a:off x="1242789" y="5544929"/>
            <a:ext cx="348343" cy="1213"/>
          </a:xfrm>
          <a:prstGeom prst="line">
            <a:avLst/>
          </a:prstGeom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150396" y="5371364"/>
            <a:ext cx="245341" cy="261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</a:t>
            </a:r>
            <a:endParaRPr lang="en-US" sz="2000" b="1" dirty="0"/>
          </a:p>
        </p:txBody>
      </p:sp>
      <p:sp>
        <p:nvSpPr>
          <p:cNvPr id="47" name="Rectangle 46"/>
          <p:cNvSpPr/>
          <p:nvPr/>
        </p:nvSpPr>
        <p:spPr>
          <a:xfrm rot="5400000">
            <a:off x="1686969" y="4068783"/>
            <a:ext cx="1287747" cy="2412211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 rot="16200000" flipH="1">
            <a:off x="1108496" y="4358041"/>
            <a:ext cx="2197841" cy="1819334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97697" y="3895534"/>
            <a:ext cx="120526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p</a:t>
            </a:r>
            <a:r>
              <a:rPr lang="en-US" sz="1500" dirty="0" smtClean="0"/>
              <a:t>article </a:t>
            </a:r>
            <a:r>
              <a:rPr lang="en-US" sz="1500" dirty="0" smtClean="0"/>
              <a:t>track</a:t>
            </a:r>
            <a:endParaRPr lang="en-US" sz="1500" dirty="0"/>
          </a:p>
        </p:txBody>
      </p:sp>
      <p:cxnSp>
        <p:nvCxnSpPr>
          <p:cNvPr id="50" name="Straight Connector 49"/>
          <p:cNvCxnSpPr/>
          <p:nvPr/>
        </p:nvCxnSpPr>
        <p:spPr>
          <a:xfrm flipV="1">
            <a:off x="2475988" y="4326335"/>
            <a:ext cx="1044205" cy="1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667000" y="4004430"/>
            <a:ext cx="652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pitch</a:t>
            </a:r>
            <a:endParaRPr lang="en-US" dirty="0"/>
          </a:p>
        </p:txBody>
      </p:sp>
      <p:pic>
        <p:nvPicPr>
          <p:cNvPr id="56" name="Picture 5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572000" y="4373762"/>
            <a:ext cx="1676400" cy="762000"/>
          </a:xfrm>
          <a:prstGeom prst="rect">
            <a:avLst/>
          </a:prstGeom>
        </p:spPr>
      </p:pic>
      <p:pic>
        <p:nvPicPr>
          <p:cNvPr id="58" name="Picture 5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4521200" y="5376807"/>
            <a:ext cx="2032000" cy="342900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2819400" y="42672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n</a:t>
            </a:r>
            <a:r>
              <a:rPr lang="en-US" b="1" dirty="0" smtClean="0"/>
              <a:t>+</a:t>
            </a:r>
            <a:endParaRPr lang="en-US" b="1" dirty="0"/>
          </a:p>
        </p:txBody>
      </p:sp>
      <p:cxnSp>
        <p:nvCxnSpPr>
          <p:cNvPr id="60" name="Straight Arrow Connector 59"/>
          <p:cNvCxnSpPr/>
          <p:nvPr/>
        </p:nvCxnSpPr>
        <p:spPr>
          <a:xfrm rot="16200000" flipV="1">
            <a:off x="1790136" y="4815377"/>
            <a:ext cx="334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5400000" flipH="1" flipV="1">
            <a:off x="1865138" y="4891981"/>
            <a:ext cx="487562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rot="16200000" flipV="1">
            <a:off x="1918532" y="4990988"/>
            <a:ext cx="687163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5400000" flipH="1" flipV="1">
            <a:off x="1995416" y="5066502"/>
            <a:ext cx="836605" cy="1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rot="5400000" flipH="1" flipV="1">
            <a:off x="2029969" y="5184351"/>
            <a:ext cx="1070713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rot="5400000" flipH="1" flipV="1">
            <a:off x="2082445" y="5283480"/>
            <a:ext cx="1270560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rot="5400000" flipH="1" flipV="1">
            <a:off x="2234448" y="5283877"/>
            <a:ext cx="1271354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rot="16200000" flipV="1">
            <a:off x="1752418" y="4722629"/>
            <a:ext cx="154353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2819400" y="4648200"/>
            <a:ext cx="3923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e</a:t>
            </a:r>
            <a:r>
              <a:rPr lang="en-US" sz="2000" b="1" dirty="0" smtClean="0">
                <a:solidFill>
                  <a:srgbClr val="FF0000"/>
                </a:solidFill>
              </a:rPr>
              <a:t>-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8" name="Freeform 77"/>
          <p:cNvSpPr/>
          <p:nvPr/>
        </p:nvSpPr>
        <p:spPr>
          <a:xfrm>
            <a:off x="1564217" y="4572000"/>
            <a:ext cx="1340850" cy="1470920"/>
          </a:xfrm>
          <a:custGeom>
            <a:avLst/>
            <a:gdLst>
              <a:gd name="connsiteX0" fmla="*/ 137583 w 1340850"/>
              <a:gd name="connsiteY0" fmla="*/ 50800 h 1470920"/>
              <a:gd name="connsiteX1" fmla="*/ 1001183 w 1340850"/>
              <a:gd name="connsiteY1" fmla="*/ 63500 h 1470920"/>
              <a:gd name="connsiteX2" fmla="*/ 1178983 w 1340850"/>
              <a:gd name="connsiteY2" fmla="*/ 50800 h 1470920"/>
              <a:gd name="connsiteX3" fmla="*/ 1318683 w 1340850"/>
              <a:gd name="connsiteY3" fmla="*/ 38100 h 1470920"/>
              <a:gd name="connsiteX4" fmla="*/ 1318683 w 1340850"/>
              <a:gd name="connsiteY4" fmla="*/ 1028700 h 1470920"/>
              <a:gd name="connsiteX5" fmla="*/ 1293283 w 1340850"/>
              <a:gd name="connsiteY5" fmla="*/ 1333500 h 1470920"/>
              <a:gd name="connsiteX6" fmla="*/ 1280583 w 1340850"/>
              <a:gd name="connsiteY6" fmla="*/ 1435100 h 1470920"/>
              <a:gd name="connsiteX7" fmla="*/ 1128183 w 1340850"/>
              <a:gd name="connsiteY7" fmla="*/ 1308100 h 1470920"/>
              <a:gd name="connsiteX8" fmla="*/ 1090083 w 1340850"/>
              <a:gd name="connsiteY8" fmla="*/ 1270000 h 1470920"/>
              <a:gd name="connsiteX9" fmla="*/ 1026583 w 1340850"/>
              <a:gd name="connsiteY9" fmla="*/ 1219200 h 1470920"/>
              <a:gd name="connsiteX10" fmla="*/ 1001183 w 1340850"/>
              <a:gd name="connsiteY10" fmla="*/ 1168400 h 1470920"/>
              <a:gd name="connsiteX11" fmla="*/ 988483 w 1340850"/>
              <a:gd name="connsiteY11" fmla="*/ 1117600 h 1470920"/>
              <a:gd name="connsiteX12" fmla="*/ 950383 w 1340850"/>
              <a:gd name="connsiteY12" fmla="*/ 1079500 h 1470920"/>
              <a:gd name="connsiteX13" fmla="*/ 861483 w 1340850"/>
              <a:gd name="connsiteY13" fmla="*/ 1028700 h 1470920"/>
              <a:gd name="connsiteX14" fmla="*/ 836083 w 1340850"/>
              <a:gd name="connsiteY14" fmla="*/ 990600 h 1470920"/>
              <a:gd name="connsiteX15" fmla="*/ 797983 w 1340850"/>
              <a:gd name="connsiteY15" fmla="*/ 965200 h 1470920"/>
              <a:gd name="connsiteX16" fmla="*/ 785283 w 1340850"/>
              <a:gd name="connsiteY16" fmla="*/ 914400 h 1470920"/>
              <a:gd name="connsiteX17" fmla="*/ 734483 w 1340850"/>
              <a:gd name="connsiteY17" fmla="*/ 812800 h 1470920"/>
              <a:gd name="connsiteX18" fmla="*/ 683683 w 1340850"/>
              <a:gd name="connsiteY18" fmla="*/ 787400 h 1470920"/>
              <a:gd name="connsiteX19" fmla="*/ 658283 w 1340850"/>
              <a:gd name="connsiteY19" fmla="*/ 749300 h 1470920"/>
              <a:gd name="connsiteX20" fmla="*/ 620183 w 1340850"/>
              <a:gd name="connsiteY20" fmla="*/ 723900 h 1470920"/>
              <a:gd name="connsiteX21" fmla="*/ 607483 w 1340850"/>
              <a:gd name="connsiteY21" fmla="*/ 685800 h 1470920"/>
              <a:gd name="connsiteX22" fmla="*/ 582083 w 1340850"/>
              <a:gd name="connsiteY22" fmla="*/ 647700 h 1470920"/>
              <a:gd name="connsiteX23" fmla="*/ 531283 w 1340850"/>
              <a:gd name="connsiteY23" fmla="*/ 558800 h 1470920"/>
              <a:gd name="connsiteX24" fmla="*/ 455083 w 1340850"/>
              <a:gd name="connsiteY24" fmla="*/ 508000 h 1470920"/>
              <a:gd name="connsiteX25" fmla="*/ 429683 w 1340850"/>
              <a:gd name="connsiteY25" fmla="*/ 469900 h 1470920"/>
              <a:gd name="connsiteX26" fmla="*/ 378883 w 1340850"/>
              <a:gd name="connsiteY26" fmla="*/ 457200 h 1470920"/>
              <a:gd name="connsiteX27" fmla="*/ 328083 w 1340850"/>
              <a:gd name="connsiteY27" fmla="*/ 381000 h 1470920"/>
              <a:gd name="connsiteX28" fmla="*/ 289983 w 1340850"/>
              <a:gd name="connsiteY28" fmla="*/ 355600 h 1470920"/>
              <a:gd name="connsiteX29" fmla="*/ 226483 w 1340850"/>
              <a:gd name="connsiteY29" fmla="*/ 254000 h 1470920"/>
              <a:gd name="connsiteX30" fmla="*/ 175683 w 1340850"/>
              <a:gd name="connsiteY30" fmla="*/ 177800 h 1470920"/>
              <a:gd name="connsiteX31" fmla="*/ 124883 w 1340850"/>
              <a:gd name="connsiteY31" fmla="*/ 114300 h 1470920"/>
              <a:gd name="connsiteX32" fmla="*/ 150283 w 1340850"/>
              <a:gd name="connsiteY32" fmla="*/ 50800 h 1470920"/>
              <a:gd name="connsiteX33" fmla="*/ 175683 w 1340850"/>
              <a:gd name="connsiteY33" fmla="*/ 0 h 1470920"/>
              <a:gd name="connsiteX34" fmla="*/ 137583 w 1340850"/>
              <a:gd name="connsiteY34" fmla="*/ 50800 h 1470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340850" h="1470920">
                <a:moveTo>
                  <a:pt x="137583" y="50800"/>
                </a:moveTo>
                <a:cubicBezTo>
                  <a:pt x="275166" y="61383"/>
                  <a:pt x="713285" y="63500"/>
                  <a:pt x="1001183" y="63500"/>
                </a:cubicBezTo>
                <a:cubicBezTo>
                  <a:pt x="1060601" y="63500"/>
                  <a:pt x="1119809" y="56179"/>
                  <a:pt x="1178983" y="50800"/>
                </a:cubicBezTo>
                <a:cubicBezTo>
                  <a:pt x="1336011" y="36525"/>
                  <a:pt x="1230517" y="38100"/>
                  <a:pt x="1318683" y="38100"/>
                </a:cubicBezTo>
                <a:cubicBezTo>
                  <a:pt x="1333890" y="494299"/>
                  <a:pt x="1340850" y="496680"/>
                  <a:pt x="1318683" y="1028700"/>
                </a:cubicBezTo>
                <a:cubicBezTo>
                  <a:pt x="1314439" y="1130564"/>
                  <a:pt x="1303103" y="1232022"/>
                  <a:pt x="1293283" y="1333500"/>
                </a:cubicBezTo>
                <a:cubicBezTo>
                  <a:pt x="1279984" y="1470920"/>
                  <a:pt x="1280583" y="1386197"/>
                  <a:pt x="1280583" y="1435100"/>
                </a:cubicBezTo>
                <a:cubicBezTo>
                  <a:pt x="1191366" y="1405361"/>
                  <a:pt x="1251949" y="1431866"/>
                  <a:pt x="1128183" y="1308100"/>
                </a:cubicBezTo>
                <a:cubicBezTo>
                  <a:pt x="1115483" y="1295400"/>
                  <a:pt x="1100046" y="1284944"/>
                  <a:pt x="1090083" y="1270000"/>
                </a:cubicBezTo>
                <a:cubicBezTo>
                  <a:pt x="1057257" y="1220761"/>
                  <a:pt x="1079163" y="1236727"/>
                  <a:pt x="1026583" y="1219200"/>
                </a:cubicBezTo>
                <a:cubicBezTo>
                  <a:pt x="1018116" y="1202267"/>
                  <a:pt x="1007830" y="1186127"/>
                  <a:pt x="1001183" y="1168400"/>
                </a:cubicBezTo>
                <a:cubicBezTo>
                  <a:pt x="995054" y="1152057"/>
                  <a:pt x="997143" y="1132755"/>
                  <a:pt x="988483" y="1117600"/>
                </a:cubicBezTo>
                <a:cubicBezTo>
                  <a:pt x="979572" y="1102006"/>
                  <a:pt x="964181" y="1090998"/>
                  <a:pt x="950383" y="1079500"/>
                </a:cubicBezTo>
                <a:cubicBezTo>
                  <a:pt x="923457" y="1057061"/>
                  <a:pt x="892537" y="1044227"/>
                  <a:pt x="861483" y="1028700"/>
                </a:cubicBezTo>
                <a:cubicBezTo>
                  <a:pt x="853016" y="1016000"/>
                  <a:pt x="846876" y="1001393"/>
                  <a:pt x="836083" y="990600"/>
                </a:cubicBezTo>
                <a:cubicBezTo>
                  <a:pt x="825290" y="979807"/>
                  <a:pt x="806450" y="977900"/>
                  <a:pt x="797983" y="965200"/>
                </a:cubicBezTo>
                <a:cubicBezTo>
                  <a:pt x="788301" y="950677"/>
                  <a:pt x="790803" y="930959"/>
                  <a:pt x="785283" y="914400"/>
                </a:cubicBezTo>
                <a:cubicBezTo>
                  <a:pt x="778868" y="895156"/>
                  <a:pt x="756022" y="830749"/>
                  <a:pt x="734483" y="812800"/>
                </a:cubicBezTo>
                <a:cubicBezTo>
                  <a:pt x="719939" y="800680"/>
                  <a:pt x="700616" y="795867"/>
                  <a:pt x="683683" y="787400"/>
                </a:cubicBezTo>
                <a:cubicBezTo>
                  <a:pt x="675216" y="774700"/>
                  <a:pt x="669076" y="760093"/>
                  <a:pt x="658283" y="749300"/>
                </a:cubicBezTo>
                <a:cubicBezTo>
                  <a:pt x="647490" y="738507"/>
                  <a:pt x="629718" y="735819"/>
                  <a:pt x="620183" y="723900"/>
                </a:cubicBezTo>
                <a:cubicBezTo>
                  <a:pt x="611820" y="713447"/>
                  <a:pt x="613470" y="697774"/>
                  <a:pt x="607483" y="685800"/>
                </a:cubicBezTo>
                <a:cubicBezTo>
                  <a:pt x="600657" y="672148"/>
                  <a:pt x="590550" y="660400"/>
                  <a:pt x="582083" y="647700"/>
                </a:cubicBezTo>
                <a:cubicBezTo>
                  <a:pt x="568408" y="592999"/>
                  <a:pt x="578246" y="595327"/>
                  <a:pt x="531283" y="558800"/>
                </a:cubicBezTo>
                <a:cubicBezTo>
                  <a:pt x="507186" y="540058"/>
                  <a:pt x="455083" y="508000"/>
                  <a:pt x="455083" y="508000"/>
                </a:cubicBezTo>
                <a:cubicBezTo>
                  <a:pt x="446616" y="495300"/>
                  <a:pt x="442383" y="478367"/>
                  <a:pt x="429683" y="469900"/>
                </a:cubicBezTo>
                <a:cubicBezTo>
                  <a:pt x="415160" y="460218"/>
                  <a:pt x="392019" y="468694"/>
                  <a:pt x="378883" y="457200"/>
                </a:cubicBezTo>
                <a:cubicBezTo>
                  <a:pt x="355909" y="437098"/>
                  <a:pt x="353483" y="397933"/>
                  <a:pt x="328083" y="381000"/>
                </a:cubicBezTo>
                <a:lnTo>
                  <a:pt x="289983" y="355600"/>
                </a:lnTo>
                <a:cubicBezTo>
                  <a:pt x="247744" y="271122"/>
                  <a:pt x="284185" y="336432"/>
                  <a:pt x="226483" y="254000"/>
                </a:cubicBezTo>
                <a:cubicBezTo>
                  <a:pt x="208977" y="228991"/>
                  <a:pt x="185336" y="206760"/>
                  <a:pt x="175683" y="177800"/>
                </a:cubicBezTo>
                <a:cubicBezTo>
                  <a:pt x="158156" y="125220"/>
                  <a:pt x="174122" y="147126"/>
                  <a:pt x="124883" y="114300"/>
                </a:cubicBezTo>
                <a:cubicBezTo>
                  <a:pt x="101872" y="45268"/>
                  <a:pt x="107297" y="102383"/>
                  <a:pt x="150283" y="50800"/>
                </a:cubicBezTo>
                <a:cubicBezTo>
                  <a:pt x="162403" y="36256"/>
                  <a:pt x="167216" y="16933"/>
                  <a:pt x="175683" y="0"/>
                </a:cubicBezTo>
                <a:cubicBezTo>
                  <a:pt x="191376" y="47080"/>
                  <a:pt x="0" y="40217"/>
                  <a:pt x="137583" y="50800"/>
                </a:cubicBezTo>
                <a:close/>
              </a:path>
            </a:pathLst>
          </a:custGeom>
          <a:solidFill>
            <a:schemeClr val="bg2">
              <a:alpha val="53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Straight Connector 78"/>
          <p:cNvCxnSpPr/>
          <p:nvPr/>
        </p:nvCxnSpPr>
        <p:spPr>
          <a:xfrm>
            <a:off x="2888738" y="5135762"/>
            <a:ext cx="1632464" cy="49690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4114800" y="3897868"/>
            <a:ext cx="4839786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>
              <a:buFont typeface="Wingdings" charset="2"/>
              <a:buChar char="§"/>
            </a:pPr>
            <a:r>
              <a:rPr lang="en-US" dirty="0" smtClean="0"/>
              <a:t> Charge interpolation improves spatial resolution</a:t>
            </a: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 rot="16200000">
            <a:off x="281192" y="2567192"/>
            <a:ext cx="120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Pad sensor</a:t>
            </a:r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 rot="16200000">
            <a:off x="-58376" y="5047289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Segmented sensor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 resolution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Picture 4" descr="simroc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8600" y="1752600"/>
            <a:ext cx="4114800" cy="3657600"/>
          </a:xfrm>
          <a:prstGeom prst="rect">
            <a:avLst/>
          </a:prstGeom>
        </p:spPr>
      </p:pic>
      <p:pic>
        <p:nvPicPr>
          <p:cNvPr id="6" name="Picture 5" descr="resx_size2_0A_150V_3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62231" y="1371600"/>
            <a:ext cx="3819769" cy="2590800"/>
          </a:xfrm>
          <a:prstGeom prst="rect">
            <a:avLst/>
          </a:prstGeom>
        </p:spPr>
      </p:pic>
      <p:pic>
        <p:nvPicPr>
          <p:cNvPr id="7" name="Picture 6" descr="resy_0A_150V_3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419600" y="4016375"/>
            <a:ext cx="3964884" cy="26892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497637" y="3842266"/>
            <a:ext cx="24499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Binary spatial resolution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648200" y="1230868"/>
            <a:ext cx="3717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Charge </a:t>
            </a:r>
            <a:r>
              <a:rPr lang="en-US" dirty="0" smtClean="0"/>
              <a:t>interpolated spatial resolution 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563573" y="2438400"/>
            <a:ext cx="932227" cy="158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438400" y="3842266"/>
            <a:ext cx="2057400" cy="1186934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5181600" y="1752600"/>
            <a:ext cx="1047750" cy="476250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5105400" y="2224087"/>
            <a:ext cx="1270000" cy="214313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5029200" y="4648200"/>
            <a:ext cx="1173480" cy="533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Microstrip</a:t>
            </a:r>
            <a:r>
              <a:rPr lang="en-US" dirty="0" smtClean="0"/>
              <a:t> detectors (1D)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/>
          <a:srcRect l="5338" r="7986" b="3471"/>
          <a:stretch>
            <a:fillRect/>
          </a:stretch>
        </p:blipFill>
        <p:spPr bwMode="auto">
          <a:xfrm>
            <a:off x="0" y="1219200"/>
            <a:ext cx="4572000" cy="2590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7" name="Picture 4" descr="ustri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1" y="2738242"/>
            <a:ext cx="4495799" cy="3428510"/>
          </a:xfrm>
          <a:prstGeom prst="rect">
            <a:avLst/>
          </a:prstGeom>
          <a:noFill/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Particle reconstruction in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1112838"/>
            <a:ext cx="2076450" cy="15781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2971800"/>
            <a:ext cx="2209800" cy="156042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791200" y="838200"/>
            <a:ext cx="1508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Pre-silicon era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610203" y="2678668"/>
            <a:ext cx="21176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Si + gaseous tracking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4800600"/>
            <a:ext cx="2105823" cy="200105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423971" y="4495800"/>
            <a:ext cx="3034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Si </a:t>
            </a:r>
            <a:r>
              <a:rPr lang="en-US" dirty="0" err="1" smtClean="0"/>
              <a:t>tracking+vertex+calorimetry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2529682" y="3917156"/>
            <a:ext cx="5608637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717645" y="6171684"/>
            <a:ext cx="6125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rot="16200000">
            <a:off x="4701672" y="1710796"/>
            <a:ext cx="7429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1970s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16200000">
            <a:off x="4690004" y="3634872"/>
            <a:ext cx="7429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1990s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 rot="16200000">
            <a:off x="4690004" y="5539872"/>
            <a:ext cx="7429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2010s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4419600" cy="4756150"/>
          </a:xfrm>
          <a:ln>
            <a:solidFill>
              <a:srgbClr val="000000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Why detectors change </a:t>
            </a:r>
          </a:p>
          <a:p>
            <a:pPr lvl="1"/>
            <a:r>
              <a:rPr lang="en-US" dirty="0" smtClean="0"/>
              <a:t>Interested in rare events </a:t>
            </a:r>
          </a:p>
          <a:p>
            <a:pPr lvl="2"/>
            <a:r>
              <a:rPr lang="en-US" dirty="0" smtClean="0"/>
              <a:t>i</a:t>
            </a:r>
            <a:r>
              <a:rPr lang="en-US" dirty="0" smtClean="0"/>
              <a:t>n very high energies</a:t>
            </a:r>
          </a:p>
          <a:p>
            <a:pPr lvl="2"/>
            <a:r>
              <a:rPr lang="en-US" dirty="0" smtClean="0"/>
              <a:t>with </a:t>
            </a:r>
            <a:r>
              <a:rPr lang="en-US" dirty="0" smtClean="0"/>
              <a:t>very small uncertainties</a:t>
            </a:r>
            <a:endParaRPr lang="en-US" dirty="0" smtClean="0"/>
          </a:p>
          <a:p>
            <a:pPr lvl="2"/>
            <a:r>
              <a:rPr lang="en-US" dirty="0" smtClean="0"/>
              <a:t>w</a:t>
            </a:r>
            <a:r>
              <a:rPr lang="en-US" dirty="0" smtClean="0"/>
              <a:t>ith very high background</a:t>
            </a:r>
          </a:p>
          <a:p>
            <a:r>
              <a:rPr lang="en-US" dirty="0" smtClean="0"/>
              <a:t>Need high precision</a:t>
            </a:r>
          </a:p>
          <a:p>
            <a:pPr lvl="1"/>
            <a:r>
              <a:rPr lang="en-US" dirty="0" smtClean="0"/>
              <a:t>Very high granularity</a:t>
            </a:r>
          </a:p>
          <a:p>
            <a:pPr lvl="1"/>
            <a:r>
              <a:rPr lang="en-US" dirty="0" smtClean="0"/>
              <a:t>low material budget</a:t>
            </a:r>
          </a:p>
          <a:p>
            <a:r>
              <a:rPr lang="en-US" dirty="0" smtClean="0"/>
              <a:t>High particle collision rates</a:t>
            </a:r>
          </a:p>
          <a:p>
            <a:pPr lvl="1"/>
            <a:r>
              <a:rPr lang="en-US" dirty="0" smtClean="0"/>
              <a:t>High speed electronics</a:t>
            </a:r>
          </a:p>
          <a:p>
            <a:pPr lvl="1"/>
            <a:r>
              <a:rPr lang="en-US" dirty="0" smtClean="0"/>
              <a:t>Good background tolerance </a:t>
            </a:r>
          </a:p>
          <a:p>
            <a:pPr lvl="1"/>
            <a:r>
              <a:rPr lang="en-US" dirty="0" smtClean="0"/>
              <a:t>Long term reliability </a:t>
            </a:r>
          </a:p>
          <a:p>
            <a:pPr lvl="1"/>
            <a:r>
              <a:rPr lang="en-US" dirty="0" smtClean="0"/>
              <a:t>Radiation hardness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Silicon drift detector (SSD)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633" y="1417638"/>
            <a:ext cx="5628967" cy="25447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116" y="4064000"/>
            <a:ext cx="3892884" cy="2641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724400" y="3733800"/>
            <a:ext cx="20730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ALICE SSD module</a:t>
            </a:r>
            <a:endParaRPr lang="en-US" sz="20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Double-side strip detector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870" y="1625600"/>
            <a:ext cx="5376930" cy="424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 detector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32</a:t>
            </a:fld>
            <a:endParaRPr lang="en-US"/>
          </a:p>
        </p:txBody>
      </p:sp>
      <p:grpSp>
        <p:nvGrpSpPr>
          <p:cNvPr id="6" name="Group 101"/>
          <p:cNvGrpSpPr>
            <a:grpSpLocks/>
          </p:cNvGrpSpPr>
          <p:nvPr/>
        </p:nvGrpSpPr>
        <p:grpSpPr bwMode="auto">
          <a:xfrm>
            <a:off x="7543800" y="22326600"/>
            <a:ext cx="6481763" cy="3916363"/>
            <a:chOff x="5216" y="17055"/>
            <a:chExt cx="4083" cy="2467"/>
          </a:xfrm>
        </p:grpSpPr>
        <p:pic>
          <p:nvPicPr>
            <p:cNvPr id="7" name="Picture 4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443" y="17055"/>
              <a:ext cx="3856" cy="2298"/>
            </a:xfrm>
            <a:prstGeom prst="rect">
              <a:avLst/>
            </a:prstGeom>
            <a:noFill/>
          </p:spPr>
        </p:pic>
        <p:pic>
          <p:nvPicPr>
            <p:cNvPr id="8" name="Picture 8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16" y="18597"/>
              <a:ext cx="1225" cy="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97"/>
            <p:cNvSpPr>
              <a:spLocks noChangeArrowheads="1"/>
            </p:cNvSpPr>
            <p:nvPr/>
          </p:nvSpPr>
          <p:spPr bwMode="auto">
            <a:xfrm>
              <a:off x="7076" y="18552"/>
              <a:ext cx="408" cy="272"/>
            </a:xfrm>
            <a:prstGeom prst="rect">
              <a:avLst/>
            </a:prstGeom>
            <a:solidFill>
              <a:srgbClr val="292929">
                <a:alpha val="39999"/>
              </a:srgbClr>
            </a:solidFill>
            <a:ln w="1270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0" name="Line 98"/>
            <p:cNvSpPr>
              <a:spLocks noChangeShapeType="1"/>
            </p:cNvSpPr>
            <p:nvPr/>
          </p:nvSpPr>
          <p:spPr bwMode="auto">
            <a:xfrm flipV="1">
              <a:off x="5216" y="18552"/>
              <a:ext cx="1860" cy="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" name="Line 100"/>
            <p:cNvSpPr>
              <a:spLocks noChangeShapeType="1"/>
            </p:cNvSpPr>
            <p:nvPr/>
          </p:nvSpPr>
          <p:spPr bwMode="auto">
            <a:xfrm flipV="1">
              <a:off x="6441" y="18824"/>
              <a:ext cx="1043" cy="6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grpSp>
        <p:nvGrpSpPr>
          <p:cNvPr id="12" name="Group 101"/>
          <p:cNvGrpSpPr>
            <a:grpSpLocks/>
          </p:cNvGrpSpPr>
          <p:nvPr/>
        </p:nvGrpSpPr>
        <p:grpSpPr bwMode="auto">
          <a:xfrm>
            <a:off x="7696200" y="22479000"/>
            <a:ext cx="6481763" cy="3916363"/>
            <a:chOff x="5216" y="17055"/>
            <a:chExt cx="4083" cy="2467"/>
          </a:xfrm>
        </p:grpSpPr>
        <p:pic>
          <p:nvPicPr>
            <p:cNvPr id="13" name="Picture 4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443" y="17055"/>
              <a:ext cx="3856" cy="2298"/>
            </a:xfrm>
            <a:prstGeom prst="rect">
              <a:avLst/>
            </a:prstGeom>
            <a:noFill/>
          </p:spPr>
        </p:pic>
        <p:pic>
          <p:nvPicPr>
            <p:cNvPr id="14" name="Picture 8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16" y="18597"/>
              <a:ext cx="1225" cy="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97"/>
            <p:cNvSpPr>
              <a:spLocks noChangeArrowheads="1"/>
            </p:cNvSpPr>
            <p:nvPr/>
          </p:nvSpPr>
          <p:spPr bwMode="auto">
            <a:xfrm>
              <a:off x="7076" y="18552"/>
              <a:ext cx="408" cy="272"/>
            </a:xfrm>
            <a:prstGeom prst="rect">
              <a:avLst/>
            </a:prstGeom>
            <a:solidFill>
              <a:srgbClr val="292929">
                <a:alpha val="39999"/>
              </a:srgbClr>
            </a:solidFill>
            <a:ln w="1270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6" name="Line 98"/>
            <p:cNvSpPr>
              <a:spLocks noChangeShapeType="1"/>
            </p:cNvSpPr>
            <p:nvPr/>
          </p:nvSpPr>
          <p:spPr bwMode="auto">
            <a:xfrm flipV="1">
              <a:off x="5216" y="18552"/>
              <a:ext cx="1860" cy="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7" name="Line 100"/>
            <p:cNvSpPr>
              <a:spLocks noChangeShapeType="1"/>
            </p:cNvSpPr>
            <p:nvPr/>
          </p:nvSpPr>
          <p:spPr bwMode="auto">
            <a:xfrm flipV="1">
              <a:off x="6441" y="18824"/>
              <a:ext cx="1043" cy="6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grpSp>
        <p:nvGrpSpPr>
          <p:cNvPr id="18" name="Group 101"/>
          <p:cNvGrpSpPr>
            <a:grpSpLocks/>
          </p:cNvGrpSpPr>
          <p:nvPr/>
        </p:nvGrpSpPr>
        <p:grpSpPr bwMode="auto">
          <a:xfrm>
            <a:off x="7848600" y="22631400"/>
            <a:ext cx="6481763" cy="3916363"/>
            <a:chOff x="5216" y="17055"/>
            <a:chExt cx="4083" cy="2467"/>
          </a:xfrm>
        </p:grpSpPr>
        <p:pic>
          <p:nvPicPr>
            <p:cNvPr id="19" name="Picture 4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443" y="17055"/>
              <a:ext cx="3856" cy="2298"/>
            </a:xfrm>
            <a:prstGeom prst="rect">
              <a:avLst/>
            </a:prstGeom>
            <a:noFill/>
          </p:spPr>
        </p:pic>
        <p:pic>
          <p:nvPicPr>
            <p:cNvPr id="20" name="Picture 8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16" y="18597"/>
              <a:ext cx="1225" cy="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Rectangle 97"/>
            <p:cNvSpPr>
              <a:spLocks noChangeArrowheads="1"/>
            </p:cNvSpPr>
            <p:nvPr/>
          </p:nvSpPr>
          <p:spPr bwMode="auto">
            <a:xfrm>
              <a:off x="7076" y="18552"/>
              <a:ext cx="408" cy="272"/>
            </a:xfrm>
            <a:prstGeom prst="rect">
              <a:avLst/>
            </a:prstGeom>
            <a:solidFill>
              <a:srgbClr val="292929">
                <a:alpha val="39999"/>
              </a:srgbClr>
            </a:solidFill>
            <a:ln w="1270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22" name="Line 98"/>
            <p:cNvSpPr>
              <a:spLocks noChangeShapeType="1"/>
            </p:cNvSpPr>
            <p:nvPr/>
          </p:nvSpPr>
          <p:spPr bwMode="auto">
            <a:xfrm flipV="1">
              <a:off x="5216" y="18552"/>
              <a:ext cx="1860" cy="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23" name="Line 100"/>
            <p:cNvSpPr>
              <a:spLocks noChangeShapeType="1"/>
            </p:cNvSpPr>
            <p:nvPr/>
          </p:nvSpPr>
          <p:spPr bwMode="auto">
            <a:xfrm flipV="1">
              <a:off x="6441" y="18824"/>
              <a:ext cx="1043" cy="6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pic>
        <p:nvPicPr>
          <p:cNvPr id="24" name="Picture 23" descr="pixel_detector_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996" y="1219200"/>
            <a:ext cx="3978603" cy="2392362"/>
          </a:xfrm>
          <a:prstGeom prst="rect">
            <a:avLst/>
          </a:prstGeom>
        </p:spPr>
      </p:pic>
      <p:pic>
        <p:nvPicPr>
          <p:cNvPr id="25" name="Picture 24" descr="pixel_detector_2.png"/>
          <p:cNvPicPr>
            <a:picLocks noChangeAspect="1"/>
          </p:cNvPicPr>
          <p:nvPr/>
        </p:nvPicPr>
        <p:blipFill>
          <a:blip r:embed="rId5"/>
          <a:srcRect l="3890" t="20236" b="24204"/>
          <a:stretch>
            <a:fillRect/>
          </a:stretch>
        </p:blipFill>
        <p:spPr>
          <a:xfrm>
            <a:off x="4876800" y="1371600"/>
            <a:ext cx="4191000" cy="156387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91200" y="3425563"/>
            <a:ext cx="2590800" cy="3203837"/>
          </a:xfrm>
          <a:prstGeom prst="rect">
            <a:avLst/>
          </a:prstGeom>
          <a:noFill/>
        </p:spPr>
      </p:pic>
      <p:pic>
        <p:nvPicPr>
          <p:cNvPr id="29" name="Picture 28" descr="cmspixeldesig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76200" y="3811797"/>
            <a:ext cx="5667172" cy="2512803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6189208" y="1017528"/>
            <a:ext cx="20403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CMS BPIX module</a:t>
            </a:r>
            <a:endParaRPr lang="en-US" sz="2000" dirty="0"/>
          </a:p>
        </p:txBody>
      </p:sp>
      <p:sp>
        <p:nvSpPr>
          <p:cNvPr id="31" name="Rectangle 30"/>
          <p:cNvSpPr/>
          <p:nvPr/>
        </p:nvSpPr>
        <p:spPr>
          <a:xfrm>
            <a:off x="5638800" y="3025453"/>
            <a:ext cx="28264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CMS </a:t>
            </a:r>
            <a:r>
              <a:rPr lang="en-US" sz="2000" dirty="0" smtClean="0"/>
              <a:t>b</a:t>
            </a:r>
            <a:r>
              <a:rPr lang="en-US" sz="2000" dirty="0" smtClean="0"/>
              <a:t>arrel pixel detector </a:t>
            </a:r>
            <a:endParaRPr lang="en-US" sz="20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topology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5" name="Picture 2" descr="topology"/>
          <p:cNvPicPr>
            <a:picLocks noChangeAspect="1" noChangeArrowheads="1"/>
          </p:cNvPicPr>
          <p:nvPr/>
        </p:nvPicPr>
        <p:blipFill>
          <a:blip r:embed="rId2"/>
          <a:srcRect t="12373" b="7576"/>
          <a:stretch>
            <a:fillRect/>
          </a:stretch>
        </p:blipFill>
        <p:spPr bwMode="auto">
          <a:xfrm>
            <a:off x="533400" y="1488681"/>
            <a:ext cx="8020212" cy="4531119"/>
          </a:xfrm>
          <a:prstGeom prst="rect">
            <a:avLst/>
          </a:prstGeom>
          <a:noFill/>
          <a:effectLst/>
        </p:spPr>
      </p:pic>
      <p:sp>
        <p:nvSpPr>
          <p:cNvPr id="6" name="Rectangle 5"/>
          <p:cNvSpPr/>
          <p:nvPr/>
        </p:nvSpPr>
        <p:spPr>
          <a:xfrm>
            <a:off x="3732955" y="3244334"/>
            <a:ext cx="1678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Marco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Battaglia</a:t>
            </a: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13850" y="6013588"/>
            <a:ext cx="43397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rgbClr val="000000"/>
                </a:solidFill>
                <a:latin typeface="Calibri"/>
                <a:cs typeface="Calibri"/>
              </a:rPr>
              <a:t>Marco </a:t>
            </a:r>
            <a:r>
              <a:rPr lang="en-US" sz="1400" i="1" dirty="0" err="1" smtClean="0">
                <a:solidFill>
                  <a:srgbClr val="000000"/>
                </a:solidFill>
                <a:latin typeface="Calibri"/>
                <a:cs typeface="Calibri"/>
              </a:rPr>
              <a:t>Battaglia</a:t>
            </a:r>
            <a:r>
              <a:rPr lang="en-US" sz="1400" i="1" dirty="0" smtClean="0">
                <a:solidFill>
                  <a:srgbClr val="000000"/>
                </a:solidFill>
                <a:latin typeface="Calibri"/>
                <a:cs typeface="Calibri"/>
              </a:rPr>
              <a:t>, </a:t>
            </a:r>
            <a:r>
              <a:rPr lang="en-US" sz="1400" i="1" dirty="0" smtClean="0">
                <a:solidFill>
                  <a:srgbClr val="000000"/>
                </a:solidFill>
                <a:latin typeface="Calibri"/>
                <a:cs typeface="Calibri"/>
              </a:rPr>
              <a:t>EDIT 2012, Silicon Track, February 2012</a:t>
            </a:r>
          </a:p>
          <a:p>
            <a:endParaRPr lang="en-US" sz="1400" i="1" dirty="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damage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600200"/>
            <a:ext cx="8813799" cy="4265792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445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Radiation damage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6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1141413"/>
            <a:ext cx="2971800" cy="317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914400"/>
            <a:ext cx="4473575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77813" y="617538"/>
            <a:ext cx="861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2800" b="1">
              <a:solidFill>
                <a:srgbClr val="000099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Black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500313" y="217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TextBox 11"/>
          <p:cNvSpPr txBox="1">
            <a:spLocks noChangeArrowheads="1"/>
          </p:cNvSpPr>
          <p:nvPr/>
        </p:nvSpPr>
        <p:spPr bwMode="auto">
          <a:xfrm>
            <a:off x="5486400" y="819150"/>
            <a:ext cx="31242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500" b="1" dirty="0"/>
              <a:t>Recoil after 1 </a:t>
            </a:r>
            <a:r>
              <a:rPr lang="en-US" sz="1500" b="1" dirty="0" err="1"/>
              <a:t>MeV</a:t>
            </a:r>
            <a:r>
              <a:rPr lang="en-US" sz="1500" b="1" dirty="0"/>
              <a:t> neutron collision</a:t>
            </a: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4614863" y="4459288"/>
            <a:ext cx="4224337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Radiation induced damages</a:t>
            </a:r>
          </a:p>
          <a:p>
            <a:pPr>
              <a:buFont typeface="Arial" charset="0"/>
              <a:buChar char="•"/>
            </a:pPr>
            <a:r>
              <a:rPr lang="en-US" sz="2000"/>
              <a:t> cause severe signal losses across </a:t>
            </a:r>
          </a:p>
          <a:p>
            <a:r>
              <a:rPr lang="en-US" sz="2000"/>
              <a:t>  sensor thickness</a:t>
            </a:r>
          </a:p>
          <a:p>
            <a:r>
              <a:rPr lang="en-US" sz="2000"/>
              <a:t>Signal loss can be covered partially</a:t>
            </a:r>
          </a:p>
          <a:p>
            <a:pPr>
              <a:buFont typeface="Arial" charset="0"/>
              <a:buChar char="•"/>
            </a:pPr>
            <a:r>
              <a:rPr lang="en-US" sz="2000"/>
              <a:t> by increasing high voltage</a:t>
            </a:r>
          </a:p>
          <a:p>
            <a:r>
              <a:rPr lang="en-US" sz="2000"/>
              <a:t>But high voltage</a:t>
            </a:r>
          </a:p>
          <a:p>
            <a:pPr>
              <a:buFont typeface="Arial" charset="0"/>
              <a:buChar char="•"/>
            </a:pPr>
            <a:r>
              <a:rPr lang="en-US" sz="2000"/>
              <a:t> degrades the position resolution </a:t>
            </a:r>
          </a:p>
        </p:txBody>
      </p:sp>
      <p:pic>
        <p:nvPicPr>
          <p:cNvPr id="12" name="Picture 16" descr="trapping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522788"/>
            <a:ext cx="3940175" cy="172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damage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Leakage current increases </a:t>
            </a:r>
            <a:r>
              <a:rPr lang="el-GR" dirty="0" smtClean="0"/>
              <a:t>Δ</a:t>
            </a:r>
            <a:r>
              <a:rPr lang="en-US" dirty="0" smtClean="0"/>
              <a:t>I = </a:t>
            </a:r>
            <a:r>
              <a:rPr lang="el-GR" dirty="0" smtClean="0"/>
              <a:t>α</a:t>
            </a:r>
            <a:r>
              <a:rPr lang="en-US" dirty="0" smtClean="0"/>
              <a:t> </a:t>
            </a:r>
            <a:r>
              <a:rPr lang="el-GR" dirty="0" smtClean="0"/>
              <a:t>Φ</a:t>
            </a:r>
            <a:r>
              <a:rPr lang="en-US" dirty="0" smtClean="0"/>
              <a:t> V</a:t>
            </a:r>
          </a:p>
          <a:p>
            <a:pPr lvl="1"/>
            <a:r>
              <a:rPr lang="el-GR" dirty="0" smtClean="0"/>
              <a:t>Δ</a:t>
            </a:r>
            <a:r>
              <a:rPr lang="en-US" dirty="0" smtClean="0"/>
              <a:t>I change in current in volume V</a:t>
            </a:r>
          </a:p>
          <a:p>
            <a:pPr lvl="1"/>
            <a:r>
              <a:rPr lang="el-GR" dirty="0" smtClean="0"/>
              <a:t>α</a:t>
            </a:r>
            <a:r>
              <a:rPr lang="en-US" dirty="0" smtClean="0"/>
              <a:t> is damage constant</a:t>
            </a:r>
          </a:p>
          <a:p>
            <a:pPr lvl="1"/>
            <a:r>
              <a:rPr lang="el-GR" dirty="0" smtClean="0"/>
              <a:t>Φ</a:t>
            </a:r>
            <a:r>
              <a:rPr lang="en-US" dirty="0" smtClean="0"/>
              <a:t> is time-integrated radiation flux</a:t>
            </a:r>
          </a:p>
          <a:p>
            <a:r>
              <a:rPr lang="en-US" dirty="0" smtClean="0"/>
              <a:t>Depletion voltage increases </a:t>
            </a:r>
            <a:endParaRPr lang="el-GR" dirty="0" smtClean="0"/>
          </a:p>
          <a:p>
            <a:pPr>
              <a:buNone/>
            </a:pPr>
            <a:r>
              <a:rPr lang="el-GR" dirty="0" smtClean="0"/>
              <a:t>    </a:t>
            </a:r>
            <a:r>
              <a:rPr lang="en-US" dirty="0" smtClean="0"/>
              <a:t>V</a:t>
            </a:r>
            <a:r>
              <a:rPr lang="en-US" baseline="-25000" dirty="0" smtClean="0"/>
              <a:t>FD</a:t>
            </a:r>
            <a:r>
              <a:rPr lang="en-US" dirty="0" smtClean="0"/>
              <a:t> = q|N</a:t>
            </a:r>
            <a:r>
              <a:rPr lang="en-US" baseline="-25000" dirty="0" smtClean="0"/>
              <a:t>eff</a:t>
            </a:r>
            <a:r>
              <a:rPr lang="en-US" dirty="0" smtClean="0"/>
              <a:t>|d</a:t>
            </a:r>
            <a:r>
              <a:rPr lang="en-US" baseline="30000" dirty="0" smtClean="0"/>
              <a:t>2</a:t>
            </a:r>
            <a:r>
              <a:rPr lang="en-US" dirty="0" smtClean="0"/>
              <a:t> /2</a:t>
            </a:r>
            <a:r>
              <a:rPr lang="el-GR" dirty="0" smtClean="0"/>
              <a:t>εε</a:t>
            </a:r>
            <a:r>
              <a:rPr lang="el-GR" baseline="-25000" dirty="0" smtClean="0"/>
              <a:t>0</a:t>
            </a:r>
          </a:p>
          <a:p>
            <a:pPr lvl="1"/>
            <a:r>
              <a:rPr lang="en-US" dirty="0" smtClean="0"/>
              <a:t>N</a:t>
            </a:r>
            <a:r>
              <a:rPr lang="en-US" baseline="-25000" dirty="0" smtClean="0"/>
              <a:t>eff</a:t>
            </a:r>
            <a:r>
              <a:rPr lang="en-US" dirty="0" smtClean="0"/>
              <a:t> = |</a:t>
            </a:r>
            <a:r>
              <a:rPr lang="en-US" dirty="0" err="1" smtClean="0"/>
              <a:t>N</a:t>
            </a:r>
            <a:r>
              <a:rPr lang="en-US" baseline="-25000" dirty="0" err="1" smtClean="0"/>
              <a:t>donor</a:t>
            </a:r>
            <a:r>
              <a:rPr lang="en-US" dirty="0" err="1" smtClean="0"/>
              <a:t>-N</a:t>
            </a:r>
            <a:r>
              <a:rPr lang="en-US" baseline="-25000" dirty="0" err="1" smtClean="0"/>
              <a:t>acceptor</a:t>
            </a:r>
            <a:r>
              <a:rPr lang="en-US" dirty="0" smtClean="0"/>
              <a:t>|</a:t>
            </a:r>
          </a:p>
          <a:p>
            <a:pPr lvl="1"/>
            <a:r>
              <a:rPr lang="el-GR" dirty="0" smtClean="0"/>
              <a:t>ε</a:t>
            </a:r>
            <a:r>
              <a:rPr lang="el-GR" dirty="0" smtClean="0"/>
              <a:t>ε</a:t>
            </a:r>
            <a:r>
              <a:rPr lang="en-US" baseline="-25000" dirty="0" smtClean="0"/>
              <a:t>0 </a:t>
            </a:r>
            <a:r>
              <a:rPr lang="en-US" dirty="0" smtClean="0"/>
              <a:t>permittivity</a:t>
            </a:r>
          </a:p>
          <a:p>
            <a:pPr lvl="1"/>
            <a:r>
              <a:rPr lang="en-US" dirty="0" smtClean="0"/>
              <a:t>d</a:t>
            </a:r>
            <a:r>
              <a:rPr lang="en-US" dirty="0" smtClean="0"/>
              <a:t> is sensor thickness</a:t>
            </a:r>
          </a:p>
          <a:p>
            <a:r>
              <a:rPr lang="en-US" dirty="0" smtClean="0"/>
              <a:t>Charge collection degrades</a:t>
            </a:r>
          </a:p>
          <a:p>
            <a:r>
              <a:rPr lang="en-US" dirty="0" smtClean="0"/>
              <a:t>Position resolution degrades</a:t>
            </a:r>
          </a:p>
          <a:p>
            <a:pPr lvl="1"/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042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Radiation damage – leakage current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990600"/>
            <a:ext cx="8280400" cy="5411683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damage - V</a:t>
            </a:r>
            <a:r>
              <a:rPr lang="en-US" baseline="-25000" dirty="0" smtClean="0"/>
              <a:t>FD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5" name="Picture 4" descr="depletionfluenc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23999" y="1371600"/>
            <a:ext cx="5867401" cy="4735096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01000" cy="5308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Radiation damage – charge collection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845474"/>
            <a:ext cx="8680450" cy="586012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Gaseous </a:t>
            </a:r>
            <a:r>
              <a:rPr lang="en-US" dirty="0" err="1" smtClean="0"/>
              <a:t>vs</a:t>
            </a:r>
            <a:r>
              <a:rPr lang="en-US" dirty="0" smtClean="0"/>
              <a:t> silicon detectors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3200400"/>
          <a:ext cx="8229600" cy="312420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905000"/>
                <a:gridCol w="2209800"/>
                <a:gridCol w="22860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Property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Silicon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Importance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Density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2.33 g/cm</a:t>
                      </a:r>
                      <a:r>
                        <a:rPr lang="en-US" baseline="30000" dirty="0" smtClean="0"/>
                        <a:t>3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Denser -&gt; better spatial resolution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Charge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electrons and 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electrons and holes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Ionization</a:t>
                      </a:r>
                      <a:r>
                        <a:rPr lang="en-US" baseline="0" dirty="0" smtClean="0"/>
                        <a:t>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30eV per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</a:t>
                      </a:r>
                      <a:r>
                        <a:rPr lang="en-US" baseline="0" dirty="0" smtClean="0"/>
                        <a:t>- ion pair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3.6 </a:t>
                      </a:r>
                      <a:r>
                        <a:rPr lang="en-US" dirty="0" err="1" smtClean="0"/>
                        <a:t>eV</a:t>
                      </a:r>
                      <a:r>
                        <a:rPr lang="en-US" dirty="0" smtClean="0"/>
                        <a:t> per </a:t>
                      </a:r>
                      <a:r>
                        <a:rPr lang="en-US" dirty="0" err="1" smtClean="0"/>
                        <a:t>e</a:t>
                      </a:r>
                      <a:r>
                        <a:rPr lang="en-US" dirty="0" smtClean="0"/>
                        <a:t>- hole pair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Lower</a:t>
                      </a:r>
                      <a:r>
                        <a:rPr lang="en-US" baseline="0" dirty="0" smtClean="0"/>
                        <a:t> -&gt; better energy resolution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ns to</a:t>
                      </a:r>
                      <a:r>
                        <a:rPr lang="en-US" baseline="0" dirty="0" smtClean="0"/>
                        <a:t> 10 </a:t>
                      </a:r>
                      <a:r>
                        <a:rPr lang="el-GR" baseline="0" dirty="0" smtClean="0"/>
                        <a:t>μ</a:t>
                      </a:r>
                      <a:r>
                        <a:rPr lang="en-US" baseline="0" dirty="0" err="1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few ns to 20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Faster -&gt; no dead time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Signal-to-noise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Reliable signal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00201"/>
            <a:ext cx="8229600" cy="1447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silicon detector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multiplication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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 signal amplification needed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Optimum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hickness </a:t>
            </a:r>
            <a:r>
              <a:rPr lang="en-US" sz="2400" dirty="0" smtClean="0"/>
              <a:t>to minimize multiple scattering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01000" cy="5308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Radiation damage – S/N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914400"/>
            <a:ext cx="7756512" cy="565150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01000" cy="5308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Radiation damage – spatial resolution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901700"/>
            <a:ext cx="7467600" cy="549910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Radiation harder approaches – 3D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42</a:t>
            </a:fld>
            <a:endParaRPr lang="en-US"/>
          </a:p>
        </p:txBody>
      </p:sp>
      <p:grpSp>
        <p:nvGrpSpPr>
          <p:cNvPr id="88" name="Group 183"/>
          <p:cNvGrpSpPr>
            <a:grpSpLocks/>
          </p:cNvGrpSpPr>
          <p:nvPr/>
        </p:nvGrpSpPr>
        <p:grpSpPr bwMode="auto">
          <a:xfrm>
            <a:off x="457200" y="4041775"/>
            <a:ext cx="4038600" cy="2516188"/>
            <a:chOff x="1042" y="6990"/>
            <a:chExt cx="4660" cy="2852"/>
          </a:xfrm>
        </p:grpSpPr>
        <p:grpSp>
          <p:nvGrpSpPr>
            <p:cNvPr id="89" name="Group 184"/>
            <p:cNvGrpSpPr>
              <a:grpSpLocks/>
            </p:cNvGrpSpPr>
            <p:nvPr/>
          </p:nvGrpSpPr>
          <p:grpSpPr bwMode="auto">
            <a:xfrm>
              <a:off x="1042" y="6990"/>
              <a:ext cx="4660" cy="2852"/>
              <a:chOff x="1042" y="6990"/>
              <a:chExt cx="4660" cy="2852"/>
            </a:xfrm>
          </p:grpSpPr>
          <p:grpSp>
            <p:nvGrpSpPr>
              <p:cNvPr id="91" name="Group 185"/>
              <p:cNvGrpSpPr>
                <a:grpSpLocks/>
              </p:cNvGrpSpPr>
              <p:nvPr/>
            </p:nvGrpSpPr>
            <p:grpSpPr bwMode="auto">
              <a:xfrm>
                <a:off x="1042" y="6990"/>
                <a:ext cx="4660" cy="2852"/>
                <a:chOff x="1042" y="6990"/>
                <a:chExt cx="4660" cy="2852"/>
              </a:xfrm>
            </p:grpSpPr>
            <p:grpSp>
              <p:nvGrpSpPr>
                <p:cNvPr id="94" name="Group 186"/>
                <p:cNvGrpSpPr>
                  <a:grpSpLocks/>
                </p:cNvGrpSpPr>
                <p:nvPr/>
              </p:nvGrpSpPr>
              <p:grpSpPr bwMode="auto">
                <a:xfrm>
                  <a:off x="1515" y="6990"/>
                  <a:ext cx="4187" cy="2852"/>
                  <a:chOff x="1515" y="6990"/>
                  <a:chExt cx="4187" cy="2852"/>
                </a:xfrm>
              </p:grpSpPr>
              <p:grpSp>
                <p:nvGrpSpPr>
                  <p:cNvPr id="97" name="Group 187"/>
                  <p:cNvGrpSpPr>
                    <a:grpSpLocks/>
                  </p:cNvGrpSpPr>
                  <p:nvPr/>
                </p:nvGrpSpPr>
                <p:grpSpPr bwMode="auto">
                  <a:xfrm>
                    <a:off x="1515" y="6990"/>
                    <a:ext cx="4187" cy="2852"/>
                    <a:chOff x="1515" y="6990"/>
                    <a:chExt cx="4187" cy="2852"/>
                  </a:xfrm>
                </p:grpSpPr>
                <p:grpSp>
                  <p:nvGrpSpPr>
                    <p:cNvPr id="100" name="Group 18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515" y="6990"/>
                      <a:ext cx="4187" cy="2852"/>
                      <a:chOff x="1515" y="6990"/>
                      <a:chExt cx="4187" cy="2852"/>
                    </a:xfrm>
                  </p:grpSpPr>
                  <p:grpSp>
                    <p:nvGrpSpPr>
                      <p:cNvPr id="113" name="Group 18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515" y="6990"/>
                        <a:ext cx="4187" cy="2852"/>
                        <a:chOff x="1515" y="6990"/>
                        <a:chExt cx="4187" cy="2852"/>
                      </a:xfrm>
                    </p:grpSpPr>
                    <p:sp>
                      <p:nvSpPr>
                        <p:cNvPr id="115" name="Text Box 190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717" y="6990"/>
                          <a:ext cx="1802" cy="378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>
                          <a:prstTxWarp prst="textNoShape">
                            <a:avLst/>
                          </a:prstTxWarp>
                          <a:spAutoFit/>
                        </a:bodyPr>
                        <a:lstStyle/>
                        <a:p>
                          <a:pPr defTabSz="914400"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latin typeface="Calibri" charset="0"/>
                            </a:rPr>
                            <a:t>ionizing particle</a:t>
                          </a:r>
                          <a:endParaRPr lang="en-US"/>
                        </a:p>
                      </p:txBody>
                    </p:sp>
                    <p:cxnSp>
                      <p:nvCxnSpPr>
                        <p:cNvPr id="116" name="AutoShape 191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 flipV="1">
                          <a:off x="5176" y="7547"/>
                          <a:ext cx="0" cy="826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 type="triangle" w="med" len="med"/>
                        </a:ln>
                      </p:spPr>
                    </p:cxnSp>
                    <p:cxnSp>
                      <p:nvCxnSpPr>
                        <p:cNvPr id="117" name="AutoShape 192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5176" y="8709"/>
                          <a:ext cx="0" cy="878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 type="triangle" w="med" len="med"/>
                        </a:ln>
                      </p:spPr>
                    </p:cxnSp>
                    <p:sp>
                      <p:nvSpPr>
                        <p:cNvPr id="118" name="Text Box 193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860" y="8368"/>
                          <a:ext cx="842" cy="332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>
                          <a:prstTxWarp prst="textNoShape">
                            <a:avLst/>
                          </a:prstTxWarp>
                          <a:spAutoFit/>
                        </a:bodyPr>
                        <a:lstStyle/>
                        <a:p>
                          <a:pPr defTabSz="914400">
                            <a:spcAft>
                              <a:spcPts val="1000"/>
                            </a:spcAft>
                          </a:pPr>
                          <a:r>
                            <a:rPr lang="en-US" sz="800">
                              <a:latin typeface="Calibri" charset="0"/>
                            </a:rPr>
                            <a:t>300µm</a:t>
                          </a:r>
                          <a:endParaRPr lang="en-US"/>
                        </a:p>
                      </p:txBody>
                    </p:sp>
                    <p:sp>
                      <p:nvSpPr>
                        <p:cNvPr id="119" name="Text Box 194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022" y="7318"/>
                          <a:ext cx="842" cy="378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>
                          <a:prstTxWarp prst="textNoShape">
                            <a:avLst/>
                          </a:prstTxWarp>
                          <a:spAutoFit/>
                        </a:bodyPr>
                        <a:lstStyle/>
                        <a:p>
                          <a:pPr defTabSz="914400"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latin typeface="Calibri" charset="0"/>
                            </a:rPr>
                            <a:t>n+</a:t>
                          </a:r>
                          <a:endParaRPr lang="en-US"/>
                        </a:p>
                      </p:txBody>
                    </p:sp>
                    <p:sp>
                      <p:nvSpPr>
                        <p:cNvPr id="120" name="Text Box 195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515" y="9464"/>
                          <a:ext cx="842" cy="378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>
                          <a:prstTxWarp prst="textNoShape">
                            <a:avLst/>
                          </a:prstTxWarp>
                          <a:spAutoFit/>
                        </a:bodyPr>
                        <a:lstStyle/>
                        <a:p>
                          <a:pPr defTabSz="914400"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latin typeface="Calibri" charset="0"/>
                            </a:rPr>
                            <a:t>p+</a:t>
                          </a:r>
                          <a:endParaRPr lang="en-US"/>
                        </a:p>
                      </p:txBody>
                    </p:sp>
                    <p:sp>
                      <p:nvSpPr>
                        <p:cNvPr id="121" name="Rectangle 196" descr="60%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515" y="7603"/>
                          <a:ext cx="3405" cy="1971"/>
                        </a:xfrm>
                        <a:prstGeom prst="rect">
                          <a:avLst/>
                        </a:prstGeom>
                        <a:pattFill prst="pct60">
                          <a:fgClr>
                            <a:srgbClr val="CCCCFF"/>
                          </a:fgClr>
                          <a:bgClr>
                            <a:srgbClr val="FFFFFF"/>
                          </a:bgClr>
                        </a:pattFill>
                        <a:ln w="9525">
                          <a:solidFill>
                            <a:srgbClr val="CCCCFF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2" name="Rectangle 19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731" y="7603"/>
                          <a:ext cx="789" cy="141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F4120C"/>
                            </a:gs>
                            <a:gs pos="100000">
                              <a:srgbClr val="920B07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cxnSp>
                      <p:nvCxnSpPr>
                        <p:cNvPr id="123" name="AutoShape 198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2499" y="7354"/>
                          <a:ext cx="1401" cy="238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 type="triangle" w="med" len="med"/>
                        </a:ln>
                      </p:spPr>
                    </p:cxnSp>
                    <p:sp>
                      <p:nvSpPr>
                        <p:cNvPr id="124" name="Rectangle 19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847" y="7603"/>
                          <a:ext cx="789" cy="141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F4120C"/>
                            </a:gs>
                            <a:gs pos="100000">
                              <a:srgbClr val="920B07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5" name="Rectangle 20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72" y="7603"/>
                          <a:ext cx="789" cy="141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F4120C"/>
                            </a:gs>
                            <a:gs pos="100000">
                              <a:srgbClr val="920B07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14" name="Rectangle 20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515" y="9446"/>
                        <a:ext cx="3405" cy="129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00CC">
                              <a:alpha val="50000"/>
                            </a:srgbClr>
                          </a:gs>
                          <a:gs pos="100000">
                            <a:srgbClr val="00007A"/>
                          </a:gs>
                        </a:gsLst>
                        <a:lin ang="2700000" scaled="1"/>
                      </a:gradFill>
                      <a:ln w="9525">
                        <a:solidFill>
                          <a:srgbClr val="3333CC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01" name="AutoShape 20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874" y="8863"/>
                      <a:ext cx="101" cy="101"/>
                    </a:xfrm>
                    <a:prstGeom prst="flowChartConnector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2" name="AutoShape 20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069" y="8697"/>
                      <a:ext cx="101" cy="101"/>
                    </a:xfrm>
                    <a:prstGeom prst="flowChartConnector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3" name="AutoShape 20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873" y="8697"/>
                      <a:ext cx="101" cy="101"/>
                    </a:xfrm>
                    <a:prstGeom prst="flowChartConnector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" name="AutoShape 20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283" y="8317"/>
                      <a:ext cx="101" cy="101"/>
                    </a:xfrm>
                    <a:prstGeom prst="flowChartConnector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5" name="AutoShape 20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18" y="8184"/>
                      <a:ext cx="101" cy="101"/>
                    </a:xfrm>
                    <a:prstGeom prst="flowChartConnector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" name="AutoShape 20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414" y="8463"/>
                      <a:ext cx="101" cy="101"/>
                    </a:xfrm>
                    <a:prstGeom prst="flowChartConnector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7" name="AutoShape 20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038" y="8846"/>
                      <a:ext cx="101" cy="101"/>
                    </a:xfrm>
                    <a:prstGeom prst="flowChartConnector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8" name="AutoShape 20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624" y="8463"/>
                      <a:ext cx="101" cy="101"/>
                    </a:xfrm>
                    <a:prstGeom prst="flowChartConnector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cxnSp>
                  <p:nvCxnSpPr>
                    <p:cNvPr id="109" name="AutoShape 210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3369" y="7744"/>
                      <a:ext cx="0" cy="490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</p:cxnSp>
                <p:cxnSp>
                  <p:nvCxnSpPr>
                    <p:cNvPr id="110" name="AutoShape 211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2948" y="9110"/>
                      <a:ext cx="1" cy="326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</p:cxnSp>
                <p:sp>
                  <p:nvSpPr>
                    <p:cNvPr id="111" name="Text Box 21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549" y="8085"/>
                      <a:ext cx="442" cy="37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914400">
                        <a:spcAft>
                          <a:spcPts val="1000"/>
                        </a:spcAft>
                      </a:pPr>
                      <a:r>
                        <a:rPr lang="en-US" sz="1100" b="1">
                          <a:latin typeface="Calibri" charset="0"/>
                        </a:rPr>
                        <a:t>e</a:t>
                      </a:r>
                      <a:endParaRPr lang="en-US"/>
                    </a:p>
                  </p:txBody>
                </p:sp>
                <p:sp>
                  <p:nvSpPr>
                    <p:cNvPr id="112" name="Text Box 21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015" y="8869"/>
                      <a:ext cx="396" cy="37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914400">
                        <a:spcAft>
                          <a:spcPts val="1000"/>
                        </a:spcAft>
                      </a:pPr>
                      <a:r>
                        <a:rPr lang="en-US" sz="1100" b="1">
                          <a:latin typeface="Calibri" charset="0"/>
                        </a:rPr>
                        <a:t>h</a:t>
                      </a:r>
                      <a:endParaRPr lang="en-US"/>
                    </a:p>
                  </p:txBody>
                </p:sp>
              </p:grpSp>
              <p:sp>
                <p:nvSpPr>
                  <p:cNvPr id="98" name="AutoShape 2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974" y="8993"/>
                    <a:ext cx="101" cy="101"/>
                  </a:xfrm>
                  <a:prstGeom prst="flowChartConnector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9" name="AutoShape 2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05" y="8300"/>
                    <a:ext cx="101" cy="101"/>
                  </a:xfrm>
                  <a:prstGeom prst="flowChartConnector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cxnSp>
              <p:nvCxnSpPr>
                <p:cNvPr id="95" name="AutoShape 216"/>
                <p:cNvCxnSpPr>
                  <a:cxnSpLocks noChangeShapeType="1"/>
                </p:cNvCxnSpPr>
                <p:nvPr/>
              </p:nvCxnSpPr>
              <p:spPr bwMode="auto">
                <a:xfrm>
                  <a:off x="1425" y="7594"/>
                  <a:ext cx="0" cy="44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96" name="Text Box 217"/>
                <p:cNvSpPr txBox="1">
                  <a:spLocks noChangeArrowheads="1"/>
                </p:cNvSpPr>
                <p:nvPr/>
              </p:nvSpPr>
              <p:spPr bwMode="auto">
                <a:xfrm>
                  <a:off x="1042" y="8014"/>
                  <a:ext cx="1802" cy="3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defTabSz="914400">
                    <a:spcAft>
                      <a:spcPts val="1000"/>
                    </a:spcAft>
                  </a:pPr>
                  <a:r>
                    <a:rPr lang="en-US" sz="900">
                      <a:latin typeface="Calibri" charset="0"/>
                    </a:rPr>
                    <a:t>depletion</a:t>
                  </a:r>
                  <a:endParaRPr lang="en-US"/>
                </a:p>
              </p:txBody>
            </p:sp>
          </p:grpSp>
          <p:cxnSp>
            <p:nvCxnSpPr>
              <p:cNvPr id="92" name="AutoShape 218"/>
              <p:cNvCxnSpPr>
                <a:cxnSpLocks noChangeShapeType="1"/>
              </p:cNvCxnSpPr>
              <p:nvPr/>
            </p:nvCxnSpPr>
            <p:spPr bwMode="auto">
              <a:xfrm>
                <a:off x="1515" y="7894"/>
                <a:ext cx="3410" cy="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93" name="AutoShape 219"/>
              <p:cNvCxnSpPr>
                <a:cxnSpLocks noChangeShapeType="1"/>
              </p:cNvCxnSpPr>
              <p:nvPr/>
            </p:nvCxnSpPr>
            <p:spPr bwMode="auto">
              <a:xfrm>
                <a:off x="1515" y="8014"/>
                <a:ext cx="3410" cy="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</p:grpSp>
        <p:sp>
          <p:nvSpPr>
            <p:cNvPr id="90" name="Text Box 220"/>
            <p:cNvSpPr txBox="1">
              <a:spLocks noChangeArrowheads="1"/>
            </p:cNvSpPr>
            <p:nvPr/>
          </p:nvSpPr>
          <p:spPr bwMode="auto">
            <a:xfrm>
              <a:off x="1481" y="8664"/>
              <a:ext cx="1011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>
                <a:spcAft>
                  <a:spcPts val="1000"/>
                </a:spcAft>
              </a:pPr>
              <a:r>
                <a:rPr lang="en-US" sz="1100">
                  <a:latin typeface="Calibri" charset="0"/>
                </a:rPr>
                <a:t>p-type</a:t>
              </a:r>
              <a:endParaRPr lang="en-US"/>
            </a:p>
          </p:txBody>
        </p:sp>
      </p:grpSp>
      <p:grpSp>
        <p:nvGrpSpPr>
          <p:cNvPr id="126" name="Group 221"/>
          <p:cNvGrpSpPr>
            <a:grpSpLocks/>
          </p:cNvGrpSpPr>
          <p:nvPr/>
        </p:nvGrpSpPr>
        <p:grpSpPr bwMode="auto">
          <a:xfrm>
            <a:off x="5378450" y="3886200"/>
            <a:ext cx="3155950" cy="2816225"/>
            <a:chOff x="1425" y="10326"/>
            <a:chExt cx="3495" cy="3113"/>
          </a:xfrm>
        </p:grpSpPr>
        <p:grpSp>
          <p:nvGrpSpPr>
            <p:cNvPr id="127" name="Group 222"/>
            <p:cNvGrpSpPr>
              <a:grpSpLocks/>
            </p:cNvGrpSpPr>
            <p:nvPr/>
          </p:nvGrpSpPr>
          <p:grpSpPr bwMode="auto">
            <a:xfrm>
              <a:off x="1425" y="10326"/>
              <a:ext cx="3495" cy="3113"/>
              <a:chOff x="1425" y="10326"/>
              <a:chExt cx="3495" cy="3113"/>
            </a:xfrm>
          </p:grpSpPr>
          <p:grpSp>
            <p:nvGrpSpPr>
              <p:cNvPr id="129" name="Group 223"/>
              <p:cNvGrpSpPr>
                <a:grpSpLocks/>
              </p:cNvGrpSpPr>
              <p:nvPr/>
            </p:nvGrpSpPr>
            <p:grpSpPr bwMode="auto">
              <a:xfrm>
                <a:off x="1515" y="10589"/>
                <a:ext cx="3405" cy="2850"/>
                <a:chOff x="1515" y="3691"/>
                <a:chExt cx="3405" cy="2850"/>
              </a:xfrm>
            </p:grpSpPr>
            <p:grpSp>
              <p:nvGrpSpPr>
                <p:cNvPr id="143" name="Group 224"/>
                <p:cNvGrpSpPr>
                  <a:grpSpLocks/>
                </p:cNvGrpSpPr>
                <p:nvPr/>
              </p:nvGrpSpPr>
              <p:grpSpPr bwMode="auto">
                <a:xfrm>
                  <a:off x="1515" y="3691"/>
                  <a:ext cx="3405" cy="2549"/>
                  <a:chOff x="1515" y="3313"/>
                  <a:chExt cx="3405" cy="2549"/>
                </a:xfrm>
              </p:grpSpPr>
              <p:grpSp>
                <p:nvGrpSpPr>
                  <p:cNvPr id="147" name="Group 225"/>
                  <p:cNvGrpSpPr>
                    <a:grpSpLocks/>
                  </p:cNvGrpSpPr>
                  <p:nvPr/>
                </p:nvGrpSpPr>
                <p:grpSpPr bwMode="auto">
                  <a:xfrm>
                    <a:off x="1515" y="3465"/>
                    <a:ext cx="3405" cy="2397"/>
                    <a:chOff x="1515" y="3465"/>
                    <a:chExt cx="3405" cy="2397"/>
                  </a:xfrm>
                </p:grpSpPr>
                <p:sp>
                  <p:nvSpPr>
                    <p:cNvPr id="150" name="Rectangle 226" descr="60%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5" y="3651"/>
                      <a:ext cx="3405" cy="2001"/>
                    </a:xfrm>
                    <a:prstGeom prst="rect">
                      <a:avLst/>
                    </a:prstGeom>
                    <a:pattFill prst="pct60">
                      <a:fgClr>
                        <a:srgbClr val="CCCCFF"/>
                      </a:fgClr>
                      <a:bgClr>
                        <a:srgbClr val="FFFFFF"/>
                      </a:bgClr>
                    </a:pattFill>
                    <a:ln w="9525">
                      <a:solidFill>
                        <a:srgbClr val="CCCCFF"/>
                      </a:solidFill>
                      <a:miter lim="800000"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1" name="Rectangle 2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05" y="3651"/>
                      <a:ext cx="315" cy="200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0000CC">
                            <a:alpha val="50000"/>
                          </a:srgbClr>
                        </a:gs>
                        <a:gs pos="100000">
                          <a:srgbClr val="00007A"/>
                        </a:gs>
                      </a:gsLst>
                      <a:lin ang="2700000" scaled="1"/>
                    </a:gradFill>
                    <a:ln w="9525">
                      <a:solidFill>
                        <a:srgbClr val="3333CC"/>
                      </a:solidFill>
                      <a:miter lim="800000"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2" name="Rectangle 2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25" y="3651"/>
                      <a:ext cx="308" cy="200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4120C"/>
                        </a:gs>
                        <a:gs pos="100000">
                          <a:srgbClr val="920B07"/>
                        </a:gs>
                      </a:gsLst>
                      <a:lin ang="27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cxnSp>
                  <p:nvCxnSpPr>
                    <p:cNvPr id="153" name="AutoShape 22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559" y="3465"/>
                      <a:ext cx="1221" cy="2397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</p:cxnSp>
                <p:cxnSp>
                  <p:nvCxnSpPr>
                    <p:cNvPr id="154" name="AutoShape 23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636" y="3654"/>
                      <a:ext cx="0" cy="1998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55" name="AutoShape 23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485" y="3651"/>
                      <a:ext cx="0" cy="2001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56" name="AutoShape 23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457" y="3691"/>
                      <a:ext cx="0" cy="1961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57" name="AutoShape 23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329" y="3654"/>
                      <a:ext cx="0" cy="1998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</p:cxnSp>
              </p:grpSp>
              <p:sp>
                <p:nvSpPr>
                  <p:cNvPr id="148" name="Text Box 23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63" y="3313"/>
                    <a:ext cx="842" cy="37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14400">
                      <a:spcAft>
                        <a:spcPts val="1000"/>
                      </a:spcAft>
                    </a:pPr>
                    <a:r>
                      <a:rPr lang="en-US" sz="1100">
                        <a:latin typeface="Calibri" charset="0"/>
                      </a:rPr>
                      <a:t>p+</a:t>
                    </a:r>
                    <a:endParaRPr lang="en-US"/>
                  </a:p>
                </p:txBody>
              </p:sp>
              <p:sp>
                <p:nvSpPr>
                  <p:cNvPr id="149" name="Text Box 23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56" y="3336"/>
                    <a:ext cx="842" cy="37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14400">
                      <a:spcAft>
                        <a:spcPts val="1000"/>
                      </a:spcAft>
                    </a:pPr>
                    <a:r>
                      <a:rPr lang="en-US" sz="1100">
                        <a:latin typeface="Calibri" charset="0"/>
                      </a:rPr>
                      <a:t>n+</a:t>
                    </a:r>
                    <a:endParaRPr lang="en-US"/>
                  </a:p>
                </p:txBody>
              </p:sp>
            </p:grpSp>
            <p:cxnSp>
              <p:nvCxnSpPr>
                <p:cNvPr id="144" name="AutoShape 236"/>
                <p:cNvCxnSpPr>
                  <a:cxnSpLocks noChangeShapeType="1"/>
                </p:cNvCxnSpPr>
                <p:nvPr/>
              </p:nvCxnSpPr>
              <p:spPr bwMode="auto">
                <a:xfrm flipH="1">
                  <a:off x="2492" y="6375"/>
                  <a:ext cx="412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145" name="AutoShape 237"/>
                <p:cNvCxnSpPr>
                  <a:cxnSpLocks noChangeShapeType="1"/>
                </p:cNvCxnSpPr>
                <p:nvPr/>
              </p:nvCxnSpPr>
              <p:spPr bwMode="auto">
                <a:xfrm>
                  <a:off x="3384" y="6360"/>
                  <a:ext cx="441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146" name="Text Box 238"/>
                <p:cNvSpPr txBox="1">
                  <a:spLocks noChangeArrowheads="1"/>
                </p:cNvSpPr>
                <p:nvPr/>
              </p:nvSpPr>
              <p:spPr bwMode="auto">
                <a:xfrm>
                  <a:off x="2945" y="6207"/>
                  <a:ext cx="842" cy="3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defTabSz="914400">
                    <a:spcAft>
                      <a:spcPts val="1000"/>
                    </a:spcAft>
                  </a:pPr>
                  <a:r>
                    <a:rPr lang="en-US" sz="800">
                      <a:latin typeface="Calibri" charset="0"/>
                    </a:rPr>
                    <a:t>50µm</a:t>
                  </a:r>
                  <a:endParaRPr lang="en-US"/>
                </a:p>
              </p:txBody>
            </p:sp>
          </p:grpSp>
          <p:sp>
            <p:nvSpPr>
              <p:cNvPr id="130" name="AutoShape 239"/>
              <p:cNvSpPr>
                <a:spLocks noChangeAspect="1" noChangeArrowheads="1"/>
              </p:cNvSpPr>
              <p:nvPr/>
            </p:nvSpPr>
            <p:spPr bwMode="auto">
              <a:xfrm>
                <a:off x="2948" y="11875"/>
                <a:ext cx="101" cy="101"/>
              </a:xfrm>
              <a:prstGeom prst="flowChartConnector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AutoShape 240"/>
              <p:cNvSpPr>
                <a:spLocks noChangeAspect="1" noChangeArrowheads="1"/>
              </p:cNvSpPr>
              <p:nvPr/>
            </p:nvSpPr>
            <p:spPr bwMode="auto">
              <a:xfrm>
                <a:off x="2803" y="11633"/>
                <a:ext cx="101" cy="101"/>
              </a:xfrm>
              <a:prstGeom prst="flowChartConnector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AutoShape 241"/>
              <p:cNvSpPr>
                <a:spLocks noChangeAspect="1" noChangeArrowheads="1"/>
              </p:cNvSpPr>
              <p:nvPr/>
            </p:nvSpPr>
            <p:spPr bwMode="auto">
              <a:xfrm>
                <a:off x="2975" y="11633"/>
                <a:ext cx="101" cy="101"/>
              </a:xfrm>
              <a:prstGeom prst="flowChartConnector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AutoShape 242"/>
              <p:cNvSpPr>
                <a:spLocks noChangeAspect="1" noChangeArrowheads="1"/>
              </p:cNvSpPr>
              <p:nvPr/>
            </p:nvSpPr>
            <p:spPr bwMode="auto">
              <a:xfrm>
                <a:off x="2842" y="11774"/>
                <a:ext cx="101" cy="101"/>
              </a:xfrm>
              <a:prstGeom prst="flowChartConnector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AutoShape 243"/>
              <p:cNvSpPr>
                <a:spLocks noChangeAspect="1" noChangeArrowheads="1"/>
              </p:cNvSpPr>
              <p:nvPr/>
            </p:nvSpPr>
            <p:spPr bwMode="auto">
              <a:xfrm>
                <a:off x="3384" y="12051"/>
                <a:ext cx="101" cy="101"/>
              </a:xfrm>
              <a:prstGeom prst="flowChartConnector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AutoShape 244"/>
              <p:cNvSpPr>
                <a:spLocks noChangeAspect="1" noChangeArrowheads="1"/>
              </p:cNvSpPr>
              <p:nvPr/>
            </p:nvSpPr>
            <p:spPr bwMode="auto">
              <a:xfrm>
                <a:off x="3283" y="11875"/>
                <a:ext cx="101" cy="101"/>
              </a:xfrm>
              <a:prstGeom prst="flowChartConnector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AutoShape 245"/>
              <p:cNvSpPr>
                <a:spLocks noChangeAspect="1" noChangeArrowheads="1"/>
              </p:cNvSpPr>
              <p:nvPr/>
            </p:nvSpPr>
            <p:spPr bwMode="auto">
              <a:xfrm>
                <a:off x="3369" y="11752"/>
                <a:ext cx="101" cy="101"/>
              </a:xfrm>
              <a:prstGeom prst="flowChartConnector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Text Box 246"/>
              <p:cNvSpPr txBox="1">
                <a:spLocks noChangeArrowheads="1"/>
              </p:cNvSpPr>
              <p:nvPr/>
            </p:nvSpPr>
            <p:spPr bwMode="auto">
              <a:xfrm>
                <a:off x="1425" y="12081"/>
                <a:ext cx="932" cy="3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defTabSz="914400">
                  <a:spcAft>
                    <a:spcPts val="1000"/>
                  </a:spcAft>
                </a:pPr>
                <a:r>
                  <a:rPr lang="en-US" sz="1100">
                    <a:latin typeface="Calibri" charset="0"/>
                  </a:rPr>
                  <a:t>p-type</a:t>
                </a:r>
                <a:endParaRPr lang="en-US"/>
              </a:p>
            </p:txBody>
          </p:sp>
          <p:sp>
            <p:nvSpPr>
              <p:cNvPr id="138" name="Text Box 247"/>
              <p:cNvSpPr txBox="1">
                <a:spLocks noChangeArrowheads="1"/>
              </p:cNvSpPr>
              <p:nvPr/>
            </p:nvSpPr>
            <p:spPr bwMode="auto">
              <a:xfrm>
                <a:off x="3570" y="10326"/>
                <a:ext cx="790" cy="2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defTabSz="914400">
                  <a:spcAft>
                    <a:spcPts val="1000"/>
                  </a:spcAft>
                </a:pPr>
                <a:r>
                  <a:rPr lang="en-US" sz="900">
                    <a:latin typeface="Calibri" charset="0"/>
                  </a:rPr>
                  <a:t>depletion</a:t>
                </a:r>
                <a:endParaRPr lang="en-US"/>
              </a:p>
            </p:txBody>
          </p:sp>
          <p:sp>
            <p:nvSpPr>
              <p:cNvPr id="139" name="AutoShape 248"/>
              <p:cNvSpPr>
                <a:spLocks noChangeAspect="1" noChangeArrowheads="1"/>
              </p:cNvSpPr>
              <p:nvPr/>
            </p:nvSpPr>
            <p:spPr bwMode="auto">
              <a:xfrm>
                <a:off x="2803" y="11947"/>
                <a:ext cx="101" cy="101"/>
              </a:xfrm>
              <a:prstGeom prst="flowChartConnector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AutoShape 249"/>
              <p:cNvSpPr>
                <a:spLocks noChangeAspect="1" noChangeArrowheads="1"/>
              </p:cNvSpPr>
              <p:nvPr/>
            </p:nvSpPr>
            <p:spPr bwMode="auto">
              <a:xfrm>
                <a:off x="3523" y="12121"/>
                <a:ext cx="101" cy="101"/>
              </a:xfrm>
              <a:prstGeom prst="flowChartConnector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cxnSp>
            <p:nvCxnSpPr>
              <p:cNvPr id="141" name="AutoShape 250"/>
              <p:cNvCxnSpPr>
                <a:cxnSpLocks noChangeShapeType="1"/>
              </p:cNvCxnSpPr>
              <p:nvPr/>
            </p:nvCxnSpPr>
            <p:spPr bwMode="auto">
              <a:xfrm flipH="1">
                <a:off x="2552" y="11830"/>
                <a:ext cx="290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42" name="AutoShape 251"/>
              <p:cNvCxnSpPr>
                <a:cxnSpLocks noChangeShapeType="1"/>
              </p:cNvCxnSpPr>
              <p:nvPr/>
            </p:nvCxnSpPr>
            <p:spPr bwMode="auto">
              <a:xfrm flipV="1">
                <a:off x="3523" y="11917"/>
                <a:ext cx="302" cy="1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</p:grpSp>
        <p:sp>
          <p:nvSpPr>
            <p:cNvPr id="128" name="AutoShape 252"/>
            <p:cNvSpPr>
              <a:spLocks noChangeAspect="1" noChangeArrowheads="1"/>
            </p:cNvSpPr>
            <p:nvPr/>
          </p:nvSpPr>
          <p:spPr bwMode="auto">
            <a:xfrm>
              <a:off x="3464" y="11861"/>
              <a:ext cx="101" cy="101"/>
            </a:xfrm>
            <a:prstGeom prst="flowChartConnector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8" name="TextBox 77"/>
          <p:cNvSpPr txBox="1">
            <a:spLocks noChangeArrowheads="1"/>
          </p:cNvSpPr>
          <p:nvPr/>
        </p:nvSpPr>
        <p:spPr bwMode="auto">
          <a:xfrm>
            <a:off x="223838" y="4191000"/>
            <a:ext cx="8429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6527A9"/>
                </a:solidFill>
              </a:rPr>
              <a:t>PLANAR:</a:t>
            </a:r>
          </a:p>
        </p:txBody>
      </p:sp>
      <p:sp>
        <p:nvSpPr>
          <p:cNvPr id="159" name="TextBox 78"/>
          <p:cNvSpPr txBox="1">
            <a:spLocks noChangeArrowheads="1"/>
          </p:cNvSpPr>
          <p:nvPr/>
        </p:nvSpPr>
        <p:spPr bwMode="auto">
          <a:xfrm>
            <a:off x="5029200" y="4194175"/>
            <a:ext cx="43973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6527A9"/>
                </a:solidFill>
              </a:rPr>
              <a:t>3D:</a:t>
            </a:r>
          </a:p>
        </p:txBody>
      </p:sp>
      <p:sp>
        <p:nvSpPr>
          <p:cNvPr id="160" name="TextBox 5"/>
          <p:cNvSpPr txBox="1">
            <a:spLocks noChangeArrowheads="1"/>
          </p:cNvSpPr>
          <p:nvPr/>
        </p:nvSpPr>
        <p:spPr bwMode="auto">
          <a:xfrm>
            <a:off x="76200" y="762000"/>
            <a:ext cx="7143750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  <a:buClr>
                <a:srgbClr val="6527A9"/>
              </a:buClr>
              <a:buFont typeface="Arial" charset="0"/>
              <a:buChar char="•"/>
            </a:pPr>
            <a:r>
              <a:rPr lang="en-US" sz="1600" dirty="0">
                <a:solidFill>
                  <a:srgbClr val="006600"/>
                </a:solidFill>
                <a:latin typeface="Calibri (Body)" charset="0"/>
                <a:ea typeface="Calibri (Body)" charset="0"/>
                <a:cs typeface="Calibri (Body)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alibri (Body)" charset="0"/>
                <a:ea typeface="Calibri (Body)" charset="0"/>
                <a:cs typeface="Calibri (Body)" charset="0"/>
              </a:rPr>
              <a:t>p</a:t>
            </a:r>
            <a:r>
              <a:rPr lang="en-US" sz="1600" dirty="0">
                <a:solidFill>
                  <a:srgbClr val="000000"/>
                </a:solidFill>
                <a:latin typeface="Calibri (Body)" charset="0"/>
                <a:ea typeface="Calibri (Body)" charset="0"/>
                <a:cs typeface="Calibri (Body)" charset="0"/>
              </a:rPr>
              <a:t>+ and </a:t>
            </a:r>
            <a:r>
              <a:rPr lang="en-US" sz="1600" dirty="0" err="1">
                <a:solidFill>
                  <a:srgbClr val="000000"/>
                </a:solidFill>
                <a:latin typeface="Calibri (Body)" charset="0"/>
                <a:ea typeface="Calibri (Body)" charset="0"/>
                <a:cs typeface="Calibri (Body)" charset="0"/>
              </a:rPr>
              <a:t>n</a:t>
            </a:r>
            <a:r>
              <a:rPr lang="en-US" sz="1600" dirty="0">
                <a:solidFill>
                  <a:srgbClr val="000000"/>
                </a:solidFill>
                <a:latin typeface="Calibri (Body)" charset="0"/>
                <a:ea typeface="Calibri (Body)" charset="0"/>
                <a:cs typeface="Calibri (Body)" charset="0"/>
              </a:rPr>
              <a:t>+ electrodes are arrays of  columns that penetrate into the bulk</a:t>
            </a:r>
          </a:p>
          <a:p>
            <a:pPr>
              <a:lnSpc>
                <a:spcPct val="150000"/>
              </a:lnSpc>
              <a:buClr>
                <a:srgbClr val="6527A9"/>
              </a:buClr>
              <a:buFont typeface="Arial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 (Body)" charset="0"/>
                <a:ea typeface="Calibri (Body)" charset="0"/>
                <a:cs typeface="Calibri (Body)" charset="0"/>
              </a:rPr>
              <a:t>  Lateral depletion</a:t>
            </a:r>
          </a:p>
          <a:p>
            <a:pPr>
              <a:lnSpc>
                <a:spcPct val="150000"/>
              </a:lnSpc>
              <a:buClr>
                <a:srgbClr val="6527A9"/>
              </a:buClr>
              <a:buFont typeface="Arial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 (Body)" charset="0"/>
                <a:ea typeface="Calibri (Body)" charset="0"/>
                <a:cs typeface="Calibri (Body)" charset="0"/>
              </a:rPr>
              <a:t>  Charge collection is sideways</a:t>
            </a:r>
          </a:p>
          <a:p>
            <a:pPr>
              <a:lnSpc>
                <a:spcPct val="150000"/>
              </a:lnSpc>
              <a:buClr>
                <a:srgbClr val="6527A9"/>
              </a:buClr>
              <a:buFont typeface="Arial" charset="0"/>
              <a:buChar char="•"/>
            </a:pPr>
            <a:r>
              <a:rPr lang="en-US" sz="1600" dirty="0">
                <a:solidFill>
                  <a:srgbClr val="006600"/>
                </a:solidFill>
                <a:latin typeface="Calibri (Body)" charset="0"/>
                <a:ea typeface="Calibri (Body)" charset="0"/>
                <a:cs typeface="Calibri (Body)" charset="0"/>
              </a:rPr>
              <a:t>  </a:t>
            </a:r>
            <a:r>
              <a:rPr lang="en-US" sz="1600" dirty="0">
                <a:solidFill>
                  <a:srgbClr val="0000FF"/>
                </a:solidFill>
                <a:latin typeface="Calibri (Body)" charset="0"/>
                <a:ea typeface="Calibri (Body)" charset="0"/>
                <a:cs typeface="Calibri (Body)" charset="0"/>
              </a:rPr>
              <a:t>Superior radiation hardness due to smaller electrode spacing:</a:t>
            </a:r>
          </a:p>
          <a:p>
            <a:pPr>
              <a:buClr>
                <a:srgbClr val="6527A9"/>
              </a:buClr>
            </a:pPr>
            <a:r>
              <a:rPr lang="en-US" sz="1600" dirty="0">
                <a:solidFill>
                  <a:srgbClr val="0000FF"/>
                </a:solidFill>
                <a:latin typeface="Calibri (Body)" charset="0"/>
                <a:ea typeface="Calibri (Body)" charset="0"/>
                <a:cs typeface="Calibri (Body)" charset="0"/>
              </a:rPr>
              <a:t>       </a:t>
            </a:r>
            <a:r>
              <a:rPr lang="en-US" sz="1600" b="1" dirty="0">
                <a:solidFill>
                  <a:srgbClr val="0000FF"/>
                </a:solidFill>
                <a:latin typeface="Calibri (Body)" charset="0"/>
                <a:ea typeface="Calibri (Body)" charset="0"/>
                <a:cs typeface="Calibri (Body)" charset="0"/>
              </a:rPr>
              <a:t>-</a:t>
            </a:r>
            <a:r>
              <a:rPr lang="en-US" sz="1600" dirty="0">
                <a:solidFill>
                  <a:srgbClr val="0000FF"/>
                </a:solidFill>
                <a:latin typeface="Calibri (Body)" charset="0"/>
                <a:ea typeface="Calibri (Body)" charset="0"/>
                <a:cs typeface="Calibri (Body)" charset="0"/>
              </a:rPr>
              <a:t> smaller carrier drift distance</a:t>
            </a:r>
          </a:p>
          <a:p>
            <a:pPr>
              <a:buClr>
                <a:srgbClr val="6527A9"/>
              </a:buClr>
            </a:pPr>
            <a:r>
              <a:rPr lang="en-US" sz="1600" dirty="0">
                <a:solidFill>
                  <a:srgbClr val="0000FF"/>
                </a:solidFill>
                <a:latin typeface="Calibri (Body)" charset="0"/>
                <a:ea typeface="Calibri (Body)" charset="0"/>
                <a:cs typeface="Calibri (Body)" charset="0"/>
              </a:rPr>
              <a:t>       </a:t>
            </a:r>
            <a:r>
              <a:rPr lang="en-US" sz="1600" b="1" dirty="0">
                <a:solidFill>
                  <a:srgbClr val="0000FF"/>
                </a:solidFill>
                <a:latin typeface="Calibri (Body)" charset="0"/>
                <a:ea typeface="Calibri (Body)" charset="0"/>
                <a:cs typeface="Calibri (Body)" charset="0"/>
              </a:rPr>
              <a:t>-</a:t>
            </a:r>
            <a:r>
              <a:rPr lang="en-US" sz="1600" dirty="0">
                <a:solidFill>
                  <a:srgbClr val="0000FF"/>
                </a:solidFill>
                <a:latin typeface="Calibri (Body)" charset="0"/>
                <a:ea typeface="Calibri (Body)" charset="0"/>
                <a:cs typeface="Calibri (Body)" charset="0"/>
              </a:rPr>
              <a:t> faster charge collection</a:t>
            </a:r>
          </a:p>
          <a:p>
            <a:pPr>
              <a:buClr>
                <a:srgbClr val="6527A9"/>
              </a:buClr>
            </a:pPr>
            <a:r>
              <a:rPr lang="en-US" sz="1600" dirty="0">
                <a:solidFill>
                  <a:srgbClr val="0000FF"/>
                </a:solidFill>
                <a:latin typeface="Calibri (Body)" charset="0"/>
                <a:ea typeface="Calibri (Body)" charset="0"/>
                <a:cs typeface="Calibri (Body)" charset="0"/>
              </a:rPr>
              <a:t>       </a:t>
            </a:r>
            <a:r>
              <a:rPr lang="en-US" sz="1600" b="1" dirty="0">
                <a:solidFill>
                  <a:srgbClr val="0000FF"/>
                </a:solidFill>
                <a:latin typeface="Calibri (Body)" charset="0"/>
                <a:ea typeface="Calibri (Body)" charset="0"/>
                <a:cs typeface="Calibri (Body)" charset="0"/>
              </a:rPr>
              <a:t>-</a:t>
            </a:r>
            <a:r>
              <a:rPr lang="en-US" sz="1600" dirty="0">
                <a:solidFill>
                  <a:srgbClr val="0000FF"/>
                </a:solidFill>
                <a:latin typeface="Calibri (Body)" charset="0"/>
                <a:ea typeface="Calibri (Body)" charset="0"/>
                <a:cs typeface="Calibri (Body)" charset="0"/>
              </a:rPr>
              <a:t> less carrier trapping</a:t>
            </a:r>
          </a:p>
          <a:p>
            <a:pPr>
              <a:buClr>
                <a:srgbClr val="6527A9"/>
              </a:buClr>
            </a:pPr>
            <a:r>
              <a:rPr lang="en-US" sz="1600" dirty="0">
                <a:solidFill>
                  <a:srgbClr val="0000FF"/>
                </a:solidFill>
                <a:latin typeface="Calibri (Body)" charset="0"/>
                <a:ea typeface="Calibri (Body)" charset="0"/>
                <a:cs typeface="Calibri (Body)" charset="0"/>
              </a:rPr>
              <a:t>       </a:t>
            </a:r>
            <a:r>
              <a:rPr lang="en-US" sz="1600" b="1" dirty="0">
                <a:solidFill>
                  <a:srgbClr val="0000FF"/>
                </a:solidFill>
                <a:latin typeface="Calibri (Body)" charset="0"/>
                <a:ea typeface="Calibri (Body)" charset="0"/>
                <a:cs typeface="Calibri (Body)" charset="0"/>
              </a:rPr>
              <a:t>-</a:t>
            </a:r>
            <a:r>
              <a:rPr lang="en-US" sz="1600" dirty="0">
                <a:solidFill>
                  <a:srgbClr val="0000FF"/>
                </a:solidFill>
                <a:latin typeface="Calibri (Body)" charset="0"/>
                <a:ea typeface="Calibri (Body)" charset="0"/>
                <a:cs typeface="Calibri (Body)" charset="0"/>
              </a:rPr>
              <a:t> lower depletion voltage</a:t>
            </a:r>
          </a:p>
          <a:p>
            <a:pPr>
              <a:lnSpc>
                <a:spcPct val="150000"/>
              </a:lnSpc>
              <a:buClr>
                <a:srgbClr val="6527A9"/>
              </a:buClr>
              <a:buFont typeface="Arial" charset="0"/>
              <a:buChar char="•"/>
            </a:pPr>
            <a:r>
              <a:rPr lang="en-US" sz="1600" dirty="0">
                <a:solidFill>
                  <a:srgbClr val="FF0000"/>
                </a:solidFill>
                <a:latin typeface="Calibri (Body)" charset="0"/>
                <a:ea typeface="Calibri (Body)" charset="0"/>
                <a:cs typeface="Calibri (Body)" charset="0"/>
              </a:rPr>
              <a:t>  Higher noise</a:t>
            </a:r>
          </a:p>
          <a:p>
            <a:pPr>
              <a:lnSpc>
                <a:spcPct val="150000"/>
              </a:lnSpc>
              <a:buClr>
                <a:srgbClr val="6527A9"/>
              </a:buClr>
              <a:buFont typeface="Arial" charset="0"/>
              <a:buChar char="•"/>
            </a:pPr>
            <a:r>
              <a:rPr lang="en-US" sz="1600" dirty="0">
                <a:solidFill>
                  <a:srgbClr val="FF0000"/>
                </a:solidFill>
                <a:latin typeface="Calibri (Body)" charset="0"/>
                <a:ea typeface="Calibri (Body)" charset="0"/>
                <a:cs typeface="Calibri (Body)" charset="0"/>
              </a:rPr>
              <a:t>  Complex, non-standard processing </a:t>
            </a:r>
            <a:r>
              <a:rPr lang="en-US" sz="1600" dirty="0">
                <a:latin typeface="Calibri (Body)" charset="0"/>
                <a:ea typeface="Calibri (Body)" charset="0"/>
                <a:cs typeface="Calibri (Body)" charset="0"/>
              </a:rPr>
              <a:t>         </a:t>
            </a:r>
          </a:p>
        </p:txBody>
      </p:sp>
      <p:pic>
        <p:nvPicPr>
          <p:cNvPr id="161" name="Object 1"/>
          <p:cNvPicPr>
            <a:picLocks noChangeArrowheads="1"/>
          </p:cNvPicPr>
          <p:nvPr/>
        </p:nvPicPr>
        <p:blipFill>
          <a:blip r:embed="rId2"/>
          <a:srcRect l="-2026" t="-130" r="-1376" b="-180"/>
          <a:stretch>
            <a:fillRect/>
          </a:stretch>
        </p:blipFill>
        <p:spPr bwMode="auto">
          <a:xfrm>
            <a:off x="6324600" y="838200"/>
            <a:ext cx="2747172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2" name="Straight Arrow Connector 161"/>
          <p:cNvCxnSpPr/>
          <p:nvPr/>
        </p:nvCxnSpPr>
        <p:spPr>
          <a:xfrm rot="10800000">
            <a:off x="7239000" y="41910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/>
          <p:nvPr/>
        </p:nvCxnSpPr>
        <p:spPr>
          <a:xfrm>
            <a:off x="7772400" y="41910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66" name="Group 165"/>
          <p:cNvGrpSpPr/>
          <p:nvPr/>
        </p:nvGrpSpPr>
        <p:grpSpPr>
          <a:xfrm>
            <a:off x="5005460" y="2344579"/>
            <a:ext cx="1852540" cy="1694021"/>
            <a:chOff x="5005460" y="2344579"/>
            <a:chExt cx="1852540" cy="1694021"/>
          </a:xfrm>
        </p:grpSpPr>
        <p:pic>
          <p:nvPicPr>
            <p:cNvPr id="164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29200" y="2408688"/>
              <a:ext cx="1775975" cy="1629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5" name="Rectangle 164"/>
            <p:cNvSpPr/>
            <p:nvPr/>
          </p:nvSpPr>
          <p:spPr>
            <a:xfrm>
              <a:off x="5005460" y="2344579"/>
              <a:ext cx="185254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Calibri (Body)" charset="0"/>
                  <a:ea typeface="Calibri (Body)" charset="0"/>
                  <a:cs typeface="Calibri (Body)" charset="0"/>
                </a:rPr>
                <a:t>SEM picture of 3D electrodes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Radiation harder approaches – 3D</a:t>
            </a:r>
            <a:endParaRPr lang="en-US" dirty="0"/>
          </a:p>
        </p:txBody>
      </p:sp>
      <p:pic>
        <p:nvPicPr>
          <p:cNvPr id="86" name="Object 1"/>
          <p:cNvPicPr>
            <a:picLocks noChangeArrowheads="1"/>
          </p:cNvPicPr>
          <p:nvPr/>
        </p:nvPicPr>
        <p:blipFill>
          <a:blip r:embed="rId2"/>
          <a:srcRect l="-2026" t="-130" r="-1376" b="-180"/>
          <a:stretch>
            <a:fillRect/>
          </a:stretch>
        </p:blipFill>
        <p:spPr bwMode="auto">
          <a:xfrm>
            <a:off x="609600" y="838200"/>
            <a:ext cx="3048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" name="Picture 13" descr="fbk_3d_layout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07013" y="3140075"/>
            <a:ext cx="3074987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" name="Picture 1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581400"/>
            <a:ext cx="2455863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" name="TextBox 11"/>
          <p:cNvSpPr txBox="1">
            <a:spLocks noChangeArrowheads="1"/>
          </p:cNvSpPr>
          <p:nvPr/>
        </p:nvSpPr>
        <p:spPr bwMode="auto">
          <a:xfrm>
            <a:off x="5951538" y="774700"/>
            <a:ext cx="17446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33CC"/>
                </a:solidFill>
              </a:rPr>
              <a:t>4E Configuration</a:t>
            </a:r>
          </a:p>
        </p:txBody>
      </p:sp>
      <p:grpSp>
        <p:nvGrpSpPr>
          <p:cNvPr id="91" name="Group 42"/>
          <p:cNvGrpSpPr>
            <a:grpSpLocks/>
          </p:cNvGrpSpPr>
          <p:nvPr/>
        </p:nvGrpSpPr>
        <p:grpSpPr bwMode="auto">
          <a:xfrm>
            <a:off x="3575050" y="1033463"/>
            <a:ext cx="4425950" cy="2014537"/>
            <a:chOff x="2786062" y="1066800"/>
            <a:chExt cx="4425950" cy="2014538"/>
          </a:xfrm>
        </p:grpSpPr>
        <p:pic>
          <p:nvPicPr>
            <p:cNvPr id="94" name="Picture 2"/>
            <p:cNvPicPr>
              <a:picLocks noChangeAspect="1" noChangeArrowheads="1"/>
            </p:cNvPicPr>
            <p:nvPr/>
          </p:nvPicPr>
          <p:blipFill>
            <a:blip r:embed="rId5"/>
            <a:srcRect l="30141" t="12057" r="26405" b="34929"/>
            <a:stretch>
              <a:fillRect/>
            </a:stretch>
          </p:blipFill>
          <p:spPr bwMode="auto">
            <a:xfrm>
              <a:off x="3200400" y="1243012"/>
              <a:ext cx="1828800" cy="1423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7" name="Picture 3"/>
            <p:cNvPicPr>
              <a:picLocks noChangeAspect="1" noChangeArrowheads="1"/>
            </p:cNvPicPr>
            <p:nvPr/>
          </p:nvPicPr>
          <p:blipFill>
            <a:blip r:embed="rId6"/>
            <a:srcRect l="9677" t="5292" r="49770" b="48587"/>
            <a:stretch>
              <a:fillRect/>
            </a:stretch>
          </p:blipFill>
          <p:spPr bwMode="auto">
            <a:xfrm>
              <a:off x="5257800" y="1449388"/>
              <a:ext cx="1676400" cy="1217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0" name="TextBox 12"/>
            <p:cNvSpPr txBox="1">
              <a:spLocks noChangeArrowheads="1"/>
            </p:cNvSpPr>
            <p:nvPr/>
          </p:nvSpPr>
          <p:spPr bwMode="auto">
            <a:xfrm>
              <a:off x="5149850" y="1066800"/>
              <a:ext cx="10985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n+ (readout)</a:t>
              </a:r>
            </a:p>
          </p:txBody>
        </p:sp>
        <p:sp>
          <p:nvSpPr>
            <p:cNvPr id="113" name="TextBox 13"/>
            <p:cNvSpPr txBox="1">
              <a:spLocks noChangeArrowheads="1"/>
            </p:cNvSpPr>
            <p:nvPr/>
          </p:nvSpPr>
          <p:spPr bwMode="auto">
            <a:xfrm>
              <a:off x="6400800" y="1139825"/>
              <a:ext cx="811212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p+ (bias)</a:t>
              </a:r>
            </a:p>
          </p:txBody>
        </p:sp>
        <p:cxnSp>
          <p:nvCxnSpPr>
            <p:cNvPr id="126" name="Straight Arrow Connector 125"/>
            <p:cNvCxnSpPr/>
            <p:nvPr/>
          </p:nvCxnSpPr>
          <p:spPr>
            <a:xfrm rot="5400000">
              <a:off x="5606256" y="1523206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/>
            <p:cNvCxnSpPr/>
            <p:nvPr/>
          </p:nvCxnSpPr>
          <p:spPr>
            <a:xfrm rot="10800000">
              <a:off x="3389312" y="2743201"/>
              <a:ext cx="1411288" cy="1587"/>
            </a:xfrm>
            <a:prstGeom prst="straightConnector1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/>
            <p:cNvCxnSpPr/>
            <p:nvPr/>
          </p:nvCxnSpPr>
          <p:spPr>
            <a:xfrm rot="16200000" flipH="1">
              <a:off x="2604293" y="1994694"/>
              <a:ext cx="1039814" cy="0"/>
            </a:xfrm>
            <a:prstGeom prst="straightConnector1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TextBox 25"/>
            <p:cNvSpPr txBox="1">
              <a:spLocks noChangeArrowheads="1"/>
            </p:cNvSpPr>
            <p:nvPr/>
          </p:nvSpPr>
          <p:spPr bwMode="auto">
            <a:xfrm rot="-5400000">
              <a:off x="2518568" y="1870868"/>
              <a:ext cx="873125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/>
                <a:t>100 </a:t>
              </a:r>
              <a:r>
                <a:rPr lang="el-GR" sz="1600"/>
                <a:t>μ</a:t>
              </a:r>
              <a:r>
                <a:rPr lang="en-US" sz="1600"/>
                <a:t>m</a:t>
              </a:r>
            </a:p>
          </p:txBody>
        </p:sp>
        <p:sp>
          <p:nvSpPr>
            <p:cNvPr id="147" name="TextBox 26"/>
            <p:cNvSpPr txBox="1">
              <a:spLocks noChangeArrowheads="1"/>
            </p:cNvSpPr>
            <p:nvPr/>
          </p:nvSpPr>
          <p:spPr bwMode="auto">
            <a:xfrm>
              <a:off x="3659187" y="2743200"/>
              <a:ext cx="873125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/>
                <a:t>150 </a:t>
              </a:r>
              <a:r>
                <a:rPr lang="el-GR" sz="1600"/>
                <a:t>μ</a:t>
              </a:r>
              <a:r>
                <a:rPr lang="en-US" sz="1600"/>
                <a:t>m</a:t>
              </a:r>
            </a:p>
          </p:txBody>
        </p:sp>
      </p:grpSp>
      <p:sp>
        <p:nvSpPr>
          <p:cNvPr id="164" name="TextBox 11"/>
          <p:cNvSpPr txBox="1">
            <a:spLocks noChangeArrowheads="1"/>
          </p:cNvSpPr>
          <p:nvPr/>
        </p:nvSpPr>
        <p:spPr bwMode="auto">
          <a:xfrm>
            <a:off x="3962400" y="838200"/>
            <a:ext cx="19034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33CC"/>
                </a:solidFill>
              </a:rPr>
              <a:t>2E Configuration</a:t>
            </a:r>
          </a:p>
        </p:txBody>
      </p:sp>
      <p:pic>
        <p:nvPicPr>
          <p:cNvPr id="165" name="Picture 54" descr="fbk_simulation_cells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29288" y="4930775"/>
            <a:ext cx="2500312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6" name="Straight Connector 165"/>
          <p:cNvCxnSpPr/>
          <p:nvPr/>
        </p:nvCxnSpPr>
        <p:spPr>
          <a:xfrm>
            <a:off x="0" y="3048000"/>
            <a:ext cx="9144000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 rot="5400000">
            <a:off x="2466182" y="4877594"/>
            <a:ext cx="3657600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8" name="Picture 59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60650" y="3352800"/>
            <a:ext cx="1481138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9" name="TextBox 11"/>
          <p:cNvSpPr txBox="1">
            <a:spLocks noChangeArrowheads="1"/>
          </p:cNvSpPr>
          <p:nvPr/>
        </p:nvSpPr>
        <p:spPr bwMode="auto">
          <a:xfrm>
            <a:off x="2439988" y="3048000"/>
            <a:ext cx="19034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33CC"/>
                </a:solidFill>
              </a:rPr>
              <a:t>1E Configuration</a:t>
            </a:r>
          </a:p>
        </p:txBody>
      </p:sp>
      <p:sp>
        <p:nvSpPr>
          <p:cNvPr id="170" name="Title 1"/>
          <p:cNvSpPr txBox="1">
            <a:spLocks/>
          </p:cNvSpPr>
          <p:nvPr/>
        </p:nvSpPr>
        <p:spPr bwMode="auto">
          <a:xfrm rot="16200000">
            <a:off x="-459580" y="1450181"/>
            <a:ext cx="1643062" cy="7239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200" dirty="0">
                <a:solidFill>
                  <a:srgbClr val="0000FF"/>
                </a:solidFill>
                <a:latin typeface="+mj-lt"/>
              </a:rPr>
              <a:t>SINTEF </a:t>
            </a:r>
            <a:r>
              <a:rPr lang="en-US" sz="2200" dirty="0" smtClean="0">
                <a:solidFill>
                  <a:srgbClr val="0000FF"/>
                </a:solidFill>
                <a:latin typeface="+mj-lt"/>
              </a:rPr>
              <a:t>3D </a:t>
            </a:r>
          </a:p>
          <a:p>
            <a:pPr>
              <a:defRPr/>
            </a:pPr>
            <a:r>
              <a:rPr lang="en-US" sz="1700" dirty="0" smtClean="0">
                <a:solidFill>
                  <a:srgbClr val="0000FF"/>
                </a:solidFill>
              </a:rPr>
              <a:t>(</a:t>
            </a:r>
            <a:r>
              <a:rPr lang="en-US" sz="1700" dirty="0">
                <a:solidFill>
                  <a:srgbClr val="0000FF"/>
                </a:solidFill>
              </a:rPr>
              <a:t>200 </a:t>
            </a:r>
            <a:r>
              <a:rPr lang="en-US" sz="1700" dirty="0" err="1">
                <a:solidFill>
                  <a:srgbClr val="0000FF"/>
                </a:solidFill>
              </a:rPr>
              <a:t>μm</a:t>
            </a:r>
            <a:r>
              <a:rPr lang="en-US" sz="1700" dirty="0">
                <a:solidFill>
                  <a:srgbClr val="0000FF"/>
                </a:solidFill>
              </a:rPr>
              <a:t> thick)</a:t>
            </a:r>
            <a:endParaRPr lang="en-US" sz="170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71" name="Title 1"/>
          <p:cNvSpPr txBox="1">
            <a:spLocks/>
          </p:cNvSpPr>
          <p:nvPr/>
        </p:nvSpPr>
        <p:spPr bwMode="auto">
          <a:xfrm rot="16200000">
            <a:off x="-1039813" y="4522787"/>
            <a:ext cx="2651125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200" dirty="0">
                <a:solidFill>
                  <a:srgbClr val="0000FF"/>
                </a:solidFill>
                <a:latin typeface="+mj-lt"/>
              </a:rPr>
              <a:t>CNM </a:t>
            </a:r>
            <a:r>
              <a:rPr lang="en-US" sz="2200" dirty="0" smtClean="0">
                <a:solidFill>
                  <a:srgbClr val="0000FF"/>
                </a:solidFill>
                <a:latin typeface="+mj-lt"/>
              </a:rPr>
              <a:t>3D </a:t>
            </a:r>
            <a:r>
              <a:rPr lang="en-US" sz="1700" dirty="0">
                <a:solidFill>
                  <a:srgbClr val="0000FF"/>
                </a:solidFill>
              </a:rPr>
              <a:t>(200 </a:t>
            </a:r>
            <a:r>
              <a:rPr lang="en-US" sz="1700" dirty="0" err="1">
                <a:solidFill>
                  <a:srgbClr val="0000FF"/>
                </a:solidFill>
              </a:rPr>
              <a:t>μm</a:t>
            </a:r>
            <a:r>
              <a:rPr lang="en-US" sz="1700" dirty="0">
                <a:solidFill>
                  <a:srgbClr val="0000FF"/>
                </a:solidFill>
              </a:rPr>
              <a:t> thick)</a:t>
            </a:r>
            <a:endParaRPr lang="en-US" sz="170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72" name="Title 1"/>
          <p:cNvSpPr txBox="1">
            <a:spLocks/>
          </p:cNvSpPr>
          <p:nvPr/>
        </p:nvSpPr>
        <p:spPr bwMode="auto">
          <a:xfrm rot="16200000">
            <a:off x="3690937" y="4376737"/>
            <a:ext cx="2359025" cy="622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200" dirty="0">
                <a:solidFill>
                  <a:srgbClr val="0000FF"/>
                </a:solidFill>
                <a:latin typeface="+mj-lt"/>
              </a:rPr>
              <a:t>FBK </a:t>
            </a:r>
            <a:r>
              <a:rPr lang="en-US" sz="2200" dirty="0" smtClean="0">
                <a:solidFill>
                  <a:srgbClr val="0000FF"/>
                </a:solidFill>
                <a:latin typeface="+mj-lt"/>
              </a:rPr>
              <a:t>3D </a:t>
            </a:r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(200 </a:t>
            </a:r>
            <a:r>
              <a:rPr lang="en-US" sz="1700" dirty="0" err="1" smtClean="0">
                <a:solidFill>
                  <a:srgbClr val="0000FF"/>
                </a:solidFill>
                <a:latin typeface="+mj-lt"/>
              </a:rPr>
              <a:t>μm</a:t>
            </a:r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 thick)</a:t>
            </a:r>
            <a:endParaRPr lang="en-US" sz="170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73" name="TextBox 11"/>
          <p:cNvSpPr txBox="1">
            <a:spLocks noChangeArrowheads="1"/>
          </p:cNvSpPr>
          <p:nvPr/>
        </p:nvSpPr>
        <p:spPr bwMode="auto">
          <a:xfrm rot="16200000">
            <a:off x="7662863" y="1643063"/>
            <a:ext cx="2135187" cy="369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33CC"/>
                </a:solidFill>
              </a:rPr>
              <a:t>Single-side etching</a:t>
            </a:r>
          </a:p>
        </p:txBody>
      </p:sp>
      <p:sp>
        <p:nvSpPr>
          <p:cNvPr id="174" name="TextBox 11"/>
          <p:cNvSpPr txBox="1">
            <a:spLocks noChangeArrowheads="1"/>
          </p:cNvSpPr>
          <p:nvPr/>
        </p:nvSpPr>
        <p:spPr bwMode="auto">
          <a:xfrm rot="16200000">
            <a:off x="7638256" y="4745832"/>
            <a:ext cx="2225675" cy="3698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33CC"/>
                </a:solidFill>
              </a:rPr>
              <a:t>Double-side etching</a:t>
            </a:r>
          </a:p>
        </p:txBody>
      </p:sp>
      <p:sp>
        <p:nvSpPr>
          <p:cNvPr id="175" name="TextBox 11"/>
          <p:cNvSpPr txBox="1">
            <a:spLocks noChangeArrowheads="1"/>
          </p:cNvSpPr>
          <p:nvPr/>
        </p:nvSpPr>
        <p:spPr bwMode="auto">
          <a:xfrm rot="16200000">
            <a:off x="2800350" y="5408613"/>
            <a:ext cx="2225675" cy="368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33CC"/>
                </a:solidFill>
              </a:rPr>
              <a:t>Double-side etching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762000"/>
            <a:ext cx="7746487" cy="57169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76400" y="130314"/>
            <a:ext cx="59093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COMPLEXITY – CMS Tracker</a:t>
            </a:r>
            <a:endParaRPr lang="en-US" sz="40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Sze</a:t>
            </a:r>
            <a:r>
              <a:rPr lang="en-US" sz="2000" dirty="0" smtClean="0"/>
              <a:t>, Physics of semiconductor </a:t>
            </a:r>
            <a:r>
              <a:rPr lang="en-US" sz="2000" dirty="0" smtClean="0"/>
              <a:t>devices,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Edition</a:t>
            </a:r>
          </a:p>
          <a:p>
            <a:r>
              <a:rPr lang="en-US" sz="2000" dirty="0" err="1" smtClean="0"/>
              <a:t>Helmuth</a:t>
            </a:r>
            <a:r>
              <a:rPr lang="en-US" sz="2000" dirty="0" smtClean="0"/>
              <a:t> </a:t>
            </a:r>
            <a:r>
              <a:rPr lang="en-US" sz="2000" dirty="0" err="1" smtClean="0"/>
              <a:t>Spieler</a:t>
            </a:r>
            <a:r>
              <a:rPr lang="en-US" sz="2000" dirty="0" smtClean="0"/>
              <a:t>, Semiconductor Detector Systems</a:t>
            </a:r>
          </a:p>
          <a:p>
            <a:r>
              <a:rPr lang="en-US" sz="2000" dirty="0" smtClean="0"/>
              <a:t>Olaf </a:t>
            </a:r>
            <a:r>
              <a:rPr lang="en-US" sz="2000" dirty="0" err="1" smtClean="0"/>
              <a:t>Steinkamp</a:t>
            </a:r>
            <a:r>
              <a:rPr lang="en-US" sz="2000" dirty="0" smtClean="0"/>
              <a:t>, Experimental Methods of Particle Physics, 2011</a:t>
            </a:r>
          </a:p>
          <a:p>
            <a:r>
              <a:rPr lang="en-US" sz="2000" dirty="0" err="1" smtClean="0"/>
              <a:t>Enver</a:t>
            </a:r>
            <a:r>
              <a:rPr lang="en-US" sz="2000" dirty="0" smtClean="0"/>
              <a:t> </a:t>
            </a:r>
            <a:r>
              <a:rPr lang="en-US" sz="2000" dirty="0" err="1" smtClean="0"/>
              <a:t>Alagoz</a:t>
            </a:r>
            <a:r>
              <a:rPr lang="en-US" sz="2000" dirty="0" smtClean="0"/>
              <a:t>,</a:t>
            </a:r>
            <a:r>
              <a:rPr lang="en-US" sz="2000" dirty="0" smtClean="0"/>
              <a:t> Simulation and beam test measurements of the CMS pixel detector, PhD Thesis, 2009</a:t>
            </a:r>
          </a:p>
          <a:p>
            <a:r>
              <a:rPr lang="en-US" sz="2000" dirty="0" smtClean="0"/>
              <a:t>Daniela </a:t>
            </a:r>
            <a:r>
              <a:rPr lang="en-US" sz="2000" dirty="0" err="1" smtClean="0"/>
              <a:t>Bortoletto</a:t>
            </a:r>
            <a:r>
              <a:rPr lang="en-US" sz="2000" dirty="0" smtClean="0"/>
              <a:t>,  An introduction to semiconductor detectors, Vienna Conference, VCI 2004 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Vertex reconstruction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835364" y="1811406"/>
            <a:ext cx="2294394" cy="2150994"/>
            <a:chOff x="2987701" y="1811406"/>
            <a:chExt cx="2294394" cy="2150994"/>
          </a:xfrm>
        </p:grpSpPr>
        <p:sp>
          <p:nvSpPr>
            <p:cNvPr id="7" name="Oval 6"/>
            <p:cNvSpPr>
              <a:spLocks noChangeAspect="1"/>
            </p:cNvSpPr>
            <p:nvPr/>
          </p:nvSpPr>
          <p:spPr>
            <a:xfrm>
              <a:off x="2987701" y="1811406"/>
              <a:ext cx="2294394" cy="2150994"/>
            </a:xfrm>
            <a:prstGeom prst="ellipse">
              <a:avLst/>
            </a:prstGeom>
            <a:solidFill>
              <a:srgbClr val="FFFFFF"/>
            </a:solidFill>
            <a:ln w="9525" cap="flat" cmpd="sng" algn="ctr">
              <a:solidFill>
                <a:srgbClr val="FF0000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>
            <a:xfrm>
              <a:off x="3311403" y="2133600"/>
              <a:ext cx="1641597" cy="1538997"/>
            </a:xfrm>
            <a:prstGeom prst="ellipse">
              <a:avLst/>
            </a:prstGeom>
            <a:solidFill>
              <a:srgbClr val="FFFFFF"/>
            </a:solidFill>
            <a:ln w="9525" cap="flat" cmpd="sng" algn="ctr">
              <a:solidFill>
                <a:srgbClr val="FF0000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" name="Straight Connector 8"/>
          <p:cNvCxnSpPr/>
          <p:nvPr/>
        </p:nvCxnSpPr>
        <p:spPr>
          <a:xfrm rot="10800000">
            <a:off x="1438463" y="1811406"/>
            <a:ext cx="1447800" cy="1084194"/>
          </a:xfrm>
          <a:prstGeom prst="line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0800000">
            <a:off x="1438465" y="1735205"/>
            <a:ext cx="1447799" cy="1160396"/>
          </a:xfrm>
          <a:prstGeom prst="line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0800000" flipV="1">
            <a:off x="2886264" y="1811406"/>
            <a:ext cx="1447800" cy="1084194"/>
          </a:xfrm>
          <a:prstGeom prst="line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0800000" flipV="1">
            <a:off x="2886266" y="1735205"/>
            <a:ext cx="1447799" cy="1160396"/>
          </a:xfrm>
          <a:prstGeom prst="line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0800000" flipV="1">
            <a:off x="2886264" y="1752599"/>
            <a:ext cx="1600203" cy="1143001"/>
          </a:xfrm>
          <a:prstGeom prst="line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0800000" flipV="1">
            <a:off x="1286064" y="2895598"/>
            <a:ext cx="1600203" cy="1143001"/>
          </a:xfrm>
          <a:prstGeom prst="line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6200000" flipH="1">
            <a:off x="2238564" y="3543296"/>
            <a:ext cx="1295402" cy="4"/>
          </a:xfrm>
          <a:prstGeom prst="line">
            <a:avLst/>
          </a:prstGeom>
          <a:ln w="12700" cap="flat" cmpd="sng" algn="ctr">
            <a:solidFill>
              <a:srgbClr val="000000"/>
            </a:solidFill>
            <a:prstDash val="sysDash"/>
            <a:round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886264" y="2895595"/>
            <a:ext cx="380999" cy="2"/>
          </a:xfrm>
          <a:prstGeom prst="line">
            <a:avLst/>
          </a:prstGeom>
          <a:ln w="12700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0800000" flipV="1">
            <a:off x="3191063" y="2743199"/>
            <a:ext cx="1752600" cy="152399"/>
          </a:xfrm>
          <a:prstGeom prst="line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0800000">
            <a:off x="3267265" y="2895595"/>
            <a:ext cx="1676398" cy="1"/>
          </a:xfrm>
          <a:prstGeom prst="line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6200000" flipH="1">
            <a:off x="2886265" y="2895602"/>
            <a:ext cx="304800" cy="304795"/>
          </a:xfrm>
          <a:prstGeom prst="line">
            <a:avLst/>
          </a:prstGeom>
          <a:ln w="12700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10800000">
            <a:off x="3191066" y="3200403"/>
            <a:ext cx="938693" cy="472194"/>
          </a:xfrm>
          <a:prstGeom prst="line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0800000">
            <a:off x="3191065" y="3200400"/>
            <a:ext cx="1091096" cy="762000"/>
          </a:xfrm>
          <a:prstGeom prst="line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10800000" flipV="1">
            <a:off x="1838515" y="2895594"/>
            <a:ext cx="1047749" cy="304809"/>
          </a:xfrm>
          <a:prstGeom prst="line">
            <a:avLst/>
          </a:prstGeom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10800000">
            <a:off x="2159066" y="2743200"/>
            <a:ext cx="727204" cy="152403"/>
          </a:xfrm>
          <a:prstGeom prst="line">
            <a:avLst/>
          </a:prstGeom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0800000">
            <a:off x="2311465" y="1600198"/>
            <a:ext cx="422398" cy="211209"/>
          </a:xfrm>
          <a:prstGeom prst="line">
            <a:avLst/>
          </a:prstGeom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496475" y="1219200"/>
            <a:ext cx="1500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Outer Si  layer</a:t>
            </a:r>
            <a:endParaRPr lang="en-US" dirty="0"/>
          </a:p>
        </p:txBody>
      </p:sp>
      <p:cxnSp>
        <p:nvCxnSpPr>
          <p:cNvPr id="52" name="Straight Connector 51"/>
          <p:cNvCxnSpPr/>
          <p:nvPr/>
        </p:nvCxnSpPr>
        <p:spPr>
          <a:xfrm rot="10800000">
            <a:off x="1327461" y="2579132"/>
            <a:ext cx="873002" cy="11667"/>
          </a:xfrm>
          <a:prstGeom prst="line">
            <a:avLst/>
          </a:prstGeom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6200" y="2209800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Inner Si layer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2159066" y="2731532"/>
            <a:ext cx="3866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R1</a:t>
            </a:r>
            <a:endParaRPr lang="en-US" sz="1500" dirty="0"/>
          </a:p>
        </p:txBody>
      </p:sp>
      <p:sp>
        <p:nvSpPr>
          <p:cNvPr id="58" name="TextBox 57"/>
          <p:cNvSpPr txBox="1"/>
          <p:nvPr/>
        </p:nvSpPr>
        <p:spPr>
          <a:xfrm>
            <a:off x="1813856" y="2877235"/>
            <a:ext cx="3866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R2</a:t>
            </a:r>
            <a:endParaRPr lang="en-US" sz="1500" dirty="0"/>
          </a:p>
        </p:txBody>
      </p:sp>
      <p:pic>
        <p:nvPicPr>
          <p:cNvPr id="59" name="Picture 5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6200" y="4343400"/>
            <a:ext cx="5080000" cy="736600"/>
          </a:xfrm>
          <a:prstGeom prst="rect">
            <a:avLst/>
          </a:prstGeom>
        </p:spPr>
      </p:pic>
      <p:pic>
        <p:nvPicPr>
          <p:cNvPr id="60" name="Picture 5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76201" y="5905227"/>
            <a:ext cx="5080000" cy="724171"/>
          </a:xfrm>
          <a:prstGeom prst="rect">
            <a:avLst/>
          </a:prstGeom>
        </p:spPr>
      </p:pic>
      <p:cxnSp>
        <p:nvCxnSpPr>
          <p:cNvPr id="61" name="Straight Connector 60"/>
          <p:cNvCxnSpPr>
            <a:stCxn id="75" idx="2"/>
          </p:cNvCxnSpPr>
          <p:nvPr/>
        </p:nvCxnSpPr>
        <p:spPr>
          <a:xfrm rot="5400000">
            <a:off x="6187370" y="2016485"/>
            <a:ext cx="794268" cy="331027"/>
          </a:xfrm>
          <a:prstGeom prst="line">
            <a:avLst/>
          </a:prstGeom>
          <a:ln w="19050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>
            <a:off x="5629895" y="2883504"/>
            <a:ext cx="1093465" cy="484725"/>
          </a:xfrm>
          <a:prstGeom prst="line">
            <a:avLst/>
          </a:prstGeom>
          <a:ln w="19050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5553261" y="3520198"/>
            <a:ext cx="381002" cy="152399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Oval 73"/>
          <p:cNvSpPr>
            <a:spLocks noChangeAspect="1"/>
          </p:cNvSpPr>
          <p:nvPr/>
        </p:nvSpPr>
        <p:spPr>
          <a:xfrm>
            <a:off x="5472862" y="3427680"/>
            <a:ext cx="156601" cy="153720"/>
          </a:xfrm>
          <a:prstGeom prst="ellipse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>
            <a:off x="5846840" y="1415532"/>
            <a:ext cx="1806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Outgoing particle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4453627" y="313586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Primary vertex</a:t>
            </a:r>
            <a:endParaRPr lang="en-US" dirty="0"/>
          </a:p>
        </p:txBody>
      </p:sp>
      <p:cxnSp>
        <p:nvCxnSpPr>
          <p:cNvPr id="77" name="Straight Connector 76"/>
          <p:cNvCxnSpPr/>
          <p:nvPr/>
        </p:nvCxnSpPr>
        <p:spPr>
          <a:xfrm rot="10800000" flipV="1">
            <a:off x="5770640" y="3320534"/>
            <a:ext cx="648348" cy="260866"/>
          </a:xfrm>
          <a:prstGeom prst="line">
            <a:avLst/>
          </a:pr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6418988" y="2895604"/>
            <a:ext cx="1872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Impact parameter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5553261" y="3581400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6200" y="5257800"/>
            <a:ext cx="444852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If both layers have same spatial resolution (</a:t>
            </a:r>
            <a:r>
              <a:rPr lang="el-GR" sz="2000" dirty="0" smtClean="0"/>
              <a:t>σ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86" name="Picture 85" descr="cms_impact_parameter_resolution.jpg"/>
          <p:cNvPicPr>
            <a:picLocks noChangeAspect="1"/>
          </p:cNvPicPr>
          <p:nvPr/>
        </p:nvPicPr>
        <p:blipFill>
          <a:blip r:embed="rId6"/>
          <a:srcRect b="50000"/>
          <a:stretch>
            <a:fillRect/>
          </a:stretch>
        </p:blipFill>
        <p:spPr>
          <a:xfrm>
            <a:off x="6164004" y="3581400"/>
            <a:ext cx="2903796" cy="2908620"/>
          </a:xfrm>
          <a:prstGeom prst="rect">
            <a:avLst/>
          </a:prstGeom>
        </p:spPr>
      </p:pic>
      <p:sp>
        <p:nvSpPr>
          <p:cNvPr id="91" name="TextBox 90"/>
          <p:cNvSpPr txBox="1"/>
          <p:nvPr/>
        </p:nvSpPr>
        <p:spPr>
          <a:xfrm>
            <a:off x="2880656" y="3944035"/>
            <a:ext cx="33250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IP</a:t>
            </a:r>
            <a:endParaRPr lang="en-US" sz="15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905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CMS pixel detector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765175"/>
            <a:ext cx="4716462" cy="5832475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5175"/>
            <a:ext cx="4400550" cy="585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547813" y="927100"/>
            <a:ext cx="141605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b="1">
                <a:latin typeface="Arial Narrow" charset="0"/>
              </a:rPr>
              <a:t>Forward Pixel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021388" y="908050"/>
            <a:ext cx="12192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b="1">
                <a:latin typeface="Arial Narrow" charset="0"/>
              </a:rPr>
              <a:t>Barrel Pixel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Silicon detectors in HEP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 HEP experiment </a:t>
            </a:r>
          </a:p>
          <a:p>
            <a:pPr lvl="2"/>
            <a:r>
              <a:rPr lang="en-US" dirty="0" smtClean="0"/>
              <a:t>Vertex reconstruction</a:t>
            </a:r>
          </a:p>
          <a:p>
            <a:pPr lvl="2"/>
            <a:r>
              <a:rPr lang="en-US" dirty="0" smtClean="0"/>
              <a:t>Fast detection and position resolution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 l="4000" t="21975" b="7184"/>
          <a:stretch>
            <a:fillRect/>
          </a:stretch>
        </p:blipFill>
        <p:spPr bwMode="auto">
          <a:xfrm>
            <a:off x="985511" y="2406650"/>
            <a:ext cx="7167889" cy="414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971800" y="2133600"/>
            <a:ext cx="36610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en-US" sz="2000" dirty="0" smtClean="0">
                <a:solidFill>
                  <a:srgbClr val="FF0000"/>
                </a:solidFill>
              </a:rPr>
              <a:t>Experiments with silicon </a:t>
            </a:r>
            <a:r>
              <a:rPr lang="en-US" sz="2000" dirty="0" smtClean="0">
                <a:solidFill>
                  <a:srgbClr val="FF0000"/>
                </a:solidFill>
              </a:rPr>
              <a:t>detector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0" y="6474023"/>
            <a:ext cx="5562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/>
              <a:t>E. Do </a:t>
            </a:r>
            <a:r>
              <a:rPr lang="en-US" sz="1400" i="1" dirty="0" err="1" smtClean="0"/>
              <a:t>Couto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e</a:t>
            </a:r>
            <a:r>
              <a:rPr lang="en-US" sz="1400" i="1" dirty="0" smtClean="0"/>
              <a:t> Silva, Vertex 2000, Sept 10-15, National Lakeshore, MI, USA</a:t>
            </a:r>
            <a:endParaRPr lang="en-US" sz="1400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silicon?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" name="Content Placeholder 3" descr="raw_silic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0" y="3097245"/>
            <a:ext cx="4064000" cy="2819400"/>
          </a:xfrm>
        </p:spPr>
      </p:pic>
      <p:pic>
        <p:nvPicPr>
          <p:cNvPr id="5" name="Picture 4" descr="silicon_spectr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5916645"/>
            <a:ext cx="4064000" cy="331755"/>
          </a:xfrm>
          <a:prstGeom prst="rect">
            <a:avLst/>
          </a:prstGeom>
        </p:spPr>
      </p:pic>
      <p:pic>
        <p:nvPicPr>
          <p:cNvPr id="7" name="Picture 6" descr="Silizium_powd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324" y="3124200"/>
            <a:ext cx="3089275" cy="286267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5455" y="1295400"/>
            <a:ext cx="5519460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charset="2"/>
              <a:buChar char="§"/>
            </a:pPr>
            <a:r>
              <a:rPr lang="en-US" dirty="0" smtClean="0"/>
              <a:t> 2</a:t>
            </a:r>
            <a:r>
              <a:rPr lang="en-US" baseline="30000" dirty="0" smtClean="0"/>
              <a:t>nd</a:t>
            </a:r>
            <a:r>
              <a:rPr lang="en-US" dirty="0" smtClean="0"/>
              <a:t> most abundant element in Earth (28% by mass</a:t>
            </a:r>
            <a:r>
              <a:rPr lang="en-US" dirty="0" smtClean="0"/>
              <a:t>)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 Easy to process and purify to 0.001 ppb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 Natural SiO</a:t>
            </a:r>
            <a:r>
              <a:rPr lang="en-US" baseline="-25000" dirty="0" smtClean="0"/>
              <a:t>2</a:t>
            </a:r>
            <a:r>
              <a:rPr lang="en-US" dirty="0" smtClean="0"/>
              <a:t> as insulation during fabrication </a:t>
            </a:r>
            <a:endParaRPr lang="en-US" dirty="0" smtClean="0"/>
          </a:p>
          <a:p>
            <a:pPr>
              <a:buFont typeface="Wingdings" charset="2"/>
              <a:buChar char="§"/>
            </a:pPr>
            <a:r>
              <a:rPr lang="en-US" dirty="0" smtClean="0"/>
              <a:t> Found in form of silicate minerals and SO</a:t>
            </a:r>
            <a:r>
              <a:rPr lang="en-US" baseline="-25000" dirty="0" smtClean="0"/>
              <a:t>2 </a:t>
            </a:r>
            <a:r>
              <a:rPr lang="en-US" dirty="0" smtClean="0"/>
              <a:t>(silica – sand)</a:t>
            </a:r>
          </a:p>
          <a:p>
            <a:pPr>
              <a:buFont typeface="Wingdings" charset="2"/>
              <a:buChar char="§"/>
            </a:pPr>
            <a:r>
              <a:rPr lang="en-US" baseline="-25000" dirty="0" smtClean="0"/>
              <a:t> </a:t>
            </a:r>
            <a:r>
              <a:rPr lang="en-US" dirty="0" smtClean="0"/>
              <a:t>Discovered in 1824 by Swedish chemist J.J. Berzelius </a:t>
            </a:r>
            <a:r>
              <a:rPr lang="en-US" baseline="-25000" dirty="0" smtClean="0"/>
              <a:t>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 Commercially utilized since 1824</a:t>
            </a:r>
            <a:endParaRPr lang="en-US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1389614" y="6019800"/>
            <a:ext cx="1562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Silicon powder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791200" y="2727913"/>
            <a:ext cx="1447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Silicon crystal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10200" y="6248400"/>
            <a:ext cx="2325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Spectral lines of Silicon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Silicon - </a:t>
            </a:r>
            <a:r>
              <a:rPr lang="en-US" baseline="-25000" dirty="0" smtClean="0">
                <a:solidFill>
                  <a:srgbClr val="0000FF"/>
                </a:solidFill>
              </a:rPr>
              <a:t>14</a:t>
            </a:r>
            <a:r>
              <a:rPr lang="en-US" dirty="0" smtClean="0">
                <a:solidFill>
                  <a:srgbClr val="0000FF"/>
                </a:solidFill>
              </a:rPr>
              <a:t>Si</a:t>
            </a:r>
            <a:r>
              <a:rPr lang="en-US" baseline="30000" dirty="0" smtClean="0">
                <a:solidFill>
                  <a:srgbClr val="0000FF"/>
                </a:solidFill>
              </a:rPr>
              <a:t>28</a:t>
            </a:r>
            <a:endParaRPr lang="en-US" dirty="0"/>
          </a:p>
        </p:txBody>
      </p:sp>
      <p:pic>
        <p:nvPicPr>
          <p:cNvPr id="4" name="Content Placeholder 3" descr="periodic-table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1" y="1295400"/>
            <a:ext cx="8077199" cy="5469014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701A1-9123-5F46-ABC4-F694D428A11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20095</TotalTime>
  <Words>1783</Words>
  <Application>Microsoft Macintosh PowerPoint</Application>
  <PresentationFormat>On-screen Show (4:3)</PresentationFormat>
  <Paragraphs>544</Paragraphs>
  <Slides>45</Slides>
  <Notes>1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Silicon detectors in HEP</vt:lpstr>
      <vt:lpstr>Introduction to silicon</vt:lpstr>
      <vt:lpstr>Particle reconstruction in time</vt:lpstr>
      <vt:lpstr>Gaseous vs silicon detectors</vt:lpstr>
      <vt:lpstr>Vertex reconstruction</vt:lpstr>
      <vt:lpstr>CMS pixel detector</vt:lpstr>
      <vt:lpstr>Silicon detectors in HEP</vt:lpstr>
      <vt:lpstr>Why silicon?</vt:lpstr>
      <vt:lpstr>Silicon - 14Si28</vt:lpstr>
      <vt:lpstr>Basic properties – Band gap</vt:lpstr>
      <vt:lpstr>Basic properties</vt:lpstr>
      <vt:lpstr>Silicon PN-junction</vt:lpstr>
      <vt:lpstr>Silicon pn-junction formation</vt:lpstr>
      <vt:lpstr>PN-junction bias schemes</vt:lpstr>
      <vt:lpstr>A real life case</vt:lpstr>
      <vt:lpstr>PN-junction current</vt:lpstr>
      <vt:lpstr>Leakage current</vt:lpstr>
      <vt:lpstr>Breakdown voltage</vt:lpstr>
      <vt:lpstr>Charge collection</vt:lpstr>
      <vt:lpstr>Radiation detection</vt:lpstr>
      <vt:lpstr>Signal-to-Noise (S/N)</vt:lpstr>
      <vt:lpstr>Charge vs applied bias</vt:lpstr>
      <vt:lpstr>Silicon wafer fabrication</vt:lpstr>
      <vt:lpstr>Device processing</vt:lpstr>
      <vt:lpstr>Principle of operation</vt:lpstr>
      <vt:lpstr>A silicon strip detector</vt:lpstr>
      <vt:lpstr>Position resolution</vt:lpstr>
      <vt:lpstr>Position resolution</vt:lpstr>
      <vt:lpstr>Microstrip detectors (1D)</vt:lpstr>
      <vt:lpstr>Silicon drift detector (SSD)</vt:lpstr>
      <vt:lpstr>Double-side strip detector</vt:lpstr>
      <vt:lpstr>Pixel detector</vt:lpstr>
      <vt:lpstr>Detector topology</vt:lpstr>
      <vt:lpstr>Radiation damage</vt:lpstr>
      <vt:lpstr>Radiation damage</vt:lpstr>
      <vt:lpstr>Radiation damage effects</vt:lpstr>
      <vt:lpstr>Radiation damage – leakage current</vt:lpstr>
      <vt:lpstr>Radiation damage - VFD</vt:lpstr>
      <vt:lpstr>Radiation damage – charge collection</vt:lpstr>
      <vt:lpstr>Radiation damage – S/N</vt:lpstr>
      <vt:lpstr>Radiation damage – spatial resolution</vt:lpstr>
      <vt:lpstr>Radiation harder approaches – 3D</vt:lpstr>
      <vt:lpstr>Radiation harder approaches – 3D</vt:lpstr>
      <vt:lpstr>Slide 44</vt:lpstr>
      <vt:lpstr>References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Silicon detectors in HEP</dc:title>
  <dc:creator>Enver</dc:creator>
  <cp:lastModifiedBy>Enver</cp:lastModifiedBy>
  <cp:revision>314</cp:revision>
  <dcterms:created xsi:type="dcterms:W3CDTF">2012-08-16T01:34:46Z</dcterms:created>
  <dcterms:modified xsi:type="dcterms:W3CDTF">2012-08-19T04:14:06Z</dcterms:modified>
</cp:coreProperties>
</file>