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4" r:id="rId2"/>
    <p:sldId id="268" r:id="rId3"/>
    <p:sldId id="278" r:id="rId4"/>
    <p:sldId id="274" r:id="rId5"/>
    <p:sldId id="275" r:id="rId6"/>
    <p:sldId id="294" r:id="rId7"/>
    <p:sldId id="277" r:id="rId8"/>
    <p:sldId id="269" r:id="rId9"/>
    <p:sldId id="280" r:id="rId10"/>
    <p:sldId id="279" r:id="rId11"/>
    <p:sldId id="272" r:id="rId12"/>
    <p:sldId id="282" r:id="rId13"/>
    <p:sldId id="270" r:id="rId14"/>
    <p:sldId id="284" r:id="rId15"/>
    <p:sldId id="286" r:id="rId16"/>
    <p:sldId id="287" r:id="rId17"/>
    <p:sldId id="288" r:id="rId18"/>
    <p:sldId id="289" r:id="rId19"/>
    <p:sldId id="290" r:id="rId20"/>
    <p:sldId id="283" r:id="rId21"/>
    <p:sldId id="271" r:id="rId22"/>
    <p:sldId id="295" r:id="rId23"/>
    <p:sldId id="291" r:id="rId24"/>
    <p:sldId id="292" r:id="rId25"/>
    <p:sldId id="273" r:id="rId26"/>
    <p:sldId id="29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94660"/>
  </p:normalViewPr>
  <p:slideViewPr>
    <p:cSldViewPr>
      <p:cViewPr varScale="1">
        <p:scale>
          <a:sx n="79" d="100"/>
          <a:sy n="79" d="100"/>
        </p:scale>
        <p:origin x="-84" y="-10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8B960F-E9E3-472A-86A7-010DC6F6E9C9}" type="datetimeFigureOut">
              <a:rPr lang="en-GB" smtClean="0"/>
              <a:pPr/>
              <a:t>19/09/2012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426E19-F306-4B72-99A4-7C8910347F1F}" type="slidenum">
              <a:rPr lang="en-GB" smtClean="0"/>
              <a:pPr/>
              <a:t>‹#›</a:t>
            </a:fld>
            <a:endParaRPr lang="en-GB"/>
          </a:p>
        </p:txBody>
      </p:sp>
    </p:spTree>
    <p:extLst>
      <p:ext uri="{BB962C8B-B14F-4D97-AF65-F5344CB8AC3E}">
        <p14:creationId xmlns:p14="http://schemas.microsoft.com/office/powerpoint/2010/main" val="998370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181211C-1C07-4D04-B0EB-C924F886085D}" type="datetime1">
              <a:rPr lang="en-GB" smtClean="0"/>
              <a:t>19/09/2012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28674F-3DD6-4A39-89C7-6094E38B3467}"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FB3D57C-27D6-430D-824A-3F9E5505C160}" type="datetime1">
              <a:rPr lang="en-GB" smtClean="0"/>
              <a:t>19/09/2012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28674F-3DD6-4A39-89C7-6094E38B346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3216D4D-E0B4-46E4-8CCB-9BB0B8B37A45}" type="datetime1">
              <a:rPr lang="en-GB" smtClean="0"/>
              <a:t>19/09/2012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28674F-3DD6-4A39-89C7-6094E38B346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D26FFBE-63FA-472F-A454-37244CA07F55}" type="datetime1">
              <a:rPr lang="en-GB" smtClean="0"/>
              <a:t>19/09/2012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28674F-3DD6-4A39-89C7-6094E38B346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1CEB0B-8C1B-4EDA-A992-22100E74C94E}" type="datetime1">
              <a:rPr lang="en-GB" smtClean="0"/>
              <a:t>19/09/2012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28674F-3DD6-4A39-89C7-6094E38B3467}"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B6FFD0C-1939-4698-9497-DB9FB0D615EF}" type="datetime1">
              <a:rPr lang="en-GB" smtClean="0"/>
              <a:t>19/09/2012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28674F-3DD6-4A39-89C7-6094E38B346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F0ACD95-0811-4579-9324-3F186546BF25}" type="datetime1">
              <a:rPr lang="en-GB" smtClean="0"/>
              <a:t>19/09/2012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528674F-3DD6-4A39-89C7-6094E38B346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4FEED01-647E-442F-AAB3-F62C76FDCA01}" type="datetime1">
              <a:rPr lang="en-GB" smtClean="0"/>
              <a:t>19/09/2012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528674F-3DD6-4A39-89C7-6094E38B346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CDCC7-EEC4-4547-8831-CD1E87248D59}" type="datetime1">
              <a:rPr lang="en-GB" smtClean="0"/>
              <a:t>19/09/2012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528674F-3DD6-4A39-89C7-6094E38B3467}"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5F29A6-FA76-41F7-A88C-80ED68750804}" type="datetime1">
              <a:rPr lang="en-GB" smtClean="0"/>
              <a:t>19/09/2012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28674F-3DD6-4A39-89C7-6094E38B346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943637-DAFE-4250-BFEE-C89EB5A5A468}" type="datetime1">
              <a:rPr lang="en-GB" smtClean="0"/>
              <a:t>19/09/2012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28674F-3DD6-4A39-89C7-6094E38B3467}"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AC8B70-8E65-4F9B-914A-AED9021D5A16}" type="datetime1">
              <a:rPr lang="en-GB" smtClean="0"/>
              <a:t>19/09/2012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28674F-3DD6-4A39-89C7-6094E38B3467}"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2708920"/>
            <a:ext cx="6836296" cy="1470025"/>
          </a:xfrm>
        </p:spPr>
        <p:txBody>
          <a:bodyPr/>
          <a:lstStyle/>
          <a:p>
            <a:r>
              <a:rPr lang="en-GB" dirty="0" smtClean="0"/>
              <a:t>DC Spark Developments</a:t>
            </a:r>
            <a:endParaRPr lang="en-GB" dirty="0"/>
          </a:p>
        </p:txBody>
      </p:sp>
      <p:sp>
        <p:nvSpPr>
          <p:cNvPr id="3" name="Subtitle 2"/>
          <p:cNvSpPr>
            <a:spLocks noGrp="1"/>
          </p:cNvSpPr>
          <p:nvPr>
            <p:ph type="subTitle" idx="1"/>
          </p:nvPr>
        </p:nvSpPr>
        <p:spPr>
          <a:xfrm>
            <a:off x="4067944" y="6093296"/>
            <a:ext cx="5076056" cy="622920"/>
          </a:xfrm>
        </p:spPr>
        <p:txBody>
          <a:bodyPr>
            <a:normAutofit/>
          </a:bodyPr>
          <a:lstStyle/>
          <a:p>
            <a:r>
              <a:rPr lang="en-GB" sz="2000" dirty="0" smtClean="0"/>
              <a:t>Nick Shipman   - Thursday, 16 August 2012</a:t>
            </a:r>
            <a:endParaRPr lang="en-GB" sz="2000" dirty="0"/>
          </a:p>
        </p:txBody>
      </p:sp>
      <p:pic>
        <p:nvPicPr>
          <p:cNvPr id="1028" name="Picture 4" descr="http://www.paranormalpeopleonline.com/wp-content/uploads/2009/10/CERN-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654523"/>
            <a:ext cx="1743075" cy="17551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manchester.cervantes.es/FichasCultura/ImagenesEntidades/Manchester%20University%20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98546" y="75360"/>
            <a:ext cx="2877344" cy="121652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cockcroft.ac.uk/style/images/CI_logo_larg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7704" y="1263324"/>
            <a:ext cx="2409110" cy="1362639"/>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p:cNvSpPr>
            <a:spLocks noGrp="1"/>
          </p:cNvSpPr>
          <p:nvPr>
            <p:ph type="sldNum" sz="quarter" idx="12"/>
          </p:nvPr>
        </p:nvSpPr>
        <p:spPr/>
        <p:txBody>
          <a:bodyPr/>
          <a:lstStyle/>
          <a:p>
            <a:fld id="{4CF74DD4-7154-451D-ABB8-BC32FD48B06C}" type="slidenum">
              <a:rPr lang="en-US" smtClean="0"/>
              <a:pPr/>
              <a:t>1</a:t>
            </a:fld>
            <a:endParaRPr lang="en-US" dirty="0"/>
          </a:p>
        </p:txBody>
      </p:sp>
    </p:spTree>
    <p:extLst>
      <p:ext uri="{BB962C8B-B14F-4D97-AF65-F5344CB8AC3E}">
        <p14:creationId xmlns:p14="http://schemas.microsoft.com/office/powerpoint/2010/main" val="17592467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10</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29689"/>
            <a:ext cx="2447055" cy="3285201"/>
          </a:xfrm>
          <a:prstGeom prst="rect">
            <a:avLst/>
          </a:prstGeom>
        </p:spPr>
      </p:pic>
      <p:sp>
        <p:nvSpPr>
          <p:cNvPr id="6" name="TextBox 5"/>
          <p:cNvSpPr txBox="1"/>
          <p:nvPr/>
        </p:nvSpPr>
        <p:spPr>
          <a:xfrm>
            <a:off x="3203848" y="894199"/>
            <a:ext cx="5940153" cy="2246769"/>
          </a:xfrm>
          <a:prstGeom prst="rect">
            <a:avLst/>
          </a:prstGeom>
          <a:noFill/>
        </p:spPr>
        <p:txBody>
          <a:bodyPr wrap="square" rtlCol="0">
            <a:spAutoFit/>
          </a:bodyPr>
          <a:lstStyle/>
          <a:p>
            <a:pPr algn="l"/>
            <a:r>
              <a:rPr lang="en-US" sz="2800" i="1" baseline="0" dirty="0" smtClean="0">
                <a:solidFill>
                  <a:srgbClr val="7030A0"/>
                </a:solidFill>
              </a:rPr>
              <a:t>Despite </a:t>
            </a:r>
            <a:r>
              <a:rPr lang="en-US" sz="2800" i="1" baseline="0" dirty="0" smtClean="0">
                <a:solidFill>
                  <a:srgbClr val="7030A0"/>
                </a:solidFill>
              </a:rPr>
              <a:t>the comparatively large size of the </a:t>
            </a:r>
            <a:r>
              <a:rPr lang="en-US" sz="2800" i="1" baseline="0" dirty="0" smtClean="0">
                <a:solidFill>
                  <a:srgbClr val="7030A0"/>
                </a:solidFill>
              </a:rPr>
              <a:t>anodes, the system is very compact.  </a:t>
            </a:r>
            <a:r>
              <a:rPr lang="en-US" sz="2800" i="1" baseline="0" dirty="0" smtClean="0">
                <a:solidFill>
                  <a:srgbClr val="7030A0"/>
                </a:solidFill>
              </a:rPr>
              <a:t>Four antennas are included in the design to pick up the radiation from breakdowns.</a:t>
            </a:r>
            <a:endParaRPr lang="en-GB" sz="2800" i="1" dirty="0" smtClean="0">
              <a:solidFill>
                <a:srgbClr val="7030A0"/>
              </a:solidFill>
            </a:endParaRPr>
          </a:p>
        </p:txBody>
      </p:sp>
      <p:sp>
        <p:nvSpPr>
          <p:cNvPr id="9" name="TextBox 8"/>
          <p:cNvSpPr txBox="1"/>
          <p:nvPr/>
        </p:nvSpPr>
        <p:spPr>
          <a:xfrm>
            <a:off x="152055" y="5428381"/>
            <a:ext cx="8884441" cy="1384995"/>
          </a:xfrm>
          <a:prstGeom prst="rect">
            <a:avLst/>
          </a:prstGeom>
          <a:noFill/>
        </p:spPr>
        <p:txBody>
          <a:bodyPr wrap="square" rtlCol="0">
            <a:spAutoFit/>
          </a:bodyPr>
          <a:lstStyle/>
          <a:p>
            <a:pPr algn="l"/>
            <a:r>
              <a:rPr lang="en-US" sz="2800" i="1" dirty="0" smtClean="0">
                <a:solidFill>
                  <a:srgbClr val="7030A0"/>
                </a:solidFill>
              </a:rPr>
              <a:t>The surface of the electrodes</a:t>
            </a:r>
            <a:r>
              <a:rPr lang="en-US" sz="2800" i="1" baseline="0" dirty="0" smtClean="0">
                <a:solidFill>
                  <a:srgbClr val="7030A0"/>
                </a:solidFill>
              </a:rPr>
              <a:t> are 80mm in diameter and have a surface tolerance of &lt;1um.  The picture on the right shows the high precision turning.</a:t>
            </a:r>
            <a:endParaRPr lang="en-GB" sz="2800" i="1" dirty="0" smtClean="0">
              <a:solidFill>
                <a:srgbClr val="7030A0"/>
              </a:solidFill>
            </a:endParaRPr>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3212663"/>
            <a:ext cx="2738429" cy="2232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9798" y="3212663"/>
            <a:ext cx="2750354" cy="2232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itle 1"/>
          <p:cNvSpPr>
            <a:spLocks noGrp="1"/>
          </p:cNvSpPr>
          <p:nvPr>
            <p:ph type="title"/>
          </p:nvPr>
        </p:nvSpPr>
        <p:spPr>
          <a:xfrm>
            <a:off x="1115616" y="0"/>
            <a:ext cx="8229600" cy="1143000"/>
          </a:xfrm>
        </p:spPr>
        <p:txBody>
          <a:bodyPr/>
          <a:lstStyle/>
          <a:p>
            <a:r>
              <a:rPr lang="en-US" dirty="0" smtClean="0"/>
              <a:t> The Fixed Gap System</a:t>
            </a:r>
            <a:endParaRPr lang="en-GB" dirty="0"/>
          </a:p>
        </p:txBody>
      </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7621" y="3314890"/>
            <a:ext cx="2928229" cy="2196172"/>
          </a:xfrm>
          <a:prstGeom prst="rect">
            <a:avLst/>
          </a:prstGeom>
        </p:spPr>
      </p:pic>
    </p:spTree>
    <p:extLst>
      <p:ext uri="{BB962C8B-B14F-4D97-AF65-F5344CB8AC3E}">
        <p14:creationId xmlns:p14="http://schemas.microsoft.com/office/powerpoint/2010/main" val="2609615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11</a:t>
            </a:fld>
            <a:endParaRPr lang="en-GB"/>
          </a:p>
        </p:txBody>
      </p:sp>
      <p:sp>
        <p:nvSpPr>
          <p:cNvPr id="5" name="Title 1"/>
          <p:cNvSpPr>
            <a:spLocks noGrp="1"/>
          </p:cNvSpPr>
          <p:nvPr>
            <p:ph type="title"/>
          </p:nvPr>
        </p:nvSpPr>
        <p:spPr>
          <a:xfrm>
            <a:off x="395536" y="2780928"/>
            <a:ext cx="8229600" cy="1143000"/>
          </a:xfrm>
        </p:spPr>
        <p:txBody>
          <a:bodyPr/>
          <a:lstStyle/>
          <a:p>
            <a:r>
              <a:rPr lang="en-US" dirty="0" smtClean="0"/>
              <a:t>Non-contact gap measurement</a:t>
            </a:r>
            <a:endParaRPr lang="en-GB" dirty="0"/>
          </a:p>
        </p:txBody>
      </p:sp>
    </p:spTree>
    <p:extLst>
      <p:ext uri="{BB962C8B-B14F-4D97-AF65-F5344CB8AC3E}">
        <p14:creationId xmlns:p14="http://schemas.microsoft.com/office/powerpoint/2010/main" val="915153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12</a:t>
            </a:fld>
            <a:endParaRPr lang="en-GB"/>
          </a:p>
        </p:txBody>
      </p:sp>
      <p:sp>
        <p:nvSpPr>
          <p:cNvPr id="5" name="TextBox 4"/>
          <p:cNvSpPr txBox="1"/>
          <p:nvPr/>
        </p:nvSpPr>
        <p:spPr>
          <a:xfrm>
            <a:off x="35496" y="836712"/>
            <a:ext cx="9108504" cy="5693866"/>
          </a:xfrm>
          <a:prstGeom prst="rect">
            <a:avLst/>
          </a:prstGeom>
          <a:noFill/>
        </p:spPr>
        <p:txBody>
          <a:bodyPr wrap="square" rtlCol="0">
            <a:spAutoFit/>
          </a:bodyPr>
          <a:lstStyle/>
          <a:p>
            <a:r>
              <a:rPr lang="en-US" sz="2800" b="1" dirty="0" smtClean="0"/>
              <a:t>Key Features</a:t>
            </a:r>
          </a:p>
          <a:p>
            <a:pPr marL="457200" indent="-457200">
              <a:buFont typeface="Arial" pitchFamily="34" charset="0"/>
              <a:buChar char="•"/>
            </a:pPr>
            <a:r>
              <a:rPr lang="en-US" sz="2800" dirty="0"/>
              <a:t>For use with the tip and plane geometries of System 1 and 2, not needed for fixed gap system</a:t>
            </a:r>
            <a:r>
              <a:rPr lang="en-US" sz="2800" dirty="0" smtClean="0"/>
              <a:t>.</a:t>
            </a:r>
          </a:p>
          <a:p>
            <a:endParaRPr lang="en-US" sz="2800" dirty="0"/>
          </a:p>
          <a:p>
            <a:endParaRPr lang="en-GB" sz="2800" dirty="0"/>
          </a:p>
          <a:p>
            <a:pPr marL="457200" indent="-457200">
              <a:buFont typeface="Arial" pitchFamily="34" charset="0"/>
              <a:buChar char="•"/>
            </a:pPr>
            <a:r>
              <a:rPr lang="en-US" sz="2800" dirty="0" smtClean="0"/>
              <a:t>Measures the absolute distance between the electrodes without them coming into contact.</a:t>
            </a:r>
          </a:p>
          <a:p>
            <a:pPr marL="457200" indent="-457200">
              <a:buFont typeface="Arial" pitchFamily="34" charset="0"/>
              <a:buChar char="•"/>
            </a:pPr>
            <a:r>
              <a:rPr lang="en-US" sz="2800" dirty="0" smtClean="0"/>
              <a:t>Relies on the accurate measurement of the very small capacitance between electrodes.</a:t>
            </a:r>
          </a:p>
          <a:p>
            <a:pPr marL="457200" indent="-457200">
              <a:buFont typeface="Arial" pitchFamily="34" charset="0"/>
              <a:buChar char="•"/>
            </a:pPr>
            <a:r>
              <a:rPr lang="en-US" sz="2800" dirty="0" smtClean="0"/>
              <a:t>A computer controlled stepper motor allows the measurement to be made automatically.</a:t>
            </a:r>
          </a:p>
          <a:p>
            <a:pPr marL="457200" indent="-457200">
              <a:buFont typeface="Arial" pitchFamily="34" charset="0"/>
              <a:buChar char="•"/>
            </a:pPr>
            <a:r>
              <a:rPr lang="en-US" sz="2800" dirty="0" smtClean="0"/>
              <a:t>Has been tested successfully in air and is now been installed on system II.</a:t>
            </a:r>
          </a:p>
        </p:txBody>
      </p:sp>
      <p:sp>
        <p:nvSpPr>
          <p:cNvPr id="6" name="Title 1"/>
          <p:cNvSpPr>
            <a:spLocks noGrp="1"/>
          </p:cNvSpPr>
          <p:nvPr>
            <p:ph type="title"/>
          </p:nvPr>
        </p:nvSpPr>
        <p:spPr>
          <a:xfrm>
            <a:off x="323528" y="0"/>
            <a:ext cx="8229600" cy="1143000"/>
          </a:xfrm>
        </p:spPr>
        <p:txBody>
          <a:bodyPr/>
          <a:lstStyle/>
          <a:p>
            <a:r>
              <a:rPr lang="en-US" dirty="0" smtClean="0"/>
              <a:t>Non-contact gap measurement</a:t>
            </a:r>
            <a:endParaRPr lang="en-GB" dirty="0"/>
          </a:p>
        </p:txBody>
      </p:sp>
      <p:grpSp>
        <p:nvGrpSpPr>
          <p:cNvPr id="7" name="Group 6"/>
          <p:cNvGrpSpPr/>
          <p:nvPr/>
        </p:nvGrpSpPr>
        <p:grpSpPr>
          <a:xfrm>
            <a:off x="5796135" y="1836035"/>
            <a:ext cx="1661905" cy="1152128"/>
            <a:chOff x="4484878" y="4509120"/>
            <a:chExt cx="1661905" cy="1152128"/>
          </a:xfrm>
        </p:grpSpPr>
        <p:grpSp>
          <p:nvGrpSpPr>
            <p:cNvPr id="8" name="Group 7"/>
            <p:cNvGrpSpPr/>
            <p:nvPr/>
          </p:nvGrpSpPr>
          <p:grpSpPr>
            <a:xfrm>
              <a:off x="4644008" y="4581128"/>
              <a:ext cx="1502775" cy="1080120"/>
              <a:chOff x="4932040" y="1556792"/>
              <a:chExt cx="2304256" cy="1656184"/>
            </a:xfrm>
          </p:grpSpPr>
          <p:sp>
            <p:nvSpPr>
              <p:cNvPr id="13" name="Rectangle 12"/>
              <p:cNvSpPr/>
              <p:nvPr/>
            </p:nvSpPr>
            <p:spPr>
              <a:xfrm>
                <a:off x="4932040" y="2996952"/>
                <a:ext cx="2304256"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lowchart: Delay 13"/>
              <p:cNvSpPr/>
              <p:nvPr/>
            </p:nvSpPr>
            <p:spPr>
              <a:xfrm rot="5400000">
                <a:off x="5400092" y="2096852"/>
                <a:ext cx="1296144" cy="21602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p:cNvSpPr txBox="1"/>
            <p:nvPr/>
          </p:nvSpPr>
          <p:spPr>
            <a:xfrm>
              <a:off x="4613780" y="4509120"/>
              <a:ext cx="742511" cy="307777"/>
            </a:xfrm>
            <a:prstGeom prst="rect">
              <a:avLst/>
            </a:prstGeom>
            <a:noFill/>
          </p:spPr>
          <p:txBody>
            <a:bodyPr wrap="none" rtlCol="0">
              <a:spAutoFit/>
            </a:bodyPr>
            <a:lstStyle/>
            <a:p>
              <a:r>
                <a:rPr lang="en-US" sz="1400" i="1" dirty="0" smtClean="0">
                  <a:solidFill>
                    <a:schemeClr val="tx2">
                      <a:lumMod val="60000"/>
                      <a:lumOff val="40000"/>
                    </a:schemeClr>
                  </a:solidFill>
                  <a:latin typeface="Aharoni" pitchFamily="2" charset="-79"/>
                  <a:cs typeface="Aharoni" pitchFamily="2" charset="-79"/>
                </a:rPr>
                <a:t>Anode</a:t>
              </a:r>
              <a:endParaRPr lang="en-US" sz="1400" i="1" dirty="0">
                <a:solidFill>
                  <a:schemeClr val="tx2">
                    <a:lumMod val="60000"/>
                    <a:lumOff val="40000"/>
                  </a:schemeClr>
                </a:solidFill>
                <a:latin typeface="Aharoni" pitchFamily="2" charset="-79"/>
                <a:cs typeface="Aharoni" pitchFamily="2" charset="-79"/>
              </a:endParaRPr>
            </a:p>
          </p:txBody>
        </p:sp>
        <p:sp>
          <p:nvSpPr>
            <p:cNvPr id="10" name="TextBox 9"/>
            <p:cNvSpPr txBox="1"/>
            <p:nvPr/>
          </p:nvSpPr>
          <p:spPr>
            <a:xfrm>
              <a:off x="4484878" y="5278537"/>
              <a:ext cx="889987" cy="307777"/>
            </a:xfrm>
            <a:prstGeom prst="rect">
              <a:avLst/>
            </a:prstGeom>
            <a:noFill/>
          </p:spPr>
          <p:txBody>
            <a:bodyPr wrap="none" rtlCol="0">
              <a:spAutoFit/>
            </a:bodyPr>
            <a:lstStyle/>
            <a:p>
              <a:r>
                <a:rPr lang="en-US" sz="1400" i="1" dirty="0" smtClean="0">
                  <a:solidFill>
                    <a:schemeClr val="tx2">
                      <a:lumMod val="60000"/>
                      <a:lumOff val="40000"/>
                    </a:schemeClr>
                  </a:solidFill>
                  <a:latin typeface="Aharoni" pitchFamily="2" charset="-79"/>
                  <a:cs typeface="Aharoni" pitchFamily="2" charset="-79"/>
                </a:rPr>
                <a:t>Cathode</a:t>
              </a:r>
              <a:endParaRPr lang="en-US" sz="1400" i="1" dirty="0">
                <a:solidFill>
                  <a:schemeClr val="tx2">
                    <a:lumMod val="60000"/>
                    <a:lumOff val="40000"/>
                  </a:schemeClr>
                </a:solidFill>
                <a:latin typeface="Aharoni" pitchFamily="2" charset="-79"/>
                <a:cs typeface="Aharoni" pitchFamily="2" charset="-79"/>
              </a:endParaRPr>
            </a:p>
          </p:txBody>
        </p:sp>
        <p:cxnSp>
          <p:nvCxnSpPr>
            <p:cNvPr id="11" name="Straight Arrow Connector 10"/>
            <p:cNvCxnSpPr/>
            <p:nvPr/>
          </p:nvCxnSpPr>
          <p:spPr>
            <a:xfrm flipH="1">
              <a:off x="5428539" y="5251871"/>
              <a:ext cx="288032" cy="216024"/>
            </a:xfrm>
            <a:prstGeom prst="straightConnector1">
              <a:avLst/>
            </a:prstGeom>
            <a:ln w="15875">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508104" y="5013176"/>
              <a:ext cx="545342" cy="307777"/>
            </a:xfrm>
            <a:prstGeom prst="rect">
              <a:avLst/>
            </a:prstGeom>
            <a:noFill/>
          </p:spPr>
          <p:txBody>
            <a:bodyPr wrap="none" rtlCol="0">
              <a:spAutoFit/>
            </a:bodyPr>
            <a:lstStyle/>
            <a:p>
              <a:r>
                <a:rPr lang="en-US" sz="1400" i="1" dirty="0" smtClean="0">
                  <a:solidFill>
                    <a:schemeClr val="tx2">
                      <a:lumMod val="60000"/>
                      <a:lumOff val="40000"/>
                    </a:schemeClr>
                  </a:solidFill>
                  <a:latin typeface="Aharoni" pitchFamily="2" charset="-79"/>
                  <a:cs typeface="Aharoni" pitchFamily="2" charset="-79"/>
                </a:rPr>
                <a:t>Gap</a:t>
              </a:r>
              <a:endParaRPr lang="en-US" sz="1400" i="1" dirty="0">
                <a:solidFill>
                  <a:schemeClr val="tx2">
                    <a:lumMod val="60000"/>
                    <a:lumOff val="40000"/>
                  </a:schemeClr>
                </a:solidFill>
                <a:latin typeface="Aharoni" pitchFamily="2" charset="-79"/>
                <a:cs typeface="Aharoni" pitchFamily="2" charset="-79"/>
              </a:endParaRPr>
            </a:p>
          </p:txBody>
        </p:sp>
      </p:grpSp>
    </p:spTree>
    <p:extLst>
      <p:ext uri="{BB962C8B-B14F-4D97-AF65-F5344CB8AC3E}">
        <p14:creationId xmlns:p14="http://schemas.microsoft.com/office/powerpoint/2010/main" val="688433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13</a:t>
            </a:fld>
            <a:endParaRPr lang="en-GB"/>
          </a:p>
        </p:txBody>
      </p:sp>
      <p:sp>
        <p:nvSpPr>
          <p:cNvPr id="5" name="Title 1"/>
          <p:cNvSpPr>
            <a:spLocks noGrp="1"/>
          </p:cNvSpPr>
          <p:nvPr>
            <p:ph type="title"/>
          </p:nvPr>
        </p:nvSpPr>
        <p:spPr>
          <a:xfrm>
            <a:off x="395536" y="2780928"/>
            <a:ext cx="8229600" cy="1143000"/>
          </a:xfrm>
        </p:spPr>
        <p:txBody>
          <a:bodyPr/>
          <a:lstStyle/>
          <a:p>
            <a:r>
              <a:rPr lang="en-US" dirty="0" smtClean="0"/>
              <a:t>Measured Turn on Times</a:t>
            </a:r>
            <a:endParaRPr lang="en-GB" dirty="0"/>
          </a:p>
        </p:txBody>
      </p:sp>
    </p:spTree>
    <p:extLst>
      <p:ext uri="{BB962C8B-B14F-4D97-AF65-F5344CB8AC3E}">
        <p14:creationId xmlns:p14="http://schemas.microsoft.com/office/powerpoint/2010/main" val="3626607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032"/>
            <a:ext cx="8229600" cy="836712"/>
          </a:xfrm>
        </p:spPr>
        <p:txBody>
          <a:bodyPr/>
          <a:lstStyle/>
          <a:p>
            <a:r>
              <a:rPr lang="en-US" dirty="0" smtClean="0"/>
              <a:t>DC Spark System Turn on Time</a:t>
            </a:r>
            <a:endParaRPr lang="en-GB" dirty="0"/>
          </a:p>
        </p:txBody>
      </p:sp>
      <p:sp>
        <p:nvSpPr>
          <p:cNvPr id="4" name="Slide Number Placeholder 3"/>
          <p:cNvSpPr>
            <a:spLocks noGrp="1"/>
          </p:cNvSpPr>
          <p:nvPr>
            <p:ph type="sldNum" sz="quarter" idx="12"/>
          </p:nvPr>
        </p:nvSpPr>
        <p:spPr/>
        <p:txBody>
          <a:bodyPr/>
          <a:lstStyle/>
          <a:p>
            <a:fld id="{5528674F-3DD6-4A39-89C7-6094E38B3467}" type="slidenum">
              <a:rPr lang="en-GB" smtClean="0"/>
              <a:pPr/>
              <a:t>14</a:t>
            </a:fld>
            <a:endParaRPr lang="en-GB"/>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36271"/>
            <a:ext cx="5868144" cy="3167759"/>
          </a:xfrm>
          <a:prstGeom prst="rect">
            <a:avLst/>
          </a:prstGeom>
        </p:spPr>
      </p:pic>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r="8599"/>
          <a:stretch/>
        </p:blipFill>
        <p:spPr>
          <a:xfrm>
            <a:off x="-15233" y="3707905"/>
            <a:ext cx="5377455" cy="3249487"/>
          </a:xfrm>
          <a:prstGeom prst="rect">
            <a:avLst/>
          </a:prstGeom>
        </p:spPr>
      </p:pic>
      <p:sp>
        <p:nvSpPr>
          <p:cNvPr id="14" name="TextBox 13"/>
          <p:cNvSpPr txBox="1"/>
          <p:nvPr/>
        </p:nvSpPr>
        <p:spPr>
          <a:xfrm>
            <a:off x="5362222" y="780098"/>
            <a:ext cx="3674273" cy="5940088"/>
          </a:xfrm>
          <a:prstGeom prst="rect">
            <a:avLst/>
          </a:prstGeom>
          <a:noFill/>
        </p:spPr>
        <p:txBody>
          <a:bodyPr wrap="square" rtlCol="0">
            <a:spAutoFit/>
          </a:bodyPr>
          <a:lstStyle/>
          <a:p>
            <a:r>
              <a:rPr lang="en-US" sz="2000" i="1" dirty="0" smtClean="0">
                <a:solidFill>
                  <a:srgbClr val="7030A0"/>
                </a:solidFill>
              </a:rPr>
              <a:t>Sample size = 50</a:t>
            </a:r>
          </a:p>
          <a:p>
            <a:endParaRPr lang="en-US" sz="2000" dirty="0"/>
          </a:p>
          <a:p>
            <a:r>
              <a:rPr lang="en-US" sz="2000" i="1" dirty="0" smtClean="0">
                <a:solidFill>
                  <a:srgbClr val="7030A0"/>
                </a:solidFill>
              </a:rPr>
              <a:t>The spread in voltage fall times (and current rise times) is extremely small compared to the RF case.</a:t>
            </a:r>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a:p>
          <a:p>
            <a:r>
              <a:rPr lang="en-US" sz="2000" i="1" dirty="0" smtClean="0">
                <a:solidFill>
                  <a:srgbClr val="7030A0"/>
                </a:solidFill>
              </a:rPr>
              <a:t>The measured current </a:t>
            </a:r>
            <a:r>
              <a:rPr lang="en-US" sz="2000" i="1" dirty="0" smtClean="0">
                <a:solidFill>
                  <a:srgbClr val="7030A0"/>
                </a:solidFill>
              </a:rPr>
              <a:t>rise time always shorter than voltage fall time due to initial charging current overlap.</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7615" y="2727255"/>
            <a:ext cx="3953345" cy="2141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1637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15</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7384"/>
            <a:ext cx="8733150" cy="4823463"/>
          </a:xfrm>
          <a:prstGeom prst="rect">
            <a:avLst/>
          </a:prstGeom>
        </p:spPr>
      </p:pic>
      <p:sp>
        <p:nvSpPr>
          <p:cNvPr id="6" name="TextBox 5"/>
          <p:cNvSpPr txBox="1"/>
          <p:nvPr/>
        </p:nvSpPr>
        <p:spPr>
          <a:xfrm>
            <a:off x="0" y="4797152"/>
            <a:ext cx="8748464" cy="2031325"/>
          </a:xfrm>
          <a:prstGeom prst="rect">
            <a:avLst/>
          </a:prstGeom>
          <a:noFill/>
        </p:spPr>
        <p:txBody>
          <a:bodyPr wrap="square" rtlCol="0">
            <a:spAutoFit/>
          </a:bodyPr>
          <a:lstStyle/>
          <a:p>
            <a:r>
              <a:rPr lang="en-US" dirty="0" smtClean="0"/>
              <a:t>The power supply was always set at 4kV.  However a breakdown often occurred before the voltage across the gap had reached this value.</a:t>
            </a:r>
          </a:p>
          <a:p>
            <a:endParaRPr lang="en-US" dirty="0"/>
          </a:p>
          <a:p>
            <a:r>
              <a:rPr lang="en-US" dirty="0" smtClean="0"/>
              <a:t>The higher the gap voltage immediately before breakdown the longer the slope.</a:t>
            </a:r>
          </a:p>
          <a:p>
            <a:endParaRPr lang="en-US" dirty="0"/>
          </a:p>
          <a:p>
            <a:r>
              <a:rPr lang="en-US" dirty="0" smtClean="0"/>
              <a:t>I had not expected to see </a:t>
            </a:r>
            <a:r>
              <a:rPr lang="en-US" dirty="0" smtClean="0"/>
              <a:t>any </a:t>
            </a:r>
            <a:r>
              <a:rPr lang="en-US" dirty="0" smtClean="0"/>
              <a:t>correlation as I expected the tiny variation in </a:t>
            </a:r>
            <a:r>
              <a:rPr lang="en-US" dirty="0" smtClean="0"/>
              <a:t>breakdown </a:t>
            </a:r>
            <a:r>
              <a:rPr lang="en-US" dirty="0" smtClean="0"/>
              <a:t>times to be dominated by noise or error.</a:t>
            </a:r>
            <a:endParaRPr lang="en-GB" dirty="0"/>
          </a:p>
        </p:txBody>
      </p:sp>
    </p:spTree>
    <p:extLst>
      <p:ext uri="{BB962C8B-B14F-4D97-AF65-F5344CB8AC3E}">
        <p14:creationId xmlns:p14="http://schemas.microsoft.com/office/powerpoint/2010/main" val="429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16</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0648"/>
            <a:ext cx="9144000" cy="4936142"/>
          </a:xfrm>
          <a:prstGeom prst="rect">
            <a:avLst/>
          </a:prstGeom>
        </p:spPr>
      </p:pic>
      <p:sp>
        <p:nvSpPr>
          <p:cNvPr id="7" name="TextBox 6"/>
          <p:cNvSpPr txBox="1"/>
          <p:nvPr/>
        </p:nvSpPr>
        <p:spPr>
          <a:xfrm>
            <a:off x="611561" y="5445224"/>
            <a:ext cx="8280920" cy="1200329"/>
          </a:xfrm>
          <a:prstGeom prst="rect">
            <a:avLst/>
          </a:prstGeom>
          <a:noFill/>
        </p:spPr>
        <p:txBody>
          <a:bodyPr wrap="square" rtlCol="0">
            <a:spAutoFit/>
          </a:bodyPr>
          <a:lstStyle/>
          <a:p>
            <a:r>
              <a:rPr lang="en-US" dirty="0" smtClean="0"/>
              <a:t>Where breakdowns occur very early the voltage across the gap is still charging up resulting in an increase in fall time.</a:t>
            </a:r>
          </a:p>
          <a:p>
            <a:r>
              <a:rPr lang="en-US" dirty="0" smtClean="0"/>
              <a:t>Once the voltage across the gap is fully charged there is no discernible difference in the voltage fall time.</a:t>
            </a:r>
            <a:endParaRPr lang="en-GB" dirty="0"/>
          </a:p>
        </p:txBody>
      </p:sp>
    </p:spTree>
    <p:extLst>
      <p:ext uri="{BB962C8B-B14F-4D97-AF65-F5344CB8AC3E}">
        <p14:creationId xmlns:p14="http://schemas.microsoft.com/office/powerpoint/2010/main" val="2368090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17</a:t>
            </a:fld>
            <a:endParaRPr lang="en-GB"/>
          </a:p>
        </p:txBody>
      </p:sp>
      <p:sp>
        <p:nvSpPr>
          <p:cNvPr id="6" name="TextBox 5"/>
          <p:cNvSpPr txBox="1"/>
          <p:nvPr/>
        </p:nvSpPr>
        <p:spPr>
          <a:xfrm>
            <a:off x="432049" y="5517232"/>
            <a:ext cx="8568952" cy="1384995"/>
          </a:xfrm>
          <a:prstGeom prst="rect">
            <a:avLst/>
          </a:prstGeom>
          <a:noFill/>
        </p:spPr>
        <p:txBody>
          <a:bodyPr wrap="square" rtlCol="0">
            <a:spAutoFit/>
          </a:bodyPr>
          <a:lstStyle/>
          <a:p>
            <a:r>
              <a:rPr lang="en-US" sz="2800" i="1" dirty="0" smtClean="0">
                <a:solidFill>
                  <a:srgbClr val="7030A0"/>
                </a:solidFill>
              </a:rPr>
              <a:t>The Swiss FEL turn on times are much longer than in the DC case and the variation is much greater, this is keeping with other RF breakdown turn on time measurements.</a:t>
            </a:r>
            <a:endParaRPr lang="en-GB" sz="2800" i="1" dirty="0">
              <a:solidFill>
                <a:srgbClr val="7030A0"/>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017" y="764704"/>
            <a:ext cx="8748463" cy="4831920"/>
          </a:xfrm>
          <a:prstGeom prst="rect">
            <a:avLst/>
          </a:prstGeom>
        </p:spPr>
      </p:pic>
      <p:sp>
        <p:nvSpPr>
          <p:cNvPr id="5" name="Title 1"/>
          <p:cNvSpPr>
            <a:spLocks noGrp="1"/>
          </p:cNvSpPr>
          <p:nvPr>
            <p:ph type="title"/>
          </p:nvPr>
        </p:nvSpPr>
        <p:spPr>
          <a:xfrm>
            <a:off x="601725" y="-99392"/>
            <a:ext cx="8229600" cy="1143000"/>
          </a:xfrm>
        </p:spPr>
        <p:txBody>
          <a:bodyPr/>
          <a:lstStyle/>
          <a:p>
            <a:r>
              <a:rPr lang="en-US" dirty="0" smtClean="0"/>
              <a:t>Measured Turn on Times</a:t>
            </a:r>
            <a:endParaRPr lang="en-GB" dirty="0"/>
          </a:p>
        </p:txBody>
      </p:sp>
    </p:spTree>
    <p:extLst>
      <p:ext uri="{BB962C8B-B14F-4D97-AF65-F5344CB8AC3E}">
        <p14:creationId xmlns:p14="http://schemas.microsoft.com/office/powerpoint/2010/main" val="2405213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746194"/>
            <a:ext cx="8410575" cy="578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89791" y="-243408"/>
            <a:ext cx="8229600" cy="1143000"/>
          </a:xfrm>
        </p:spPr>
        <p:txBody>
          <a:bodyPr>
            <a:normAutofit/>
          </a:bodyPr>
          <a:lstStyle/>
          <a:p>
            <a:r>
              <a:rPr lang="en-US" dirty="0" smtClean="0"/>
              <a:t>Falling edge duration - TBTS</a:t>
            </a:r>
            <a:endParaRPr lang="en-US" dirty="0"/>
          </a:p>
        </p:txBody>
      </p:sp>
      <p:grpSp>
        <p:nvGrpSpPr>
          <p:cNvPr id="9223" name="Group 9222"/>
          <p:cNvGrpSpPr/>
          <p:nvPr/>
        </p:nvGrpSpPr>
        <p:grpSpPr>
          <a:xfrm>
            <a:off x="323528" y="3791565"/>
            <a:ext cx="3371608" cy="2673588"/>
            <a:chOff x="323528" y="4005064"/>
            <a:chExt cx="3371608" cy="2673588"/>
          </a:xfrm>
        </p:grpSpPr>
        <p:pic>
          <p:nvPicPr>
            <p:cNvPr id="1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4005064"/>
              <a:ext cx="2925838" cy="219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10"/>
            <p:cNvCxnSpPr/>
            <p:nvPr/>
          </p:nvCxnSpPr>
          <p:spPr>
            <a:xfrm>
              <a:off x="1837722" y="4788606"/>
              <a:ext cx="153448" cy="817435"/>
            </a:xfrm>
            <a:prstGeom prst="line">
              <a:avLst/>
            </a:prstGeom>
          </p:spPr>
          <p:style>
            <a:lnRef idx="3">
              <a:schemeClr val="dk1"/>
            </a:lnRef>
            <a:fillRef idx="0">
              <a:schemeClr val="dk1"/>
            </a:fillRef>
            <a:effectRef idx="2">
              <a:schemeClr val="dk1"/>
            </a:effectRef>
            <a:fontRef idx="minor">
              <a:schemeClr val="tx1"/>
            </a:fontRef>
          </p:style>
        </p:cxnSp>
        <p:sp>
          <p:nvSpPr>
            <p:cNvPr id="17" name="Oval 16"/>
            <p:cNvSpPr/>
            <p:nvPr/>
          </p:nvSpPr>
          <p:spPr>
            <a:xfrm>
              <a:off x="1837722" y="5102253"/>
              <a:ext cx="144016" cy="144016"/>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sp>
          <p:nvSpPr>
            <p:cNvPr id="18" name="TextBox 17"/>
            <p:cNvSpPr txBox="1"/>
            <p:nvPr/>
          </p:nvSpPr>
          <p:spPr>
            <a:xfrm>
              <a:off x="2332262" y="4653136"/>
              <a:ext cx="1362874" cy="369332"/>
            </a:xfrm>
            <a:prstGeom prst="rect">
              <a:avLst/>
            </a:prstGeom>
            <a:noFill/>
          </p:spPr>
          <p:txBody>
            <a:bodyPr wrap="none" rtlCol="0">
              <a:spAutoFit/>
            </a:bodyPr>
            <a:lstStyle/>
            <a:p>
              <a:r>
                <a:rPr lang="en-US" dirty="0" smtClean="0">
                  <a:solidFill>
                    <a:prstClr val="black"/>
                  </a:solidFill>
                </a:rPr>
                <a:t>Slope [%/ns]</a:t>
              </a:r>
              <a:endParaRPr lang="en-US" dirty="0">
                <a:solidFill>
                  <a:prstClr val="black"/>
                </a:solidFill>
              </a:endParaRPr>
            </a:p>
          </p:txBody>
        </p:sp>
        <p:cxnSp>
          <p:nvCxnSpPr>
            <p:cNvPr id="20" name="Straight Arrow Connector 19"/>
            <p:cNvCxnSpPr>
              <a:stCxn id="18" idx="1"/>
              <a:endCxn id="17" idx="6"/>
            </p:cNvCxnSpPr>
            <p:nvPr/>
          </p:nvCxnSpPr>
          <p:spPr>
            <a:xfrm flipH="1">
              <a:off x="1981738" y="4837802"/>
              <a:ext cx="350524" cy="33645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2" name="Straight Connector 21"/>
            <p:cNvCxnSpPr/>
            <p:nvPr/>
          </p:nvCxnSpPr>
          <p:spPr>
            <a:xfrm flipH="1">
              <a:off x="1619672" y="4509120"/>
              <a:ext cx="1368152" cy="0"/>
            </a:xfrm>
            <a:prstGeom prst="line">
              <a:avLst/>
            </a:prstGeom>
            <a:ln>
              <a:prstDash val="sysDot"/>
            </a:ln>
          </p:spPr>
          <p:style>
            <a:lnRef idx="2">
              <a:schemeClr val="dk1"/>
            </a:lnRef>
            <a:fillRef idx="0">
              <a:schemeClr val="dk1"/>
            </a:fillRef>
            <a:effectRef idx="1">
              <a:schemeClr val="dk1"/>
            </a:effectRef>
            <a:fontRef idx="minor">
              <a:schemeClr val="tx1"/>
            </a:fontRef>
          </p:style>
        </p:cxnSp>
        <p:cxnSp>
          <p:nvCxnSpPr>
            <p:cNvPr id="26" name="Straight Connector 25"/>
            <p:cNvCxnSpPr/>
            <p:nvPr/>
          </p:nvCxnSpPr>
          <p:spPr>
            <a:xfrm flipH="1">
              <a:off x="1991170" y="5805264"/>
              <a:ext cx="996654" cy="0"/>
            </a:xfrm>
            <a:prstGeom prst="line">
              <a:avLst/>
            </a:prstGeom>
            <a:ln>
              <a:prstDash val="sysDot"/>
            </a:ln>
          </p:spPr>
          <p:style>
            <a:lnRef idx="2">
              <a:schemeClr val="dk1"/>
            </a:lnRef>
            <a:fillRef idx="0">
              <a:schemeClr val="dk1"/>
            </a:fillRef>
            <a:effectRef idx="1">
              <a:schemeClr val="dk1"/>
            </a:effectRef>
            <a:fontRef idx="minor">
              <a:schemeClr val="tx1"/>
            </a:fontRef>
          </p:style>
        </p:cxnSp>
        <p:sp>
          <p:nvSpPr>
            <p:cNvPr id="24" name="TextBox 23"/>
            <p:cNvSpPr txBox="1"/>
            <p:nvPr/>
          </p:nvSpPr>
          <p:spPr>
            <a:xfrm>
              <a:off x="2894297" y="4283804"/>
              <a:ext cx="583814" cy="369332"/>
            </a:xfrm>
            <a:prstGeom prst="rect">
              <a:avLst/>
            </a:prstGeom>
            <a:noFill/>
          </p:spPr>
          <p:txBody>
            <a:bodyPr wrap="none" rtlCol="0">
              <a:spAutoFit/>
            </a:bodyPr>
            <a:lstStyle/>
            <a:p>
              <a:r>
                <a:rPr lang="en-US" dirty="0" smtClean="0">
                  <a:solidFill>
                    <a:prstClr val="black"/>
                  </a:solidFill>
                </a:rPr>
                <a:t>90%</a:t>
              </a:r>
              <a:endParaRPr lang="en-US" dirty="0">
                <a:solidFill>
                  <a:prstClr val="black"/>
                </a:solidFill>
              </a:endParaRPr>
            </a:p>
          </p:txBody>
        </p:sp>
        <p:sp>
          <p:nvSpPr>
            <p:cNvPr id="29" name="TextBox 28"/>
            <p:cNvSpPr txBox="1"/>
            <p:nvPr/>
          </p:nvSpPr>
          <p:spPr>
            <a:xfrm>
              <a:off x="2957459" y="5606041"/>
              <a:ext cx="583814" cy="369332"/>
            </a:xfrm>
            <a:prstGeom prst="rect">
              <a:avLst/>
            </a:prstGeom>
            <a:noFill/>
          </p:spPr>
          <p:txBody>
            <a:bodyPr wrap="none" rtlCol="0">
              <a:spAutoFit/>
            </a:bodyPr>
            <a:lstStyle/>
            <a:p>
              <a:r>
                <a:rPr lang="en-US" dirty="0">
                  <a:solidFill>
                    <a:prstClr val="black"/>
                  </a:solidFill>
                </a:rPr>
                <a:t>1</a:t>
              </a:r>
              <a:r>
                <a:rPr lang="en-US" dirty="0" smtClean="0">
                  <a:solidFill>
                    <a:prstClr val="black"/>
                  </a:solidFill>
                </a:rPr>
                <a:t>0%</a:t>
              </a:r>
              <a:endParaRPr lang="en-US" dirty="0">
                <a:solidFill>
                  <a:prstClr val="black"/>
                </a:solidFill>
              </a:endParaRPr>
            </a:p>
          </p:txBody>
        </p:sp>
        <p:cxnSp>
          <p:nvCxnSpPr>
            <p:cNvPr id="30" name="Straight Connector 29"/>
            <p:cNvCxnSpPr/>
            <p:nvPr/>
          </p:nvCxnSpPr>
          <p:spPr>
            <a:xfrm flipV="1">
              <a:off x="1619672" y="4509120"/>
              <a:ext cx="0" cy="1800200"/>
            </a:xfrm>
            <a:prstGeom prst="line">
              <a:avLst/>
            </a:prstGeom>
            <a:ln>
              <a:prstDash val="sysDot"/>
            </a:ln>
          </p:spPr>
          <p:style>
            <a:lnRef idx="2">
              <a:schemeClr val="dk1"/>
            </a:lnRef>
            <a:fillRef idx="0">
              <a:schemeClr val="dk1"/>
            </a:fillRef>
            <a:effectRef idx="1">
              <a:schemeClr val="dk1"/>
            </a:effectRef>
            <a:fontRef idx="minor">
              <a:schemeClr val="tx1"/>
            </a:fontRef>
          </p:style>
        </p:cxnSp>
        <p:cxnSp>
          <p:nvCxnSpPr>
            <p:cNvPr id="33" name="Straight Connector 32"/>
            <p:cNvCxnSpPr/>
            <p:nvPr/>
          </p:nvCxnSpPr>
          <p:spPr>
            <a:xfrm flipV="1">
              <a:off x="2009995" y="5790707"/>
              <a:ext cx="0" cy="518613"/>
            </a:xfrm>
            <a:prstGeom prst="line">
              <a:avLst/>
            </a:prstGeom>
            <a:ln>
              <a:prstDash val="sysDot"/>
            </a:ln>
          </p:spPr>
          <p:style>
            <a:lnRef idx="2">
              <a:schemeClr val="dk1"/>
            </a:lnRef>
            <a:fillRef idx="0">
              <a:schemeClr val="dk1"/>
            </a:fillRef>
            <a:effectRef idx="1">
              <a:schemeClr val="dk1"/>
            </a:effectRef>
            <a:fontRef idx="minor">
              <a:schemeClr val="tx1"/>
            </a:fontRef>
          </p:style>
        </p:cxnSp>
        <p:cxnSp>
          <p:nvCxnSpPr>
            <p:cNvPr id="9220" name="Straight Arrow Connector 9219"/>
            <p:cNvCxnSpPr/>
            <p:nvPr/>
          </p:nvCxnSpPr>
          <p:spPr>
            <a:xfrm>
              <a:off x="1619672" y="6199443"/>
              <a:ext cx="390323"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9221" name="TextBox 9220"/>
            <p:cNvSpPr txBox="1"/>
            <p:nvPr/>
          </p:nvSpPr>
          <p:spPr>
            <a:xfrm>
              <a:off x="1346145" y="6309320"/>
              <a:ext cx="983154" cy="369332"/>
            </a:xfrm>
            <a:prstGeom prst="rect">
              <a:avLst/>
            </a:prstGeom>
            <a:noFill/>
          </p:spPr>
          <p:txBody>
            <a:bodyPr wrap="none" rtlCol="0">
              <a:spAutoFit/>
            </a:bodyPr>
            <a:lstStyle/>
            <a:p>
              <a:r>
                <a:rPr lang="en-US" dirty="0" smtClean="0">
                  <a:solidFill>
                    <a:prstClr val="black"/>
                  </a:solidFill>
                </a:rPr>
                <a:t>Fall time</a:t>
              </a:r>
              <a:endParaRPr lang="en-US" dirty="0">
                <a:solidFill>
                  <a:prstClr val="black"/>
                </a:solidFill>
              </a:endParaRPr>
            </a:p>
          </p:txBody>
        </p:sp>
      </p:grpSp>
      <p:sp>
        <p:nvSpPr>
          <p:cNvPr id="19" name="Subtitle 2"/>
          <p:cNvSpPr txBox="1">
            <a:spLocks/>
          </p:cNvSpPr>
          <p:nvPr/>
        </p:nvSpPr>
        <p:spPr>
          <a:xfrm>
            <a:off x="3923928" y="6309320"/>
            <a:ext cx="5220072" cy="465372"/>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t>Slide courtesy of Alexey </a:t>
            </a:r>
            <a:r>
              <a:rPr lang="en-US" dirty="0" err="1" smtClean="0"/>
              <a:t>Dubrovskiy</a:t>
            </a:r>
            <a:endParaRPr lang="en-US" dirty="0" smtClean="0"/>
          </a:p>
        </p:txBody>
      </p:sp>
    </p:spTree>
    <p:extLst>
      <p:ext uri="{BB962C8B-B14F-4D97-AF65-F5344CB8AC3E}">
        <p14:creationId xmlns:p14="http://schemas.microsoft.com/office/powerpoint/2010/main" val="27643616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24744"/>
            <a:ext cx="8620125" cy="520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dirty="0" smtClean="0"/>
              <a:t>Falling edge duration - KEK</a:t>
            </a:r>
            <a:endParaRPr lang="en-US" dirty="0"/>
          </a:p>
        </p:txBody>
      </p:sp>
      <p:grpSp>
        <p:nvGrpSpPr>
          <p:cNvPr id="7" name="Group 6"/>
          <p:cNvGrpSpPr/>
          <p:nvPr/>
        </p:nvGrpSpPr>
        <p:grpSpPr>
          <a:xfrm>
            <a:off x="199673" y="3820398"/>
            <a:ext cx="3371608" cy="2673588"/>
            <a:chOff x="323528" y="4005064"/>
            <a:chExt cx="3371608" cy="2673588"/>
          </a:xfrm>
        </p:grpSpPr>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4005064"/>
              <a:ext cx="2925838" cy="219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Connector 8"/>
            <p:cNvCxnSpPr/>
            <p:nvPr/>
          </p:nvCxnSpPr>
          <p:spPr>
            <a:xfrm>
              <a:off x="1837722" y="4788606"/>
              <a:ext cx="153448" cy="817435"/>
            </a:xfrm>
            <a:prstGeom prst="line">
              <a:avLst/>
            </a:prstGeom>
          </p:spPr>
          <p:style>
            <a:lnRef idx="3">
              <a:schemeClr val="dk1"/>
            </a:lnRef>
            <a:fillRef idx="0">
              <a:schemeClr val="dk1"/>
            </a:fillRef>
            <a:effectRef idx="2">
              <a:schemeClr val="dk1"/>
            </a:effectRef>
            <a:fontRef idx="minor">
              <a:schemeClr val="tx1"/>
            </a:fontRef>
          </p:style>
        </p:cxnSp>
        <p:sp>
          <p:nvSpPr>
            <p:cNvPr id="10" name="Oval 9"/>
            <p:cNvSpPr/>
            <p:nvPr/>
          </p:nvSpPr>
          <p:spPr>
            <a:xfrm>
              <a:off x="1837722" y="5102253"/>
              <a:ext cx="144016" cy="144016"/>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sp>
          <p:nvSpPr>
            <p:cNvPr id="11" name="TextBox 10"/>
            <p:cNvSpPr txBox="1"/>
            <p:nvPr/>
          </p:nvSpPr>
          <p:spPr>
            <a:xfrm>
              <a:off x="2332262" y="4653136"/>
              <a:ext cx="1362874" cy="369332"/>
            </a:xfrm>
            <a:prstGeom prst="rect">
              <a:avLst/>
            </a:prstGeom>
            <a:noFill/>
          </p:spPr>
          <p:txBody>
            <a:bodyPr wrap="none" rtlCol="0">
              <a:spAutoFit/>
            </a:bodyPr>
            <a:lstStyle/>
            <a:p>
              <a:r>
                <a:rPr lang="en-US" dirty="0" smtClean="0">
                  <a:solidFill>
                    <a:prstClr val="black"/>
                  </a:solidFill>
                </a:rPr>
                <a:t>Slope [%/ns]</a:t>
              </a:r>
              <a:endParaRPr lang="en-US" dirty="0">
                <a:solidFill>
                  <a:prstClr val="black"/>
                </a:solidFill>
              </a:endParaRPr>
            </a:p>
          </p:txBody>
        </p:sp>
        <p:cxnSp>
          <p:nvCxnSpPr>
            <p:cNvPr id="12" name="Straight Arrow Connector 11"/>
            <p:cNvCxnSpPr>
              <a:stCxn id="11" idx="1"/>
              <a:endCxn id="10" idx="6"/>
            </p:cNvCxnSpPr>
            <p:nvPr/>
          </p:nvCxnSpPr>
          <p:spPr>
            <a:xfrm flipH="1">
              <a:off x="1981738" y="4837802"/>
              <a:ext cx="350524" cy="33645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flipH="1">
              <a:off x="1619672" y="4509120"/>
              <a:ext cx="1368152" cy="0"/>
            </a:xfrm>
            <a:prstGeom prst="line">
              <a:avLst/>
            </a:prstGeom>
            <a:ln>
              <a:prstDash val="sysDot"/>
            </a:ln>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flipH="1">
              <a:off x="1991170" y="5805264"/>
              <a:ext cx="996654" cy="0"/>
            </a:xfrm>
            <a:prstGeom prst="line">
              <a:avLst/>
            </a:prstGeom>
            <a:ln>
              <a:prstDash val="sysDot"/>
            </a:ln>
          </p:spPr>
          <p:style>
            <a:lnRef idx="2">
              <a:schemeClr val="dk1"/>
            </a:lnRef>
            <a:fillRef idx="0">
              <a:schemeClr val="dk1"/>
            </a:fillRef>
            <a:effectRef idx="1">
              <a:schemeClr val="dk1"/>
            </a:effectRef>
            <a:fontRef idx="minor">
              <a:schemeClr val="tx1"/>
            </a:fontRef>
          </p:style>
        </p:cxnSp>
        <p:sp>
          <p:nvSpPr>
            <p:cNvPr id="15" name="TextBox 14"/>
            <p:cNvSpPr txBox="1"/>
            <p:nvPr/>
          </p:nvSpPr>
          <p:spPr>
            <a:xfrm>
              <a:off x="2894297" y="4283804"/>
              <a:ext cx="583814" cy="369332"/>
            </a:xfrm>
            <a:prstGeom prst="rect">
              <a:avLst/>
            </a:prstGeom>
            <a:noFill/>
          </p:spPr>
          <p:txBody>
            <a:bodyPr wrap="none" rtlCol="0">
              <a:spAutoFit/>
            </a:bodyPr>
            <a:lstStyle/>
            <a:p>
              <a:r>
                <a:rPr lang="en-US" dirty="0" smtClean="0">
                  <a:solidFill>
                    <a:prstClr val="black"/>
                  </a:solidFill>
                </a:rPr>
                <a:t>90%</a:t>
              </a:r>
              <a:endParaRPr lang="en-US" dirty="0">
                <a:solidFill>
                  <a:prstClr val="black"/>
                </a:solidFill>
              </a:endParaRPr>
            </a:p>
          </p:txBody>
        </p:sp>
        <p:sp>
          <p:nvSpPr>
            <p:cNvPr id="16" name="TextBox 15"/>
            <p:cNvSpPr txBox="1"/>
            <p:nvPr/>
          </p:nvSpPr>
          <p:spPr>
            <a:xfrm>
              <a:off x="2957459" y="5606041"/>
              <a:ext cx="583814" cy="369332"/>
            </a:xfrm>
            <a:prstGeom prst="rect">
              <a:avLst/>
            </a:prstGeom>
            <a:noFill/>
          </p:spPr>
          <p:txBody>
            <a:bodyPr wrap="none" rtlCol="0">
              <a:spAutoFit/>
            </a:bodyPr>
            <a:lstStyle/>
            <a:p>
              <a:r>
                <a:rPr lang="en-US" dirty="0">
                  <a:solidFill>
                    <a:prstClr val="black"/>
                  </a:solidFill>
                </a:rPr>
                <a:t>1</a:t>
              </a:r>
              <a:r>
                <a:rPr lang="en-US" dirty="0" smtClean="0">
                  <a:solidFill>
                    <a:prstClr val="black"/>
                  </a:solidFill>
                </a:rPr>
                <a:t>0%</a:t>
              </a:r>
              <a:endParaRPr lang="en-US" dirty="0">
                <a:solidFill>
                  <a:prstClr val="black"/>
                </a:solidFill>
              </a:endParaRPr>
            </a:p>
          </p:txBody>
        </p:sp>
        <p:cxnSp>
          <p:nvCxnSpPr>
            <p:cNvPr id="17" name="Straight Connector 16"/>
            <p:cNvCxnSpPr/>
            <p:nvPr/>
          </p:nvCxnSpPr>
          <p:spPr>
            <a:xfrm flipV="1">
              <a:off x="1619672" y="4509120"/>
              <a:ext cx="0" cy="1800200"/>
            </a:xfrm>
            <a:prstGeom prst="line">
              <a:avLst/>
            </a:prstGeom>
            <a:ln>
              <a:prstDash val="sysDot"/>
            </a:ln>
          </p:spPr>
          <p:style>
            <a:lnRef idx="2">
              <a:schemeClr val="dk1"/>
            </a:lnRef>
            <a:fillRef idx="0">
              <a:schemeClr val="dk1"/>
            </a:fillRef>
            <a:effectRef idx="1">
              <a:schemeClr val="dk1"/>
            </a:effectRef>
            <a:fontRef idx="minor">
              <a:schemeClr val="tx1"/>
            </a:fontRef>
          </p:style>
        </p:cxnSp>
        <p:cxnSp>
          <p:nvCxnSpPr>
            <p:cNvPr id="18" name="Straight Connector 17"/>
            <p:cNvCxnSpPr/>
            <p:nvPr/>
          </p:nvCxnSpPr>
          <p:spPr>
            <a:xfrm flipV="1">
              <a:off x="2009995" y="5790707"/>
              <a:ext cx="0" cy="518613"/>
            </a:xfrm>
            <a:prstGeom prst="line">
              <a:avLst/>
            </a:prstGeom>
            <a:ln>
              <a:prstDash val="sysDot"/>
            </a:ln>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a:xfrm>
              <a:off x="1619672" y="6199443"/>
              <a:ext cx="390323"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20" name="TextBox 19"/>
            <p:cNvSpPr txBox="1"/>
            <p:nvPr/>
          </p:nvSpPr>
          <p:spPr>
            <a:xfrm>
              <a:off x="1346145" y="6309320"/>
              <a:ext cx="983154" cy="369332"/>
            </a:xfrm>
            <a:prstGeom prst="rect">
              <a:avLst/>
            </a:prstGeom>
            <a:noFill/>
          </p:spPr>
          <p:txBody>
            <a:bodyPr wrap="none" rtlCol="0">
              <a:spAutoFit/>
            </a:bodyPr>
            <a:lstStyle/>
            <a:p>
              <a:r>
                <a:rPr lang="en-US" dirty="0" smtClean="0">
                  <a:solidFill>
                    <a:prstClr val="black"/>
                  </a:solidFill>
                </a:rPr>
                <a:t>Fall time</a:t>
              </a:r>
              <a:endParaRPr lang="en-US" dirty="0">
                <a:solidFill>
                  <a:prstClr val="black"/>
                </a:solidFill>
              </a:endParaRPr>
            </a:p>
          </p:txBody>
        </p:sp>
      </p:grpSp>
      <p:sp>
        <p:nvSpPr>
          <p:cNvPr id="21" name="Subtitle 2"/>
          <p:cNvSpPr txBox="1">
            <a:spLocks/>
          </p:cNvSpPr>
          <p:nvPr/>
        </p:nvSpPr>
        <p:spPr>
          <a:xfrm>
            <a:off x="3923928" y="6309320"/>
            <a:ext cx="5220072" cy="465372"/>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t>Slide courtesy of Alexey </a:t>
            </a:r>
            <a:r>
              <a:rPr lang="en-US" dirty="0" err="1" smtClean="0"/>
              <a:t>Dubrovskiy</a:t>
            </a:r>
            <a:endParaRPr lang="en-US" dirty="0" smtClean="0"/>
          </a:p>
        </p:txBody>
      </p:sp>
    </p:spTree>
    <p:extLst>
      <p:ext uri="{BB962C8B-B14F-4D97-AF65-F5344CB8AC3E}">
        <p14:creationId xmlns:p14="http://schemas.microsoft.com/office/powerpoint/2010/main" val="34105228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80928"/>
            <a:ext cx="8229600" cy="1143000"/>
          </a:xfrm>
        </p:spPr>
        <p:txBody>
          <a:bodyPr>
            <a:normAutofit fontScale="90000"/>
          </a:bodyPr>
          <a:lstStyle/>
          <a:p>
            <a:r>
              <a:rPr lang="en-US" dirty="0" smtClean="0"/>
              <a:t> The High Repetition Rate (HRR) System</a:t>
            </a:r>
            <a:endParaRPr lang="en-GB" dirty="0"/>
          </a:p>
        </p:txBody>
      </p:sp>
      <p:sp>
        <p:nvSpPr>
          <p:cNvPr id="4" name="Slide Number Placeholder 3"/>
          <p:cNvSpPr>
            <a:spLocks noGrp="1"/>
          </p:cNvSpPr>
          <p:nvPr>
            <p:ph type="sldNum" sz="quarter" idx="12"/>
          </p:nvPr>
        </p:nvSpPr>
        <p:spPr/>
        <p:txBody>
          <a:bodyPr/>
          <a:lstStyle/>
          <a:p>
            <a:fld id="{5528674F-3DD6-4A39-89C7-6094E38B3467}" type="slidenum">
              <a:rPr lang="en-GB" smtClean="0"/>
              <a:pPr/>
              <a:t>2</a:t>
            </a:fld>
            <a:endParaRPr lang="en-GB"/>
          </a:p>
        </p:txBody>
      </p:sp>
    </p:spTree>
    <p:extLst>
      <p:ext uri="{BB962C8B-B14F-4D97-AF65-F5344CB8AC3E}">
        <p14:creationId xmlns:p14="http://schemas.microsoft.com/office/powerpoint/2010/main" val="3912569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20</a:t>
            </a:fld>
            <a:endParaRPr lang="en-GB"/>
          </a:p>
        </p:txBody>
      </p:sp>
      <p:sp>
        <p:nvSpPr>
          <p:cNvPr id="5" name="Title 1"/>
          <p:cNvSpPr>
            <a:spLocks noGrp="1"/>
          </p:cNvSpPr>
          <p:nvPr>
            <p:ph type="title"/>
          </p:nvPr>
        </p:nvSpPr>
        <p:spPr>
          <a:xfrm>
            <a:off x="467544" y="-12032"/>
            <a:ext cx="8229600" cy="836712"/>
          </a:xfrm>
        </p:spPr>
        <p:txBody>
          <a:bodyPr/>
          <a:lstStyle/>
          <a:p>
            <a:r>
              <a:rPr lang="en-US" dirty="0" smtClean="0"/>
              <a:t>Summary of turn on times</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441807659"/>
              </p:ext>
            </p:extLst>
          </p:nvPr>
        </p:nvGraphicFramePr>
        <p:xfrm>
          <a:off x="1524000" y="1397000"/>
          <a:ext cx="6096000" cy="35814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dirty="0" smtClean="0"/>
                        <a:t>Test</a:t>
                      </a:r>
                      <a:endParaRPr lang="en-GB" dirty="0"/>
                    </a:p>
                  </a:txBody>
                  <a:tcPr/>
                </a:tc>
                <a:tc>
                  <a:txBody>
                    <a:bodyPr/>
                    <a:lstStyle/>
                    <a:p>
                      <a:r>
                        <a:rPr lang="en-US" dirty="0" smtClean="0"/>
                        <a:t>Measurement</a:t>
                      </a:r>
                      <a:endParaRPr lang="en-GB" dirty="0"/>
                    </a:p>
                  </a:txBody>
                  <a:tcPr/>
                </a:tc>
                <a:tc>
                  <a:txBody>
                    <a:bodyPr/>
                    <a:lstStyle/>
                    <a:p>
                      <a:r>
                        <a:rPr lang="en-US" dirty="0" smtClean="0"/>
                        <a:t>Result</a:t>
                      </a:r>
                      <a:endParaRPr lang="en-GB" dirty="0"/>
                    </a:p>
                  </a:txBody>
                  <a:tcPr/>
                </a:tc>
              </a:tr>
              <a:tr h="370840">
                <a:tc>
                  <a:txBody>
                    <a:bodyPr/>
                    <a:lstStyle/>
                    <a:p>
                      <a:r>
                        <a:rPr lang="en-US" dirty="0" smtClean="0"/>
                        <a:t>Simulation</a:t>
                      </a:r>
                      <a:endParaRPr lang="en-GB" dirty="0"/>
                    </a:p>
                  </a:txBody>
                  <a:tcPr/>
                </a:tc>
                <a:tc>
                  <a:txBody>
                    <a:bodyPr/>
                    <a:lstStyle/>
                    <a:p>
                      <a:endParaRPr lang="en-GB" dirty="0"/>
                    </a:p>
                  </a:txBody>
                  <a:tcPr/>
                </a:tc>
                <a:tc>
                  <a:txBody>
                    <a:bodyPr/>
                    <a:lstStyle/>
                    <a:p>
                      <a:r>
                        <a:rPr lang="en-US" dirty="0" smtClean="0"/>
                        <a:t>0.25ns</a:t>
                      </a:r>
                      <a:endParaRPr lang="en-GB" dirty="0"/>
                    </a:p>
                  </a:txBody>
                  <a:tcPr/>
                </a:tc>
              </a:tr>
              <a:tr h="370840">
                <a:tc>
                  <a:txBody>
                    <a:bodyPr/>
                    <a:lstStyle/>
                    <a:p>
                      <a:r>
                        <a:rPr lang="en-US" dirty="0" smtClean="0"/>
                        <a:t>New DC System</a:t>
                      </a:r>
                      <a:endParaRPr lang="en-GB" dirty="0"/>
                    </a:p>
                  </a:txBody>
                  <a:tcPr/>
                </a:tc>
                <a:tc>
                  <a:txBody>
                    <a:bodyPr/>
                    <a:lstStyle/>
                    <a:p>
                      <a:r>
                        <a:rPr lang="en-US" dirty="0" smtClean="0"/>
                        <a:t>Voltage</a:t>
                      </a:r>
                      <a:r>
                        <a:rPr lang="en-US" baseline="0" dirty="0" smtClean="0"/>
                        <a:t> Fall Time</a:t>
                      </a:r>
                      <a:endParaRPr lang="en-GB" dirty="0"/>
                    </a:p>
                  </a:txBody>
                  <a:tcPr/>
                </a:tc>
                <a:tc>
                  <a:txBody>
                    <a:bodyPr/>
                    <a:lstStyle/>
                    <a:p>
                      <a:r>
                        <a:rPr lang="en-US" dirty="0" smtClean="0"/>
                        <a:t>12-13ns</a:t>
                      </a:r>
                      <a:endParaRPr lang="en-GB" dirty="0"/>
                    </a:p>
                  </a:txBody>
                  <a:tcPr/>
                </a:tc>
              </a:tr>
              <a:tr h="370840">
                <a:tc>
                  <a:txBody>
                    <a:bodyPr/>
                    <a:lstStyle/>
                    <a:p>
                      <a:r>
                        <a:rPr lang="en-US" dirty="0" smtClean="0"/>
                        <a:t>Swiss</a:t>
                      </a:r>
                      <a:r>
                        <a:rPr lang="en-US" baseline="0" dirty="0" smtClean="0"/>
                        <a:t> FEL (C-Band)</a:t>
                      </a:r>
                      <a:endParaRPr lang="en-GB" dirty="0"/>
                    </a:p>
                  </a:txBody>
                  <a:tcPr/>
                </a:tc>
                <a:tc>
                  <a:txBody>
                    <a:bodyPr/>
                    <a:lstStyle/>
                    <a:p>
                      <a:r>
                        <a:rPr lang="en-US" dirty="0" smtClean="0"/>
                        <a:t>Transmitted Power Fall Time</a:t>
                      </a:r>
                      <a:endParaRPr lang="en-GB" dirty="0"/>
                    </a:p>
                  </a:txBody>
                  <a:tcPr/>
                </a:tc>
                <a:tc>
                  <a:txBody>
                    <a:bodyPr/>
                    <a:lstStyle/>
                    <a:p>
                      <a:r>
                        <a:rPr lang="en-US" dirty="0" smtClean="0"/>
                        <a:t>110 - 140ns</a:t>
                      </a:r>
                      <a:endParaRPr lang="en-GB" dirty="0"/>
                    </a:p>
                  </a:txBody>
                  <a:tcPr/>
                </a:tc>
              </a:tr>
              <a:tr h="370840">
                <a:tc>
                  <a:txBody>
                    <a:bodyPr/>
                    <a:lstStyle/>
                    <a:p>
                      <a:r>
                        <a:rPr lang="en-US" dirty="0" smtClean="0"/>
                        <a:t>KEK</a:t>
                      </a:r>
                      <a:r>
                        <a:rPr lang="en-US" baseline="0" dirty="0" smtClean="0"/>
                        <a:t> (X-Band)</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Transmitted Power Fall Time</a:t>
                      </a:r>
                      <a:endParaRPr lang="en-GB" dirty="0" smtClean="0"/>
                    </a:p>
                    <a:p>
                      <a:endParaRPr lang="en-GB" dirty="0"/>
                    </a:p>
                  </a:txBody>
                  <a:tcPr/>
                </a:tc>
                <a:tc>
                  <a:txBody>
                    <a:bodyPr/>
                    <a:lstStyle/>
                    <a:p>
                      <a:r>
                        <a:rPr lang="en-US" dirty="0" smtClean="0"/>
                        <a:t>20-40ns</a:t>
                      </a:r>
                      <a:endParaRPr lang="en-GB" dirty="0"/>
                    </a:p>
                  </a:txBody>
                  <a:tcPr/>
                </a:tc>
              </a:tr>
              <a:tr h="370840">
                <a:tc>
                  <a:txBody>
                    <a:bodyPr/>
                    <a:lstStyle/>
                    <a:p>
                      <a:r>
                        <a:rPr lang="en-US" dirty="0" smtClean="0"/>
                        <a:t>TBTS (X-Band)</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Transmitted Power Fall Time</a:t>
                      </a:r>
                      <a:endParaRPr lang="en-GB" dirty="0" smtClean="0"/>
                    </a:p>
                    <a:p>
                      <a:endParaRPr lang="en-GB" dirty="0"/>
                    </a:p>
                  </a:txBody>
                  <a:tcPr/>
                </a:tc>
                <a:tc>
                  <a:txBody>
                    <a:bodyPr/>
                    <a:lstStyle/>
                    <a:p>
                      <a:r>
                        <a:rPr lang="en-US" dirty="0" smtClean="0"/>
                        <a:t>20-40ns</a:t>
                      </a:r>
                      <a:endParaRPr lang="en-GB" dirty="0"/>
                    </a:p>
                  </a:txBody>
                  <a:tcPr/>
                </a:tc>
              </a:tr>
            </a:tbl>
          </a:graphicData>
        </a:graphic>
      </p:graphicFrame>
    </p:spTree>
    <p:extLst>
      <p:ext uri="{BB962C8B-B14F-4D97-AF65-F5344CB8AC3E}">
        <p14:creationId xmlns:p14="http://schemas.microsoft.com/office/powerpoint/2010/main" val="5260638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21</a:t>
            </a:fld>
            <a:endParaRPr lang="en-GB"/>
          </a:p>
        </p:txBody>
      </p:sp>
      <p:sp>
        <p:nvSpPr>
          <p:cNvPr id="5" name="Title 1"/>
          <p:cNvSpPr>
            <a:spLocks noGrp="1"/>
          </p:cNvSpPr>
          <p:nvPr>
            <p:ph type="title"/>
          </p:nvPr>
        </p:nvSpPr>
        <p:spPr>
          <a:xfrm>
            <a:off x="395536" y="2780928"/>
            <a:ext cx="8229600" cy="1143000"/>
          </a:xfrm>
        </p:spPr>
        <p:txBody>
          <a:bodyPr/>
          <a:lstStyle/>
          <a:p>
            <a:r>
              <a:rPr lang="en-US" dirty="0" smtClean="0"/>
              <a:t>Measured Burning Voltages</a:t>
            </a:r>
            <a:endParaRPr lang="en-GB" dirty="0"/>
          </a:p>
        </p:txBody>
      </p:sp>
    </p:spTree>
    <p:extLst>
      <p:ext uri="{BB962C8B-B14F-4D97-AF65-F5344CB8AC3E}">
        <p14:creationId xmlns:p14="http://schemas.microsoft.com/office/powerpoint/2010/main" val="18108897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22</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855" y="980728"/>
            <a:ext cx="8106502" cy="2520280"/>
          </a:xfrm>
          <a:prstGeom prst="rect">
            <a:avLst/>
          </a:prstGeom>
        </p:spPr>
      </p:pic>
      <p:sp>
        <p:nvSpPr>
          <p:cNvPr id="6" name="Title 1"/>
          <p:cNvSpPr>
            <a:spLocks noGrp="1"/>
          </p:cNvSpPr>
          <p:nvPr>
            <p:ph type="title"/>
          </p:nvPr>
        </p:nvSpPr>
        <p:spPr>
          <a:xfrm>
            <a:off x="539552" y="46856"/>
            <a:ext cx="8229600" cy="1143000"/>
          </a:xfrm>
        </p:spPr>
        <p:txBody>
          <a:bodyPr/>
          <a:lstStyle/>
          <a:p>
            <a:r>
              <a:rPr lang="en-US" dirty="0" smtClean="0"/>
              <a:t>Measured Burning Voltages</a:t>
            </a:r>
            <a:endParaRPr lang="en-GB"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501008"/>
            <a:ext cx="5230702" cy="2287241"/>
          </a:xfrm>
          <a:prstGeom prst="rect">
            <a:avLst/>
          </a:prstGeom>
        </p:spPr>
      </p:pic>
      <p:sp>
        <p:nvSpPr>
          <p:cNvPr id="11" name="TextBox 10"/>
          <p:cNvSpPr txBox="1"/>
          <p:nvPr/>
        </p:nvSpPr>
        <p:spPr>
          <a:xfrm>
            <a:off x="32592" y="5793929"/>
            <a:ext cx="5648726" cy="646331"/>
          </a:xfrm>
          <a:prstGeom prst="rect">
            <a:avLst/>
          </a:prstGeom>
          <a:noFill/>
        </p:spPr>
        <p:txBody>
          <a:bodyPr wrap="none" rtlCol="0">
            <a:spAutoFit/>
          </a:bodyPr>
          <a:lstStyle/>
          <a:p>
            <a:r>
              <a:rPr lang="en-US" dirty="0" smtClean="0"/>
              <a:t>Subtract average voltage with switch closed from </a:t>
            </a:r>
          </a:p>
          <a:p>
            <a:r>
              <a:rPr lang="en-US" dirty="0" smtClean="0"/>
              <a:t>Average voltage during breakdown after initial voltage fall.</a:t>
            </a:r>
            <a:endParaRPr lang="en-GB" dirty="0"/>
          </a:p>
        </p:txBody>
      </p:sp>
      <p:sp>
        <p:nvSpPr>
          <p:cNvPr id="12" name="TextBox 11"/>
          <p:cNvSpPr txBox="1"/>
          <p:nvPr/>
        </p:nvSpPr>
        <p:spPr>
          <a:xfrm>
            <a:off x="4860033" y="3748390"/>
            <a:ext cx="4283968" cy="2031325"/>
          </a:xfrm>
          <a:prstGeom prst="rect">
            <a:avLst/>
          </a:prstGeom>
          <a:noFill/>
        </p:spPr>
        <p:txBody>
          <a:bodyPr wrap="square" rtlCol="0">
            <a:spAutoFit/>
          </a:bodyPr>
          <a:lstStyle/>
          <a:p>
            <a:r>
              <a:rPr lang="en-US" dirty="0" smtClean="0"/>
              <a:t>The burning voltage was measured across </a:t>
            </a:r>
            <a:r>
              <a:rPr lang="en-US" u="sng" dirty="0" smtClean="0"/>
              <a:t>here</a:t>
            </a:r>
            <a:r>
              <a:rPr lang="en-US" dirty="0"/>
              <a:t>.</a:t>
            </a:r>
            <a:endParaRPr lang="en-GB" dirty="0"/>
          </a:p>
          <a:p>
            <a:r>
              <a:rPr lang="en-US" dirty="0" smtClean="0"/>
              <a:t>It is the “steady state” voltage across the plasma of a spark during a breakdown at which point most </a:t>
            </a:r>
            <a:r>
              <a:rPr lang="en-US" dirty="0"/>
              <a:t>of the voltage is dropped across the 50 Ohm </a:t>
            </a:r>
            <a:r>
              <a:rPr lang="en-US" dirty="0" smtClean="0"/>
              <a:t>resistor.   It is a property of the material.</a:t>
            </a:r>
            <a:endParaRPr lang="en-GB" dirty="0"/>
          </a:p>
        </p:txBody>
      </p:sp>
      <p:cxnSp>
        <p:nvCxnSpPr>
          <p:cNvPr id="14" name="Straight Arrow Connector 13"/>
          <p:cNvCxnSpPr/>
          <p:nvPr/>
        </p:nvCxnSpPr>
        <p:spPr>
          <a:xfrm flipV="1">
            <a:off x="5230702" y="1844824"/>
            <a:ext cx="1861578" cy="230425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5230702" y="2240868"/>
            <a:ext cx="2221618" cy="19082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1475656" y="5157192"/>
            <a:ext cx="1800200" cy="108012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259632" y="5157192"/>
            <a:ext cx="144016" cy="7589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5327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23</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380" y="1052736"/>
            <a:ext cx="8064896" cy="4454375"/>
          </a:xfrm>
          <a:prstGeom prst="rect">
            <a:avLst/>
          </a:prstGeom>
        </p:spPr>
      </p:pic>
      <p:sp>
        <p:nvSpPr>
          <p:cNvPr id="6" name="TextBox 5"/>
          <p:cNvSpPr txBox="1"/>
          <p:nvPr/>
        </p:nvSpPr>
        <p:spPr>
          <a:xfrm>
            <a:off x="350380" y="5733256"/>
            <a:ext cx="8182060" cy="923330"/>
          </a:xfrm>
          <a:prstGeom prst="rect">
            <a:avLst/>
          </a:prstGeom>
          <a:noFill/>
        </p:spPr>
        <p:txBody>
          <a:bodyPr wrap="square" rtlCol="0">
            <a:spAutoFit/>
          </a:bodyPr>
          <a:lstStyle/>
          <a:p>
            <a:r>
              <a:rPr lang="en-US" dirty="0" smtClean="0"/>
              <a:t>The literature gives a value for the burning voltage of clean copper of </a:t>
            </a:r>
            <a:r>
              <a:rPr lang="en-US" dirty="0" smtClean="0"/>
              <a:t>~23V</a:t>
            </a:r>
            <a:r>
              <a:rPr lang="en-US" dirty="0" smtClean="0"/>
              <a:t>.  This </a:t>
            </a:r>
            <a:r>
              <a:rPr lang="en-US" dirty="0" smtClean="0"/>
              <a:t>is lower than what I have measure so far in the DC spark system.  But I have not measured or corrected for the short circuit resistance of cables etc.</a:t>
            </a:r>
            <a:endParaRPr lang="en-GB" dirty="0"/>
          </a:p>
        </p:txBody>
      </p:sp>
      <p:sp>
        <p:nvSpPr>
          <p:cNvPr id="7" name="Title 1"/>
          <p:cNvSpPr txBox="1">
            <a:spLocks/>
          </p:cNvSpPr>
          <p:nvPr/>
        </p:nvSpPr>
        <p:spPr>
          <a:xfrm>
            <a:off x="350380" y="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Measured Burning Voltages</a:t>
            </a:r>
            <a:endParaRPr lang="en-GB" dirty="0"/>
          </a:p>
        </p:txBody>
      </p:sp>
    </p:spTree>
    <p:extLst>
      <p:ext uri="{BB962C8B-B14F-4D97-AF65-F5344CB8AC3E}">
        <p14:creationId xmlns:p14="http://schemas.microsoft.com/office/powerpoint/2010/main" val="5921504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85" y="7390"/>
            <a:ext cx="8229600" cy="1143000"/>
          </a:xfrm>
        </p:spPr>
        <p:txBody>
          <a:bodyPr/>
          <a:lstStyle/>
          <a:p>
            <a:r>
              <a:rPr lang="en-US" dirty="0" smtClean="0"/>
              <a:t>Burning Voltages</a:t>
            </a:r>
            <a:endParaRPr lang="en-GB" dirty="0"/>
          </a:p>
        </p:txBody>
      </p:sp>
      <p:sp>
        <p:nvSpPr>
          <p:cNvPr id="4" name="Slide Number Placeholder 3"/>
          <p:cNvSpPr>
            <a:spLocks noGrp="1"/>
          </p:cNvSpPr>
          <p:nvPr>
            <p:ph type="sldNum" sz="quarter" idx="12"/>
          </p:nvPr>
        </p:nvSpPr>
        <p:spPr/>
        <p:txBody>
          <a:bodyPr/>
          <a:lstStyle/>
          <a:p>
            <a:fld id="{5528674F-3DD6-4A39-89C7-6094E38B3467}" type="slidenum">
              <a:rPr lang="en-GB" smtClean="0"/>
              <a:pPr/>
              <a:t>24</a:t>
            </a:fld>
            <a:endParaRPr lang="en-GB"/>
          </a:p>
        </p:txBody>
      </p:sp>
      <p:grpSp>
        <p:nvGrpSpPr>
          <p:cNvPr id="7" name="Group 6"/>
          <p:cNvGrpSpPr/>
          <p:nvPr/>
        </p:nvGrpSpPr>
        <p:grpSpPr>
          <a:xfrm>
            <a:off x="0" y="980728"/>
            <a:ext cx="9143072" cy="2287242"/>
            <a:chOff x="0" y="1429790"/>
            <a:chExt cx="7703840" cy="1927202"/>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429791"/>
              <a:ext cx="4407325" cy="1927201"/>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4532" y="1429790"/>
              <a:ext cx="3489308" cy="1927202"/>
            </a:xfrm>
            <a:prstGeom prst="rect">
              <a:avLst/>
            </a:prstGeom>
          </p:spPr>
        </p:pic>
      </p:grpSp>
      <p:sp>
        <p:nvSpPr>
          <p:cNvPr id="8" name="TextBox 7"/>
          <p:cNvSpPr txBox="1"/>
          <p:nvPr/>
        </p:nvSpPr>
        <p:spPr>
          <a:xfrm>
            <a:off x="17972" y="3312169"/>
            <a:ext cx="9098229" cy="3139321"/>
          </a:xfrm>
          <a:prstGeom prst="rect">
            <a:avLst/>
          </a:prstGeom>
          <a:noFill/>
        </p:spPr>
        <p:txBody>
          <a:bodyPr wrap="square" rtlCol="0">
            <a:spAutoFit/>
          </a:bodyPr>
          <a:lstStyle/>
          <a:p>
            <a:pPr marL="285750" indent="-285750">
              <a:buFont typeface="Arial" pitchFamily="34" charset="0"/>
              <a:buChar char="•"/>
            </a:pPr>
            <a:r>
              <a:rPr lang="en-US" dirty="0" smtClean="0"/>
              <a:t>Depending on when the breakdown occurs there is sometimes a paucity of data points with which to make the average needed to acquire the burning voltage value.</a:t>
            </a:r>
          </a:p>
          <a:p>
            <a:pPr marL="285750" indent="-285750">
              <a:buFont typeface="Arial" pitchFamily="34" charset="0"/>
              <a:buChar char="•"/>
            </a:pPr>
            <a:endParaRPr lang="en-US" dirty="0"/>
          </a:p>
          <a:p>
            <a:pPr marL="285750" indent="-285750">
              <a:buFont typeface="Arial" pitchFamily="34" charset="0"/>
              <a:buChar char="•"/>
            </a:pPr>
            <a:r>
              <a:rPr lang="en-US" dirty="0" smtClean="0"/>
              <a:t>It is these cases which are responsible for the higher values of burning voltages seen on the histogram.</a:t>
            </a:r>
          </a:p>
          <a:p>
            <a:pPr marL="285750" indent="-285750">
              <a:buFont typeface="Arial" pitchFamily="34" charset="0"/>
              <a:buChar char="•"/>
            </a:pPr>
            <a:endParaRPr lang="en-US" dirty="0"/>
          </a:p>
          <a:p>
            <a:pPr marL="285750" indent="-285750">
              <a:buFont typeface="Arial" pitchFamily="34" charset="0"/>
              <a:buChar char="•"/>
            </a:pPr>
            <a:r>
              <a:rPr lang="en-US" dirty="0" smtClean="0"/>
              <a:t>This may suggest that the plasma burning voltage starts high and then settles to a lower value later.  This will be investigated further. </a:t>
            </a:r>
          </a:p>
          <a:p>
            <a:pPr marL="285750" indent="-285750">
              <a:buFont typeface="Arial" pitchFamily="34" charset="0"/>
              <a:buChar char="•"/>
            </a:pPr>
            <a:endParaRPr lang="en-US" dirty="0"/>
          </a:p>
          <a:p>
            <a:pPr marL="285750" indent="-285750">
              <a:buFont typeface="Arial" pitchFamily="34" charset="0"/>
              <a:buChar char="•"/>
            </a:pPr>
            <a:r>
              <a:rPr lang="en-US" dirty="0" smtClean="0"/>
              <a:t>The nature of the oscillations will also be investigated further, they could either be due to an LC type ringing in the powering system or due to plasma oscillations in the Arc.</a:t>
            </a:r>
            <a:endParaRPr lang="en-GB" dirty="0"/>
          </a:p>
        </p:txBody>
      </p:sp>
    </p:spTree>
    <p:extLst>
      <p:ext uri="{BB962C8B-B14F-4D97-AF65-F5344CB8AC3E}">
        <p14:creationId xmlns:p14="http://schemas.microsoft.com/office/powerpoint/2010/main" val="18278089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25</a:t>
            </a:fld>
            <a:endParaRPr lang="en-GB"/>
          </a:p>
        </p:txBody>
      </p:sp>
      <p:sp>
        <p:nvSpPr>
          <p:cNvPr id="5" name="Title 1"/>
          <p:cNvSpPr>
            <a:spLocks noGrp="1"/>
          </p:cNvSpPr>
          <p:nvPr>
            <p:ph type="title"/>
          </p:nvPr>
        </p:nvSpPr>
        <p:spPr>
          <a:xfrm>
            <a:off x="395536" y="2780928"/>
            <a:ext cx="8229600" cy="1143000"/>
          </a:xfrm>
        </p:spPr>
        <p:txBody>
          <a:bodyPr/>
          <a:lstStyle/>
          <a:p>
            <a:r>
              <a:rPr lang="en-US" dirty="0" smtClean="0"/>
              <a:t>Future Plans</a:t>
            </a:r>
            <a:endParaRPr lang="en-GB" dirty="0"/>
          </a:p>
        </p:txBody>
      </p:sp>
    </p:spTree>
    <p:extLst>
      <p:ext uri="{BB962C8B-B14F-4D97-AF65-F5344CB8AC3E}">
        <p14:creationId xmlns:p14="http://schemas.microsoft.com/office/powerpoint/2010/main" val="15611410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26</a:t>
            </a:fld>
            <a:endParaRPr lang="en-GB"/>
          </a:p>
        </p:txBody>
      </p:sp>
      <p:sp>
        <p:nvSpPr>
          <p:cNvPr id="5" name="TextBox 4"/>
          <p:cNvSpPr txBox="1"/>
          <p:nvPr/>
        </p:nvSpPr>
        <p:spPr>
          <a:xfrm>
            <a:off x="727" y="1412776"/>
            <a:ext cx="9035770" cy="3539430"/>
          </a:xfrm>
          <a:prstGeom prst="rect">
            <a:avLst/>
          </a:prstGeom>
          <a:noFill/>
        </p:spPr>
        <p:txBody>
          <a:bodyPr wrap="square" rtlCol="0">
            <a:spAutoFit/>
          </a:bodyPr>
          <a:lstStyle/>
          <a:p>
            <a:pPr marL="285750" indent="-285750">
              <a:buFont typeface="Arial" pitchFamily="34" charset="0"/>
              <a:buChar char="•"/>
            </a:pPr>
            <a:r>
              <a:rPr lang="en-US" sz="2800" dirty="0" smtClean="0"/>
              <a:t>Use HRR system to </a:t>
            </a:r>
            <a:r>
              <a:rPr lang="en-US" sz="2800" dirty="0"/>
              <a:t>o</a:t>
            </a:r>
            <a:r>
              <a:rPr lang="en-US" sz="2800" dirty="0" smtClean="0"/>
              <a:t>btain BDR vs. E graph both for system 1 and the fixed gap system.</a:t>
            </a:r>
          </a:p>
          <a:p>
            <a:pPr marL="285750" indent="-285750">
              <a:buFont typeface="Arial" pitchFamily="34" charset="0"/>
              <a:buChar char="•"/>
            </a:pPr>
            <a:endParaRPr lang="en-US" sz="2800" dirty="0"/>
          </a:p>
          <a:p>
            <a:pPr marL="285750" indent="-285750">
              <a:buFont typeface="Arial" pitchFamily="34" charset="0"/>
              <a:buChar char="•"/>
            </a:pPr>
            <a:r>
              <a:rPr lang="en-US" sz="2800" dirty="0" smtClean="0"/>
              <a:t>Investigate how BDR changes when the fixed gap system is placed in an external magnetic field (~2T)</a:t>
            </a:r>
          </a:p>
          <a:p>
            <a:pPr marL="285750" indent="-285750">
              <a:buFont typeface="Arial" pitchFamily="34" charset="0"/>
              <a:buChar char="•"/>
            </a:pPr>
            <a:endParaRPr lang="en-US" sz="2800" dirty="0"/>
          </a:p>
          <a:p>
            <a:pPr marL="285750" indent="-285750">
              <a:buFont typeface="Arial" pitchFamily="34" charset="0"/>
              <a:buChar char="•"/>
            </a:pPr>
            <a:r>
              <a:rPr lang="en-US" sz="2800" dirty="0" smtClean="0"/>
              <a:t>Measure fixed gap system turn on times.  Compare antenna signals to voltage fall times.</a:t>
            </a:r>
            <a:endParaRPr lang="en-GB" sz="2800" dirty="0"/>
          </a:p>
        </p:txBody>
      </p:sp>
      <p:sp>
        <p:nvSpPr>
          <p:cNvPr id="6" name="Title 1"/>
          <p:cNvSpPr>
            <a:spLocks noGrp="1"/>
          </p:cNvSpPr>
          <p:nvPr>
            <p:ph type="title"/>
          </p:nvPr>
        </p:nvSpPr>
        <p:spPr>
          <a:xfrm>
            <a:off x="395536" y="116632"/>
            <a:ext cx="8229600" cy="1143000"/>
          </a:xfrm>
        </p:spPr>
        <p:txBody>
          <a:bodyPr/>
          <a:lstStyle/>
          <a:p>
            <a:r>
              <a:rPr lang="en-US" dirty="0" smtClean="0"/>
              <a:t>Future Plans</a:t>
            </a:r>
            <a:endParaRPr lang="en-GB" dirty="0"/>
          </a:p>
        </p:txBody>
      </p:sp>
    </p:spTree>
    <p:extLst>
      <p:ext uri="{BB962C8B-B14F-4D97-AF65-F5344CB8AC3E}">
        <p14:creationId xmlns:p14="http://schemas.microsoft.com/office/powerpoint/2010/main" val="1882949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3</a:t>
            </a:fld>
            <a:endParaRPr lang="en-GB"/>
          </a:p>
        </p:txBody>
      </p:sp>
      <p:sp>
        <p:nvSpPr>
          <p:cNvPr id="5" name="Title 1"/>
          <p:cNvSpPr>
            <a:spLocks noGrp="1"/>
          </p:cNvSpPr>
          <p:nvPr>
            <p:ph type="title"/>
          </p:nvPr>
        </p:nvSpPr>
        <p:spPr>
          <a:xfrm>
            <a:off x="429008" y="116632"/>
            <a:ext cx="8229600" cy="1143000"/>
          </a:xfrm>
        </p:spPr>
        <p:txBody>
          <a:bodyPr/>
          <a:lstStyle/>
          <a:p>
            <a:r>
              <a:rPr lang="en-US" dirty="0" smtClean="0"/>
              <a:t> The High Repetition Rate System</a:t>
            </a:r>
            <a:endParaRPr lang="en-GB" dirty="0"/>
          </a:p>
        </p:txBody>
      </p:sp>
      <p:sp>
        <p:nvSpPr>
          <p:cNvPr id="6" name="TextBox 5"/>
          <p:cNvSpPr txBox="1"/>
          <p:nvPr/>
        </p:nvSpPr>
        <p:spPr>
          <a:xfrm>
            <a:off x="107505" y="1340768"/>
            <a:ext cx="8856984" cy="4678204"/>
          </a:xfrm>
          <a:prstGeom prst="rect">
            <a:avLst/>
          </a:prstGeom>
          <a:noFill/>
        </p:spPr>
        <p:txBody>
          <a:bodyPr wrap="square" rtlCol="0">
            <a:spAutoFit/>
          </a:bodyPr>
          <a:lstStyle/>
          <a:p>
            <a:r>
              <a:rPr lang="en-US" sz="2800" b="1" dirty="0" smtClean="0"/>
              <a:t>Key Features</a:t>
            </a:r>
          </a:p>
          <a:p>
            <a:pPr marL="457200" indent="-457200">
              <a:buFont typeface="Arial" pitchFamily="34" charset="0"/>
              <a:buChar char="•"/>
            </a:pPr>
            <a:r>
              <a:rPr lang="en-US" sz="2800" dirty="0" smtClean="0"/>
              <a:t>Repetition rates of up to 1kHz</a:t>
            </a:r>
          </a:p>
          <a:p>
            <a:pPr marL="457200" indent="-457200">
              <a:buFont typeface="Arial" pitchFamily="34" charset="0"/>
              <a:buChar char="•"/>
            </a:pPr>
            <a:r>
              <a:rPr lang="en-US" sz="2800" dirty="0" smtClean="0"/>
              <a:t>Voltages up to 12kV (20um gap </a:t>
            </a:r>
            <a:r>
              <a:rPr lang="en-US" sz="2800" dirty="0" smtClean="0">
                <a:sym typeface="Wingdings" pitchFamily="2" charset="2"/>
              </a:rPr>
              <a:t> 600 MV/m)</a:t>
            </a:r>
            <a:endParaRPr lang="en-US" sz="2800" dirty="0" smtClean="0"/>
          </a:p>
          <a:p>
            <a:pPr marL="457200" indent="-457200">
              <a:buFont typeface="Arial" pitchFamily="34" charset="0"/>
              <a:buChar char="•"/>
            </a:pPr>
            <a:r>
              <a:rPr lang="en-US" sz="2800" dirty="0" smtClean="0"/>
              <a:t>High Bandwidth &lt;= 10ns</a:t>
            </a:r>
          </a:p>
          <a:p>
            <a:pPr marL="457200" indent="-457200">
              <a:buFont typeface="Arial" pitchFamily="34" charset="0"/>
              <a:buChar char="•"/>
            </a:pPr>
            <a:r>
              <a:rPr lang="en-US" sz="2800" dirty="0" smtClean="0"/>
              <a:t>Uses solid state switch</a:t>
            </a:r>
          </a:p>
          <a:p>
            <a:pPr marL="457200" indent="-457200">
              <a:buFont typeface="Arial" pitchFamily="34" charset="0"/>
              <a:buChar char="•"/>
            </a:pPr>
            <a:r>
              <a:rPr lang="en-US" sz="2800" dirty="0" smtClean="0"/>
              <a:t>Coaxial cables, and matched impedances used throughout</a:t>
            </a:r>
          </a:p>
          <a:p>
            <a:pPr marL="457200" indent="-457200">
              <a:buFont typeface="Arial" pitchFamily="34" charset="0"/>
              <a:buChar char="•"/>
            </a:pPr>
            <a:r>
              <a:rPr lang="en-US" sz="2800" dirty="0" smtClean="0"/>
              <a:t>Energy is stored on a 200m long spool of coaxial cable, the “Pulse Forming </a:t>
            </a:r>
            <a:r>
              <a:rPr lang="en-US" sz="2800" dirty="0" err="1" smtClean="0"/>
              <a:t>Line”or</a:t>
            </a:r>
            <a:r>
              <a:rPr lang="en-US" sz="2800" dirty="0" smtClean="0"/>
              <a:t> PFL.</a:t>
            </a:r>
          </a:p>
          <a:p>
            <a:pPr marL="457200" indent="-457200">
              <a:buFont typeface="Arial" pitchFamily="34" charset="0"/>
              <a:buChar char="•"/>
            </a:pPr>
            <a:r>
              <a:rPr lang="en-US" sz="2800" dirty="0" smtClean="0"/>
              <a:t>Replaces old 0.5Hz mechanical relay.</a:t>
            </a:r>
          </a:p>
          <a:p>
            <a:pPr marL="285750" indent="-285750">
              <a:buFont typeface="Arial" pitchFamily="34" charset="0"/>
              <a:buChar char="•"/>
            </a:pPr>
            <a:endParaRPr lang="en-GB" dirty="0"/>
          </a:p>
        </p:txBody>
      </p:sp>
    </p:spTree>
    <p:extLst>
      <p:ext uri="{BB962C8B-B14F-4D97-AF65-F5344CB8AC3E}">
        <p14:creationId xmlns:p14="http://schemas.microsoft.com/office/powerpoint/2010/main" val="3401652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4</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4378" y="1592796"/>
            <a:ext cx="9032959" cy="2808312"/>
          </a:xfrm>
          <a:prstGeom prst="rect">
            <a:avLst/>
          </a:prstGeom>
        </p:spPr>
      </p:pic>
      <p:sp>
        <p:nvSpPr>
          <p:cNvPr id="10" name="TextBox 9"/>
          <p:cNvSpPr txBox="1"/>
          <p:nvPr userDrawn="1"/>
        </p:nvSpPr>
        <p:spPr>
          <a:xfrm>
            <a:off x="187324" y="4653136"/>
            <a:ext cx="8712968" cy="1384995"/>
          </a:xfrm>
          <a:prstGeom prst="rect">
            <a:avLst/>
          </a:prstGeom>
          <a:noFill/>
        </p:spPr>
        <p:txBody>
          <a:bodyPr wrap="square" rtlCol="0">
            <a:spAutoFit/>
          </a:bodyPr>
          <a:lstStyle/>
          <a:p>
            <a:pPr algn="l"/>
            <a:r>
              <a:rPr lang="en-US" sz="2800" i="1" dirty="0" smtClean="0">
                <a:solidFill>
                  <a:srgbClr val="7030A0"/>
                </a:solidFill>
              </a:rPr>
              <a:t>The</a:t>
            </a:r>
            <a:r>
              <a:rPr lang="en-US" sz="2800" i="1" baseline="0" dirty="0" smtClean="0">
                <a:solidFill>
                  <a:srgbClr val="7030A0"/>
                </a:solidFill>
              </a:rPr>
              <a:t> circuit diagram of the HRR system.  It can be thought of as consisting of three parts: the charging section; the energy storage section; and the power delivery section.</a:t>
            </a:r>
            <a:endParaRPr lang="en-GB" sz="2800" i="1" dirty="0" smtClean="0">
              <a:solidFill>
                <a:srgbClr val="7030A0"/>
              </a:solidFill>
            </a:endParaRPr>
          </a:p>
        </p:txBody>
      </p:sp>
      <p:sp>
        <p:nvSpPr>
          <p:cNvPr id="11" name="Title 1"/>
          <p:cNvSpPr>
            <a:spLocks noGrp="1"/>
          </p:cNvSpPr>
          <p:nvPr>
            <p:ph type="title"/>
          </p:nvPr>
        </p:nvSpPr>
        <p:spPr>
          <a:xfrm>
            <a:off x="429008" y="116632"/>
            <a:ext cx="8229600" cy="1143000"/>
          </a:xfrm>
        </p:spPr>
        <p:txBody>
          <a:bodyPr/>
          <a:lstStyle/>
          <a:p>
            <a:r>
              <a:rPr lang="en-US" dirty="0" smtClean="0"/>
              <a:t> The High Rep Rate System</a:t>
            </a:r>
            <a:endParaRPr lang="en-GB" dirty="0"/>
          </a:p>
        </p:txBody>
      </p:sp>
    </p:spTree>
    <p:extLst>
      <p:ext uri="{BB962C8B-B14F-4D97-AF65-F5344CB8AC3E}">
        <p14:creationId xmlns:p14="http://schemas.microsoft.com/office/powerpoint/2010/main" val="366238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5</a:t>
            </a:fld>
            <a:endParaRPr lang="en-GB"/>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3292"/>
          <a:stretch/>
        </p:blipFill>
        <p:spPr>
          <a:xfrm>
            <a:off x="-3911" y="1273626"/>
            <a:ext cx="4791935" cy="2490168"/>
          </a:xfrm>
          <a:prstGeom prst="rect">
            <a:avLst/>
          </a:prstGeom>
        </p:spPr>
      </p:pic>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l="3504" r="2771"/>
          <a:stretch/>
        </p:blipFill>
        <p:spPr>
          <a:xfrm>
            <a:off x="4596064" y="1268760"/>
            <a:ext cx="4539012" cy="2490168"/>
          </a:xfrm>
          <a:prstGeom prst="rect">
            <a:avLst/>
          </a:prstGeom>
        </p:spPr>
      </p:pic>
      <p:sp>
        <p:nvSpPr>
          <p:cNvPr id="9" name="TextBox 8"/>
          <p:cNvSpPr txBox="1"/>
          <p:nvPr userDrawn="1"/>
        </p:nvSpPr>
        <p:spPr>
          <a:xfrm>
            <a:off x="464543" y="3763794"/>
            <a:ext cx="3855026" cy="2246769"/>
          </a:xfrm>
          <a:prstGeom prst="rect">
            <a:avLst/>
          </a:prstGeom>
          <a:noFill/>
        </p:spPr>
        <p:txBody>
          <a:bodyPr wrap="square" rtlCol="0">
            <a:spAutoFit/>
          </a:bodyPr>
          <a:lstStyle/>
          <a:p>
            <a:pPr algn="l"/>
            <a:r>
              <a:rPr lang="en-US" sz="2800" i="1" dirty="0" err="1" smtClean="0">
                <a:solidFill>
                  <a:srgbClr val="7030A0"/>
                </a:solidFill>
              </a:rPr>
              <a:t>PSpice</a:t>
            </a:r>
            <a:r>
              <a:rPr lang="en-US" sz="2800" i="1" dirty="0" smtClean="0">
                <a:solidFill>
                  <a:srgbClr val="7030A0"/>
                </a:solidFill>
              </a:rPr>
              <a:t> simulation of the HRR circuit during a breakdown.  The switch is closed at 1us and the breakdown occurs at 2us.</a:t>
            </a:r>
            <a:endParaRPr lang="en-GB" sz="2800" i="1" dirty="0" smtClean="0">
              <a:solidFill>
                <a:srgbClr val="7030A0"/>
              </a:solidFill>
            </a:endParaRPr>
          </a:p>
        </p:txBody>
      </p:sp>
      <p:sp>
        <p:nvSpPr>
          <p:cNvPr id="10" name="TextBox 9"/>
          <p:cNvSpPr txBox="1"/>
          <p:nvPr userDrawn="1"/>
        </p:nvSpPr>
        <p:spPr>
          <a:xfrm>
            <a:off x="4938057" y="3763794"/>
            <a:ext cx="3855026" cy="2677656"/>
          </a:xfrm>
          <a:prstGeom prst="rect">
            <a:avLst/>
          </a:prstGeom>
          <a:noFill/>
        </p:spPr>
        <p:txBody>
          <a:bodyPr wrap="square" rtlCol="0">
            <a:spAutoFit/>
          </a:bodyPr>
          <a:lstStyle/>
          <a:p>
            <a:pPr algn="l"/>
            <a:r>
              <a:rPr lang="en-US" sz="2800" i="1" dirty="0" smtClean="0">
                <a:solidFill>
                  <a:srgbClr val="7030A0"/>
                </a:solidFill>
              </a:rPr>
              <a:t>Measured voltage and current signals</a:t>
            </a:r>
            <a:r>
              <a:rPr lang="en-US" sz="2800" i="1" baseline="0" dirty="0" smtClean="0">
                <a:solidFill>
                  <a:srgbClr val="7030A0"/>
                </a:solidFill>
              </a:rPr>
              <a:t> in the HRR circuit during a breakdown.  The switch is closed at 1us and the breakdown occurs at 2us.</a:t>
            </a:r>
            <a:endParaRPr lang="en-GB" sz="2800" i="1" dirty="0" smtClean="0">
              <a:solidFill>
                <a:srgbClr val="7030A0"/>
              </a:solidFill>
            </a:endParaRPr>
          </a:p>
        </p:txBody>
      </p:sp>
      <p:sp>
        <p:nvSpPr>
          <p:cNvPr id="11" name="Title 1"/>
          <p:cNvSpPr>
            <a:spLocks noGrp="1"/>
          </p:cNvSpPr>
          <p:nvPr>
            <p:ph type="title"/>
          </p:nvPr>
        </p:nvSpPr>
        <p:spPr>
          <a:xfrm>
            <a:off x="429008" y="116632"/>
            <a:ext cx="8229600" cy="1143000"/>
          </a:xfrm>
        </p:spPr>
        <p:txBody>
          <a:bodyPr/>
          <a:lstStyle/>
          <a:p>
            <a:r>
              <a:rPr lang="en-US" dirty="0" smtClean="0"/>
              <a:t> The High Rep Rate System</a:t>
            </a:r>
            <a:endParaRPr lang="en-GB" dirty="0"/>
          </a:p>
        </p:txBody>
      </p:sp>
    </p:spTree>
    <p:extLst>
      <p:ext uri="{BB962C8B-B14F-4D97-AF65-F5344CB8AC3E}">
        <p14:creationId xmlns:p14="http://schemas.microsoft.com/office/powerpoint/2010/main" val="2525640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6</a:t>
            </a:fld>
            <a:endParaRPr lang="en-GB"/>
          </a:p>
        </p:txBody>
      </p:sp>
      <p:sp>
        <p:nvSpPr>
          <p:cNvPr id="5" name="Title 1"/>
          <p:cNvSpPr>
            <a:spLocks noGrp="1"/>
          </p:cNvSpPr>
          <p:nvPr>
            <p:ph type="title"/>
          </p:nvPr>
        </p:nvSpPr>
        <p:spPr>
          <a:xfrm>
            <a:off x="429008" y="116632"/>
            <a:ext cx="8229600" cy="1143000"/>
          </a:xfrm>
        </p:spPr>
        <p:txBody>
          <a:bodyPr/>
          <a:lstStyle/>
          <a:p>
            <a:r>
              <a:rPr lang="en-US" dirty="0" smtClean="0"/>
              <a:t> The High Rep Rate System</a:t>
            </a:r>
            <a:endParaRPr lang="en-GB" dirty="0"/>
          </a:p>
        </p:txBody>
      </p:sp>
      <p:pic>
        <p:nvPicPr>
          <p:cNvPr id="2050" name="Picture 2" descr="C:\Users\nshipman\Documents\DC Spark System\Pics\HRR\IMG_079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742" y="1194116"/>
            <a:ext cx="4071864" cy="304133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4005064"/>
            <a:ext cx="2952328" cy="2587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369742" y="4377007"/>
            <a:ext cx="4561484" cy="2246769"/>
          </a:xfrm>
          <a:prstGeom prst="rect">
            <a:avLst/>
          </a:prstGeom>
          <a:noFill/>
        </p:spPr>
        <p:txBody>
          <a:bodyPr wrap="square" rtlCol="0">
            <a:spAutoFit/>
          </a:bodyPr>
          <a:lstStyle/>
          <a:p>
            <a:r>
              <a:rPr lang="en-US" sz="2800" i="1" dirty="0" smtClean="0">
                <a:solidFill>
                  <a:srgbClr val="7030A0"/>
                </a:solidFill>
              </a:rPr>
              <a:t>The </a:t>
            </a:r>
            <a:r>
              <a:rPr lang="en-US" sz="2800" i="1" dirty="0">
                <a:solidFill>
                  <a:srgbClr val="7030A0"/>
                </a:solidFill>
              </a:rPr>
              <a:t>solid state switch used is the </a:t>
            </a:r>
            <a:r>
              <a:rPr lang="en-US" sz="2800" i="1" dirty="0" err="1">
                <a:solidFill>
                  <a:srgbClr val="7030A0"/>
                </a:solidFill>
              </a:rPr>
              <a:t>Behlke</a:t>
            </a:r>
            <a:r>
              <a:rPr lang="en-US" sz="2800" i="1" dirty="0">
                <a:solidFill>
                  <a:srgbClr val="7030A0"/>
                </a:solidFill>
              </a:rPr>
              <a:t> 181 25-B, which can operate at 1.8kHz handle an open voltage of 18kV and a peak current of 250 Amps. </a:t>
            </a:r>
            <a:endParaRPr lang="en-GB" sz="2800" i="1" dirty="0" smtClean="0">
              <a:solidFill>
                <a:srgbClr val="7030A0"/>
              </a:solidFill>
            </a:endParaRPr>
          </a:p>
        </p:txBody>
      </p:sp>
      <p:sp>
        <p:nvSpPr>
          <p:cNvPr id="14" name="TextBox 13"/>
          <p:cNvSpPr txBox="1"/>
          <p:nvPr/>
        </p:nvSpPr>
        <p:spPr>
          <a:xfrm>
            <a:off x="4643464" y="1175144"/>
            <a:ext cx="4287074" cy="2677656"/>
          </a:xfrm>
          <a:prstGeom prst="rect">
            <a:avLst/>
          </a:prstGeom>
          <a:noFill/>
        </p:spPr>
        <p:txBody>
          <a:bodyPr wrap="square" rtlCol="0">
            <a:spAutoFit/>
          </a:bodyPr>
          <a:lstStyle/>
          <a:p>
            <a:r>
              <a:rPr lang="en-US" sz="2800" i="1" dirty="0" smtClean="0">
                <a:solidFill>
                  <a:srgbClr val="7030A0"/>
                </a:solidFill>
              </a:rPr>
              <a:t>The </a:t>
            </a:r>
            <a:r>
              <a:rPr lang="en-US" sz="2800" i="1" dirty="0">
                <a:solidFill>
                  <a:srgbClr val="7030A0"/>
                </a:solidFill>
              </a:rPr>
              <a:t>picture below shows the HRR system. The metal box housing the switch is placed as close as possible to the vacuum chamber to minimise stray capacitance. </a:t>
            </a:r>
            <a:endParaRPr lang="en-GB" sz="2800" i="1" dirty="0" smtClean="0">
              <a:solidFill>
                <a:srgbClr val="7030A0"/>
              </a:solidFill>
            </a:endParaRPr>
          </a:p>
        </p:txBody>
      </p:sp>
    </p:spTree>
    <p:extLst>
      <p:ext uri="{BB962C8B-B14F-4D97-AF65-F5344CB8AC3E}">
        <p14:creationId xmlns:p14="http://schemas.microsoft.com/office/powerpoint/2010/main" val="2749422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7</a:t>
            </a:fld>
            <a:endParaRPr lang="en-GB"/>
          </a:p>
        </p:txBody>
      </p:sp>
      <p:sp>
        <p:nvSpPr>
          <p:cNvPr id="5" name="Title 1"/>
          <p:cNvSpPr>
            <a:spLocks noGrp="1"/>
          </p:cNvSpPr>
          <p:nvPr>
            <p:ph type="title"/>
          </p:nvPr>
        </p:nvSpPr>
        <p:spPr>
          <a:xfrm>
            <a:off x="429008" y="116632"/>
            <a:ext cx="8229600" cy="1143000"/>
          </a:xfrm>
        </p:spPr>
        <p:txBody>
          <a:bodyPr/>
          <a:lstStyle/>
          <a:p>
            <a:r>
              <a:rPr lang="en-US" dirty="0" smtClean="0"/>
              <a:t> The High Rep Rate System</a:t>
            </a:r>
            <a:endParaRPr lang="en-GB" dirty="0"/>
          </a:p>
        </p:txBody>
      </p:sp>
      <p:sp>
        <p:nvSpPr>
          <p:cNvPr id="6" name="TextBox 5"/>
          <p:cNvSpPr txBox="1"/>
          <p:nvPr/>
        </p:nvSpPr>
        <p:spPr>
          <a:xfrm>
            <a:off x="107505" y="1484784"/>
            <a:ext cx="8856984" cy="4678204"/>
          </a:xfrm>
          <a:prstGeom prst="rect">
            <a:avLst/>
          </a:prstGeom>
          <a:noFill/>
        </p:spPr>
        <p:txBody>
          <a:bodyPr wrap="square" rtlCol="0">
            <a:spAutoFit/>
          </a:bodyPr>
          <a:lstStyle/>
          <a:p>
            <a:r>
              <a:rPr lang="en-US" sz="2800" b="1" dirty="0" smtClean="0"/>
              <a:t>Problem with power dissipation</a:t>
            </a:r>
          </a:p>
          <a:p>
            <a:pPr marL="285750" indent="-285750">
              <a:buFont typeface="Arial" pitchFamily="34" charset="0"/>
              <a:buChar char="•"/>
            </a:pPr>
            <a:endParaRPr lang="en-US" dirty="0" smtClean="0"/>
          </a:p>
          <a:p>
            <a:pPr marL="285750" indent="-285750">
              <a:buFont typeface="Arial" pitchFamily="34" charset="0"/>
              <a:buChar char="•"/>
            </a:pPr>
            <a:r>
              <a:rPr lang="en-US" sz="2800" dirty="0" smtClean="0"/>
              <a:t>Whilst the switches can handle a high, &gt;100A peak current they can only tolerate a relatively low average current ~3A.</a:t>
            </a:r>
          </a:p>
          <a:p>
            <a:pPr marL="285750" indent="-285750">
              <a:buFont typeface="Arial" pitchFamily="34" charset="0"/>
              <a:buChar char="•"/>
            </a:pPr>
            <a:endParaRPr lang="en-US" sz="2800" dirty="0" smtClean="0"/>
          </a:p>
          <a:p>
            <a:pPr marL="285750" indent="-285750">
              <a:buFont typeface="Arial" pitchFamily="34" charset="0"/>
              <a:buChar char="•"/>
            </a:pPr>
            <a:r>
              <a:rPr lang="en-US" sz="2800" dirty="0" smtClean="0"/>
              <a:t>We seemed to fall foul of this a couple of times which resulted in broken switches.</a:t>
            </a:r>
          </a:p>
          <a:p>
            <a:pPr marL="285750" indent="-285750">
              <a:buFont typeface="Arial" pitchFamily="34" charset="0"/>
              <a:buChar char="•"/>
            </a:pPr>
            <a:endParaRPr lang="en-US" sz="2800" dirty="0" smtClean="0"/>
          </a:p>
          <a:p>
            <a:pPr marL="285750" indent="-285750">
              <a:buFont typeface="Arial" pitchFamily="34" charset="0"/>
              <a:buChar char="•"/>
            </a:pPr>
            <a:r>
              <a:rPr lang="en-US" sz="2800" dirty="0" smtClean="0"/>
              <a:t>Now a new average current interlock has been designed, built and added to the switch controller.</a:t>
            </a:r>
            <a:endParaRPr lang="en-GB" sz="2800" dirty="0"/>
          </a:p>
        </p:txBody>
      </p:sp>
    </p:spTree>
    <p:extLst>
      <p:ext uri="{BB962C8B-B14F-4D97-AF65-F5344CB8AC3E}">
        <p14:creationId xmlns:p14="http://schemas.microsoft.com/office/powerpoint/2010/main" val="1044651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8</a:t>
            </a:fld>
            <a:endParaRPr lang="en-GB"/>
          </a:p>
        </p:txBody>
      </p:sp>
      <p:sp>
        <p:nvSpPr>
          <p:cNvPr id="5" name="Title 1"/>
          <p:cNvSpPr>
            <a:spLocks noGrp="1"/>
          </p:cNvSpPr>
          <p:nvPr>
            <p:ph type="title"/>
          </p:nvPr>
        </p:nvSpPr>
        <p:spPr>
          <a:xfrm>
            <a:off x="395536" y="2780928"/>
            <a:ext cx="8229600" cy="1143000"/>
          </a:xfrm>
        </p:spPr>
        <p:txBody>
          <a:bodyPr/>
          <a:lstStyle/>
          <a:p>
            <a:r>
              <a:rPr lang="en-US" dirty="0" smtClean="0"/>
              <a:t> The Fixed Gap System</a:t>
            </a:r>
            <a:endParaRPr lang="en-GB" dirty="0"/>
          </a:p>
        </p:txBody>
      </p:sp>
    </p:spTree>
    <p:extLst>
      <p:ext uri="{BB962C8B-B14F-4D97-AF65-F5344CB8AC3E}">
        <p14:creationId xmlns:p14="http://schemas.microsoft.com/office/powerpoint/2010/main" val="4043813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528674F-3DD6-4A39-89C7-6094E38B3467}" type="slidenum">
              <a:rPr lang="en-GB" smtClean="0"/>
              <a:pPr/>
              <a:t>9</a:t>
            </a:fld>
            <a:endParaRPr lang="en-GB"/>
          </a:p>
        </p:txBody>
      </p:sp>
      <p:sp>
        <p:nvSpPr>
          <p:cNvPr id="5" name="Title 1"/>
          <p:cNvSpPr>
            <a:spLocks noGrp="1"/>
          </p:cNvSpPr>
          <p:nvPr>
            <p:ph type="title"/>
          </p:nvPr>
        </p:nvSpPr>
        <p:spPr>
          <a:xfrm>
            <a:off x="611560" y="188640"/>
            <a:ext cx="8229600" cy="1143000"/>
          </a:xfrm>
        </p:spPr>
        <p:txBody>
          <a:bodyPr/>
          <a:lstStyle/>
          <a:p>
            <a:r>
              <a:rPr lang="en-US" dirty="0" smtClean="0"/>
              <a:t> The Fixed Gap System</a:t>
            </a:r>
            <a:endParaRPr lang="en-GB" dirty="0"/>
          </a:p>
        </p:txBody>
      </p:sp>
      <p:sp>
        <p:nvSpPr>
          <p:cNvPr id="6" name="TextBox 5"/>
          <p:cNvSpPr txBox="1"/>
          <p:nvPr/>
        </p:nvSpPr>
        <p:spPr>
          <a:xfrm>
            <a:off x="35496" y="1340768"/>
            <a:ext cx="9108504" cy="5262979"/>
          </a:xfrm>
          <a:prstGeom prst="rect">
            <a:avLst/>
          </a:prstGeom>
          <a:noFill/>
        </p:spPr>
        <p:txBody>
          <a:bodyPr wrap="square" rtlCol="0">
            <a:spAutoFit/>
          </a:bodyPr>
          <a:lstStyle/>
          <a:p>
            <a:r>
              <a:rPr lang="en-US" sz="2800" b="1" dirty="0" smtClean="0"/>
              <a:t>Key Features</a:t>
            </a:r>
          </a:p>
          <a:p>
            <a:pPr marL="457200" indent="-457200">
              <a:buFont typeface="Arial" pitchFamily="34" charset="0"/>
              <a:buChar char="•"/>
            </a:pPr>
            <a:r>
              <a:rPr lang="en-US" sz="2800" dirty="0" smtClean="0"/>
              <a:t>Uses disc shaped electrodes with  a large active surface area ~50 cm^2</a:t>
            </a:r>
          </a:p>
          <a:p>
            <a:pPr marL="457200" indent="-457200">
              <a:buFont typeface="Arial" pitchFamily="34" charset="0"/>
              <a:buChar char="•"/>
            </a:pPr>
            <a:r>
              <a:rPr lang="en-US" sz="2800" dirty="0" smtClean="0"/>
              <a:t>Gap size is fixed eliminating the need for measurement.</a:t>
            </a:r>
          </a:p>
          <a:p>
            <a:pPr marL="457200" indent="-457200">
              <a:buFont typeface="Arial" pitchFamily="34" charset="0"/>
              <a:buChar char="•"/>
            </a:pPr>
            <a:r>
              <a:rPr lang="en-US" sz="2800" dirty="0" smtClean="0"/>
              <a:t>Gap size accurate to less than 1um across entire surface, even under large E-field stress (total forces of up to 500kg).</a:t>
            </a:r>
          </a:p>
          <a:p>
            <a:pPr marL="457200" indent="-457200">
              <a:buFont typeface="Arial" pitchFamily="34" charset="0"/>
              <a:buChar char="•"/>
            </a:pPr>
            <a:r>
              <a:rPr lang="en-US" sz="2800" dirty="0" smtClean="0"/>
              <a:t>4 pick up antenna and 4 viewports</a:t>
            </a:r>
          </a:p>
          <a:p>
            <a:pPr marL="457200" indent="-457200">
              <a:buFont typeface="Arial" pitchFamily="34" charset="0"/>
              <a:buChar char="•"/>
            </a:pPr>
            <a:r>
              <a:rPr lang="en-US" sz="2800" dirty="0" smtClean="0"/>
              <a:t>Very compact, diameter ~30cm height ~30cm.</a:t>
            </a:r>
          </a:p>
          <a:p>
            <a:pPr marL="457200" indent="-457200">
              <a:buFont typeface="Arial" pitchFamily="34" charset="0"/>
              <a:buChar char="•"/>
            </a:pPr>
            <a:r>
              <a:rPr lang="en-US" sz="2800" dirty="0" smtClean="0"/>
              <a:t>Electrodes are interchangeable.</a:t>
            </a:r>
          </a:p>
          <a:p>
            <a:pPr marL="457200" indent="-457200">
              <a:buFont typeface="Arial" pitchFamily="34" charset="0"/>
              <a:buChar char="•"/>
            </a:pPr>
            <a:r>
              <a:rPr lang="en-US" sz="2800" dirty="0" smtClean="0"/>
              <a:t>Ceramic spacer is interchangeable allowing different gap sizes to be selected.</a:t>
            </a:r>
            <a:endParaRPr lang="en-GB" dirty="0"/>
          </a:p>
        </p:txBody>
      </p:sp>
    </p:spTree>
    <p:extLst>
      <p:ext uri="{BB962C8B-B14F-4D97-AF65-F5344CB8AC3E}">
        <p14:creationId xmlns:p14="http://schemas.microsoft.com/office/powerpoint/2010/main" val="42028026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3144</TotalTime>
  <Words>1151</Words>
  <Application>Microsoft Office PowerPoint</Application>
  <PresentationFormat>On-screen Show (4:3)</PresentationFormat>
  <Paragraphs>155</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DC Spark Developments</vt:lpstr>
      <vt:lpstr> The High Repetition Rate (HRR) System</vt:lpstr>
      <vt:lpstr> The High Repetition Rate System</vt:lpstr>
      <vt:lpstr> The High Rep Rate System</vt:lpstr>
      <vt:lpstr> The High Rep Rate System</vt:lpstr>
      <vt:lpstr> The High Rep Rate System</vt:lpstr>
      <vt:lpstr> The High Rep Rate System</vt:lpstr>
      <vt:lpstr> The Fixed Gap System</vt:lpstr>
      <vt:lpstr> The Fixed Gap System</vt:lpstr>
      <vt:lpstr> The Fixed Gap System</vt:lpstr>
      <vt:lpstr>Non-contact gap measurement</vt:lpstr>
      <vt:lpstr>Non-contact gap measurement</vt:lpstr>
      <vt:lpstr>Measured Turn on Times</vt:lpstr>
      <vt:lpstr>DC Spark System Turn on Time</vt:lpstr>
      <vt:lpstr>PowerPoint Presentation</vt:lpstr>
      <vt:lpstr>PowerPoint Presentation</vt:lpstr>
      <vt:lpstr>Measured Turn on Times</vt:lpstr>
      <vt:lpstr>Falling edge duration - TBTS</vt:lpstr>
      <vt:lpstr>Falling edge duration - KEK</vt:lpstr>
      <vt:lpstr>Summary of turn on times</vt:lpstr>
      <vt:lpstr>Measured Burning Voltages</vt:lpstr>
      <vt:lpstr>Measured Burning Voltages</vt:lpstr>
      <vt:lpstr>PowerPoint Presentation</vt:lpstr>
      <vt:lpstr>Burning Voltages</vt:lpstr>
      <vt:lpstr>Future Plans</vt:lpstr>
      <vt:lpstr>Future Plans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FIXED GAP SYSTEM</dc:title>
  <dc:creator>dgudkov</dc:creator>
  <cp:lastModifiedBy>nshipman</cp:lastModifiedBy>
  <cp:revision>174</cp:revision>
  <dcterms:created xsi:type="dcterms:W3CDTF">2011-08-31T16:19:30Z</dcterms:created>
  <dcterms:modified xsi:type="dcterms:W3CDTF">2012-09-19T11:46:21Z</dcterms:modified>
</cp:coreProperties>
</file>