
<file path=[Content_Types].xml><?xml version="1.0" encoding="utf-8"?>
<Types xmlns="http://schemas.openxmlformats.org/package/2006/content-types">
  <Default Extension="bin" ContentType="application/vnd.openxmlformats-officedocument.presentationml.printerSettings"/>
  <Default Extension="rels" ContentType="application/vnd.openxmlformats-package.relationships+xml"/>
  <Override PartName="/ppt/slides/slide14.xml" ContentType="application/vnd.openxmlformats-officedocument.presentationml.slide+xml"/>
  <Default Extension="xml" ContentType="application/xml"/>
  <Override PartName="/ppt/slides/slide45.xml" ContentType="application/vnd.openxmlformats-officedocument.presentationml.slide+xml"/>
  <Override PartName="/ppt/tableStyles.xml" ContentType="application/vnd.openxmlformats-officedocument.presentationml.tableStyles+xml"/>
  <Override PartName="/ppt/embeddings/Microsoft_Equation5.bin" ContentType="application/vnd.openxmlformats-officedocument.oleObject"/>
  <Override PartName="/ppt/slides/slide28.xml" ContentType="application/vnd.openxmlformats-officedocument.presentationml.slide+xml"/>
  <Override PartName="/ppt/slides/slide21.xml" ContentType="application/vnd.openxmlformats-officedocument.presentationml.slide+xml"/>
  <Override PartName="/ppt/slides/slide37.xml" ContentType="application/vnd.openxmlformats-officedocument.presentationml.slide+xml"/>
  <Override PartName="/ppt/slides/slide5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30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docProps/core.xml" ContentType="application/vnd.openxmlformats-package.core-properties+xml"/>
  <Override PartName="/ppt/embeddings/Microsoft_Equation4.bin" ContentType="application/vnd.openxmlformats-officedocument.oleObject"/>
  <Override PartName="/ppt/slides/slide44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27.xml" ContentType="application/vnd.openxmlformats-officedocument.presentationml.slide+xml"/>
  <Default Extension="vml" ContentType="application/vnd.openxmlformats-officedocument.vmlDrawing"/>
  <Override PartName="/ppt/slides/slide20.xml" ContentType="application/vnd.openxmlformats-officedocument.presentationml.slide+xml"/>
  <Override PartName="/ppt/slides/slide36.xml" ContentType="application/vnd.openxmlformats-officedocument.presentationml.slide+xml"/>
  <Default Extension="emf" ContentType="image/x-emf"/>
  <Override PartName="/ppt/slides/slide4.xml" ContentType="application/vnd.openxmlformats-officedocument.presentationml.slide+xml"/>
  <Override PartName="/ppt/slides/slide19.xml" ContentType="application/vnd.openxmlformats-officedocument.presentationml.slide+xml"/>
  <Override PartName="/ppt/slideLayouts/slideLayout4.xml" ContentType="application/vnd.openxmlformats-officedocument.presentationml.slideLayout+xml"/>
  <Default Extension="png" ContentType="image/png"/>
  <Override PartName="/ppt/slides/slide12.xml" ContentType="application/vnd.openxmlformats-officedocument.presentationml.slide+xml"/>
  <Override PartName="/ppt/embeddings/Microsoft_Equation3.bin" ContentType="application/vnd.openxmlformats-officedocument.oleObject"/>
  <Override PartName="/ppt/slides/slide43.xml" ContentType="application/vnd.openxmlformats-officedocument.presentationml.slide+xml"/>
  <Override PartName="/ppt/presProps.xml" ContentType="application/vnd.openxmlformats-officedocument.presentationml.presProps+xml"/>
  <Default Extension="pict" ContentType="image/pict"/>
  <Override PartName="/ppt/slides/slide26.xml" ContentType="application/vnd.openxmlformats-officedocument.presentationml.slide+xml"/>
  <Override PartName="/ppt/slides/slide35.xml" ContentType="application/vnd.openxmlformats-officedocument.presentationml.slide+xml"/>
  <Override PartName="/ppt/slides/slide3.xml" ContentType="application/vnd.openxmlformats-officedocument.presentationml.slide+xml"/>
  <Override PartName="/ppt/slides/slide1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11.xml" ContentType="application/vnd.openxmlformats-officedocument.presentationml.slide+xml"/>
  <Override PartName="/ppt/embeddings/Microsoft_Equation2.bin" ContentType="application/vnd.openxmlformats-officedocument.oleObject"/>
  <Override PartName="/ppt/slides/slide42.xml" ContentType="application/vnd.openxmlformats-officedocument.presentationml.slide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34.xml" ContentType="application/vnd.openxmlformats-officedocument.presentationml.slide+xml"/>
  <Override PartName="/ppt/slides/slide2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7.xml" ContentType="application/vnd.openxmlformats-officedocument.presentationml.slide+xml"/>
  <Override PartName="/ppt/slides/slide10.xml" ContentType="application/vnd.openxmlformats-officedocument.presentationml.slide+xml"/>
  <Override PartName="/docProps/app.xml" ContentType="application/vnd.openxmlformats-officedocument.extended-properties+xml"/>
  <Default Extension="wmf" ContentType="image/x-wmf"/>
  <Override PartName="/ppt/embeddings/Microsoft_Equation1.bin" ContentType="application/vnd.openxmlformats-officedocument.oleObject"/>
  <Override PartName="/ppt/slides/slide41.xml" ContentType="application/vnd.openxmlformats-officedocument.presentationml.slide+xml"/>
  <Override PartName="/ppt/theme/theme3.xml" ContentType="application/vnd.openxmlformats-officedocument.theme+xml"/>
  <Override PartName="/ppt/slides/slide24.xml" ContentType="application/vnd.openxmlformats-officedocument.presentationml.slide+xml"/>
  <Override PartName="/ppt/charts/chart1.xml" ContentType="application/vnd.openxmlformats-officedocument.drawingml.chart+xml"/>
  <Override PartName="/ppt/slides/slide8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33.xml" ContentType="application/vnd.openxmlformats-officedocument.presentationml.slide+xml"/>
  <Override PartName="/ppt/slides/slide1.xml" ContentType="application/vnd.openxmlformats-officedocument.presentationml.slide+xml"/>
  <Override PartName="/ppt/slideLayouts/slideLayout1.xml" ContentType="application/vnd.openxmlformats-officedocument.presentationml.slideLayout+xml"/>
  <Override PartName="/ppt/slides/slide16.xml" ContentType="application/vnd.openxmlformats-officedocument.presentationml.slide+xml"/>
  <Default Extension="jpeg" ContentType="image/jpeg"/>
  <Override PartName="/ppt/viewProps.xml" ContentType="application/vnd.openxmlformats-officedocument.presentationml.viewProps+xml"/>
  <Override PartName="/ppt/slides/slide40.xml" ContentType="application/vnd.openxmlformats-officedocument.presentationml.slide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s/slide39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5.xml" ContentType="application/vnd.openxmlformats-officedocument.presentationml.slide+xml"/>
  <Default Extension="tiff" ContentType="image/tiff"/>
  <Override PartName="/ppt/embeddings/Microsoft_Equation6.bin" ContentType="application/vnd.openxmlformats-officedocument.oleObject"/>
  <Override PartName="/ppt/slides/slide29.xml" ContentType="application/vnd.openxmlformats-officedocument.presentationml.slide+xml"/>
  <Override PartName="/ppt/theme/theme1.xml" ContentType="application/vnd.openxmlformats-officedocument.theme+xml"/>
  <Override PartName="/ppt/slides/slide22.xml" ContentType="application/vnd.openxmlformats-officedocument.presentationml.slide+xml"/>
  <Override PartName="/ppt/slides/slide38.xml" ContentType="application/vnd.openxmlformats-officedocument.presentationml.slide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31.xml" ContentType="application/vnd.openxmlformats-officedocument.presentationml.slide+xml"/>
  <Default Extension="pdf" ContentType="application/pdf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</p:sldMasterIdLst>
  <p:notesMasterIdLst>
    <p:notesMasterId r:id="rId47"/>
  </p:notesMasterIdLst>
  <p:handoutMasterIdLst>
    <p:handoutMasterId r:id="rId48"/>
  </p:handoutMasterIdLst>
  <p:sldIdLst>
    <p:sldId id="502" r:id="rId2"/>
    <p:sldId id="582" r:id="rId3"/>
    <p:sldId id="680" r:id="rId4"/>
    <p:sldId id="600" r:id="rId5"/>
    <p:sldId id="694" r:id="rId6"/>
    <p:sldId id="695" r:id="rId7"/>
    <p:sldId id="697" r:id="rId8"/>
    <p:sldId id="601" r:id="rId9"/>
    <p:sldId id="667" r:id="rId10"/>
    <p:sldId id="656" r:id="rId11"/>
    <p:sldId id="670" r:id="rId12"/>
    <p:sldId id="677" r:id="rId13"/>
    <p:sldId id="674" r:id="rId14"/>
    <p:sldId id="679" r:id="rId15"/>
    <p:sldId id="629" r:id="rId16"/>
    <p:sldId id="659" r:id="rId17"/>
    <p:sldId id="686" r:id="rId18"/>
    <p:sldId id="630" r:id="rId19"/>
    <p:sldId id="662" r:id="rId20"/>
    <p:sldId id="631" r:id="rId21"/>
    <p:sldId id="632" r:id="rId22"/>
    <p:sldId id="661" r:id="rId23"/>
    <p:sldId id="639" r:id="rId24"/>
    <p:sldId id="664" r:id="rId25"/>
    <p:sldId id="640" r:id="rId26"/>
    <p:sldId id="665" r:id="rId27"/>
    <p:sldId id="635" r:id="rId28"/>
    <p:sldId id="634" r:id="rId29"/>
    <p:sldId id="636" r:id="rId30"/>
    <p:sldId id="651" r:id="rId31"/>
    <p:sldId id="570" r:id="rId32"/>
    <p:sldId id="657" r:id="rId33"/>
    <p:sldId id="668" r:id="rId34"/>
    <p:sldId id="666" r:id="rId35"/>
    <p:sldId id="652" r:id="rId36"/>
    <p:sldId id="653" r:id="rId37"/>
    <p:sldId id="654" r:id="rId38"/>
    <p:sldId id="655" r:id="rId39"/>
    <p:sldId id="669" r:id="rId40"/>
    <p:sldId id="678" r:id="rId41"/>
    <p:sldId id="681" r:id="rId42"/>
    <p:sldId id="682" r:id="rId43"/>
    <p:sldId id="683" r:id="rId44"/>
    <p:sldId id="684" r:id="rId45"/>
    <p:sldId id="696" r:id="rId4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5F8BDD"/>
  </p:clrMru>
  <p:extLst>
    <p:ext uri="{E76CE94A-603C-4142-B9EB-6D1370010A27}">
      <p14:discardImageEditData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9322" autoAdjust="0"/>
  </p:normalViewPr>
  <p:slideViewPr>
    <p:cSldViewPr snapToGrid="0" snapToObjects="1">
      <p:cViewPr>
        <p:scale>
          <a:sx n="100" d="100"/>
          <a:sy n="100" d="100"/>
        </p:scale>
        <p:origin x="-584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01" d="100"/>
          <a:sy n="101" d="100"/>
        </p:scale>
        <p:origin x="-4376" y="-10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presProps" Target="presProps.xml"/><Relationship Id="rId51" Type="http://schemas.openxmlformats.org/officeDocument/2006/relationships/viewProps" Target="viewProps.xml"/><Relationship Id="rId52" Type="http://schemas.openxmlformats.org/officeDocument/2006/relationships/theme" Target="theme/theme1.xml"/><Relationship Id="rId53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notesMaster" Target="notesMasters/notesMaster1.xml"/><Relationship Id="rId48" Type="http://schemas.openxmlformats.org/officeDocument/2006/relationships/handoutMaster" Target="handoutMasters/handoutMaster1.xml"/><Relationship Id="rId4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c\corsini\Desktop\DBcos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2"/>
  <c:chart>
    <c:title>
      <c:tx>
        <c:rich>
          <a:bodyPr/>
          <a:lstStyle/>
          <a:p>
            <a:pPr>
              <a:defRPr b="0"/>
            </a:pPr>
            <a:r>
              <a:rPr lang="en-US" b="0"/>
              <a:t>Cost breakdown</a:t>
            </a: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dLbls>
            <c:showCatName val="1"/>
            <c:showPercent val="1"/>
          </c:dLbls>
          <c:cat>
            <c:strRef>
              <c:f>Sheet1!$U$7:$U$11</c:f>
              <c:strCache>
                <c:ptCount val="5"/>
                <c:pt idx="0">
                  <c:v>Injector</c:v>
                </c:pt>
                <c:pt idx="1">
                  <c:v>Linac</c:v>
                </c:pt>
                <c:pt idx="2">
                  <c:v>Rings</c:v>
                </c:pt>
                <c:pt idx="3">
                  <c:v>Transfer</c:v>
                </c:pt>
                <c:pt idx="4">
                  <c:v>TAs</c:v>
                </c:pt>
              </c:strCache>
            </c:strRef>
          </c:cat>
          <c:val>
            <c:numRef>
              <c:f>Sheet1!$V$7:$V$11</c:f>
              <c:numCache>
                <c:formatCode>General</c:formatCode>
                <c:ptCount val="5"/>
                <c:pt idx="0">
                  <c:v>40.0</c:v>
                </c:pt>
                <c:pt idx="1">
                  <c:v>1302.0</c:v>
                </c:pt>
                <c:pt idx="2">
                  <c:v>137.0</c:v>
                </c:pt>
                <c:pt idx="3">
                  <c:v>41.0</c:v>
                </c:pt>
                <c:pt idx="4">
                  <c:v>168.0</c:v>
                </c:pt>
              </c:numCache>
            </c:numRef>
          </c:val>
        </c:ser>
        <c:dLbls>
          <c:showCatName val="1"/>
          <c:showPercent val="1"/>
        </c:dLbls>
      </c:pie3DChart>
    </c:plotArea>
    <c:plotVisOnly val="1"/>
  </c:chart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ict"/><Relationship Id="rId2" Type="http://schemas.openxmlformats.org/officeDocument/2006/relationships/image" Target="../media/image12.pict"/><Relationship Id="rId3" Type="http://schemas.openxmlformats.org/officeDocument/2006/relationships/image" Target="../media/image13.pict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ict"/><Relationship Id="rId2" Type="http://schemas.openxmlformats.org/officeDocument/2006/relationships/image" Target="../media/image14.pict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pict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E87EF-D88D-5B48-A6F8-FF196B181D66}" type="datetimeFigureOut">
              <a:rPr lang="en-US" smtClean="0"/>
              <a:pPr/>
              <a:t>1/28/13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819F10-DD4F-5B45-9DD8-EA20D2076D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242973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B203D5-0E6A-4742-9ABF-101796CE0C4B}" type="datetimeFigureOut">
              <a:rPr lang="en-US" smtClean="0"/>
              <a:pPr/>
              <a:t>1/28/13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1C7C2D-F447-1C4C-A715-C1923AE57A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3917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r>
              <a:rPr lang="de-DE" smtClean="0"/>
              <a:t>D. Schulte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356350"/>
            <a:ext cx="3263900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r>
              <a:rPr lang="en-US" smtClean="0"/>
              <a:t>CLIC re-baselining, February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re-baselining, February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re-baselining, February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1800" y="6356350"/>
            <a:ext cx="3263900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r>
              <a:rPr lang="en-US" smtClean="0"/>
              <a:t>CLIC re-baselining, February 2013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600"/>
            </a:lvl1pPr>
          </a:lstStyle>
          <a:p>
            <a:r>
              <a:rPr lang="de-DE" smtClean="0"/>
              <a:t>D. Schulte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re-baselining, February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re-baselining, February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re-baselining, February 2013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re-baselining, February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re-baselining, February 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re-baselining, February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D. Schulte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 re-baselining, February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98520" y="0"/>
            <a:ext cx="7566923" cy="6160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11494"/>
            <a:ext cx="8229600" cy="51146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D6AF9-1F0E-2547-B7C2-EBD1501318D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 descr="CLIC-Logo-Color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164945" y="1635"/>
            <a:ext cx="504363" cy="504363"/>
          </a:xfrm>
          <a:prstGeom prst="rect">
            <a:avLst/>
          </a:prstGeom>
        </p:spPr>
      </p:pic>
      <p:pic>
        <p:nvPicPr>
          <p:cNvPr id="8" name="Picture 7" descr="CLIC-Logo-Color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8434618" y="1635"/>
            <a:ext cx="504363" cy="50436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1.bin"/><Relationship Id="rId4" Type="http://schemas.openxmlformats.org/officeDocument/2006/relationships/oleObject" Target="../embeddings/Microsoft_Equation2.bin"/><Relationship Id="rId5" Type="http://schemas.openxmlformats.org/officeDocument/2006/relationships/oleObject" Target="../embeddings/Microsoft_Equation3.bin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Equation4.bin"/><Relationship Id="rId4" Type="http://schemas.openxmlformats.org/officeDocument/2006/relationships/oleObject" Target="../embeddings/Microsoft_Equation5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df"/><Relationship Id="rId3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tif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wmf"/><Relationship Id="rId3" Type="http://schemas.openxmlformats.org/officeDocument/2006/relationships/image" Target="../media/image20.w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5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df"/><Relationship Id="rId3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tiff"/><Relationship Id="rId3" Type="http://schemas.openxmlformats.org/officeDocument/2006/relationships/image" Target="../media/image23.tif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f"/><Relationship Id="rId4" Type="http://schemas.openxmlformats.org/officeDocument/2006/relationships/image" Target="../media/image25.pdf"/><Relationship Id="rId5" Type="http://schemas.openxmlformats.org/officeDocument/2006/relationships/image" Target="../media/image26.png"/><Relationship Id="rId6" Type="http://schemas.openxmlformats.org/officeDocument/2006/relationships/image" Target="../media/image27.pdf"/><Relationship Id="rId7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tiff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tiff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tiff"/><Relationship Id="rId3" Type="http://schemas.openxmlformats.org/officeDocument/2006/relationships/image" Target="../media/image29.tiff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6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df"/><Relationship Id="rId4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df"/><Relationship Id="rId3" Type="http://schemas.openxmlformats.org/officeDocument/2006/relationships/image" Target="../media/image35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df"/><Relationship Id="rId3" Type="http://schemas.openxmlformats.org/officeDocument/2006/relationships/image" Target="../media/image5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tiff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df"/><Relationship Id="rId3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1200" y="580506"/>
            <a:ext cx="7772400" cy="1470025"/>
          </a:xfrm>
        </p:spPr>
        <p:txBody>
          <a:bodyPr>
            <a:normAutofit/>
          </a:bodyPr>
          <a:lstStyle/>
          <a:p>
            <a:r>
              <a:rPr lang="en-US" dirty="0" smtClean="0"/>
              <a:t>CLIC Re-</a:t>
            </a:r>
            <a:r>
              <a:rPr lang="en-US" dirty="0" err="1" smtClean="0"/>
              <a:t>baselining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sz="2000" dirty="0" smtClean="0"/>
              <a:t>February 2013 </a:t>
            </a:r>
            <a:endParaRPr lang="en-US" sz="2000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371600" y="4940300"/>
            <a:ext cx="6400800" cy="4572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D. Schulte for the CLIC collaboration</a:t>
            </a:r>
            <a:endParaRPr lang="en-US" sz="2000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32134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Linac</a:t>
            </a:r>
            <a:r>
              <a:rPr lang="en-US" dirty="0" smtClean="0"/>
              <a:t> and Parameters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re-baselining, February 2013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00274" y="3640655"/>
            <a:ext cx="2435620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Main beam a</a:t>
            </a:r>
            <a:r>
              <a:rPr lang="en-US" dirty="0" smtClean="0"/>
              <a:t>ccelerating</a:t>
            </a:r>
          </a:p>
          <a:p>
            <a:r>
              <a:rPr lang="en-US" dirty="0" smtClean="0"/>
              <a:t>s</a:t>
            </a:r>
            <a:r>
              <a:rPr lang="en-US" dirty="0" smtClean="0"/>
              <a:t>tructure </a:t>
            </a:r>
            <a:r>
              <a:rPr lang="en-US" dirty="0" smtClean="0"/>
              <a:t>design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0274" y="1017601"/>
            <a:ext cx="1967193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Quadrupole</a:t>
            </a:r>
            <a:r>
              <a:rPr lang="en-US" dirty="0" smtClean="0"/>
              <a:t> design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373594" y="1017601"/>
            <a:ext cx="2030874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Stabilisation</a:t>
            </a:r>
            <a:r>
              <a:rPr lang="en-US" dirty="0" smtClean="0"/>
              <a:t> system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700973" y="1017601"/>
            <a:ext cx="1852227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Alignment system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763824" y="1017601"/>
            <a:ext cx="1705928" cy="36933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Instrumentation</a:t>
            </a:r>
            <a:endParaRPr lang="en-US" dirty="0"/>
          </a:p>
        </p:txBody>
      </p:sp>
      <p:cxnSp>
        <p:nvCxnSpPr>
          <p:cNvPr id="13" name="Straight Arrow Connector 12"/>
          <p:cNvCxnSpPr>
            <a:stCxn id="8" idx="2"/>
            <a:endCxn id="15" idx="1"/>
          </p:cNvCxnSpPr>
          <p:nvPr/>
        </p:nvCxnSpPr>
        <p:spPr>
          <a:xfrm rot="16200000" flipH="1">
            <a:off x="1669328" y="901476"/>
            <a:ext cx="1151466" cy="21223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306251" y="2353733"/>
            <a:ext cx="2416910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Optimum lattice design</a:t>
            </a:r>
            <a:endParaRPr lang="en-US" dirty="0"/>
          </a:p>
        </p:txBody>
      </p:sp>
      <p:cxnSp>
        <p:nvCxnSpPr>
          <p:cNvPr id="17" name="Straight Arrow Connector 16"/>
          <p:cNvCxnSpPr>
            <a:stCxn id="11" idx="2"/>
            <a:endCxn id="15" idx="3"/>
          </p:cNvCxnSpPr>
          <p:nvPr/>
        </p:nvCxnSpPr>
        <p:spPr>
          <a:xfrm rot="5400000">
            <a:off x="6094242" y="1015853"/>
            <a:ext cx="1151466" cy="189362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10" idx="2"/>
          </p:cNvCxnSpPr>
          <p:nvPr/>
        </p:nvCxnSpPr>
        <p:spPr>
          <a:xfrm rot="5400000">
            <a:off x="4806644" y="1533290"/>
            <a:ext cx="966801" cy="67408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9" idx="2"/>
          </p:cNvCxnSpPr>
          <p:nvPr/>
        </p:nvCxnSpPr>
        <p:spPr>
          <a:xfrm rot="16200000" flipH="1">
            <a:off x="3298149" y="1477815"/>
            <a:ext cx="966800" cy="78503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7" idx="3"/>
            <a:endCxn id="26" idx="1"/>
          </p:cNvCxnSpPr>
          <p:nvPr/>
        </p:nvCxnSpPr>
        <p:spPr>
          <a:xfrm>
            <a:off x="2635894" y="3963821"/>
            <a:ext cx="970845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606739" y="3642243"/>
            <a:ext cx="1815934" cy="6463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</a:t>
            </a:r>
            <a:r>
              <a:rPr lang="en-US" dirty="0" smtClean="0"/>
              <a:t>ain </a:t>
            </a:r>
            <a:r>
              <a:rPr lang="en-US" dirty="0" err="1" smtClean="0"/>
              <a:t>linac</a:t>
            </a:r>
            <a:r>
              <a:rPr lang="en-US" dirty="0" smtClean="0"/>
              <a:t> design</a:t>
            </a:r>
          </a:p>
          <a:p>
            <a:r>
              <a:rPr lang="en-US" dirty="0" smtClean="0"/>
              <a:t>N, </a:t>
            </a:r>
            <a:r>
              <a:rPr lang="en-US" dirty="0" err="1" smtClean="0"/>
              <a:t>σ</a:t>
            </a:r>
            <a:r>
              <a:rPr lang="en-US" baseline="-25000" dirty="0" err="1" smtClean="0"/>
              <a:t>z</a:t>
            </a:r>
            <a:r>
              <a:rPr lang="en-US" dirty="0" smtClean="0"/>
              <a:t>,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cycle</a:t>
            </a:r>
            <a:r>
              <a:rPr lang="en-US" dirty="0" smtClean="0"/>
              <a:t>,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b</a:t>
            </a:r>
            <a:endParaRPr lang="en-US" dirty="0"/>
          </a:p>
        </p:txBody>
      </p:sp>
      <p:cxnSp>
        <p:nvCxnSpPr>
          <p:cNvPr id="30" name="Straight Arrow Connector 29"/>
          <p:cNvCxnSpPr>
            <a:stCxn id="15" idx="2"/>
            <a:endCxn id="26" idx="0"/>
          </p:cNvCxnSpPr>
          <p:nvPr/>
        </p:nvCxnSpPr>
        <p:spPr>
          <a:xfrm rot="5400000">
            <a:off x="4055117" y="3182654"/>
            <a:ext cx="919178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306251" y="4550819"/>
            <a:ext cx="2272114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dirty="0" smtClean="0"/>
              <a:t>N&lt;</a:t>
            </a:r>
            <a:r>
              <a:rPr lang="en-US" dirty="0" err="1" smtClean="0"/>
              <a:t>N</a:t>
            </a:r>
            <a:r>
              <a:rPr lang="en-US" baseline="-25000" dirty="0" err="1" smtClean="0"/>
              <a:t>max</a:t>
            </a:r>
            <a:endParaRPr lang="en-US" baseline="-25000" dirty="0" smtClean="0"/>
          </a:p>
          <a:p>
            <a:pPr algn="ctr">
              <a:spcAft>
                <a:spcPts val="1200"/>
              </a:spcAft>
            </a:pPr>
            <a:r>
              <a:rPr lang="en-US" dirty="0" err="1" smtClean="0"/>
              <a:t>σ</a:t>
            </a:r>
            <a:r>
              <a:rPr lang="en-US" baseline="-25000" dirty="0" err="1" smtClean="0"/>
              <a:t>z,min</a:t>
            </a:r>
            <a:r>
              <a:rPr lang="en-US" dirty="0" err="1" smtClean="0"/>
              <a:t>(N</a:t>
            </a:r>
            <a:r>
              <a:rPr lang="en-US" dirty="0" smtClean="0"/>
              <a:t>)</a:t>
            </a:r>
            <a:r>
              <a:rPr lang="en-US" baseline="-25000" dirty="0" smtClean="0"/>
              <a:t> </a:t>
            </a:r>
            <a:r>
              <a:rPr lang="en-US" dirty="0" smtClean="0"/>
              <a:t>&lt; </a:t>
            </a:r>
            <a:r>
              <a:rPr lang="en-US" dirty="0" err="1" smtClean="0"/>
              <a:t>σ</a:t>
            </a:r>
            <a:r>
              <a:rPr lang="en-US" baseline="-25000" dirty="0" err="1" smtClean="0"/>
              <a:t>z</a:t>
            </a:r>
            <a:r>
              <a:rPr lang="en-US" baseline="-25000" dirty="0" smtClean="0"/>
              <a:t> </a:t>
            </a:r>
            <a:r>
              <a:rPr lang="en-US" dirty="0" smtClean="0"/>
              <a:t>&lt; </a:t>
            </a:r>
            <a:r>
              <a:rPr lang="en-US" dirty="0" err="1" smtClean="0"/>
              <a:t>σ</a:t>
            </a:r>
            <a:r>
              <a:rPr lang="en-US" baseline="-25000" dirty="0" err="1" smtClean="0"/>
              <a:t>z,min</a:t>
            </a:r>
            <a:r>
              <a:rPr lang="en-US" dirty="0" err="1" smtClean="0"/>
              <a:t>(N</a:t>
            </a:r>
            <a:r>
              <a:rPr lang="en-US" dirty="0" smtClean="0"/>
              <a:t>)</a:t>
            </a:r>
            <a:endParaRPr lang="en-US" dirty="0" smtClean="0"/>
          </a:p>
          <a:p>
            <a:pPr algn="ctr">
              <a:spcAft>
                <a:spcPts val="1200"/>
              </a:spcAft>
            </a:pPr>
            <a:r>
              <a:rPr lang="en-US" dirty="0" err="1" smtClean="0"/>
              <a:t>n</a:t>
            </a:r>
            <a:r>
              <a:rPr lang="en-US" baseline="-25000" dirty="0" err="1" smtClean="0"/>
              <a:t>cycle</a:t>
            </a:r>
            <a:r>
              <a:rPr lang="en-US" baseline="-25000" dirty="0" smtClean="0"/>
              <a:t> </a:t>
            </a:r>
            <a:r>
              <a:rPr lang="en-US" dirty="0" smtClean="0"/>
              <a:t>≥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cycle</a:t>
            </a:r>
            <a:r>
              <a:rPr lang="en-US" baseline="-25000" dirty="0" err="1" smtClean="0"/>
              <a:t>,min</a:t>
            </a:r>
            <a:endParaRPr lang="en-US" baseline="-25000" dirty="0" smtClean="0"/>
          </a:p>
          <a:p>
            <a:pPr algn="ctr">
              <a:spcAft>
                <a:spcPts val="1200"/>
              </a:spcAft>
            </a:pPr>
            <a:r>
              <a:rPr lang="en-US" dirty="0" err="1" smtClean="0"/>
              <a:t>n</a:t>
            </a:r>
            <a:r>
              <a:rPr lang="en-US" baseline="-25000" dirty="0" err="1" smtClean="0"/>
              <a:t>b</a:t>
            </a:r>
            <a:r>
              <a:rPr lang="en-US" dirty="0" smtClean="0"/>
              <a:t> ≤</a:t>
            </a:r>
            <a:r>
              <a:rPr lang="en-US" dirty="0" err="1" smtClean="0"/>
              <a:t>n</a:t>
            </a:r>
            <a:r>
              <a:rPr lang="en-US" baseline="-25000" dirty="0" err="1" smtClean="0"/>
              <a:t>b</a:t>
            </a:r>
            <a:r>
              <a:rPr lang="en-US" baseline="-25000" dirty="0" err="1" smtClean="0"/>
              <a:t>,max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344705" y="2076733"/>
            <a:ext cx="1816723" cy="923330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Wakefield effects</a:t>
            </a:r>
          </a:p>
          <a:p>
            <a:r>
              <a:rPr lang="en-US" dirty="0" smtClean="0"/>
              <a:t>Dispersive effects</a:t>
            </a:r>
            <a:endParaRPr lang="en-US" dirty="0" smtClean="0"/>
          </a:p>
          <a:p>
            <a:r>
              <a:rPr lang="en-US" dirty="0" smtClean="0"/>
              <a:t>…</a:t>
            </a:r>
            <a:endParaRPr lang="en-US" dirty="0"/>
          </a:p>
        </p:txBody>
      </p:sp>
      <p:cxnSp>
        <p:nvCxnSpPr>
          <p:cNvPr id="24" name="Straight Arrow Connector 23"/>
          <p:cNvCxnSpPr>
            <a:stCxn id="23" idx="3"/>
            <a:endCxn id="26" idx="0"/>
          </p:cNvCxnSpPr>
          <p:nvPr/>
        </p:nvCxnSpPr>
        <p:spPr>
          <a:xfrm>
            <a:off x="2161428" y="2538398"/>
            <a:ext cx="2353278" cy="110384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975608" y="3642243"/>
            <a:ext cx="1494144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Main beam</a:t>
            </a:r>
          </a:p>
          <a:p>
            <a:r>
              <a:rPr lang="en-US" dirty="0" smtClean="0"/>
              <a:t>parameter list</a:t>
            </a:r>
            <a:endParaRPr lang="en-US" dirty="0"/>
          </a:p>
        </p:txBody>
      </p:sp>
      <p:cxnSp>
        <p:nvCxnSpPr>
          <p:cNvPr id="40" name="Straight Arrow Connector 39"/>
          <p:cNvCxnSpPr>
            <a:stCxn id="26" idx="3"/>
            <a:endCxn id="37" idx="1"/>
          </p:cNvCxnSpPr>
          <p:nvPr/>
        </p:nvCxnSpPr>
        <p:spPr>
          <a:xfrm>
            <a:off x="5422673" y="3965409"/>
            <a:ext cx="1552935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176536" y="4920151"/>
            <a:ext cx="1990932" cy="36933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RF constraints</a:t>
            </a:r>
            <a:endParaRPr lang="en-US" dirty="0"/>
          </a:p>
        </p:txBody>
      </p:sp>
      <p:cxnSp>
        <p:nvCxnSpPr>
          <p:cNvPr id="50" name="Straight Arrow Connector 49"/>
          <p:cNvCxnSpPr>
            <a:stCxn id="49" idx="3"/>
          </p:cNvCxnSpPr>
          <p:nvPr/>
        </p:nvCxnSpPr>
        <p:spPr>
          <a:xfrm flipV="1">
            <a:off x="2167468" y="4288574"/>
            <a:ext cx="2237000" cy="81624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Luminosity and Parameters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re-baselining, February 2013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49458" y="5260651"/>
            <a:ext cx="1489861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Main </a:t>
            </a:r>
            <a:r>
              <a:rPr lang="en-US" dirty="0" err="1" smtClean="0"/>
              <a:t>linac</a:t>
            </a:r>
            <a:endParaRPr lang="en-US" dirty="0" smtClean="0"/>
          </a:p>
          <a:p>
            <a:r>
              <a:rPr lang="en-US" dirty="0" smtClean="0"/>
              <a:t>N, </a:t>
            </a:r>
            <a:r>
              <a:rPr lang="en-US" dirty="0" err="1" smtClean="0"/>
              <a:t>σ</a:t>
            </a:r>
            <a:r>
              <a:rPr lang="en-US" baseline="-25000" dirty="0" err="1" smtClean="0"/>
              <a:t>z</a:t>
            </a:r>
            <a:r>
              <a:rPr lang="en-US" dirty="0" smtClean="0"/>
              <a:t>,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cycle</a:t>
            </a:r>
            <a:r>
              <a:rPr lang="en-US" dirty="0" smtClean="0"/>
              <a:t>,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b</a:t>
            </a:r>
            <a:endParaRPr lang="en-US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00274" y="1017601"/>
            <a:ext cx="1705928" cy="203132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Wiggler</a:t>
            </a:r>
            <a:r>
              <a:rPr lang="en-US" dirty="0" smtClean="0"/>
              <a:t> </a:t>
            </a:r>
            <a:r>
              <a:rPr lang="en-US" dirty="0" smtClean="0"/>
              <a:t>systems</a:t>
            </a:r>
          </a:p>
          <a:p>
            <a:r>
              <a:rPr lang="en-US" dirty="0" smtClean="0"/>
              <a:t>Kicker systems</a:t>
            </a:r>
          </a:p>
          <a:p>
            <a:r>
              <a:rPr lang="en-US" dirty="0" smtClean="0"/>
              <a:t>Instrumentation</a:t>
            </a:r>
          </a:p>
          <a:p>
            <a:r>
              <a:rPr lang="en-US" dirty="0" smtClean="0"/>
              <a:t>Magnets</a:t>
            </a:r>
          </a:p>
          <a:p>
            <a:r>
              <a:rPr lang="en-US" dirty="0" smtClean="0"/>
              <a:t>RF system</a:t>
            </a:r>
          </a:p>
          <a:p>
            <a:r>
              <a:rPr lang="en-US" dirty="0" smtClean="0"/>
              <a:t>Vacuum</a:t>
            </a:r>
          </a:p>
          <a:p>
            <a:r>
              <a:rPr lang="en-US" dirty="0" smtClean="0"/>
              <a:t>….</a:t>
            </a:r>
            <a:endParaRPr lang="en-US" dirty="0" smtClean="0"/>
          </a:p>
        </p:txBody>
      </p:sp>
      <p:sp>
        <p:nvSpPr>
          <p:cNvPr id="9" name="TextBox 8"/>
          <p:cNvSpPr txBox="1"/>
          <p:nvPr/>
        </p:nvSpPr>
        <p:spPr>
          <a:xfrm>
            <a:off x="2115736" y="1017599"/>
            <a:ext cx="1829122" cy="120032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Collective effects:</a:t>
            </a:r>
          </a:p>
          <a:p>
            <a:r>
              <a:rPr lang="en-US" dirty="0" smtClean="0"/>
              <a:t>Electron cloud</a:t>
            </a:r>
          </a:p>
          <a:p>
            <a:r>
              <a:rPr lang="en-US" dirty="0" smtClean="0"/>
              <a:t>IBS</a:t>
            </a:r>
          </a:p>
          <a:p>
            <a:r>
              <a:rPr lang="en-US" dirty="0" smtClean="0"/>
              <a:t>…</a:t>
            </a:r>
            <a:endParaRPr lang="en-US" dirty="0"/>
          </a:p>
        </p:txBody>
      </p:sp>
      <p:cxnSp>
        <p:nvCxnSpPr>
          <p:cNvPr id="13" name="Straight Arrow Connector 12"/>
          <p:cNvCxnSpPr>
            <a:stCxn id="7" idx="0"/>
            <a:endCxn id="15" idx="2"/>
          </p:cNvCxnSpPr>
          <p:nvPr/>
        </p:nvCxnSpPr>
        <p:spPr>
          <a:xfrm rot="16200000" flipV="1">
            <a:off x="971456" y="4937717"/>
            <a:ext cx="645866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19357" y="3691455"/>
            <a:ext cx="1950061" cy="92333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Optimum damping</a:t>
            </a:r>
          </a:p>
          <a:p>
            <a:r>
              <a:rPr lang="en-US" dirty="0" smtClean="0"/>
              <a:t>ring design</a:t>
            </a:r>
          </a:p>
          <a:p>
            <a:r>
              <a:rPr lang="en-US" dirty="0" err="1" smtClean="0"/>
              <a:t>ε</a:t>
            </a:r>
            <a:r>
              <a:rPr lang="en-US" baseline="-25000" dirty="0" err="1" smtClean="0"/>
              <a:t>x</a:t>
            </a:r>
            <a:r>
              <a:rPr lang="en-US" dirty="0" err="1" smtClean="0"/>
              <a:t>(N</a:t>
            </a:r>
            <a:r>
              <a:rPr lang="en-US" dirty="0" smtClean="0"/>
              <a:t>, </a:t>
            </a:r>
            <a:r>
              <a:rPr lang="en-US" dirty="0" err="1" smtClean="0"/>
              <a:t>ε</a:t>
            </a:r>
            <a:r>
              <a:rPr lang="en-US" baseline="-25000" dirty="0" err="1" smtClean="0"/>
              <a:t>z</a:t>
            </a:r>
            <a:r>
              <a:rPr lang="en-US" dirty="0" err="1" smtClean="0"/>
              <a:t>(σ</a:t>
            </a:r>
            <a:r>
              <a:rPr lang="en-US" baseline="-25000" dirty="0" err="1" smtClean="0"/>
              <a:t>z</a:t>
            </a:r>
            <a:r>
              <a:rPr lang="en-US" dirty="0" smtClean="0"/>
              <a:t>)</a:t>
            </a:r>
            <a:r>
              <a:rPr lang="en-US" dirty="0" smtClean="0"/>
              <a:t>, </a:t>
            </a:r>
            <a:r>
              <a:rPr lang="en-US" dirty="0" err="1" smtClean="0"/>
              <a:t>ε</a:t>
            </a:r>
            <a:r>
              <a:rPr lang="en-US" baseline="-25000" dirty="0" err="1" smtClean="0"/>
              <a:t>y</a:t>
            </a:r>
            <a:r>
              <a:rPr lang="en-US" dirty="0" smtClean="0"/>
              <a:t>,…)</a:t>
            </a:r>
            <a:endParaRPr lang="en-US" dirty="0"/>
          </a:p>
        </p:txBody>
      </p:sp>
      <p:cxnSp>
        <p:nvCxnSpPr>
          <p:cNvPr id="20" name="Straight Arrow Connector 19"/>
          <p:cNvCxnSpPr>
            <a:stCxn id="39" idx="2"/>
            <a:endCxn id="26" idx="0"/>
          </p:cNvCxnSpPr>
          <p:nvPr/>
        </p:nvCxnSpPr>
        <p:spPr>
          <a:xfrm rot="5400000">
            <a:off x="5490704" y="1410267"/>
            <a:ext cx="1472384" cy="3087706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9" idx="2"/>
            <a:endCxn id="15" idx="0"/>
          </p:cNvCxnSpPr>
          <p:nvPr/>
        </p:nvCxnSpPr>
        <p:spPr>
          <a:xfrm rot="5400000">
            <a:off x="1425580" y="2086737"/>
            <a:ext cx="1473527" cy="17359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7" idx="3"/>
            <a:endCxn id="26" idx="1"/>
          </p:cNvCxnSpPr>
          <p:nvPr/>
        </p:nvCxnSpPr>
        <p:spPr>
          <a:xfrm flipV="1">
            <a:off x="2039319" y="4151977"/>
            <a:ext cx="1414755" cy="14318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454074" y="3690312"/>
            <a:ext cx="2457937" cy="92333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Optimum beam delivery</a:t>
            </a:r>
          </a:p>
          <a:p>
            <a:r>
              <a:rPr lang="en-US" dirty="0" smtClean="0"/>
              <a:t>system design</a:t>
            </a:r>
            <a:endParaRPr lang="en-US" dirty="0" smtClean="0"/>
          </a:p>
          <a:p>
            <a:r>
              <a:rPr lang="en-US" dirty="0" smtClean="0"/>
              <a:t>(</a:t>
            </a:r>
            <a:r>
              <a:rPr lang="en-US" dirty="0" err="1" smtClean="0"/>
              <a:t>σ</a:t>
            </a:r>
            <a:r>
              <a:rPr lang="en-US" baseline="-25000" dirty="0" err="1" smtClean="0"/>
              <a:t>x</a:t>
            </a:r>
            <a:r>
              <a:rPr lang="en-US" dirty="0" err="1" smtClean="0"/>
              <a:t>,σ</a:t>
            </a:r>
            <a:r>
              <a:rPr lang="en-US" baseline="-25000" dirty="0" err="1" smtClean="0"/>
              <a:t>y</a:t>
            </a:r>
            <a:r>
              <a:rPr lang="en-US" dirty="0" err="1" smtClean="0"/>
              <a:t>)(ε</a:t>
            </a:r>
            <a:r>
              <a:rPr lang="en-US" baseline="-25000" dirty="0" err="1" smtClean="0"/>
              <a:t>y</a:t>
            </a:r>
            <a:r>
              <a:rPr lang="en-US" dirty="0" smtClean="0"/>
              <a:t>, </a:t>
            </a:r>
            <a:r>
              <a:rPr lang="en-US" dirty="0" err="1" smtClean="0"/>
              <a:t>ε</a:t>
            </a:r>
            <a:r>
              <a:rPr lang="en-US" baseline="-25000" dirty="0" err="1" smtClean="0"/>
              <a:t>x</a:t>
            </a:r>
            <a:r>
              <a:rPr lang="en-US" dirty="0" smtClean="0"/>
              <a:t>,</a:t>
            </a:r>
            <a:r>
              <a:rPr lang="en-US" dirty="0" smtClean="0"/>
              <a:t> </a:t>
            </a:r>
            <a:r>
              <a:rPr lang="en-US" dirty="0" err="1" smtClean="0"/>
              <a:t>σ</a:t>
            </a:r>
            <a:r>
              <a:rPr lang="en-US" baseline="-25000" dirty="0" err="1" smtClean="0"/>
              <a:t>z</a:t>
            </a:r>
            <a:r>
              <a:rPr lang="en-US" dirty="0" smtClean="0"/>
              <a:t>,…)</a:t>
            </a:r>
            <a:endParaRPr lang="en-US" dirty="0"/>
          </a:p>
        </p:txBody>
      </p:sp>
      <p:cxnSp>
        <p:nvCxnSpPr>
          <p:cNvPr id="30" name="Straight Arrow Connector 29"/>
          <p:cNvCxnSpPr>
            <a:stCxn id="38" idx="2"/>
            <a:endCxn id="26" idx="0"/>
          </p:cNvCxnSpPr>
          <p:nvPr/>
        </p:nvCxnSpPr>
        <p:spPr>
          <a:xfrm rot="5400000">
            <a:off x="4671512" y="2783459"/>
            <a:ext cx="918384" cy="89532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endCxn id="15" idx="0"/>
          </p:cNvCxnSpPr>
          <p:nvPr/>
        </p:nvCxnSpPr>
        <p:spPr>
          <a:xfrm rot="16200000" flipH="1">
            <a:off x="865283" y="3262350"/>
            <a:ext cx="642528" cy="21568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4517787" y="1017601"/>
            <a:ext cx="2121156" cy="175432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Magnet </a:t>
            </a:r>
            <a:r>
              <a:rPr lang="en-US" dirty="0" smtClean="0"/>
              <a:t>systems</a:t>
            </a:r>
          </a:p>
          <a:p>
            <a:r>
              <a:rPr lang="en-US" dirty="0" err="1" smtClean="0"/>
              <a:t>Stabilisation</a:t>
            </a:r>
            <a:r>
              <a:rPr lang="en-US" dirty="0" smtClean="0"/>
              <a:t> systems</a:t>
            </a:r>
          </a:p>
          <a:p>
            <a:r>
              <a:rPr lang="en-US" dirty="0" smtClean="0"/>
              <a:t>Alignment systems</a:t>
            </a:r>
          </a:p>
          <a:p>
            <a:r>
              <a:rPr lang="en-US" dirty="0" smtClean="0"/>
              <a:t>Collimation systems</a:t>
            </a:r>
            <a:endParaRPr lang="en-US" dirty="0" smtClean="0"/>
          </a:p>
          <a:p>
            <a:r>
              <a:rPr lang="en-US" dirty="0" smtClean="0"/>
              <a:t>Instrumentation</a:t>
            </a:r>
            <a:endParaRPr lang="en-US" dirty="0" smtClean="0"/>
          </a:p>
          <a:p>
            <a:r>
              <a:rPr lang="en-US" dirty="0" smtClean="0"/>
              <a:t>….</a:t>
            </a:r>
            <a:endParaRPr lang="en-US" dirty="0" smtClean="0"/>
          </a:p>
        </p:txBody>
      </p:sp>
      <p:sp>
        <p:nvSpPr>
          <p:cNvPr id="39" name="TextBox 38"/>
          <p:cNvSpPr txBox="1"/>
          <p:nvPr/>
        </p:nvSpPr>
        <p:spPr>
          <a:xfrm>
            <a:off x="6857678" y="1017599"/>
            <a:ext cx="1826141" cy="120032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Chromatic effects</a:t>
            </a:r>
          </a:p>
          <a:p>
            <a:r>
              <a:rPr lang="en-US" dirty="0" smtClean="0"/>
              <a:t>Non-</a:t>
            </a:r>
            <a:r>
              <a:rPr lang="en-US" dirty="0" err="1" smtClean="0"/>
              <a:t>linearities</a:t>
            </a:r>
            <a:endParaRPr lang="en-US" dirty="0" smtClean="0"/>
          </a:p>
          <a:p>
            <a:r>
              <a:rPr lang="en-US" dirty="0" smtClean="0"/>
              <a:t>Collective effects</a:t>
            </a:r>
          </a:p>
          <a:p>
            <a:r>
              <a:rPr lang="en-US" dirty="0" smtClean="0"/>
              <a:t>…</a:t>
            </a:r>
            <a:endParaRPr lang="en-US" dirty="0"/>
          </a:p>
        </p:txBody>
      </p:sp>
      <p:cxnSp>
        <p:nvCxnSpPr>
          <p:cNvPr id="42" name="Straight Arrow Connector 41"/>
          <p:cNvCxnSpPr>
            <a:stCxn id="15" idx="3"/>
            <a:endCxn id="26" idx="1"/>
          </p:cNvCxnSpPr>
          <p:nvPr/>
        </p:nvCxnSpPr>
        <p:spPr>
          <a:xfrm flipV="1">
            <a:off x="2269418" y="4151977"/>
            <a:ext cx="1184656" cy="114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3479360" y="5122151"/>
            <a:ext cx="2407367" cy="92333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Physics requirements</a:t>
            </a:r>
          </a:p>
          <a:p>
            <a:r>
              <a:rPr lang="en-US" dirty="0" smtClean="0"/>
              <a:t>Beam-beam effects</a:t>
            </a:r>
          </a:p>
          <a:p>
            <a:r>
              <a:rPr lang="en-US" dirty="0" smtClean="0"/>
              <a:t>Optimum trade-off L,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γ</a:t>
            </a:r>
            <a:endParaRPr lang="en-US" baseline="-25000" dirty="0" smtClean="0"/>
          </a:p>
        </p:txBody>
      </p:sp>
      <p:cxnSp>
        <p:nvCxnSpPr>
          <p:cNvPr id="55" name="Straight Arrow Connector 54"/>
          <p:cNvCxnSpPr>
            <a:stCxn id="48" idx="0"/>
            <a:endCxn id="26" idx="2"/>
          </p:cNvCxnSpPr>
          <p:nvPr/>
        </p:nvCxnSpPr>
        <p:spPr>
          <a:xfrm rot="16200000" flipV="1">
            <a:off x="4428790" y="4867896"/>
            <a:ext cx="508509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7086600" y="3828811"/>
            <a:ext cx="1494144" cy="646331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Main beam</a:t>
            </a:r>
          </a:p>
          <a:p>
            <a:r>
              <a:rPr lang="en-US" dirty="0" smtClean="0"/>
              <a:t>parameter list</a:t>
            </a:r>
            <a:endParaRPr lang="en-US" dirty="0"/>
          </a:p>
        </p:txBody>
      </p:sp>
      <p:cxnSp>
        <p:nvCxnSpPr>
          <p:cNvPr id="59" name="Straight Arrow Connector 58"/>
          <p:cNvCxnSpPr>
            <a:stCxn id="26" idx="3"/>
            <a:endCxn id="58" idx="1"/>
          </p:cNvCxnSpPr>
          <p:nvPr/>
        </p:nvCxnSpPr>
        <p:spPr>
          <a:xfrm>
            <a:off x="5912011" y="4151977"/>
            <a:ext cx="1174589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Example: Damping Ring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re-baselining, February 2013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 dirty="0"/>
          </a:p>
        </p:txBody>
      </p:sp>
      <p:pic>
        <p:nvPicPr>
          <p:cNvPr id="8" name="Content Placeholder 10" descr="exrVsI-consteley-fit.png"/>
          <p:cNvPicPr>
            <a:picLocks noGrp="1" noChangeAspect="1"/>
          </p:cNvPicPr>
          <p:nvPr>
            <p:ph sz="half" idx="4294967295"/>
          </p:nvPr>
        </p:nvPicPr>
        <p:blipFill>
          <a:blip r:embed="rId2"/>
          <a:stretch>
            <a:fillRect/>
          </a:stretch>
        </p:blipFill>
        <p:spPr>
          <a:xfrm>
            <a:off x="2235200" y="1199465"/>
            <a:ext cx="6625250" cy="496893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4001" y="1364565"/>
            <a:ext cx="1778000" cy="2862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All parameters kept constant</a:t>
            </a:r>
          </a:p>
          <a:p>
            <a:endParaRPr lang="en-US" dirty="0" smtClean="0"/>
          </a:p>
          <a:p>
            <a:r>
              <a:rPr lang="en-US" dirty="0" smtClean="0"/>
              <a:t>Only charge varied</a:t>
            </a:r>
          </a:p>
          <a:p>
            <a:endParaRPr lang="en-US" dirty="0" smtClean="0"/>
          </a:p>
          <a:p>
            <a:r>
              <a:rPr lang="en-US" dirty="0" smtClean="0"/>
              <a:t>Horizontal </a:t>
            </a:r>
            <a:r>
              <a:rPr lang="en-US" dirty="0" err="1" smtClean="0"/>
              <a:t>emittance</a:t>
            </a:r>
            <a:r>
              <a:rPr lang="en-US" dirty="0" smtClean="0"/>
              <a:t> including intra-beam scattering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419362" y="718234"/>
            <a:ext cx="1724638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F. Antoniou</a:t>
            </a:r>
          </a:p>
          <a:p>
            <a:r>
              <a:rPr lang="en-US" dirty="0" smtClean="0"/>
              <a:t>Y. </a:t>
            </a:r>
            <a:r>
              <a:rPr lang="en-US" dirty="0" err="1" smtClean="0"/>
              <a:t>Papaphilippou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54001" y="4813300"/>
            <a:ext cx="18133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Effort for the BDS</a:t>
            </a:r>
          </a:p>
          <a:p>
            <a:r>
              <a:rPr lang="en-US" dirty="0" smtClean="0"/>
              <a:t>i</a:t>
            </a:r>
            <a:r>
              <a:rPr lang="en-US" dirty="0" smtClean="0"/>
              <a:t>s also ongoing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Drive Beam</a:t>
            </a:r>
            <a:r>
              <a:rPr lang="en-US" dirty="0" smtClean="0"/>
              <a:t> Parameters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re-baselining, February 2013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 dirty="0"/>
          </a:p>
        </p:txBody>
      </p:sp>
      <p:graphicFrame>
        <p:nvGraphicFramePr>
          <p:cNvPr id="76" name="Object 75"/>
          <p:cNvGraphicFramePr>
            <a:graphicFrameLocks noChangeAspect="1"/>
          </p:cNvGraphicFramePr>
          <p:nvPr/>
        </p:nvGraphicFramePr>
        <p:xfrm>
          <a:off x="2790030" y="2503527"/>
          <a:ext cx="3154363" cy="1641865"/>
        </p:xfrm>
        <a:graphic>
          <a:graphicData uri="http://schemas.openxmlformats.org/presentationml/2006/ole">
            <p:oleObj spid="_x0000_s80898" name="Equation" r:id="rId3" imgW="1562100" imgH="812800" progId="Equation.3">
              <p:embed/>
            </p:oleObj>
          </a:graphicData>
        </a:graphic>
      </p:graphicFrame>
      <p:graphicFrame>
        <p:nvGraphicFramePr>
          <p:cNvPr id="77828" name="Object 4"/>
          <p:cNvGraphicFramePr>
            <a:graphicFrameLocks noChangeAspect="1"/>
          </p:cNvGraphicFramePr>
          <p:nvPr/>
        </p:nvGraphicFramePr>
        <p:xfrm>
          <a:off x="2790030" y="1292932"/>
          <a:ext cx="3736975" cy="839079"/>
        </p:xfrm>
        <a:graphic>
          <a:graphicData uri="http://schemas.openxmlformats.org/presentationml/2006/ole">
            <p:oleObj spid="_x0000_s80899" name="Equation" r:id="rId4" imgW="1866900" imgH="419100" progId="Equation.3">
              <p:embed/>
            </p:oleObj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228600" y="1480066"/>
            <a:ext cx="23399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Main </a:t>
            </a:r>
            <a:r>
              <a:rPr lang="en-US" dirty="0" err="1" smtClean="0"/>
              <a:t>linac</a:t>
            </a:r>
            <a:r>
              <a:rPr lang="en-US" dirty="0" smtClean="0"/>
              <a:t> accelerating</a:t>
            </a:r>
          </a:p>
          <a:p>
            <a:r>
              <a:rPr lang="en-US" dirty="0" smtClean="0"/>
              <a:t>structure defines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228600" y="2503527"/>
            <a:ext cx="21503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Chose a combination</a:t>
            </a:r>
          </a:p>
          <a:p>
            <a:r>
              <a:rPr lang="en-US" dirty="0" smtClean="0"/>
              <a:t>factor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228600" y="4759184"/>
            <a:ext cx="1420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Chose a PETS</a:t>
            </a:r>
            <a:endParaRPr lang="en-US" dirty="0"/>
          </a:p>
        </p:txBody>
      </p:sp>
      <p:graphicFrame>
        <p:nvGraphicFramePr>
          <p:cNvPr id="80900" name="Object 4"/>
          <p:cNvGraphicFramePr>
            <a:graphicFrameLocks noChangeAspect="1"/>
          </p:cNvGraphicFramePr>
          <p:nvPr/>
        </p:nvGraphicFramePr>
        <p:xfrm>
          <a:off x="2790030" y="4759184"/>
          <a:ext cx="2828749" cy="1298716"/>
        </p:xfrm>
        <a:graphic>
          <a:graphicData uri="http://schemas.openxmlformats.org/presentationml/2006/ole">
            <p:oleObj spid="_x0000_s80900" name="Equation" r:id="rId5" imgW="1384300" imgH="635000" progId="Equation.3">
              <p:embed/>
            </p:oleObj>
          </a:graphicData>
        </a:graphic>
      </p:graphicFrame>
      <p:sp>
        <p:nvSpPr>
          <p:cNvPr id="32" name="TextBox 31"/>
          <p:cNvSpPr txBox="1"/>
          <p:nvPr/>
        </p:nvSpPr>
        <p:spPr>
          <a:xfrm>
            <a:off x="6527005" y="4759184"/>
            <a:ext cx="2329672" cy="120032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Iterate to find good set</a:t>
            </a:r>
          </a:p>
          <a:p>
            <a:r>
              <a:rPr lang="en-US" dirty="0" smtClean="0"/>
              <a:t>Turn-</a:t>
            </a:r>
            <a:r>
              <a:rPr lang="en-US" dirty="0" err="1" smtClean="0"/>
              <a:t>arounds</a:t>
            </a:r>
            <a:endParaRPr lang="en-US" dirty="0" smtClean="0"/>
          </a:p>
          <a:p>
            <a:r>
              <a:rPr lang="en-US" dirty="0" smtClean="0"/>
              <a:t>Combiner rings</a:t>
            </a:r>
          </a:p>
          <a:p>
            <a:r>
              <a:rPr lang="en-US" dirty="0" smtClean="0"/>
              <a:t>Decelerator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Drive Beam</a:t>
            </a:r>
            <a:r>
              <a:rPr lang="en-US" dirty="0" smtClean="0"/>
              <a:t> Parameters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re-baselining, February 2013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 dirty="0"/>
          </a:p>
        </p:txBody>
      </p:sp>
      <p:graphicFrame>
        <p:nvGraphicFramePr>
          <p:cNvPr id="77828" name="Object 4"/>
          <p:cNvGraphicFramePr>
            <a:graphicFrameLocks noChangeAspect="1"/>
          </p:cNvGraphicFramePr>
          <p:nvPr/>
        </p:nvGraphicFramePr>
        <p:xfrm>
          <a:off x="2790030" y="1292932"/>
          <a:ext cx="3736975" cy="839079"/>
        </p:xfrm>
        <a:graphic>
          <a:graphicData uri="http://schemas.openxmlformats.org/presentationml/2006/ole">
            <p:oleObj spid="_x0000_s88067" name="Equation" r:id="rId3" imgW="1866900" imgH="419100" progId="Equation.3">
              <p:embed/>
            </p:oleObj>
          </a:graphicData>
        </a:graphic>
      </p:graphicFrame>
      <p:sp>
        <p:nvSpPr>
          <p:cNvPr id="27" name="TextBox 26"/>
          <p:cNvSpPr txBox="1"/>
          <p:nvPr/>
        </p:nvSpPr>
        <p:spPr>
          <a:xfrm>
            <a:off x="228600" y="1480066"/>
            <a:ext cx="233992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Main </a:t>
            </a:r>
            <a:r>
              <a:rPr lang="en-US" dirty="0" err="1" smtClean="0"/>
              <a:t>linac</a:t>
            </a:r>
            <a:r>
              <a:rPr lang="en-US" dirty="0" smtClean="0"/>
              <a:t> accelerating</a:t>
            </a:r>
          </a:p>
          <a:p>
            <a:r>
              <a:rPr lang="en-US" dirty="0" smtClean="0"/>
              <a:t>structure defines</a:t>
            </a:r>
            <a:endParaRPr lang="en-US" dirty="0"/>
          </a:p>
        </p:txBody>
      </p:sp>
      <p:graphicFrame>
        <p:nvGraphicFramePr>
          <p:cNvPr id="88069" name="Object 5"/>
          <p:cNvGraphicFramePr>
            <a:graphicFrameLocks noChangeAspect="1"/>
          </p:cNvGraphicFramePr>
          <p:nvPr/>
        </p:nvGraphicFramePr>
        <p:xfrm>
          <a:off x="636588" y="2755900"/>
          <a:ext cx="7907337" cy="512763"/>
        </p:xfrm>
        <a:graphic>
          <a:graphicData uri="http://schemas.openxmlformats.org/presentationml/2006/ole">
            <p:oleObj spid="_x0000_s88069" name="Equation" r:id="rId4" imgW="3721100" imgH="241300" progId="Equation.3">
              <p:embed/>
            </p:oleObj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636588" y="3873500"/>
            <a:ext cx="75200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Can reduce drive beam cost by</a:t>
            </a:r>
          </a:p>
          <a:p>
            <a:pPr>
              <a:buFont typeface="Arial"/>
              <a:buChar char="•"/>
            </a:pPr>
            <a:r>
              <a:rPr lang="en-US" dirty="0" smtClean="0"/>
              <a:t> reducing RF pulse length below maximum -&gt; less luminosity efficiency</a:t>
            </a:r>
          </a:p>
          <a:p>
            <a:pPr>
              <a:buFont typeface="Arial"/>
              <a:buChar char="•"/>
            </a:pPr>
            <a:r>
              <a:rPr lang="en-US" dirty="0" smtClean="0"/>
              <a:t> reduce main </a:t>
            </a:r>
            <a:r>
              <a:rPr lang="en-US" dirty="0" err="1" smtClean="0"/>
              <a:t>linac</a:t>
            </a:r>
            <a:r>
              <a:rPr lang="en-US" dirty="0" smtClean="0"/>
              <a:t> fill factor -&gt; main </a:t>
            </a:r>
            <a:r>
              <a:rPr lang="en-US" dirty="0" err="1" smtClean="0"/>
              <a:t>linac</a:t>
            </a:r>
            <a:r>
              <a:rPr lang="en-US" dirty="0" smtClean="0"/>
              <a:t> is longer</a:t>
            </a:r>
          </a:p>
          <a:p>
            <a:pPr>
              <a:buFont typeface="Arial"/>
              <a:buChar char="•"/>
            </a:pPr>
            <a:r>
              <a:rPr lang="en-US" dirty="0" smtClean="0"/>
              <a:t> reduce the main </a:t>
            </a:r>
            <a:r>
              <a:rPr lang="en-US" dirty="0" err="1" smtClean="0"/>
              <a:t>lianc</a:t>
            </a:r>
            <a:r>
              <a:rPr lang="en-US" dirty="0" smtClean="0"/>
              <a:t> gradient -&gt; the </a:t>
            </a:r>
            <a:r>
              <a:rPr lang="en-US" dirty="0" err="1" smtClean="0"/>
              <a:t>linac</a:t>
            </a:r>
            <a:r>
              <a:rPr lang="en-US" dirty="0" smtClean="0"/>
              <a:t> is longer, less luminosity efficiency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Discussion Animators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They should help to initiate and animate the discussion in smaller groups</a:t>
            </a:r>
          </a:p>
          <a:p>
            <a:endParaRPr lang="en-US" dirty="0" smtClean="0"/>
          </a:p>
          <a:p>
            <a:r>
              <a:rPr lang="en-US" dirty="0" smtClean="0"/>
              <a:t>Report to the re-</a:t>
            </a:r>
            <a:r>
              <a:rPr lang="en-US" dirty="0" err="1" smtClean="0"/>
              <a:t>baselining</a:t>
            </a:r>
            <a:r>
              <a:rPr lang="en-US" dirty="0" smtClean="0"/>
              <a:t> </a:t>
            </a:r>
            <a:r>
              <a:rPr lang="en-US" dirty="0" smtClean="0"/>
              <a:t>working group</a:t>
            </a:r>
          </a:p>
          <a:p>
            <a:endParaRPr lang="en-US" dirty="0" smtClean="0"/>
          </a:p>
          <a:p>
            <a:r>
              <a:rPr lang="en-US" dirty="0" smtClean="0"/>
              <a:t>Four animators are</a:t>
            </a:r>
          </a:p>
          <a:p>
            <a:pPr lvl="1"/>
            <a:r>
              <a:rPr lang="en-US" dirty="0" smtClean="0"/>
              <a:t>Main beam sources: </a:t>
            </a:r>
            <a:r>
              <a:rPr lang="en-US" dirty="0" err="1" smtClean="0"/>
              <a:t>Yannis</a:t>
            </a:r>
            <a:r>
              <a:rPr lang="en-US" dirty="0" smtClean="0"/>
              <a:t> </a:t>
            </a:r>
            <a:r>
              <a:rPr lang="en-US" dirty="0" err="1" smtClean="0"/>
              <a:t>Papaphilippou</a:t>
            </a:r>
            <a:endParaRPr lang="en-US" dirty="0" smtClean="0"/>
          </a:p>
          <a:p>
            <a:pPr lvl="1"/>
            <a:r>
              <a:rPr lang="en-US" dirty="0" smtClean="0"/>
              <a:t>Drive beam generation: Roberto </a:t>
            </a:r>
            <a:r>
              <a:rPr lang="en-US" dirty="0" err="1" smtClean="0"/>
              <a:t>Corsini</a:t>
            </a:r>
            <a:endParaRPr lang="en-US" dirty="0" smtClean="0"/>
          </a:p>
          <a:p>
            <a:pPr lvl="1"/>
            <a:r>
              <a:rPr lang="en-US" dirty="0" smtClean="0"/>
              <a:t>Two-beam acceleration: </a:t>
            </a:r>
            <a:r>
              <a:rPr lang="en-US" dirty="0" err="1" smtClean="0"/>
              <a:t>Alexej</a:t>
            </a:r>
            <a:r>
              <a:rPr lang="en-US" dirty="0" smtClean="0"/>
              <a:t> </a:t>
            </a:r>
            <a:r>
              <a:rPr lang="en-US" dirty="0" err="1" smtClean="0"/>
              <a:t>Grudiev</a:t>
            </a:r>
            <a:endParaRPr lang="en-US" dirty="0" smtClean="0"/>
          </a:p>
          <a:p>
            <a:pPr lvl="1"/>
            <a:r>
              <a:rPr lang="en-US" dirty="0" smtClean="0"/>
              <a:t>Klystron-based first stage: Igor </a:t>
            </a:r>
            <a:r>
              <a:rPr lang="en-US" dirty="0" err="1" smtClean="0"/>
              <a:t>Syratchev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Please contact them with any good idea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184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Two-beam Acceleration Cost</a:t>
            </a:r>
            <a:endParaRPr lang="en-US" dirty="0"/>
          </a:p>
        </p:txBody>
      </p:sp>
      <p:pic>
        <p:nvPicPr>
          <p:cNvPr id="6" name="Picture 5" descr="CLIC-layout2012-pub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29" y="1028700"/>
            <a:ext cx="9006141" cy="4826000"/>
          </a:xfrm>
          <a:prstGeom prst="rect">
            <a:avLst/>
          </a:prstGeom>
        </p:spPr>
      </p:pic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3345889" y="977900"/>
            <a:ext cx="1315269" cy="738646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91422" tIns="45711" rIns="91422" bIns="45711">
            <a:prstTxWarp prst="textNoShape">
              <a:avLst/>
            </a:prstTxWarp>
            <a:spAutoFit/>
          </a:bodyPr>
          <a:lstStyle/>
          <a:p>
            <a:pPr defTabSz="9136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0000FF"/>
                </a:solidFill>
                <a:latin typeface="Arial" charset="0"/>
              </a:rPr>
              <a:t>Drive Beam Generation Complex</a:t>
            </a: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722320" y="5478151"/>
            <a:ext cx="1150923" cy="738646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lIns="91422" tIns="45711" rIns="91422" bIns="45711">
            <a:prstTxWarp prst="textNoShape">
              <a:avLst/>
            </a:prstTxWarp>
            <a:spAutoFit/>
          </a:bodyPr>
          <a:lstStyle/>
          <a:p>
            <a:pPr defTabSz="9136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0000FF"/>
                </a:solidFill>
                <a:latin typeface="Arial" charset="0"/>
              </a:rPr>
              <a:t>Main Beam Generation Complex</a:t>
            </a:r>
          </a:p>
        </p:txBody>
      </p:sp>
      <p:sp>
        <p:nvSpPr>
          <p:cNvPr id="7" name="Frame 6"/>
          <p:cNvSpPr/>
          <p:nvPr/>
        </p:nvSpPr>
        <p:spPr>
          <a:xfrm>
            <a:off x="660400" y="2768600"/>
            <a:ext cx="7861300" cy="558800"/>
          </a:xfrm>
          <a:prstGeom prst="frame">
            <a:avLst>
              <a:gd name="adj1" fmla="val 5556"/>
            </a:avLst>
          </a:prstGeom>
          <a:solidFill>
            <a:srgbClr val="008000"/>
          </a:solidFill>
          <a:ln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8229" y="825500"/>
            <a:ext cx="9006141" cy="1943100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8229" y="3327399"/>
            <a:ext cx="9006141" cy="2889397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8534400" y="2768600"/>
            <a:ext cx="549970" cy="558800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8229" y="2768600"/>
            <a:ext cx="549970" cy="558800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461" y="4618"/>
            <a:ext cx="8067193" cy="452582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Two-beam Accelerator Cost Summary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46667" y="1126078"/>
            <a:ext cx="753533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 smtClean="0"/>
              <a:t>Cost (</a:t>
            </a:r>
            <a:r>
              <a:rPr lang="en-GB" sz="2000" dirty="0" err="1" smtClean="0"/>
              <a:t>LacSAS</a:t>
            </a:r>
            <a:r>
              <a:rPr lang="en-GB" sz="2000" dirty="0" smtClean="0"/>
              <a:t>, </a:t>
            </a:r>
            <a:r>
              <a:rPr lang="en-GB" sz="2000" dirty="0" err="1" smtClean="0"/>
              <a:t>Ecm</a:t>
            </a:r>
            <a:r>
              <a:rPr lang="en-GB" sz="2000" dirty="0" smtClean="0"/>
              <a:t>, E0, </a:t>
            </a:r>
            <a:r>
              <a:rPr lang="en-GB" sz="2000" dirty="0" err="1" smtClean="0"/>
              <a:t>Gac</a:t>
            </a:r>
            <a:r>
              <a:rPr lang="en-GB" sz="2000" dirty="0" smtClean="0"/>
              <a:t>, </a:t>
            </a:r>
            <a:r>
              <a:rPr lang="en-GB" sz="2000" dirty="0" err="1" smtClean="0"/>
              <a:t>Nsect</a:t>
            </a:r>
            <a:r>
              <a:rPr lang="en-GB" sz="2000" dirty="0" smtClean="0"/>
              <a:t>)= 2*C1</a:t>
            </a:r>
          </a:p>
          <a:p>
            <a:r>
              <a:rPr lang="en-GB" sz="2000" dirty="0" smtClean="0"/>
              <a:t>C1 = CTBs + CPDs</a:t>
            </a:r>
          </a:p>
          <a:p>
            <a:r>
              <a:rPr lang="en-GB" sz="2000" dirty="0" smtClean="0"/>
              <a:t>CPDs = </a:t>
            </a:r>
            <a:r>
              <a:rPr lang="en-GB" sz="2000" dirty="0" smtClean="0">
                <a:solidFill>
                  <a:srgbClr val="0000FF"/>
                </a:solidFill>
              </a:rPr>
              <a:t>CPD</a:t>
            </a:r>
            <a:r>
              <a:rPr lang="en-GB" sz="2000" dirty="0" smtClean="0"/>
              <a:t> * </a:t>
            </a:r>
            <a:r>
              <a:rPr lang="en-GB" sz="2000" dirty="0" err="1" smtClean="0"/>
              <a:t>Nsect</a:t>
            </a:r>
            <a:r>
              <a:rPr lang="en-GB" sz="2000" dirty="0" smtClean="0"/>
              <a:t>;</a:t>
            </a:r>
          </a:p>
          <a:p>
            <a:r>
              <a:rPr lang="en-GB" sz="2000" dirty="0" smtClean="0"/>
              <a:t>CTBs = </a:t>
            </a:r>
            <a:r>
              <a:rPr lang="en-GB" sz="2000" dirty="0" smtClean="0">
                <a:solidFill>
                  <a:srgbClr val="0000FF"/>
                </a:solidFill>
              </a:rPr>
              <a:t>CTBC</a:t>
            </a:r>
            <a:r>
              <a:rPr lang="en-GB" sz="2000" dirty="0" smtClean="0"/>
              <a:t> + CRF + CVAC + CDBQ + CMBQ + CEND; </a:t>
            </a:r>
          </a:p>
          <a:p>
            <a:r>
              <a:rPr lang="en-GB" sz="2000" dirty="0" smtClean="0"/>
              <a:t>CRF </a:t>
            </a:r>
            <a:r>
              <a:rPr lang="en-GB" sz="2000" dirty="0"/>
              <a:t>= </a:t>
            </a:r>
            <a:r>
              <a:rPr lang="en-GB" sz="2000" dirty="0">
                <a:solidFill>
                  <a:srgbClr val="0000FF"/>
                </a:solidFill>
              </a:rPr>
              <a:t>CRFL</a:t>
            </a:r>
            <a:r>
              <a:rPr lang="en-GB" sz="2000" dirty="0"/>
              <a:t> * Lac + </a:t>
            </a:r>
            <a:r>
              <a:rPr lang="en-GB" sz="2000" dirty="0">
                <a:solidFill>
                  <a:srgbClr val="0000FF"/>
                </a:solidFill>
              </a:rPr>
              <a:t>CRFN</a:t>
            </a:r>
            <a:r>
              <a:rPr lang="en-GB" sz="2000" dirty="0"/>
              <a:t> * NSAS;  </a:t>
            </a:r>
            <a:r>
              <a:rPr lang="en-GB" sz="2000" dirty="0" smtClean="0"/>
              <a:t>         </a:t>
            </a:r>
          </a:p>
          <a:p>
            <a:r>
              <a:rPr lang="en-GB" sz="2000" dirty="0"/>
              <a:t>CVAC = </a:t>
            </a:r>
            <a:r>
              <a:rPr lang="en-GB" sz="2000" dirty="0">
                <a:solidFill>
                  <a:srgbClr val="0000FF"/>
                </a:solidFill>
              </a:rPr>
              <a:t>CVACL</a:t>
            </a:r>
            <a:r>
              <a:rPr lang="en-GB" sz="2000" dirty="0"/>
              <a:t> * LTBA + </a:t>
            </a:r>
            <a:r>
              <a:rPr lang="en-GB" sz="2000" dirty="0">
                <a:solidFill>
                  <a:srgbClr val="0000FF"/>
                </a:solidFill>
              </a:rPr>
              <a:t>CVACN</a:t>
            </a:r>
            <a:r>
              <a:rPr lang="en-GB" sz="2000" dirty="0"/>
              <a:t> * </a:t>
            </a:r>
            <a:r>
              <a:rPr lang="en-GB" sz="2000" dirty="0" smtClean="0"/>
              <a:t>NDBQ; </a:t>
            </a:r>
          </a:p>
          <a:p>
            <a:r>
              <a:rPr lang="en-GB" sz="2000" dirty="0" smtClean="0"/>
              <a:t>CDBQ </a:t>
            </a:r>
            <a:r>
              <a:rPr lang="en-GB" sz="2000" dirty="0"/>
              <a:t>= </a:t>
            </a:r>
            <a:r>
              <a:rPr lang="en-GB" sz="2000" dirty="0" smtClean="0">
                <a:solidFill>
                  <a:srgbClr val="0000FF"/>
                </a:solidFill>
              </a:rPr>
              <a:t>CDBQL</a:t>
            </a:r>
            <a:r>
              <a:rPr lang="en-GB" sz="2000" dirty="0" smtClean="0"/>
              <a:t> </a:t>
            </a:r>
            <a:r>
              <a:rPr lang="en-GB" sz="2000" dirty="0"/>
              <a:t>* LTBA + </a:t>
            </a:r>
            <a:r>
              <a:rPr lang="en-GB" sz="2000" dirty="0" smtClean="0">
                <a:solidFill>
                  <a:srgbClr val="0000FF"/>
                </a:solidFill>
              </a:rPr>
              <a:t>CDBQN</a:t>
            </a:r>
            <a:r>
              <a:rPr lang="en-GB" sz="2000" dirty="0" smtClean="0"/>
              <a:t> </a:t>
            </a:r>
            <a:r>
              <a:rPr lang="en-GB" sz="2000" dirty="0"/>
              <a:t>* </a:t>
            </a:r>
            <a:r>
              <a:rPr lang="en-GB" sz="2000" dirty="0" smtClean="0"/>
              <a:t>NDBQ; </a:t>
            </a:r>
          </a:p>
          <a:p>
            <a:r>
              <a:rPr lang="en-GB" sz="2000" dirty="0" smtClean="0"/>
              <a:t>CMBQ </a:t>
            </a:r>
            <a:r>
              <a:rPr lang="en-GB" sz="2000" dirty="0"/>
              <a:t>= </a:t>
            </a:r>
            <a:r>
              <a:rPr lang="en-GB" sz="2000" dirty="0">
                <a:solidFill>
                  <a:srgbClr val="0000FF"/>
                </a:solidFill>
              </a:rPr>
              <a:t>CMBQL</a:t>
            </a:r>
            <a:r>
              <a:rPr lang="en-GB" sz="2000" dirty="0"/>
              <a:t> * LMBQ + </a:t>
            </a:r>
            <a:r>
              <a:rPr lang="en-GB" sz="2000" dirty="0">
                <a:solidFill>
                  <a:srgbClr val="0000FF"/>
                </a:solidFill>
              </a:rPr>
              <a:t>CMBQN</a:t>
            </a:r>
            <a:r>
              <a:rPr lang="en-GB" sz="2000" dirty="0"/>
              <a:t> * </a:t>
            </a:r>
            <a:r>
              <a:rPr lang="en-GB" sz="2000" dirty="0" smtClean="0"/>
              <a:t>NMBQ; </a:t>
            </a:r>
            <a:endParaRPr lang="en-GB" sz="2000" b="1" dirty="0" smtClean="0"/>
          </a:p>
          <a:p>
            <a:r>
              <a:rPr lang="en-GB" sz="2000" dirty="0" smtClean="0"/>
              <a:t>CEND </a:t>
            </a:r>
            <a:r>
              <a:rPr lang="en-GB" sz="2000" dirty="0"/>
              <a:t>= </a:t>
            </a:r>
            <a:r>
              <a:rPr lang="en-GB" sz="2000" dirty="0" smtClean="0">
                <a:solidFill>
                  <a:srgbClr val="0000FF"/>
                </a:solidFill>
              </a:rPr>
              <a:t>CENDL</a:t>
            </a:r>
            <a:r>
              <a:rPr lang="en-GB" sz="2000" dirty="0" smtClean="0"/>
              <a:t> </a:t>
            </a:r>
            <a:r>
              <a:rPr lang="en-GB" sz="2000" dirty="0"/>
              <a:t>* </a:t>
            </a:r>
            <a:r>
              <a:rPr lang="en-GB" sz="2000" dirty="0" smtClean="0"/>
              <a:t>LTBA;                            </a:t>
            </a:r>
          </a:p>
          <a:p>
            <a:r>
              <a:rPr lang="en-GB" sz="2000" dirty="0" smtClean="0"/>
              <a:t>Lac </a:t>
            </a:r>
            <a:r>
              <a:rPr lang="en-GB" sz="2000" dirty="0"/>
              <a:t>= (</a:t>
            </a:r>
            <a:r>
              <a:rPr lang="en-GB" sz="2000" dirty="0" err="1" smtClean="0"/>
              <a:t>Ecm</a:t>
            </a:r>
            <a:r>
              <a:rPr lang="en-GB" sz="2000" dirty="0" smtClean="0"/>
              <a:t>/2-E0</a:t>
            </a:r>
            <a:r>
              <a:rPr lang="en-GB" sz="2000" dirty="0"/>
              <a:t>)/ FRF/</a:t>
            </a:r>
            <a:r>
              <a:rPr lang="en-GB" sz="2000" dirty="0" err="1"/>
              <a:t>Gac</a:t>
            </a:r>
            <a:endParaRPr lang="en-GB" sz="2000" dirty="0"/>
          </a:p>
          <a:p>
            <a:r>
              <a:rPr lang="en-GB" sz="2000" dirty="0"/>
              <a:t>NSAS = Lac/</a:t>
            </a:r>
            <a:r>
              <a:rPr lang="en-GB" sz="2000" dirty="0" err="1"/>
              <a:t>LacSAS</a:t>
            </a:r>
            <a:endParaRPr lang="en-GB" sz="2000" dirty="0"/>
          </a:p>
          <a:p>
            <a:r>
              <a:rPr lang="en-GB" sz="2000" dirty="0" smtClean="0"/>
              <a:t>LTBA = Lac / FTBA</a:t>
            </a:r>
          </a:p>
          <a:p>
            <a:r>
              <a:rPr lang="en-GB" sz="2000" dirty="0" smtClean="0"/>
              <a:t>NDBQ = NSAS/2/FTBA</a:t>
            </a:r>
          </a:p>
          <a:p>
            <a:r>
              <a:rPr lang="en-GB" sz="2000" dirty="0" smtClean="0"/>
              <a:t>LMBQ = LTBA – Lac</a:t>
            </a:r>
          </a:p>
          <a:p>
            <a:r>
              <a:rPr lang="en-GB" sz="2000" dirty="0" smtClean="0"/>
              <a:t>NMBQ = </a:t>
            </a:r>
            <a:r>
              <a:rPr lang="en-GB" sz="2000" dirty="0"/>
              <a:t>120(E</a:t>
            </a:r>
            <a:r>
              <a:rPr lang="en-GB" sz="2000" baseline="30000" dirty="0">
                <a:cs typeface="Calibri"/>
              </a:rPr>
              <a:t>0.4</a:t>
            </a:r>
            <a:r>
              <a:rPr lang="en-GB" sz="2000" dirty="0"/>
              <a:t> – E0</a:t>
            </a:r>
            <a:r>
              <a:rPr lang="en-GB" sz="2000" baseline="30000" dirty="0">
                <a:cs typeface="Calibri"/>
              </a:rPr>
              <a:t>0.4</a:t>
            </a:r>
            <a:r>
              <a:rPr lang="en-GB" sz="2000" dirty="0"/>
              <a:t>)</a:t>
            </a:r>
            <a:r>
              <a:rPr lang="en-GB" sz="2000" dirty="0" smtClean="0"/>
              <a:t> </a:t>
            </a:r>
          </a:p>
          <a:p>
            <a:r>
              <a:rPr lang="en-GB" sz="2000" dirty="0"/>
              <a:t>FRF = 0.9; </a:t>
            </a:r>
            <a:r>
              <a:rPr lang="en-GB" sz="2000" dirty="0" smtClean="0"/>
              <a:t>FTBA = 0.786 as </a:t>
            </a:r>
            <a:r>
              <a:rPr lang="en-GB" sz="2000" dirty="0"/>
              <a:t>it is in the </a:t>
            </a:r>
            <a:r>
              <a:rPr lang="en-GB" sz="2000" dirty="0" smtClean="0"/>
              <a:t>CDR</a:t>
            </a:r>
            <a:endParaRPr lang="en-GB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6310322" y="1771375"/>
            <a:ext cx="2833678" cy="255454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Post</a:t>
            </a:r>
            <a:r>
              <a:rPr lang="en-US" sz="2000" dirty="0" smtClean="0"/>
              <a:t> </a:t>
            </a:r>
            <a:r>
              <a:rPr lang="en-US" sz="2000" dirty="0" smtClean="0"/>
              <a:t>d</a:t>
            </a:r>
            <a:r>
              <a:rPr lang="en-US" sz="2000" dirty="0" smtClean="0"/>
              <a:t>ecelerators</a:t>
            </a:r>
          </a:p>
          <a:p>
            <a:endParaRPr lang="en-US" sz="2000" dirty="0" smtClean="0"/>
          </a:p>
          <a:p>
            <a:r>
              <a:rPr lang="en-US" sz="2000" dirty="0" smtClean="0"/>
              <a:t>RF systems</a:t>
            </a:r>
          </a:p>
          <a:p>
            <a:r>
              <a:rPr lang="en-US" sz="2000" dirty="0" smtClean="0"/>
              <a:t>Vacuum</a:t>
            </a:r>
          </a:p>
          <a:p>
            <a:r>
              <a:rPr lang="en-US" sz="2000" dirty="0" smtClean="0"/>
              <a:t>Drive beam </a:t>
            </a:r>
            <a:r>
              <a:rPr lang="en-US" sz="2000" dirty="0" err="1" smtClean="0"/>
              <a:t>quadrupoles</a:t>
            </a:r>
            <a:endParaRPr lang="en-US" sz="2000" dirty="0" smtClean="0"/>
          </a:p>
          <a:p>
            <a:r>
              <a:rPr lang="en-US" sz="2000" dirty="0" smtClean="0"/>
              <a:t>Main beam </a:t>
            </a:r>
            <a:r>
              <a:rPr lang="en-US" sz="2000" dirty="0" err="1" smtClean="0"/>
              <a:t>quadrupoles</a:t>
            </a:r>
            <a:endParaRPr lang="en-US" sz="2000" dirty="0" smtClean="0"/>
          </a:p>
          <a:p>
            <a:r>
              <a:rPr lang="en-US" sz="2000" dirty="0" smtClean="0"/>
              <a:t>Other systems (e.g. alignment)</a:t>
            </a:r>
            <a:endParaRPr lang="en-US" sz="2000" dirty="0"/>
          </a:p>
        </p:txBody>
      </p:sp>
      <p:cxnSp>
        <p:nvCxnSpPr>
          <p:cNvPr id="6" name="Straight Arrow Connector 5"/>
          <p:cNvCxnSpPr/>
          <p:nvPr/>
        </p:nvCxnSpPr>
        <p:spPr>
          <a:xfrm rot="10800000">
            <a:off x="3568700" y="1996830"/>
            <a:ext cx="2741622" cy="158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rot="10800000">
            <a:off x="4559300" y="2603500"/>
            <a:ext cx="1751022" cy="159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rot="10800000">
            <a:off x="5359400" y="2908300"/>
            <a:ext cx="950922" cy="159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rot="10800000">
            <a:off x="5600700" y="3240091"/>
            <a:ext cx="709622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10800000">
            <a:off x="5880100" y="3535367"/>
            <a:ext cx="430222" cy="158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10800000" flipV="1">
            <a:off x="3568700" y="3849689"/>
            <a:ext cx="2741622" cy="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11687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600" y="2309"/>
            <a:ext cx="7594600" cy="543791"/>
          </a:xfrm>
        </p:spPr>
        <p:txBody>
          <a:bodyPr>
            <a:noAutofit/>
          </a:bodyPr>
          <a:lstStyle/>
          <a:p>
            <a:r>
              <a:rPr lang="en-GB" sz="3200" dirty="0" smtClean="0"/>
              <a:t>Conclusion on Two-beam Acceleration</a:t>
            </a:r>
            <a:endParaRPr lang="en-GB" sz="32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61138" y="589937"/>
            <a:ext cx="6582862" cy="5990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mc="http://schemas.openxmlformats.org/markup-compatibility/2006" xmlns:mv="urn:schemas-microsoft-com:mac:vml"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581967" y="6120368"/>
            <a:ext cx="824865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Lst</a:t>
            </a:r>
            <a:r>
              <a:rPr lang="en-US" dirty="0" smtClean="0"/>
              <a:t> [</a:t>
            </a:r>
            <a:r>
              <a:rPr lang="en-US" dirty="0" err="1" smtClean="0"/>
              <a:t>m</a:t>
            </a:r>
            <a:r>
              <a:rPr lang="en-US" dirty="0" smtClean="0"/>
              <a:t>]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270537" y="5935702"/>
            <a:ext cx="47692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0.5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190537" y="5935702"/>
            <a:ext cx="47692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0.1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074667" y="5667970"/>
            <a:ext cx="30166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087367" y="4106902"/>
            <a:ext cx="30166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087367" y="2469634"/>
            <a:ext cx="30166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088937" y="856734"/>
            <a:ext cx="30166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359918" y="3216006"/>
            <a:ext cx="992579" cy="369332"/>
          </a:xfrm>
          <a:prstGeom prst="rect">
            <a:avLst/>
          </a:prstGeom>
          <a:solidFill>
            <a:schemeClr val="bg1"/>
          </a:solidFill>
          <a:scene3d>
            <a:camera prst="orthographicFront">
              <a:rot lat="0" lon="0" rev="5400000"/>
            </a:camera>
            <a:lightRig rig="threePt" dir="t"/>
          </a:scene3d>
        </p:spPr>
        <p:txBody>
          <a:bodyPr wrap="none" rtlCol="0">
            <a:spAutoFit/>
          </a:bodyPr>
          <a:lstStyle/>
          <a:p>
            <a:r>
              <a:rPr lang="en-US" dirty="0" smtClean="0"/>
              <a:t>TBA cost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77801" y="3710443"/>
            <a:ext cx="2383337" cy="286232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Good model available</a:t>
            </a:r>
          </a:p>
          <a:p>
            <a:endParaRPr lang="en-US" dirty="0" smtClean="0"/>
          </a:p>
          <a:p>
            <a:r>
              <a:rPr lang="en-US" dirty="0" smtClean="0"/>
              <a:t>Some cost reduction proposals remain </a:t>
            </a:r>
            <a:r>
              <a:rPr lang="en-US" dirty="0" smtClean="0"/>
              <a:t>to be </a:t>
            </a:r>
            <a:r>
              <a:rPr lang="en-US" dirty="0" smtClean="0"/>
              <a:t>studied</a:t>
            </a:r>
          </a:p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Longer module</a:t>
            </a:r>
          </a:p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Impact </a:t>
            </a:r>
            <a:r>
              <a:rPr lang="en-US" dirty="0" smtClean="0"/>
              <a:t>of structure tolerances on </a:t>
            </a:r>
            <a:r>
              <a:rPr lang="en-US" dirty="0" smtClean="0"/>
              <a:t>cost</a:t>
            </a:r>
          </a:p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Quadrant </a:t>
            </a:r>
            <a:r>
              <a:rPr lang="en-US" dirty="0" smtClean="0"/>
              <a:t>structures</a:t>
            </a:r>
          </a:p>
          <a:p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77802" y="1041400"/>
            <a:ext cx="2692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 of cost dependence on gradient and structure length is shown</a:t>
            </a:r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9021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184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Main Beam Generation Cost</a:t>
            </a:r>
            <a:endParaRPr lang="en-US" dirty="0"/>
          </a:p>
        </p:txBody>
      </p:sp>
      <p:pic>
        <p:nvPicPr>
          <p:cNvPr id="6" name="Picture 5" descr="CLIC-layout2012-pub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29" y="1028700"/>
            <a:ext cx="9006141" cy="4826000"/>
          </a:xfrm>
          <a:prstGeom prst="rect">
            <a:avLst/>
          </a:prstGeom>
        </p:spPr>
      </p:pic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3345889" y="977900"/>
            <a:ext cx="1315269" cy="738646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91422" tIns="45711" rIns="91422" bIns="45711">
            <a:prstTxWarp prst="textNoShape">
              <a:avLst/>
            </a:prstTxWarp>
            <a:spAutoFit/>
          </a:bodyPr>
          <a:lstStyle/>
          <a:p>
            <a:pPr defTabSz="9136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0000FF"/>
                </a:solidFill>
                <a:latin typeface="Arial" charset="0"/>
              </a:rPr>
              <a:t>Drive Beam Generation Complex</a:t>
            </a: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722320" y="5478151"/>
            <a:ext cx="1150923" cy="738646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lIns="91422" tIns="45711" rIns="91422" bIns="45711">
            <a:prstTxWarp prst="textNoShape">
              <a:avLst/>
            </a:prstTxWarp>
            <a:spAutoFit/>
          </a:bodyPr>
          <a:lstStyle/>
          <a:p>
            <a:pPr defTabSz="9136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0000FF"/>
                </a:solidFill>
                <a:latin typeface="Arial" charset="0"/>
              </a:rPr>
              <a:t>Main Beam Generation Complex</a:t>
            </a:r>
          </a:p>
        </p:txBody>
      </p:sp>
      <p:sp>
        <p:nvSpPr>
          <p:cNvPr id="9" name="Rectangle 8"/>
          <p:cNvSpPr/>
          <p:nvPr/>
        </p:nvSpPr>
        <p:spPr>
          <a:xfrm>
            <a:off x="78229" y="825500"/>
            <a:ext cx="9006141" cy="1943100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28198" y="2794001"/>
            <a:ext cx="7906201" cy="596899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8534400" y="2768600"/>
            <a:ext cx="549970" cy="254000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78229" y="2794000"/>
            <a:ext cx="549970" cy="254000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322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Timeline</a:t>
            </a:r>
            <a:endParaRPr lang="en-US" dirty="0"/>
          </a:p>
        </p:txBody>
      </p:sp>
      <p:pic>
        <p:nvPicPr>
          <p:cNvPr id="3" name="Picture 2" descr="timeline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57150" y="882384"/>
            <a:ext cx="9029700" cy="57785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re-baselining, February 2013</a:t>
            </a:r>
            <a:endParaRPr lang="en-US" dirty="0"/>
          </a:p>
        </p:txBody>
      </p:sp>
      <p:sp>
        <p:nvSpPr>
          <p:cNvPr id="7" name="Donut 6"/>
          <p:cNvSpPr/>
          <p:nvPr/>
        </p:nvSpPr>
        <p:spPr>
          <a:xfrm>
            <a:off x="57150" y="431800"/>
            <a:ext cx="3219450" cy="3238500"/>
          </a:xfrm>
          <a:prstGeom prst="donut">
            <a:avLst>
              <a:gd name="adj" fmla="val 1578"/>
            </a:avLst>
          </a:prstGeom>
          <a:solidFill>
            <a:srgbClr val="0000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15100" y="503527"/>
            <a:ext cx="1386843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From </a:t>
            </a:r>
            <a:r>
              <a:rPr lang="en-US" dirty="0" err="1" smtClean="0"/>
              <a:t>Steinar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injlayout1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79704" y="1096788"/>
            <a:ext cx="7784592" cy="2523744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228600" y="910860"/>
            <a:ext cx="3962400" cy="33528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4191000" y="910860"/>
            <a:ext cx="1905000" cy="33528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6096000" y="910860"/>
            <a:ext cx="2514600" cy="3352800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457200" y="0"/>
            <a:ext cx="8229600" cy="5582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Main Beam Generation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991037" y="3620532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RTML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4394200" y="3645932"/>
            <a:ext cx="15316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Damping rings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1677025" y="3645932"/>
            <a:ext cx="9953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Injectors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228600" y="4539735"/>
            <a:ext cx="84582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Damping ring cost not strongly dependent on beam parameters</a:t>
            </a:r>
          </a:p>
          <a:p>
            <a:pPr>
              <a:buFont typeface="Arial"/>
              <a:buChar char="•"/>
            </a:pPr>
            <a:r>
              <a:rPr lang="en-US" dirty="0" smtClean="0"/>
              <a:t> Cost saving can be </a:t>
            </a:r>
            <a:r>
              <a:rPr lang="en-US" dirty="0" err="1" smtClean="0"/>
              <a:t>realised</a:t>
            </a:r>
            <a:r>
              <a:rPr lang="en-US" dirty="0" smtClean="0"/>
              <a:t> by removing electron pre-damping ring</a:t>
            </a:r>
            <a:endParaRPr lang="en-US" dirty="0" smtClean="0">
              <a:solidFill>
                <a:srgbClr val="0000FF"/>
              </a:solidFill>
            </a:endParaRPr>
          </a:p>
          <a:p>
            <a:endParaRPr lang="en-US" dirty="0" smtClean="0"/>
          </a:p>
          <a:p>
            <a:r>
              <a:rPr lang="en-US" dirty="0" err="1" smtClean="0"/>
              <a:t>Linacs</a:t>
            </a:r>
            <a:r>
              <a:rPr lang="en-US" dirty="0" smtClean="0"/>
              <a:t> are significant cost</a:t>
            </a:r>
          </a:p>
          <a:p>
            <a:pPr>
              <a:buFont typeface="Arial"/>
              <a:buChar char="•"/>
            </a:pPr>
            <a:r>
              <a:rPr lang="en-US" dirty="0" smtClean="0"/>
              <a:t> significant difference for N=3.72e9 and N=6.8e9 (240MCHF)</a:t>
            </a:r>
          </a:p>
          <a:p>
            <a:pPr>
              <a:buFont typeface="Arial"/>
              <a:buChar char="•"/>
            </a:pPr>
            <a:r>
              <a:rPr lang="en-US" dirty="0" smtClean="0"/>
              <a:t> but partly due to differences in </a:t>
            </a:r>
            <a:r>
              <a:rPr lang="en-US" dirty="0" err="1" smtClean="0"/>
              <a:t>optimisation</a:t>
            </a:r>
            <a:r>
              <a:rPr lang="en-US" dirty="0" smtClean="0"/>
              <a:t> level</a:t>
            </a:r>
          </a:p>
          <a:p>
            <a:pPr>
              <a:buFont typeface="Arial"/>
              <a:buChar char="•"/>
            </a:pPr>
            <a:r>
              <a:rPr lang="en-US" dirty="0" smtClean="0"/>
              <a:t> need</a:t>
            </a:r>
            <a:r>
              <a:rPr lang="en-US" dirty="0" smtClean="0">
                <a:solidFill>
                  <a:srgbClr val="0000FF"/>
                </a:solidFill>
              </a:rPr>
              <a:t> </a:t>
            </a:r>
            <a:r>
              <a:rPr lang="en-US" dirty="0" err="1" smtClean="0"/>
              <a:t>optimised</a:t>
            </a:r>
            <a:r>
              <a:rPr lang="en-US" dirty="0" smtClean="0"/>
              <a:t> designs</a:t>
            </a:r>
            <a:endParaRPr lang="en-US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679704" y="910860"/>
            <a:ext cx="1503336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Steffen </a:t>
            </a:r>
            <a:r>
              <a:rPr lang="en-US" sz="1600" dirty="0" err="1" smtClean="0"/>
              <a:t>Doebert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6991037" y="927511"/>
            <a:ext cx="1339529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Andrea Latina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4394200" y="927511"/>
            <a:ext cx="1379104" cy="58477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600" dirty="0" err="1" smtClean="0"/>
              <a:t>Yannis</a:t>
            </a:r>
            <a:endParaRPr lang="en-US" sz="1600" dirty="0" smtClean="0"/>
          </a:p>
          <a:p>
            <a:r>
              <a:rPr lang="en-US" sz="1600" dirty="0" err="1" smtClean="0"/>
              <a:t>Papaphilippou</a:t>
            </a:r>
            <a:endParaRPr lang="en-US" sz="1600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41606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"/>
          <p:cNvSpPr txBox="1">
            <a:spLocks/>
          </p:cNvSpPr>
          <p:nvPr/>
        </p:nvSpPr>
        <p:spPr>
          <a:xfrm>
            <a:off x="457200" y="0"/>
            <a:ext cx="8229600" cy="5582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Main Beam Generation (cont.)</a:t>
            </a: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57200" y="3111500"/>
            <a:ext cx="84582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Damping ring </a:t>
            </a:r>
            <a:r>
              <a:rPr lang="en-US" dirty="0" smtClean="0"/>
              <a:t>RF frequency of 1GHz creates cost in the sources</a:t>
            </a:r>
          </a:p>
          <a:p>
            <a:pPr>
              <a:buFont typeface="Arial"/>
              <a:buChar char="•"/>
            </a:pPr>
            <a:r>
              <a:rPr lang="en-US" dirty="0" smtClean="0"/>
              <a:t> is it worth to change to 2GHz?</a:t>
            </a:r>
          </a:p>
          <a:p>
            <a:r>
              <a:rPr lang="en-US" dirty="0" smtClean="0"/>
              <a:t>Long </a:t>
            </a:r>
            <a:r>
              <a:rPr lang="en-US" dirty="0" smtClean="0"/>
              <a:t>main beam pulses required for low energy operation</a:t>
            </a:r>
          </a:p>
          <a:p>
            <a:pPr>
              <a:buFont typeface="Arial"/>
              <a:buChar char="•"/>
            </a:pPr>
            <a:r>
              <a:rPr lang="en-US" dirty="0" smtClean="0"/>
              <a:t> is the luminosity gain worth the cost?</a:t>
            </a:r>
          </a:p>
          <a:p>
            <a:endParaRPr lang="en-US" dirty="0" smtClean="0"/>
          </a:p>
          <a:p>
            <a:r>
              <a:rPr lang="en-US" dirty="0" smtClean="0"/>
              <a:t>More adventurous:</a:t>
            </a:r>
          </a:p>
          <a:p>
            <a:pPr>
              <a:buFont typeface="Arial"/>
              <a:buChar char="•"/>
            </a:pPr>
            <a:r>
              <a:rPr lang="en-US" dirty="0" smtClean="0"/>
              <a:t> use booster </a:t>
            </a:r>
            <a:r>
              <a:rPr lang="en-US" dirty="0" err="1" smtClean="0"/>
              <a:t>linac</a:t>
            </a:r>
            <a:r>
              <a:rPr lang="en-US" dirty="0" smtClean="0"/>
              <a:t> to produce electron beam for positron production</a:t>
            </a:r>
          </a:p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or</a:t>
            </a:r>
            <a:r>
              <a:rPr lang="en-US" dirty="0" smtClean="0"/>
              <a:t> </a:t>
            </a:r>
            <a:r>
              <a:rPr lang="en-US" dirty="0" smtClean="0"/>
              <a:t>drive beam accelerator</a:t>
            </a:r>
            <a:r>
              <a:rPr lang="en-US" dirty="0" smtClean="0"/>
              <a:t> for </a:t>
            </a:r>
            <a:r>
              <a:rPr lang="en-US" dirty="0" smtClean="0"/>
              <a:t>the same purpose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could </a:t>
            </a:r>
            <a:r>
              <a:rPr lang="en-US" dirty="0" smtClean="0"/>
              <a:t>power the booster </a:t>
            </a:r>
            <a:r>
              <a:rPr lang="en-US" dirty="0" err="1" smtClean="0"/>
              <a:t>linac</a:t>
            </a:r>
            <a:r>
              <a:rPr lang="en-US" dirty="0" smtClean="0"/>
              <a:t> with the drive </a:t>
            </a:r>
            <a:r>
              <a:rPr lang="en-US" dirty="0" smtClean="0"/>
              <a:t>beam</a:t>
            </a:r>
          </a:p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err="1" smtClean="0"/>
              <a:t>undulator</a:t>
            </a:r>
            <a:r>
              <a:rPr lang="en-US" dirty="0" smtClean="0"/>
              <a:t>-based positron source</a:t>
            </a:r>
          </a:p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…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Need to carefully evaluate the </a:t>
            </a:r>
            <a:r>
              <a:rPr lang="en-US" dirty="0" smtClean="0"/>
              <a:t>consequences of such complications</a:t>
            </a:r>
            <a:endParaRPr lang="en-US" dirty="0" smtClean="0"/>
          </a:p>
        </p:txBody>
      </p:sp>
      <p:sp>
        <p:nvSpPr>
          <p:cNvPr id="14" name="Rectangle 40"/>
          <p:cNvSpPr>
            <a:spLocks noChangeArrowheads="1"/>
          </p:cNvSpPr>
          <p:nvPr/>
        </p:nvSpPr>
        <p:spPr bwMode="auto">
          <a:xfrm>
            <a:off x="4247493" y="1664936"/>
            <a:ext cx="606669" cy="13176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5" name="Line 41"/>
          <p:cNvSpPr>
            <a:spLocks noChangeShapeType="1"/>
          </p:cNvSpPr>
          <p:nvPr/>
        </p:nvSpPr>
        <p:spPr bwMode="auto">
          <a:xfrm flipV="1">
            <a:off x="5850443" y="1749868"/>
            <a:ext cx="818899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6" name="Line 55"/>
          <p:cNvSpPr>
            <a:spLocks noChangeShapeType="1"/>
          </p:cNvSpPr>
          <p:nvPr/>
        </p:nvSpPr>
        <p:spPr bwMode="auto">
          <a:xfrm flipV="1">
            <a:off x="4859843" y="1402996"/>
            <a:ext cx="285500" cy="356243"/>
          </a:xfrm>
          <a:prstGeom prst="line">
            <a:avLst/>
          </a:prstGeom>
          <a:noFill/>
          <a:ln w="28575">
            <a:solidFill>
              <a:srgbClr val="1005ED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1" name="Rectangle 62"/>
          <p:cNvSpPr>
            <a:spLocks noChangeArrowheads="1"/>
          </p:cNvSpPr>
          <p:nvPr/>
        </p:nvSpPr>
        <p:spPr bwMode="auto">
          <a:xfrm>
            <a:off x="4020782" y="1937986"/>
            <a:ext cx="2648560" cy="12223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2" name="Line 65"/>
          <p:cNvSpPr>
            <a:spLocks noChangeShapeType="1"/>
          </p:cNvSpPr>
          <p:nvPr/>
        </p:nvSpPr>
        <p:spPr bwMode="auto">
          <a:xfrm>
            <a:off x="3715982" y="1861786"/>
            <a:ext cx="332642" cy="141286"/>
          </a:xfrm>
          <a:prstGeom prst="line">
            <a:avLst/>
          </a:pr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3" name="Text Box 44"/>
          <p:cNvSpPr txBox="1">
            <a:spLocks noChangeArrowheads="1"/>
          </p:cNvSpPr>
          <p:nvPr/>
        </p:nvSpPr>
        <p:spPr bwMode="auto">
          <a:xfrm>
            <a:off x="4048624" y="1127438"/>
            <a:ext cx="9275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dirty="0"/>
              <a:t>Injector </a:t>
            </a:r>
            <a:r>
              <a:rPr lang="en-US" sz="1200" dirty="0" err="1"/>
              <a:t>Linac</a:t>
            </a:r>
            <a:endParaRPr lang="en-US" sz="1200" dirty="0"/>
          </a:p>
        </p:txBody>
      </p:sp>
      <p:sp>
        <p:nvSpPr>
          <p:cNvPr id="24" name="Text Box 48"/>
          <p:cNvSpPr txBox="1">
            <a:spLocks noChangeArrowheads="1"/>
          </p:cNvSpPr>
          <p:nvPr/>
        </p:nvSpPr>
        <p:spPr bwMode="auto">
          <a:xfrm>
            <a:off x="5376139" y="2129652"/>
            <a:ext cx="130858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/>
              <a:t>Booster </a:t>
            </a:r>
            <a:r>
              <a:rPr lang="en-US" sz="1200" dirty="0" err="1" smtClean="0"/>
              <a:t>Linac</a:t>
            </a:r>
            <a:endParaRPr lang="en-US" sz="1200" dirty="0" smtClean="0"/>
          </a:p>
          <a:p>
            <a:pPr algn="ctr">
              <a:lnSpc>
                <a:spcPct val="50000"/>
              </a:lnSpc>
            </a:pPr>
            <a:r>
              <a:rPr lang="en-US" sz="1200" dirty="0" smtClean="0"/>
              <a:t>2 GHz </a:t>
            </a:r>
            <a:endParaRPr lang="en-US" sz="1200" dirty="0"/>
          </a:p>
        </p:txBody>
      </p:sp>
      <p:sp>
        <p:nvSpPr>
          <p:cNvPr id="25" name="Text Box 20"/>
          <p:cNvSpPr txBox="1">
            <a:spLocks noChangeArrowheads="1"/>
          </p:cNvSpPr>
          <p:nvPr/>
        </p:nvSpPr>
        <p:spPr bwMode="auto">
          <a:xfrm>
            <a:off x="2286109" y="2245617"/>
            <a:ext cx="500458" cy="276999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200" b="1" dirty="0">
                <a:solidFill>
                  <a:srgbClr val="190EFF"/>
                </a:solidFill>
                <a:latin typeface="Arial Narrow" pitchFamily="34" charset="0"/>
              </a:rPr>
              <a:t>e</a:t>
            </a:r>
            <a:r>
              <a:rPr lang="en-US" sz="1200" b="1" baseline="30000" dirty="0">
                <a:solidFill>
                  <a:srgbClr val="190EFF"/>
                </a:solidFill>
                <a:latin typeface="Arial Narrow" pitchFamily="34" charset="0"/>
              </a:rPr>
              <a:t>-</a:t>
            </a:r>
            <a:r>
              <a:rPr lang="en-US" sz="1200" b="1" dirty="0">
                <a:solidFill>
                  <a:srgbClr val="190EFF"/>
                </a:solidFill>
                <a:latin typeface="Arial Narrow" pitchFamily="34" charset="0"/>
              </a:rPr>
              <a:t> DR</a:t>
            </a:r>
          </a:p>
        </p:txBody>
      </p:sp>
      <p:sp>
        <p:nvSpPr>
          <p:cNvPr id="26" name="Rectangle 49"/>
          <p:cNvSpPr>
            <a:spLocks noChangeArrowheads="1"/>
          </p:cNvSpPr>
          <p:nvPr/>
        </p:nvSpPr>
        <p:spPr bwMode="auto">
          <a:xfrm>
            <a:off x="4249104" y="2219748"/>
            <a:ext cx="70338" cy="12700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7" name="Line 54"/>
          <p:cNvSpPr>
            <a:spLocks noChangeShapeType="1"/>
          </p:cNvSpPr>
          <p:nvPr/>
        </p:nvSpPr>
        <p:spPr bwMode="auto">
          <a:xfrm>
            <a:off x="5145342" y="1402998"/>
            <a:ext cx="931985" cy="7144"/>
          </a:xfrm>
          <a:prstGeom prst="line">
            <a:avLst/>
          </a:prstGeom>
          <a:noFill/>
          <a:ln w="28575">
            <a:solidFill>
              <a:srgbClr val="1005ED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28" name="Rectangle 49"/>
          <p:cNvSpPr>
            <a:spLocks noChangeArrowheads="1"/>
          </p:cNvSpPr>
          <p:nvPr/>
        </p:nvSpPr>
        <p:spPr bwMode="auto">
          <a:xfrm>
            <a:off x="5457592" y="1347435"/>
            <a:ext cx="359019" cy="111125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29" name="Rectangle 49"/>
          <p:cNvSpPr>
            <a:spLocks noChangeArrowheads="1"/>
          </p:cNvSpPr>
          <p:nvPr/>
        </p:nvSpPr>
        <p:spPr bwMode="auto">
          <a:xfrm>
            <a:off x="5983542" y="1355558"/>
            <a:ext cx="93785" cy="10160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30" name="Text Box 71"/>
          <p:cNvSpPr txBox="1">
            <a:spLocks noChangeArrowheads="1"/>
          </p:cNvSpPr>
          <p:nvPr/>
        </p:nvSpPr>
        <p:spPr bwMode="auto">
          <a:xfrm>
            <a:off x="3891471" y="2129652"/>
            <a:ext cx="507023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>
                <a:latin typeface="Calibri" pitchFamily="34" charset="0"/>
              </a:rPr>
              <a:t>gun</a:t>
            </a: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2038964" y="2186219"/>
            <a:ext cx="1217735" cy="368300"/>
            <a:chOff x="2697463" y="3197835"/>
            <a:chExt cx="3498963" cy="1440210"/>
          </a:xfrm>
        </p:grpSpPr>
        <p:sp>
          <p:nvSpPr>
            <p:cNvPr id="32" name="Arc 31"/>
            <p:cNvSpPr/>
            <p:nvPr/>
          </p:nvSpPr>
          <p:spPr>
            <a:xfrm>
              <a:off x="2697463" y="3197835"/>
              <a:ext cx="1848430" cy="1440210"/>
            </a:xfrm>
            <a:prstGeom prst="arc">
              <a:avLst>
                <a:gd name="adj1" fmla="val 5468061"/>
                <a:gd name="adj2" fmla="val 16231775"/>
              </a:avLst>
            </a:prstGeom>
            <a:ln>
              <a:solidFill>
                <a:srgbClr val="1005E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spcBef>
                  <a:spcPct val="0"/>
                </a:spcBef>
                <a:defRPr/>
              </a:pPr>
              <a:endParaRPr lang="en-US" sz="2400" b="1">
                <a:solidFill>
                  <a:srgbClr val="000000"/>
                </a:solidFill>
              </a:endParaRPr>
            </a:p>
          </p:txBody>
        </p:sp>
        <p:sp>
          <p:nvSpPr>
            <p:cNvPr id="33" name="Arc 9"/>
            <p:cNvSpPr/>
            <p:nvPr/>
          </p:nvSpPr>
          <p:spPr>
            <a:xfrm flipH="1">
              <a:off x="4545893" y="3197835"/>
              <a:ext cx="1650533" cy="1440210"/>
            </a:xfrm>
            <a:prstGeom prst="arc">
              <a:avLst>
                <a:gd name="adj1" fmla="val 5468061"/>
                <a:gd name="adj2" fmla="val 16231775"/>
              </a:avLst>
            </a:prstGeom>
            <a:ln>
              <a:solidFill>
                <a:srgbClr val="1005E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spcBef>
                  <a:spcPct val="0"/>
                </a:spcBef>
                <a:defRPr/>
              </a:pPr>
              <a:endParaRPr lang="en-US" sz="2400" b="1">
                <a:solidFill>
                  <a:srgbClr val="000000"/>
                </a:solidFill>
              </a:endParaRPr>
            </a:p>
          </p:txBody>
        </p:sp>
        <p:cxnSp>
          <p:nvCxnSpPr>
            <p:cNvPr id="34" name="Straight Connector 33"/>
            <p:cNvCxnSpPr/>
            <p:nvPr/>
          </p:nvCxnSpPr>
          <p:spPr>
            <a:xfrm flipV="1">
              <a:off x="3615361" y="4638045"/>
              <a:ext cx="1768428" cy="0"/>
            </a:xfrm>
            <a:prstGeom prst="line">
              <a:avLst/>
            </a:prstGeom>
            <a:ln>
              <a:solidFill>
                <a:srgbClr val="1005E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flipV="1">
              <a:off x="3615361" y="3197835"/>
              <a:ext cx="1768428" cy="0"/>
            </a:xfrm>
            <a:prstGeom prst="line">
              <a:avLst/>
            </a:prstGeom>
            <a:ln>
              <a:solidFill>
                <a:srgbClr val="1005ED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6" name="Straight Connector 35"/>
          <p:cNvCxnSpPr/>
          <p:nvPr/>
        </p:nvCxnSpPr>
        <p:spPr>
          <a:xfrm>
            <a:off x="2420582" y="2166586"/>
            <a:ext cx="1295400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64"/>
          <p:cNvGrpSpPr>
            <a:grpSpLocks/>
          </p:cNvGrpSpPr>
          <p:nvPr/>
        </p:nvGrpSpPr>
        <p:grpSpPr bwMode="auto">
          <a:xfrm>
            <a:off x="2050074" y="1473200"/>
            <a:ext cx="1217735" cy="368300"/>
            <a:chOff x="2697463" y="3197835"/>
            <a:chExt cx="3498963" cy="1440210"/>
          </a:xfrm>
        </p:grpSpPr>
        <p:sp>
          <p:nvSpPr>
            <p:cNvPr id="38" name="Arc 37"/>
            <p:cNvSpPr/>
            <p:nvPr/>
          </p:nvSpPr>
          <p:spPr>
            <a:xfrm>
              <a:off x="2697463" y="3197835"/>
              <a:ext cx="1848430" cy="1440210"/>
            </a:xfrm>
            <a:prstGeom prst="arc">
              <a:avLst>
                <a:gd name="adj1" fmla="val 5468061"/>
                <a:gd name="adj2" fmla="val 16231775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spcBef>
                  <a:spcPct val="0"/>
                </a:spcBef>
                <a:defRPr/>
              </a:pPr>
              <a:endParaRPr lang="en-US" sz="2400" b="1">
                <a:solidFill>
                  <a:srgbClr val="FF0000"/>
                </a:solidFill>
              </a:endParaRPr>
            </a:p>
          </p:txBody>
        </p:sp>
        <p:sp>
          <p:nvSpPr>
            <p:cNvPr id="39" name="Arc 15"/>
            <p:cNvSpPr/>
            <p:nvPr/>
          </p:nvSpPr>
          <p:spPr>
            <a:xfrm flipH="1">
              <a:off x="4545893" y="3197835"/>
              <a:ext cx="1650533" cy="1440210"/>
            </a:xfrm>
            <a:prstGeom prst="arc">
              <a:avLst>
                <a:gd name="adj1" fmla="val 5468061"/>
                <a:gd name="adj2" fmla="val 16231775"/>
              </a:avLst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spcBef>
                  <a:spcPct val="0"/>
                </a:spcBef>
                <a:defRPr/>
              </a:pPr>
              <a:endParaRPr lang="en-US" sz="2400" b="1">
                <a:solidFill>
                  <a:srgbClr val="FF0000"/>
                </a:solidFill>
              </a:endParaRPr>
            </a:p>
          </p:txBody>
        </p:sp>
        <p:cxnSp>
          <p:nvCxnSpPr>
            <p:cNvPr id="40" name="Straight Connector 39"/>
            <p:cNvCxnSpPr/>
            <p:nvPr/>
          </p:nvCxnSpPr>
          <p:spPr>
            <a:xfrm flipV="1">
              <a:off x="3615361" y="4638045"/>
              <a:ext cx="1768428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flipV="1">
              <a:off x="3615361" y="3197835"/>
              <a:ext cx="1768428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2" name="Straight Connector 41"/>
          <p:cNvCxnSpPr/>
          <p:nvPr/>
        </p:nvCxnSpPr>
        <p:spPr>
          <a:xfrm flipV="1">
            <a:off x="2420582" y="1861786"/>
            <a:ext cx="1295400" cy="635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1830412" y="1175986"/>
            <a:ext cx="1987081" cy="6701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1630974" y="1473200"/>
            <a:ext cx="838200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4" name="Group 86"/>
          <p:cNvGrpSpPr>
            <a:grpSpLocks/>
          </p:cNvGrpSpPr>
          <p:nvPr/>
        </p:nvGrpSpPr>
        <p:grpSpPr bwMode="auto">
          <a:xfrm>
            <a:off x="1280440" y="1182687"/>
            <a:ext cx="933450" cy="290513"/>
            <a:chOff x="3463572" y="2608251"/>
            <a:chExt cx="3498963" cy="1440210"/>
          </a:xfrm>
        </p:grpSpPr>
        <p:grpSp>
          <p:nvGrpSpPr>
            <p:cNvPr id="5" name="Group 81"/>
            <p:cNvGrpSpPr>
              <a:grpSpLocks/>
            </p:cNvGrpSpPr>
            <p:nvPr/>
          </p:nvGrpSpPr>
          <p:grpSpPr bwMode="auto">
            <a:xfrm>
              <a:off x="3463572" y="2608251"/>
              <a:ext cx="3498963" cy="1440210"/>
              <a:chOff x="3463572" y="2608251"/>
              <a:chExt cx="3498963" cy="1440210"/>
            </a:xfrm>
          </p:grpSpPr>
          <p:sp>
            <p:nvSpPr>
              <p:cNvPr id="49" name="Arc 48"/>
              <p:cNvSpPr/>
              <p:nvPr/>
            </p:nvSpPr>
            <p:spPr>
              <a:xfrm>
                <a:off x="3463572" y="2608251"/>
                <a:ext cx="1851101" cy="1440210"/>
              </a:xfrm>
              <a:prstGeom prst="arc">
                <a:avLst>
                  <a:gd name="adj1" fmla="val 5468061"/>
                  <a:gd name="adj2" fmla="val 16231775"/>
                </a:avLst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spcBef>
                    <a:spcPct val="0"/>
                  </a:spcBef>
                  <a:defRPr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  <p:sp>
            <p:nvSpPr>
              <p:cNvPr id="50" name="Arc 49"/>
              <p:cNvSpPr/>
              <p:nvPr/>
            </p:nvSpPr>
            <p:spPr>
              <a:xfrm flipH="1">
                <a:off x="5314673" y="2608251"/>
                <a:ext cx="1647862" cy="1440210"/>
              </a:xfrm>
              <a:prstGeom prst="arc">
                <a:avLst>
                  <a:gd name="adj1" fmla="val 5468061"/>
                  <a:gd name="adj2" fmla="val 16231775"/>
                </a:avLst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anchor="ctr"/>
              <a:lstStyle/>
              <a:p>
                <a:pPr algn="ctr">
                  <a:spcBef>
                    <a:spcPct val="0"/>
                  </a:spcBef>
                  <a:defRPr/>
                </a:pPr>
                <a:endParaRPr lang="en-US" sz="2400" b="1">
                  <a:solidFill>
                    <a:srgbClr val="000000"/>
                  </a:solidFill>
                </a:endParaRPr>
              </a:p>
            </p:txBody>
          </p:sp>
        </p:grpSp>
        <p:cxnSp>
          <p:nvCxnSpPr>
            <p:cNvPr id="47" name="Straight Connector 46"/>
            <p:cNvCxnSpPr>
              <a:endCxn id="50" idx="0"/>
            </p:cNvCxnSpPr>
            <p:nvPr/>
          </p:nvCxnSpPr>
          <p:spPr>
            <a:xfrm flipV="1">
              <a:off x="4380884" y="4048461"/>
              <a:ext cx="177419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flipV="1">
              <a:off x="4380884" y="2608251"/>
              <a:ext cx="1774197" cy="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1" name="Straight Connector 50"/>
          <p:cNvCxnSpPr>
            <a:endCxn id="14" idx="1"/>
          </p:cNvCxnSpPr>
          <p:nvPr/>
        </p:nvCxnSpPr>
        <p:spPr>
          <a:xfrm flipV="1">
            <a:off x="3654094" y="1730817"/>
            <a:ext cx="593399" cy="857083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H="1">
            <a:off x="2213934" y="2546450"/>
            <a:ext cx="1444458" cy="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3" name="Text Box 20"/>
          <p:cNvSpPr txBox="1">
            <a:spLocks noChangeArrowheads="1"/>
          </p:cNvSpPr>
          <p:nvPr/>
        </p:nvSpPr>
        <p:spPr bwMode="auto">
          <a:xfrm>
            <a:off x="1510957" y="1175986"/>
            <a:ext cx="826477" cy="276225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b="1" dirty="0">
                <a:solidFill>
                  <a:srgbClr val="FF0000"/>
                </a:solidFill>
                <a:latin typeface="Arial Narrow" pitchFamily="34" charset="0"/>
              </a:rPr>
              <a:t> </a:t>
            </a:r>
            <a:r>
              <a:rPr lang="en-US" sz="1200" b="1" dirty="0" smtClean="0">
                <a:solidFill>
                  <a:srgbClr val="FF0000"/>
                </a:solidFill>
                <a:latin typeface="Arial Narrow" pitchFamily="34" charset="0"/>
              </a:rPr>
              <a:t>PDR  </a:t>
            </a:r>
            <a:endParaRPr lang="en-US" sz="12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54" name="Text Box 20"/>
          <p:cNvSpPr txBox="1">
            <a:spLocks noChangeArrowheads="1"/>
          </p:cNvSpPr>
          <p:nvPr/>
        </p:nvSpPr>
        <p:spPr bwMode="auto">
          <a:xfrm>
            <a:off x="2184655" y="1536348"/>
            <a:ext cx="731227" cy="277812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200" b="1" dirty="0">
                <a:solidFill>
                  <a:srgbClr val="FF0000"/>
                </a:solidFill>
                <a:latin typeface="Arial Narrow" pitchFamily="34" charset="0"/>
              </a:rPr>
              <a:t>e</a:t>
            </a:r>
            <a:r>
              <a:rPr lang="en-US" sz="1200" b="1" baseline="30000" dirty="0">
                <a:solidFill>
                  <a:srgbClr val="FF0000"/>
                </a:solidFill>
                <a:latin typeface="Arial Narrow" pitchFamily="34" charset="0"/>
              </a:rPr>
              <a:t>+</a:t>
            </a:r>
            <a:r>
              <a:rPr lang="en-US" sz="1200" b="1" dirty="0">
                <a:solidFill>
                  <a:srgbClr val="FF0000"/>
                </a:solidFill>
                <a:latin typeface="Arial Narrow" pitchFamily="34" charset="0"/>
              </a:rPr>
              <a:t> DR  </a:t>
            </a:r>
          </a:p>
        </p:txBody>
      </p:sp>
      <p:sp>
        <p:nvSpPr>
          <p:cNvPr id="55" name="Text Box 48"/>
          <p:cNvSpPr txBox="1">
            <a:spLocks noChangeArrowheads="1"/>
          </p:cNvSpPr>
          <p:nvPr/>
        </p:nvSpPr>
        <p:spPr bwMode="auto">
          <a:xfrm>
            <a:off x="3030182" y="1556986"/>
            <a:ext cx="675542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</a:pPr>
            <a:r>
              <a:rPr lang="en-US" sz="1200" dirty="0"/>
              <a:t>BC1 </a:t>
            </a:r>
          </a:p>
        </p:txBody>
      </p:sp>
      <p:sp>
        <p:nvSpPr>
          <p:cNvPr id="56" name="Text Box 44"/>
          <p:cNvSpPr txBox="1">
            <a:spLocks noChangeArrowheads="1"/>
          </p:cNvSpPr>
          <p:nvPr/>
        </p:nvSpPr>
        <p:spPr bwMode="auto">
          <a:xfrm>
            <a:off x="6030433" y="1237583"/>
            <a:ext cx="929054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</a:pPr>
            <a:r>
              <a:rPr lang="en-US" sz="1200" dirty="0"/>
              <a:t>DC gun</a:t>
            </a:r>
          </a:p>
        </p:txBody>
      </p:sp>
      <p:sp>
        <p:nvSpPr>
          <p:cNvPr id="57" name="Rectangle 52"/>
          <p:cNvSpPr>
            <a:spLocks noChangeArrowheads="1"/>
          </p:cNvSpPr>
          <p:nvPr/>
        </p:nvSpPr>
        <p:spPr bwMode="auto">
          <a:xfrm rot="10800000">
            <a:off x="5560297" y="1801460"/>
            <a:ext cx="137746" cy="96838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58" name="Rectangle 70"/>
          <p:cNvSpPr>
            <a:spLocks noChangeArrowheads="1"/>
          </p:cNvSpPr>
          <p:nvPr/>
        </p:nvSpPr>
        <p:spPr bwMode="auto">
          <a:xfrm rot="10800000">
            <a:off x="5110423" y="1787173"/>
            <a:ext cx="359020" cy="11112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59" name="Text Box 71"/>
          <p:cNvSpPr txBox="1">
            <a:spLocks noChangeArrowheads="1"/>
          </p:cNvSpPr>
          <p:nvPr/>
        </p:nvSpPr>
        <p:spPr bwMode="auto">
          <a:xfrm>
            <a:off x="5204080" y="1603816"/>
            <a:ext cx="507023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dirty="0" smtClean="0">
                <a:latin typeface="Calibri" pitchFamily="34" charset="0"/>
              </a:rPr>
              <a:t>target</a:t>
            </a:r>
            <a:endParaRPr lang="en-US" sz="1000" dirty="0">
              <a:latin typeface="Calibri" pitchFamily="34" charset="0"/>
            </a:endParaRPr>
          </a:p>
        </p:txBody>
      </p:sp>
      <p:sp>
        <p:nvSpPr>
          <p:cNvPr id="60" name="Rectangle 52"/>
          <p:cNvSpPr>
            <a:spLocks noChangeArrowheads="1"/>
          </p:cNvSpPr>
          <p:nvPr/>
        </p:nvSpPr>
        <p:spPr bwMode="auto">
          <a:xfrm rot="10800000">
            <a:off x="5560297" y="1572860"/>
            <a:ext cx="137746" cy="96838"/>
          </a:xfrm>
          <a:prstGeom prst="rect">
            <a:avLst/>
          </a:prstGeom>
          <a:solidFill>
            <a:srgbClr val="FF99CC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61" name="Rectangle 70"/>
          <p:cNvSpPr>
            <a:spLocks noChangeArrowheads="1"/>
          </p:cNvSpPr>
          <p:nvPr/>
        </p:nvSpPr>
        <p:spPr bwMode="auto">
          <a:xfrm rot="10800000" flipV="1">
            <a:off x="5110423" y="1589054"/>
            <a:ext cx="359020" cy="8064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62" name="Line 41"/>
          <p:cNvSpPr>
            <a:spLocks noChangeShapeType="1"/>
          </p:cNvSpPr>
          <p:nvPr/>
        </p:nvSpPr>
        <p:spPr bwMode="auto">
          <a:xfrm rot="10800000" flipV="1">
            <a:off x="5088443" y="1814160"/>
            <a:ext cx="685800" cy="7938"/>
          </a:xfrm>
          <a:prstGeom prst="line">
            <a:avLst/>
          </a:pr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3" name="Line 41"/>
          <p:cNvSpPr>
            <a:spLocks noChangeShapeType="1"/>
          </p:cNvSpPr>
          <p:nvPr/>
        </p:nvSpPr>
        <p:spPr bwMode="auto">
          <a:xfrm rot="10800000" flipV="1">
            <a:off x="5088443" y="1661760"/>
            <a:ext cx="685800" cy="7938"/>
          </a:xfrm>
          <a:prstGeom prst="line">
            <a:avLst/>
          </a:pr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4" name="Line 41"/>
          <p:cNvSpPr>
            <a:spLocks noChangeShapeType="1"/>
          </p:cNvSpPr>
          <p:nvPr/>
        </p:nvSpPr>
        <p:spPr bwMode="auto">
          <a:xfrm rot="10800000" flipV="1">
            <a:off x="5774243" y="1745898"/>
            <a:ext cx="76200" cy="76200"/>
          </a:xfrm>
          <a:prstGeom prst="line">
            <a:avLst/>
          </a:pr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5" name="Line 41"/>
          <p:cNvSpPr>
            <a:spLocks noChangeShapeType="1"/>
          </p:cNvSpPr>
          <p:nvPr/>
        </p:nvSpPr>
        <p:spPr bwMode="auto">
          <a:xfrm rot="10800000">
            <a:off x="5774243" y="1669698"/>
            <a:ext cx="76200" cy="76200"/>
          </a:xfrm>
          <a:prstGeom prst="line">
            <a:avLst/>
          </a:pr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6" name="Line 41"/>
          <p:cNvSpPr>
            <a:spLocks noChangeShapeType="1"/>
          </p:cNvSpPr>
          <p:nvPr/>
        </p:nvSpPr>
        <p:spPr bwMode="auto">
          <a:xfrm rot="10800000">
            <a:off x="4936043" y="1745898"/>
            <a:ext cx="152400" cy="76200"/>
          </a:xfrm>
          <a:prstGeom prst="line">
            <a:avLst/>
          </a:pr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7" name="Line 41"/>
          <p:cNvSpPr>
            <a:spLocks noChangeShapeType="1"/>
          </p:cNvSpPr>
          <p:nvPr/>
        </p:nvSpPr>
        <p:spPr bwMode="auto">
          <a:xfrm rot="10800000" flipV="1">
            <a:off x="4936043" y="1669698"/>
            <a:ext cx="152400" cy="76200"/>
          </a:xfrm>
          <a:prstGeom prst="line">
            <a:avLst/>
          </a:pr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8" name="Line 41"/>
          <p:cNvSpPr>
            <a:spLocks noChangeShapeType="1"/>
          </p:cNvSpPr>
          <p:nvPr/>
        </p:nvSpPr>
        <p:spPr bwMode="auto">
          <a:xfrm rot="10800000" flipV="1">
            <a:off x="4859843" y="1745898"/>
            <a:ext cx="76200" cy="0"/>
          </a:xfrm>
          <a:prstGeom prst="line">
            <a:avLst/>
          </a:prstGeom>
          <a:noFill/>
          <a:ln w="28575">
            <a:solidFill>
              <a:srgbClr val="FF0000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69" name="Text Box 44"/>
          <p:cNvSpPr txBox="1">
            <a:spLocks noChangeArrowheads="1"/>
          </p:cNvSpPr>
          <p:nvPr/>
        </p:nvSpPr>
        <p:spPr bwMode="auto">
          <a:xfrm>
            <a:off x="6259892" y="2406651"/>
            <a:ext cx="929054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</a:pPr>
            <a:r>
              <a:rPr lang="en-US" sz="1200" dirty="0"/>
              <a:t>6</a:t>
            </a:r>
            <a:r>
              <a:rPr lang="en-US" sz="1200" dirty="0" smtClean="0"/>
              <a:t> </a:t>
            </a:r>
            <a:r>
              <a:rPr lang="en-US" sz="1200" dirty="0" err="1" smtClean="0"/>
              <a:t>GeV</a:t>
            </a:r>
            <a:endParaRPr lang="en-US" sz="1200" dirty="0"/>
          </a:p>
        </p:txBody>
      </p:sp>
      <p:sp>
        <p:nvSpPr>
          <p:cNvPr id="70" name="Text Box 44"/>
          <p:cNvSpPr txBox="1">
            <a:spLocks noChangeArrowheads="1"/>
          </p:cNvSpPr>
          <p:nvPr/>
        </p:nvSpPr>
        <p:spPr bwMode="auto">
          <a:xfrm>
            <a:off x="4053590" y="973751"/>
            <a:ext cx="929054" cy="202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</a:pPr>
            <a:r>
              <a:rPr lang="en-US" sz="1200" dirty="0" smtClean="0"/>
              <a:t>2.86 </a:t>
            </a:r>
            <a:r>
              <a:rPr lang="en-US" sz="1200" dirty="0" err="1" smtClean="0"/>
              <a:t>GeV</a:t>
            </a:r>
            <a:endParaRPr lang="en-US" sz="1200" dirty="0"/>
          </a:p>
        </p:txBody>
      </p:sp>
      <p:sp>
        <p:nvSpPr>
          <p:cNvPr id="71" name="Text Box 44"/>
          <p:cNvSpPr txBox="1">
            <a:spLocks noChangeArrowheads="1"/>
          </p:cNvSpPr>
          <p:nvPr/>
        </p:nvSpPr>
        <p:spPr bwMode="auto">
          <a:xfrm>
            <a:off x="5246576" y="1093131"/>
            <a:ext cx="929054" cy="202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50000"/>
              </a:lnSpc>
            </a:pPr>
            <a:r>
              <a:rPr lang="en-US" sz="1200" dirty="0" smtClean="0"/>
              <a:t>0.2 </a:t>
            </a:r>
            <a:r>
              <a:rPr lang="en-US" sz="1200" dirty="0" err="1" smtClean="0"/>
              <a:t>GeV</a:t>
            </a:r>
            <a:endParaRPr lang="en-US" sz="1200" dirty="0"/>
          </a:p>
        </p:txBody>
      </p:sp>
      <p:sp>
        <p:nvSpPr>
          <p:cNvPr id="72" name="Rectangle 71"/>
          <p:cNvSpPr/>
          <p:nvPr/>
        </p:nvSpPr>
        <p:spPr>
          <a:xfrm>
            <a:off x="3258782" y="1785586"/>
            <a:ext cx="152400" cy="1524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Rectangle 72"/>
          <p:cNvSpPr/>
          <p:nvPr/>
        </p:nvSpPr>
        <p:spPr>
          <a:xfrm>
            <a:off x="3258782" y="2090386"/>
            <a:ext cx="152400" cy="152400"/>
          </a:xfrm>
          <a:prstGeom prst="rect">
            <a:avLst/>
          </a:prstGeom>
          <a:solidFill>
            <a:srgbClr val="1005E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Line 65"/>
          <p:cNvSpPr>
            <a:spLocks noChangeShapeType="1"/>
          </p:cNvSpPr>
          <p:nvPr/>
        </p:nvSpPr>
        <p:spPr bwMode="auto">
          <a:xfrm flipV="1">
            <a:off x="3715982" y="2014186"/>
            <a:ext cx="304800" cy="152400"/>
          </a:xfrm>
          <a:prstGeom prst="line">
            <a:avLst/>
          </a:prstGeom>
          <a:noFill/>
          <a:ln w="28575">
            <a:solidFill>
              <a:srgbClr val="1005ED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75" name="Arc 74"/>
          <p:cNvSpPr/>
          <p:nvPr/>
        </p:nvSpPr>
        <p:spPr>
          <a:xfrm flipV="1">
            <a:off x="6478842" y="1814159"/>
            <a:ext cx="342900" cy="193279"/>
          </a:xfrm>
          <a:prstGeom prst="arc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Arc 75"/>
          <p:cNvSpPr/>
          <p:nvPr/>
        </p:nvSpPr>
        <p:spPr>
          <a:xfrm rot="16200000" flipV="1">
            <a:off x="6485589" y="1793499"/>
            <a:ext cx="381000" cy="291306"/>
          </a:xfrm>
          <a:prstGeom prst="arc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7" name="Straight Arrow Connector 76"/>
          <p:cNvCxnSpPr>
            <a:stCxn id="21" idx="3"/>
          </p:cNvCxnSpPr>
          <p:nvPr/>
        </p:nvCxnSpPr>
        <p:spPr>
          <a:xfrm flipV="1">
            <a:off x="6669342" y="1999104"/>
            <a:ext cx="914400" cy="1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49"/>
          <p:cNvSpPr>
            <a:spLocks noChangeArrowheads="1"/>
          </p:cNvSpPr>
          <p:nvPr/>
        </p:nvSpPr>
        <p:spPr bwMode="auto">
          <a:xfrm>
            <a:off x="4398494" y="2216728"/>
            <a:ext cx="359019" cy="111125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prstDash val="dash"/>
            <a:miter lim="800000"/>
            <a:headEnd/>
            <a:tailEnd/>
          </a:ln>
        </p:spPr>
        <p:txBody>
          <a:bodyPr wrap="none" anchor="ctr"/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79" name="Line 54"/>
          <p:cNvSpPr>
            <a:spLocks noChangeShapeType="1"/>
          </p:cNvSpPr>
          <p:nvPr/>
        </p:nvSpPr>
        <p:spPr bwMode="auto">
          <a:xfrm>
            <a:off x="4314592" y="2288419"/>
            <a:ext cx="545252" cy="0"/>
          </a:xfrm>
          <a:prstGeom prst="line">
            <a:avLst/>
          </a:prstGeom>
          <a:noFill/>
          <a:ln w="28575">
            <a:solidFill>
              <a:srgbClr val="1005ED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80" name="Line 65"/>
          <p:cNvSpPr>
            <a:spLocks noChangeShapeType="1"/>
          </p:cNvSpPr>
          <p:nvPr/>
        </p:nvSpPr>
        <p:spPr bwMode="auto">
          <a:xfrm flipV="1">
            <a:off x="4830244" y="2090386"/>
            <a:ext cx="181998" cy="191666"/>
          </a:xfrm>
          <a:prstGeom prst="line">
            <a:avLst/>
          </a:prstGeom>
          <a:noFill/>
          <a:ln w="28575">
            <a:solidFill>
              <a:srgbClr val="1005ED"/>
            </a:solid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81" name="Straight Connector 80"/>
          <p:cNvCxnSpPr>
            <a:endCxn id="14" idx="1"/>
          </p:cNvCxnSpPr>
          <p:nvPr/>
        </p:nvCxnSpPr>
        <p:spPr>
          <a:xfrm>
            <a:off x="3817493" y="1194248"/>
            <a:ext cx="430000" cy="53656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41606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18488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Drive Beam Generation Cost</a:t>
            </a:r>
            <a:endParaRPr lang="en-US" dirty="0"/>
          </a:p>
        </p:txBody>
      </p:sp>
      <p:pic>
        <p:nvPicPr>
          <p:cNvPr id="6" name="Picture 5" descr="CLIC-layout2012-pub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29" y="1028700"/>
            <a:ext cx="9006141" cy="4826000"/>
          </a:xfrm>
          <a:prstGeom prst="rect">
            <a:avLst/>
          </a:prstGeom>
        </p:spPr>
      </p:pic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3345889" y="977900"/>
            <a:ext cx="1315269" cy="738646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91422" tIns="45711" rIns="91422" bIns="45711">
            <a:prstTxWarp prst="textNoShape">
              <a:avLst/>
            </a:prstTxWarp>
            <a:spAutoFit/>
          </a:bodyPr>
          <a:lstStyle/>
          <a:p>
            <a:pPr defTabSz="9136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0000FF"/>
                </a:solidFill>
                <a:latin typeface="Arial" charset="0"/>
              </a:rPr>
              <a:t>Drive Beam Generation Complex</a:t>
            </a: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722320" y="5478151"/>
            <a:ext cx="1150923" cy="738646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lIns="91422" tIns="45711" rIns="91422" bIns="45711">
            <a:prstTxWarp prst="textNoShape">
              <a:avLst/>
            </a:prstTxWarp>
            <a:spAutoFit/>
          </a:bodyPr>
          <a:lstStyle/>
          <a:p>
            <a:pPr defTabSz="9136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0000FF"/>
                </a:solidFill>
                <a:latin typeface="Arial" charset="0"/>
              </a:rPr>
              <a:t>Main Beam Generation Complex</a:t>
            </a:r>
          </a:p>
        </p:txBody>
      </p:sp>
      <p:sp>
        <p:nvSpPr>
          <p:cNvPr id="9" name="Rectangle 8"/>
          <p:cNvSpPr/>
          <p:nvPr/>
        </p:nvSpPr>
        <p:spPr>
          <a:xfrm>
            <a:off x="78229" y="2806700"/>
            <a:ext cx="9006141" cy="596900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8229" y="3327399"/>
            <a:ext cx="9006141" cy="2889397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8534400" y="2997200"/>
            <a:ext cx="549970" cy="330200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78229" y="2997200"/>
            <a:ext cx="549970" cy="330200"/>
          </a:xfrm>
          <a:prstGeom prst="rect">
            <a:avLst/>
          </a:prstGeom>
          <a:solidFill>
            <a:schemeClr val="accent1">
              <a:lumMod val="40000"/>
              <a:lumOff val="60000"/>
              <a:alpha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7336" y="1291357"/>
            <a:ext cx="1645665" cy="3322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517901" y="1742993"/>
            <a:ext cx="2827832" cy="434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228600" lvl="1" indent="-171450" algn="ctr">
              <a:spcBef>
                <a:spcPct val="20000"/>
              </a:spcBef>
            </a:pPr>
            <a:r>
              <a:rPr lang="en-US" sz="2000" dirty="0" smtClean="0">
                <a:latin typeface="Calibri"/>
                <a:cs typeface="Calibri"/>
              </a:rPr>
              <a:t>(</a:t>
            </a:r>
            <a:r>
              <a:rPr lang="en-US" sz="2000" dirty="0" err="1" smtClean="0">
                <a:latin typeface="Calibri"/>
                <a:cs typeface="Calibri"/>
              </a:rPr>
              <a:t>I</a:t>
            </a:r>
            <a:r>
              <a:rPr lang="en-US" sz="2000" baseline="-25000" dirty="0" err="1" smtClean="0">
                <a:latin typeface="Calibri"/>
                <a:cs typeface="Calibri"/>
              </a:rPr>
              <a:t>drive</a:t>
            </a:r>
            <a:r>
              <a:rPr lang="en-US" sz="2000" dirty="0" smtClean="0">
                <a:latin typeface="Calibri"/>
                <a:cs typeface="Calibri"/>
              </a:rPr>
              <a:t> x </a:t>
            </a:r>
            <a:r>
              <a:rPr lang="en-US" sz="2000" dirty="0" err="1" smtClean="0">
                <a:latin typeface="Calibri"/>
                <a:cs typeface="Calibri"/>
              </a:rPr>
              <a:t>E</a:t>
            </a:r>
            <a:r>
              <a:rPr lang="en-US" sz="2000" baseline="-25000" dirty="0" err="1" smtClean="0">
                <a:latin typeface="Calibri"/>
                <a:cs typeface="Calibri"/>
              </a:rPr>
              <a:t>drive</a:t>
            </a:r>
            <a:r>
              <a:rPr lang="en-US" sz="2000" dirty="0" smtClean="0">
                <a:latin typeface="Calibri"/>
                <a:cs typeface="Calibri"/>
              </a:rPr>
              <a:t>) </a:t>
            </a:r>
            <a:r>
              <a:rPr lang="en-US" sz="2000" dirty="0" smtClean="0">
                <a:latin typeface="Mathcad UniMath"/>
                <a:cs typeface="Calibri"/>
              </a:rPr>
              <a:t>∙ </a:t>
            </a:r>
            <a:r>
              <a:rPr lang="en-US" sz="2000" dirty="0" smtClean="0">
                <a:latin typeface="Calibri"/>
                <a:cs typeface="Calibri"/>
              </a:rPr>
              <a:t>const = P</a:t>
            </a:r>
            <a:r>
              <a:rPr lang="en-US" sz="2000" baseline="-25000" dirty="0" smtClean="0">
                <a:latin typeface="Calibri"/>
                <a:cs typeface="Calibri"/>
              </a:rPr>
              <a:t>tot</a:t>
            </a:r>
          </a:p>
        </p:txBody>
      </p:sp>
      <p:cxnSp>
        <p:nvCxnSpPr>
          <p:cNvPr id="10" name="Straight Arrow Connector 9"/>
          <p:cNvCxnSpPr>
            <a:stCxn id="13" idx="3"/>
            <a:endCxn id="21" idx="1"/>
          </p:cNvCxnSpPr>
          <p:nvPr/>
        </p:nvCxnSpPr>
        <p:spPr>
          <a:xfrm>
            <a:off x="1658469" y="1960388"/>
            <a:ext cx="1859432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ounded Rectangle 12"/>
          <p:cNvSpPr/>
          <p:nvPr/>
        </p:nvSpPr>
        <p:spPr>
          <a:xfrm>
            <a:off x="567337" y="1406176"/>
            <a:ext cx="1091132" cy="1108424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567334" y="2558784"/>
            <a:ext cx="1628179" cy="1484580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>
            <a:stCxn id="14" idx="3"/>
          </p:cNvCxnSpPr>
          <p:nvPr/>
        </p:nvCxnSpPr>
        <p:spPr>
          <a:xfrm flipV="1">
            <a:off x="2195513" y="3300413"/>
            <a:ext cx="714375" cy="661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6460989" y="1719943"/>
            <a:ext cx="2083656" cy="376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228600" lvl="1" indent="-171450">
              <a:spcBef>
                <a:spcPct val="20000"/>
              </a:spcBef>
            </a:pPr>
            <a:r>
              <a:rPr lang="en-US" sz="1600" dirty="0" smtClean="0">
                <a:latin typeface="Calibri"/>
                <a:cs typeface="Calibri"/>
              </a:rPr>
              <a:t>Instantaneous </a:t>
            </a:r>
            <a:r>
              <a:rPr lang="en-US" sz="1600" dirty="0" smtClean="0">
                <a:latin typeface="Calibri"/>
                <a:cs typeface="Calibri"/>
              </a:rPr>
              <a:t>power</a:t>
            </a:r>
          </a:p>
        </p:txBody>
      </p:sp>
      <p:sp>
        <p:nvSpPr>
          <p:cNvPr id="21" name="Rounded Rectangle 20"/>
          <p:cNvSpPr/>
          <p:nvPr/>
        </p:nvSpPr>
        <p:spPr>
          <a:xfrm>
            <a:off x="3517901" y="1645342"/>
            <a:ext cx="2834233" cy="630091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>
            <a:spLocks noChangeArrowheads="1"/>
          </p:cNvSpPr>
          <p:nvPr/>
        </p:nvSpPr>
        <p:spPr bwMode="auto">
          <a:xfrm>
            <a:off x="2909888" y="2955464"/>
            <a:ext cx="3043955" cy="376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228600" lvl="1" indent="-171450">
              <a:spcBef>
                <a:spcPct val="20000"/>
              </a:spcBef>
            </a:pPr>
            <a:r>
              <a:rPr lang="en-US" sz="2000" dirty="0" smtClean="0">
                <a:latin typeface="Calibri"/>
                <a:cs typeface="Calibri"/>
              </a:rPr>
              <a:t>(</a:t>
            </a:r>
            <a:r>
              <a:rPr lang="en-US" sz="2000" dirty="0" err="1" smtClean="0">
                <a:latin typeface="Symbol" pitchFamily="18" charset="2"/>
                <a:cs typeface="Calibri"/>
              </a:rPr>
              <a:t>t</a:t>
            </a:r>
            <a:r>
              <a:rPr lang="en-US" sz="2000" baseline="-25000" dirty="0" err="1" smtClean="0">
                <a:latin typeface="Calibri"/>
                <a:cs typeface="Calibri"/>
              </a:rPr>
              <a:t>RF</a:t>
            </a:r>
            <a:r>
              <a:rPr lang="en-US" sz="2000" dirty="0" smtClean="0">
                <a:latin typeface="Calibri"/>
                <a:cs typeface="Calibri"/>
              </a:rPr>
              <a:t> x </a:t>
            </a:r>
            <a:r>
              <a:rPr lang="en-US" sz="2000" dirty="0" err="1" smtClean="0">
                <a:latin typeface="Calibri"/>
                <a:cs typeface="Calibri"/>
              </a:rPr>
              <a:t>N</a:t>
            </a:r>
            <a:r>
              <a:rPr lang="en-US" sz="2000" baseline="-25000" dirty="0" err="1" smtClean="0">
                <a:latin typeface="Calibri"/>
                <a:cs typeface="Calibri"/>
              </a:rPr>
              <a:t>sector</a:t>
            </a:r>
            <a:r>
              <a:rPr lang="en-US" sz="2000" baseline="-25000" dirty="0" smtClean="0">
                <a:latin typeface="Calibri"/>
                <a:cs typeface="Calibri"/>
              </a:rPr>
              <a:t> </a:t>
            </a:r>
            <a:r>
              <a:rPr lang="en-US" sz="2000" dirty="0" smtClean="0">
                <a:latin typeface="Calibri"/>
                <a:cs typeface="Calibri"/>
              </a:rPr>
              <a:t>x </a:t>
            </a:r>
            <a:r>
              <a:rPr lang="en-US" sz="2000" dirty="0" err="1" smtClean="0">
                <a:latin typeface="Calibri"/>
                <a:cs typeface="Calibri"/>
              </a:rPr>
              <a:t>N</a:t>
            </a:r>
            <a:r>
              <a:rPr lang="en-US" sz="2000" baseline="-25000" dirty="0" err="1" smtClean="0">
                <a:latin typeface="Calibri"/>
                <a:cs typeface="Calibri"/>
              </a:rPr>
              <a:t>combine</a:t>
            </a:r>
            <a:r>
              <a:rPr lang="en-US" sz="2000" dirty="0" smtClean="0">
                <a:latin typeface="Calibri"/>
                <a:cs typeface="Calibri"/>
              </a:rPr>
              <a:t>) = </a:t>
            </a:r>
            <a:r>
              <a:rPr lang="en-US" sz="2000" dirty="0" err="1" smtClean="0">
                <a:latin typeface="Symbol" pitchFamily="18" charset="2"/>
                <a:cs typeface="Calibri"/>
              </a:rPr>
              <a:t>t</a:t>
            </a:r>
            <a:r>
              <a:rPr lang="en-US" sz="2000" baseline="-25000" dirty="0" err="1" smtClean="0">
                <a:latin typeface="Calibri"/>
                <a:cs typeface="Calibri"/>
              </a:rPr>
              <a:t>DB</a:t>
            </a:r>
            <a:endParaRPr lang="en-US" sz="2000" baseline="-25000" dirty="0" smtClean="0">
              <a:latin typeface="Calibri"/>
              <a:cs typeface="Calibri"/>
            </a:endParaRPr>
          </a:p>
        </p:txBody>
      </p:sp>
      <p:sp>
        <p:nvSpPr>
          <p:cNvPr id="25" name="Rectangle 24"/>
          <p:cNvSpPr>
            <a:spLocks noChangeArrowheads="1"/>
          </p:cNvSpPr>
          <p:nvPr/>
        </p:nvSpPr>
        <p:spPr bwMode="auto">
          <a:xfrm>
            <a:off x="5953843" y="2955464"/>
            <a:ext cx="3090263" cy="376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228600" lvl="1" indent="-171450">
              <a:spcBef>
                <a:spcPct val="20000"/>
              </a:spcBef>
            </a:pPr>
            <a:r>
              <a:rPr lang="en-US" sz="1600" dirty="0" smtClean="0">
                <a:latin typeface="Calibri"/>
                <a:cs typeface="Calibri"/>
              </a:rPr>
              <a:t>Initial DB pulse length</a:t>
            </a:r>
          </a:p>
          <a:p>
            <a:pPr marL="228600" lvl="1" indent="-171450">
              <a:spcBef>
                <a:spcPct val="20000"/>
              </a:spcBef>
            </a:pPr>
            <a:r>
              <a:rPr lang="en-US" sz="1600" dirty="0" smtClean="0">
                <a:latin typeface="Mathcad UniMath"/>
                <a:cs typeface="Calibri"/>
                <a:sym typeface="Symbol"/>
              </a:rPr>
              <a:t>⇨ </a:t>
            </a:r>
            <a:r>
              <a:rPr lang="en-US" sz="1400" dirty="0" smtClean="0">
                <a:latin typeface="Calibri" pitchFamily="34" charset="0"/>
                <a:cs typeface="Calibri"/>
                <a:sym typeface="Symbol"/>
              </a:rPr>
              <a:t>modulator/klystrons pulse length</a:t>
            </a:r>
            <a:endParaRPr lang="en-US" sz="1400" dirty="0" smtClean="0">
              <a:latin typeface="Calibri" pitchFamily="34" charset="0"/>
              <a:cs typeface="Calibri"/>
            </a:endParaRPr>
          </a:p>
        </p:txBody>
      </p:sp>
      <p:sp>
        <p:nvSpPr>
          <p:cNvPr id="26" name="Rounded Rectangle 25"/>
          <p:cNvSpPr/>
          <p:nvPr/>
        </p:nvSpPr>
        <p:spPr>
          <a:xfrm>
            <a:off x="3439352" y="3839014"/>
            <a:ext cx="1975377" cy="698328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Down Arrow 26"/>
          <p:cNvSpPr/>
          <p:nvPr/>
        </p:nvSpPr>
        <p:spPr>
          <a:xfrm>
            <a:off x="4319814" y="3512906"/>
            <a:ext cx="230067" cy="25229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Rectangle 27"/>
          <p:cNvSpPr>
            <a:spLocks noChangeArrowheads="1"/>
          </p:cNvSpPr>
          <p:nvPr/>
        </p:nvSpPr>
        <p:spPr bwMode="auto">
          <a:xfrm>
            <a:off x="3439352" y="3915214"/>
            <a:ext cx="1975377" cy="437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228600" lvl="1" indent="-171450" algn="ctr">
              <a:spcBef>
                <a:spcPct val="20000"/>
              </a:spcBef>
            </a:pPr>
            <a:r>
              <a:rPr lang="en-US" sz="2000" dirty="0" err="1" smtClean="0">
                <a:latin typeface="Calibri"/>
                <a:cs typeface="Calibri"/>
              </a:rPr>
              <a:t>P</a:t>
            </a:r>
            <a:r>
              <a:rPr lang="en-US" sz="2000" baseline="-25000" dirty="0" err="1" smtClean="0">
                <a:latin typeface="Calibri"/>
                <a:cs typeface="Calibri"/>
              </a:rPr>
              <a:t>tot</a:t>
            </a:r>
            <a:r>
              <a:rPr lang="en-US" sz="2000" dirty="0" smtClean="0">
                <a:latin typeface="Calibri"/>
                <a:cs typeface="Calibri"/>
              </a:rPr>
              <a:t> </a:t>
            </a:r>
            <a:r>
              <a:rPr lang="en-US" sz="2000" dirty="0" smtClean="0">
                <a:latin typeface="Mathcad UniMath"/>
                <a:cs typeface="Calibri"/>
              </a:rPr>
              <a:t>∙</a:t>
            </a:r>
            <a:r>
              <a:rPr lang="en-US" sz="2000" dirty="0" smtClean="0">
                <a:latin typeface="Calibri"/>
                <a:cs typeface="Calibri"/>
              </a:rPr>
              <a:t> </a:t>
            </a:r>
            <a:r>
              <a:rPr lang="en-US" sz="2000" dirty="0" err="1" smtClean="0">
                <a:latin typeface="Symbol" pitchFamily="18" charset="2"/>
                <a:cs typeface="Calibri"/>
              </a:rPr>
              <a:t>t</a:t>
            </a:r>
            <a:r>
              <a:rPr lang="en-US" sz="2000" baseline="-25000" dirty="0" err="1" smtClean="0">
                <a:latin typeface="Calibri"/>
                <a:cs typeface="Calibri"/>
              </a:rPr>
              <a:t>DB</a:t>
            </a:r>
            <a:r>
              <a:rPr lang="en-US" sz="2000" baseline="-25000" dirty="0" smtClean="0">
                <a:latin typeface="Calibri"/>
                <a:cs typeface="Calibri"/>
              </a:rPr>
              <a:t> </a:t>
            </a:r>
            <a:r>
              <a:rPr lang="en-US" sz="2000" dirty="0" smtClean="0">
                <a:latin typeface="Calibri"/>
                <a:cs typeface="Calibri"/>
              </a:rPr>
              <a:t>= </a:t>
            </a:r>
            <a:r>
              <a:rPr lang="en-US" sz="2000" dirty="0" err="1" smtClean="0">
                <a:latin typeface="Calibri"/>
                <a:cs typeface="Calibri"/>
              </a:rPr>
              <a:t>E</a:t>
            </a:r>
            <a:r>
              <a:rPr lang="en-US" sz="2000" baseline="-25000" dirty="0" err="1" smtClean="0">
                <a:latin typeface="Calibri"/>
                <a:cs typeface="Calibri"/>
              </a:rPr>
              <a:t>stored</a:t>
            </a:r>
            <a:endParaRPr lang="en-US" sz="2000" baseline="-25000" dirty="0" smtClean="0">
              <a:latin typeface="Calibri"/>
              <a:cs typeface="Calibri"/>
            </a:endParaRPr>
          </a:p>
        </p:txBody>
      </p:sp>
      <p:sp>
        <p:nvSpPr>
          <p:cNvPr id="29" name="Rectangle 28"/>
          <p:cNvSpPr>
            <a:spLocks noChangeArrowheads="1"/>
          </p:cNvSpPr>
          <p:nvPr/>
        </p:nvSpPr>
        <p:spPr bwMode="auto">
          <a:xfrm>
            <a:off x="5953844" y="4009960"/>
            <a:ext cx="2207882" cy="376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228600" lvl="1" indent="-171450">
              <a:spcBef>
                <a:spcPct val="20000"/>
              </a:spcBef>
            </a:pPr>
            <a:r>
              <a:rPr lang="en-US" sz="1600" dirty="0" smtClean="0">
                <a:latin typeface="Calibri"/>
                <a:cs typeface="Calibri"/>
              </a:rPr>
              <a:t>RF pulse stored energy</a:t>
            </a:r>
          </a:p>
        </p:txBody>
      </p:sp>
      <p:sp>
        <p:nvSpPr>
          <p:cNvPr id="34" name="Rectangle 33"/>
          <p:cNvSpPr>
            <a:spLocks noChangeArrowheads="1"/>
          </p:cNvSpPr>
          <p:nvPr/>
        </p:nvSpPr>
        <p:spPr bwMode="auto">
          <a:xfrm>
            <a:off x="3299651" y="4945957"/>
            <a:ext cx="2317378" cy="437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228600" lvl="1" indent="-171450" algn="ctr">
              <a:spcBef>
                <a:spcPct val="20000"/>
              </a:spcBef>
            </a:pPr>
            <a:r>
              <a:rPr lang="en-US" sz="2000" dirty="0" err="1" smtClean="0">
                <a:latin typeface="Calibri"/>
                <a:cs typeface="Calibri"/>
              </a:rPr>
              <a:t>f</a:t>
            </a:r>
            <a:r>
              <a:rPr lang="en-US" sz="2000" baseline="-25000" dirty="0" err="1" smtClean="0">
                <a:latin typeface="Calibri"/>
                <a:cs typeface="Calibri"/>
              </a:rPr>
              <a:t>r</a:t>
            </a:r>
            <a:r>
              <a:rPr lang="en-US" sz="2000" dirty="0" smtClean="0">
                <a:latin typeface="Calibri"/>
                <a:cs typeface="Calibri"/>
              </a:rPr>
              <a:t> </a:t>
            </a:r>
            <a:r>
              <a:rPr lang="en-US" sz="2000" dirty="0" smtClean="0">
                <a:latin typeface="Mathcad UniMath"/>
                <a:cs typeface="Calibri"/>
              </a:rPr>
              <a:t>∙</a:t>
            </a:r>
            <a:r>
              <a:rPr lang="en-US" sz="2000" dirty="0" smtClean="0">
                <a:latin typeface="Calibri"/>
                <a:cs typeface="Calibri"/>
              </a:rPr>
              <a:t> </a:t>
            </a:r>
            <a:r>
              <a:rPr lang="en-US" sz="2000" dirty="0" err="1" smtClean="0">
                <a:latin typeface="Calibri"/>
                <a:cs typeface="Calibri"/>
              </a:rPr>
              <a:t>E</a:t>
            </a:r>
            <a:r>
              <a:rPr lang="en-US" sz="2000" baseline="-25000" dirty="0" err="1" smtClean="0">
                <a:latin typeface="Calibri"/>
                <a:cs typeface="Calibri"/>
              </a:rPr>
              <a:t>stored</a:t>
            </a:r>
            <a:r>
              <a:rPr lang="en-US" sz="2000" dirty="0" smtClean="0">
                <a:latin typeface="Calibri"/>
                <a:cs typeface="Calibri"/>
              </a:rPr>
              <a:t> = </a:t>
            </a:r>
            <a:r>
              <a:rPr lang="en-US" sz="2000" dirty="0" err="1" smtClean="0">
                <a:latin typeface="Calibri"/>
                <a:cs typeface="Calibri"/>
              </a:rPr>
              <a:t>P</a:t>
            </a:r>
            <a:r>
              <a:rPr lang="en-US" sz="2000" baseline="-25000" dirty="0" err="1" smtClean="0">
                <a:latin typeface="Calibri"/>
                <a:cs typeface="Calibri"/>
              </a:rPr>
              <a:t>average</a:t>
            </a:r>
            <a:r>
              <a:rPr lang="en-US" sz="2000" dirty="0" smtClean="0">
                <a:latin typeface="Calibri"/>
                <a:cs typeface="Calibri"/>
              </a:rPr>
              <a:t> </a:t>
            </a:r>
            <a:endParaRPr lang="en-US" sz="2000" baseline="-25000" dirty="0" smtClean="0">
              <a:latin typeface="Calibri"/>
              <a:cs typeface="Calibri"/>
            </a:endParaRPr>
          </a:p>
        </p:txBody>
      </p:sp>
      <p:sp>
        <p:nvSpPr>
          <p:cNvPr id="35" name="Rectangle 34"/>
          <p:cNvSpPr>
            <a:spLocks noChangeArrowheads="1"/>
          </p:cNvSpPr>
          <p:nvPr/>
        </p:nvSpPr>
        <p:spPr bwMode="auto">
          <a:xfrm>
            <a:off x="5953844" y="4945958"/>
            <a:ext cx="1554737" cy="376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228600" lvl="1" indent="-171450">
              <a:spcBef>
                <a:spcPct val="20000"/>
              </a:spcBef>
            </a:pPr>
            <a:r>
              <a:rPr lang="en-US" sz="1600" dirty="0" smtClean="0">
                <a:latin typeface="Calibri"/>
                <a:cs typeface="Calibri"/>
              </a:rPr>
              <a:t>Average power</a:t>
            </a:r>
          </a:p>
        </p:txBody>
      </p:sp>
      <p:sp>
        <p:nvSpPr>
          <p:cNvPr id="42" name="Rounded Rectangle 41"/>
          <p:cNvSpPr/>
          <p:nvPr/>
        </p:nvSpPr>
        <p:spPr>
          <a:xfrm>
            <a:off x="567337" y="4092165"/>
            <a:ext cx="692845" cy="521377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Arrow Connector 42"/>
          <p:cNvCxnSpPr>
            <a:stCxn id="42" idx="3"/>
            <a:endCxn id="34" idx="1"/>
          </p:cNvCxnSpPr>
          <p:nvPr/>
        </p:nvCxnSpPr>
        <p:spPr>
          <a:xfrm>
            <a:off x="1260182" y="4352854"/>
            <a:ext cx="2039469" cy="811923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ounded Rectangle 59"/>
          <p:cNvSpPr/>
          <p:nvPr/>
        </p:nvSpPr>
        <p:spPr>
          <a:xfrm>
            <a:off x="3325052" y="4895158"/>
            <a:ext cx="2317377" cy="603942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1" name="Rectangle 60"/>
          <p:cNvSpPr>
            <a:spLocks noChangeArrowheads="1"/>
          </p:cNvSpPr>
          <p:nvPr/>
        </p:nvSpPr>
        <p:spPr bwMode="auto">
          <a:xfrm>
            <a:off x="6635697" y="2251421"/>
            <a:ext cx="1748758" cy="434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pPr marL="228600" lvl="1" indent="-171450">
              <a:spcBef>
                <a:spcPct val="20000"/>
              </a:spcBef>
            </a:pPr>
            <a:r>
              <a:rPr lang="en-US" sz="2000" dirty="0" err="1" smtClean="0">
                <a:latin typeface="Calibri"/>
                <a:cs typeface="Calibri"/>
              </a:rPr>
              <a:t>N</a:t>
            </a:r>
            <a:r>
              <a:rPr lang="en-US" sz="2000" baseline="-25000" dirty="0" err="1" smtClean="0">
                <a:latin typeface="Calibri"/>
                <a:cs typeface="Calibri"/>
              </a:rPr>
              <a:t>kly</a:t>
            </a:r>
            <a:r>
              <a:rPr lang="en-US" sz="2000" dirty="0" smtClean="0">
                <a:latin typeface="Calibri"/>
                <a:cs typeface="Calibri"/>
              </a:rPr>
              <a:t> = </a:t>
            </a:r>
            <a:r>
              <a:rPr lang="en-US" sz="2000" dirty="0" err="1" smtClean="0">
                <a:latin typeface="Calibri"/>
                <a:cs typeface="Calibri"/>
              </a:rPr>
              <a:t>P</a:t>
            </a:r>
            <a:r>
              <a:rPr lang="en-US" sz="2000" baseline="-25000" dirty="0" err="1" smtClean="0">
                <a:latin typeface="Calibri"/>
                <a:cs typeface="Calibri"/>
              </a:rPr>
              <a:t>tot</a:t>
            </a:r>
            <a:r>
              <a:rPr lang="en-US" sz="2000" baseline="-25000" dirty="0" smtClean="0">
                <a:latin typeface="Calibri"/>
                <a:cs typeface="Calibri"/>
              </a:rPr>
              <a:t> </a:t>
            </a:r>
            <a:r>
              <a:rPr lang="en-US" sz="2000" dirty="0" smtClean="0">
                <a:latin typeface="Calibri"/>
                <a:cs typeface="Calibri"/>
              </a:rPr>
              <a:t>/ </a:t>
            </a:r>
            <a:r>
              <a:rPr lang="en-US" sz="2000" dirty="0" err="1" smtClean="0">
                <a:latin typeface="Calibri"/>
                <a:cs typeface="Calibri"/>
              </a:rPr>
              <a:t>P</a:t>
            </a:r>
            <a:r>
              <a:rPr lang="en-US" sz="2000" baseline="-25000" dirty="0" err="1" smtClean="0">
                <a:latin typeface="Calibri"/>
                <a:cs typeface="Calibri"/>
              </a:rPr>
              <a:t>kly</a:t>
            </a:r>
            <a:endParaRPr lang="en-US" sz="2000" baseline="-25000" dirty="0" smtClean="0">
              <a:latin typeface="Calibri"/>
              <a:cs typeface="Calibri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658469" y="-12988"/>
            <a:ext cx="577413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+mj-lt"/>
              </a:rPr>
              <a:t>Interface and </a:t>
            </a:r>
            <a:r>
              <a:rPr lang="en-US" sz="3200" dirty="0" smtClean="0">
                <a:latin typeface="+mj-lt"/>
              </a:rPr>
              <a:t>I</a:t>
            </a:r>
            <a:r>
              <a:rPr lang="en-US" sz="3200" dirty="0" smtClean="0">
                <a:latin typeface="+mj-lt"/>
              </a:rPr>
              <a:t>nternal Parameters</a:t>
            </a:r>
            <a:endParaRPr lang="en-US" sz="32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dirty="0" smtClean="0"/>
              <a:t>Drive Beam Accelerator RF Unit Cost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467" y="952225"/>
            <a:ext cx="8839199" cy="5516306"/>
          </a:xfrm>
        </p:spPr>
        <p:txBody>
          <a:bodyPr>
            <a:noAutofit/>
          </a:bodyPr>
          <a:lstStyle/>
          <a:p>
            <a:r>
              <a:rPr lang="fr-CH" sz="2000" dirty="0" smtClean="0"/>
              <a:t>RF unit consists of one modulator, one klystron, one structure</a:t>
            </a:r>
          </a:p>
          <a:p>
            <a:pPr lvl="1"/>
            <a:r>
              <a:rPr lang="fr-CH" sz="1600" dirty="0" smtClean="0"/>
              <a:t>is </a:t>
            </a:r>
            <a:r>
              <a:rPr lang="fr-CH" sz="1600" dirty="0" smtClean="0"/>
              <a:t>~70% of total drive beam generation cost</a:t>
            </a:r>
          </a:p>
          <a:p>
            <a:pPr lvl="1"/>
            <a:r>
              <a:rPr lang="fr-CH" sz="1600" dirty="0" smtClean="0"/>
              <a:t>~</a:t>
            </a:r>
            <a:r>
              <a:rPr lang="fr-CH" sz="1600" dirty="0" smtClean="0"/>
              <a:t>90% of drive beam accelerator cost</a:t>
            </a:r>
          </a:p>
          <a:p>
            <a:pPr lvl="1"/>
            <a:endParaRPr lang="fr-CH" sz="1600" dirty="0" smtClean="0"/>
          </a:p>
          <a:p>
            <a:r>
              <a:rPr lang="fr-CH" sz="2000" dirty="0" smtClean="0"/>
              <a:t>Cost model for klystrons</a:t>
            </a:r>
          </a:p>
          <a:p>
            <a:pPr lvl="1"/>
            <a:r>
              <a:rPr lang="fr-CH" sz="1600" dirty="0" smtClean="0"/>
              <a:t>Based on high level components</a:t>
            </a:r>
          </a:p>
          <a:p>
            <a:pPr lvl="1"/>
            <a:r>
              <a:rPr lang="fr-CH" sz="1600" dirty="0" smtClean="0"/>
              <a:t>Cost(P</a:t>
            </a:r>
            <a:r>
              <a:rPr lang="fr-CH" sz="1600" baseline="-25000" dirty="0" smtClean="0"/>
              <a:t>klystron</a:t>
            </a:r>
            <a:r>
              <a:rPr lang="fr-CH" sz="1600" dirty="0" smtClean="0"/>
              <a:t>)</a:t>
            </a:r>
          </a:p>
          <a:p>
            <a:pPr lvl="1"/>
            <a:r>
              <a:rPr lang="fr-CH" sz="1600" dirty="0" smtClean="0"/>
              <a:t>Some refinement required</a:t>
            </a:r>
          </a:p>
          <a:p>
            <a:pPr lvl="1"/>
            <a:endParaRPr lang="fr-CH" sz="1600" dirty="0" smtClean="0"/>
          </a:p>
          <a:p>
            <a:r>
              <a:rPr lang="fr-CH" sz="2000" kern="0" dirty="0" smtClean="0">
                <a:solidFill>
                  <a:srgbClr val="000000"/>
                </a:solidFill>
              </a:rPr>
              <a:t>Detailed cost model for modulators</a:t>
            </a:r>
          </a:p>
          <a:p>
            <a:pPr lvl="1"/>
            <a:r>
              <a:rPr lang="fr-CH" sz="1600" kern="0" dirty="0" smtClean="0">
                <a:solidFill>
                  <a:srgbClr val="000000"/>
                </a:solidFill>
              </a:rPr>
              <a:t>Based on components</a:t>
            </a:r>
          </a:p>
          <a:p>
            <a:pPr lvl="1"/>
            <a:r>
              <a:rPr lang="fr-CH" sz="1600" kern="0" dirty="0" smtClean="0">
                <a:solidFill>
                  <a:srgbClr val="000000"/>
                </a:solidFill>
              </a:rPr>
              <a:t>Cost(P</a:t>
            </a:r>
            <a:r>
              <a:rPr lang="fr-CH" sz="1600" kern="0" baseline="-25000" dirty="0" smtClean="0">
                <a:solidFill>
                  <a:srgbClr val="000000"/>
                </a:solidFill>
              </a:rPr>
              <a:t>out</a:t>
            </a:r>
            <a:r>
              <a:rPr lang="fr-CH" sz="1600" kern="0" dirty="0" smtClean="0">
                <a:solidFill>
                  <a:srgbClr val="000000"/>
                </a:solidFill>
              </a:rPr>
              <a:t>, τ</a:t>
            </a:r>
            <a:r>
              <a:rPr lang="fr-CH" sz="1600" kern="0" baseline="-25000" dirty="0" smtClean="0">
                <a:solidFill>
                  <a:srgbClr val="000000"/>
                </a:solidFill>
              </a:rPr>
              <a:t>RF</a:t>
            </a:r>
            <a:r>
              <a:rPr lang="fr-CH" sz="1600" kern="0" dirty="0" smtClean="0">
                <a:solidFill>
                  <a:srgbClr val="000000"/>
                </a:solidFill>
              </a:rPr>
              <a:t> ,f</a:t>
            </a:r>
            <a:r>
              <a:rPr lang="fr-CH" sz="1600" kern="0" baseline="-25000" dirty="0" smtClean="0">
                <a:solidFill>
                  <a:srgbClr val="000000"/>
                </a:solidFill>
              </a:rPr>
              <a:t>r</a:t>
            </a:r>
            <a:r>
              <a:rPr lang="fr-CH" sz="1600" kern="0" dirty="0" smtClean="0">
                <a:solidFill>
                  <a:srgbClr val="000000"/>
                </a:solidFill>
              </a:rPr>
              <a:t>)</a:t>
            </a:r>
          </a:p>
          <a:p>
            <a:pPr lvl="1"/>
            <a:endParaRPr lang="fr-CH" sz="1600" kern="0" dirty="0" smtClean="0">
              <a:solidFill>
                <a:srgbClr val="000000"/>
              </a:solidFill>
            </a:endParaRPr>
          </a:p>
          <a:p>
            <a:r>
              <a:rPr lang="fr-CH" sz="2000" kern="0" dirty="0" smtClean="0">
                <a:solidFill>
                  <a:srgbClr val="000000"/>
                </a:solidFill>
              </a:rPr>
              <a:t>Structure cost still significant (</a:t>
            </a:r>
            <a:r>
              <a:rPr lang="fr-CH" sz="2000" kern="0" dirty="0" smtClean="0">
                <a:solidFill>
                  <a:srgbClr val="000000"/>
                </a:solidFill>
              </a:rPr>
              <a:t>~14%)</a:t>
            </a:r>
          </a:p>
          <a:p>
            <a:pPr lvl="1"/>
            <a:r>
              <a:rPr lang="fr-CH" sz="1600" kern="0" dirty="0" smtClean="0">
                <a:solidFill>
                  <a:srgbClr val="000000"/>
                </a:solidFill>
              </a:rPr>
              <a:t>Cheaper material/fabrication</a:t>
            </a:r>
          </a:p>
          <a:p>
            <a:pPr lvl="1"/>
            <a:endParaRPr lang="fr-CH" sz="1600" kern="0" dirty="0" smtClean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23167" y="2247900"/>
            <a:ext cx="1256549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I. </a:t>
            </a:r>
            <a:r>
              <a:rPr lang="en-US" dirty="0" err="1" smtClean="0"/>
              <a:t>Syratchev</a:t>
            </a:r>
            <a:endParaRPr lang="en-US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4373784" y="1612900"/>
          <a:ext cx="4770216" cy="36309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3335867" y="4140200"/>
            <a:ext cx="1120394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D. </a:t>
            </a:r>
            <a:r>
              <a:rPr lang="en-US" dirty="0" err="1" smtClean="0"/>
              <a:t>Nisbet</a:t>
            </a:r>
            <a:endParaRPr lang="en-US" dirty="0" smtClean="0"/>
          </a:p>
          <a:p>
            <a:r>
              <a:rPr lang="en-US" dirty="0" smtClean="0"/>
              <a:t>D. </a:t>
            </a:r>
            <a:r>
              <a:rPr lang="en-US" dirty="0" err="1" smtClean="0"/>
              <a:t>Aguglia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11541" y="1009703"/>
            <a:ext cx="4006787" cy="3611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331" y="1009703"/>
            <a:ext cx="3578236" cy="3608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5"/>
          <p:cNvSpPr/>
          <p:nvPr/>
        </p:nvSpPr>
        <p:spPr>
          <a:xfrm>
            <a:off x="253284" y="1160808"/>
            <a:ext cx="77146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Calibri"/>
              </a:rPr>
              <a:t>[GCHF]</a:t>
            </a:r>
            <a:endParaRPr lang="en-US" sz="1600" dirty="0"/>
          </a:p>
        </p:txBody>
      </p:sp>
      <p:sp>
        <p:nvSpPr>
          <p:cNvPr id="7" name="Rectangle 6"/>
          <p:cNvSpPr/>
          <p:nvPr/>
        </p:nvSpPr>
        <p:spPr>
          <a:xfrm>
            <a:off x="639017" y="3969593"/>
            <a:ext cx="9141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err="1" smtClean="0">
                <a:latin typeface="Calibri"/>
              </a:rPr>
              <a:t>Pk</a:t>
            </a:r>
            <a:r>
              <a:rPr lang="en-US" sz="1600" dirty="0" smtClean="0">
                <a:latin typeface="Calibri"/>
              </a:rPr>
              <a:t> [MW]</a:t>
            </a:r>
            <a:endParaRPr lang="en-US" sz="1600" dirty="0"/>
          </a:p>
        </p:txBody>
      </p:sp>
      <p:sp>
        <p:nvSpPr>
          <p:cNvPr id="8" name="Rectangle 7"/>
          <p:cNvSpPr/>
          <p:nvPr/>
        </p:nvSpPr>
        <p:spPr>
          <a:xfrm>
            <a:off x="5724855" y="661420"/>
            <a:ext cx="160572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Total cost [GCHF]</a:t>
            </a:r>
          </a:p>
        </p:txBody>
      </p:sp>
      <p:sp>
        <p:nvSpPr>
          <p:cNvPr id="9" name="Rectangle 8"/>
          <p:cNvSpPr/>
          <p:nvPr/>
        </p:nvSpPr>
        <p:spPr>
          <a:xfrm>
            <a:off x="3173467" y="3945260"/>
            <a:ext cx="63501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>
                <a:latin typeface="Symbol" pitchFamily="18" charset="2"/>
              </a:rPr>
              <a:t>t</a:t>
            </a:r>
            <a:r>
              <a:rPr lang="en-US" sz="1600" dirty="0" smtClean="0">
                <a:latin typeface="Calibri"/>
              </a:rPr>
              <a:t> [us]</a:t>
            </a:r>
            <a:endParaRPr lang="en-US" sz="1600" dirty="0"/>
          </a:p>
        </p:txBody>
      </p:sp>
      <p:sp>
        <p:nvSpPr>
          <p:cNvPr id="10" name="Rectangle 9"/>
          <p:cNvSpPr/>
          <p:nvPr/>
        </p:nvSpPr>
        <p:spPr>
          <a:xfrm>
            <a:off x="6234084" y="4337145"/>
            <a:ext cx="91413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u="sng" dirty="0" err="1" smtClean="0">
                <a:latin typeface="Calibri"/>
              </a:rPr>
              <a:t>Pk</a:t>
            </a:r>
            <a:r>
              <a:rPr lang="en-US" sz="1600" u="sng" dirty="0" smtClean="0">
                <a:latin typeface="Calibri"/>
              </a:rPr>
              <a:t> [MW]</a:t>
            </a:r>
            <a:endParaRPr lang="en-US" sz="1600" u="sng" dirty="0"/>
          </a:p>
        </p:txBody>
      </p:sp>
      <p:sp>
        <p:nvSpPr>
          <p:cNvPr id="12" name="Rectangle 11"/>
          <p:cNvSpPr/>
          <p:nvPr/>
        </p:nvSpPr>
        <p:spPr>
          <a:xfrm rot="16200000">
            <a:off x="3834488" y="2459743"/>
            <a:ext cx="74759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latin typeface="Symbol" pitchFamily="18" charset="2"/>
              </a:rPr>
              <a:t>t</a:t>
            </a:r>
            <a:r>
              <a:rPr lang="en-US" sz="2000" dirty="0" smtClean="0">
                <a:latin typeface="Calibri"/>
              </a:rPr>
              <a:t> [us]</a:t>
            </a:r>
            <a:endParaRPr lang="en-US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216791" y="4910435"/>
            <a:ext cx="732998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Preference for higher klystron power driven by structure and modulator cost</a:t>
            </a:r>
          </a:p>
          <a:p>
            <a:r>
              <a:rPr lang="en-US" dirty="0" smtClean="0"/>
              <a:t>-&gt; consider using one modulator per two klystrons</a:t>
            </a:r>
          </a:p>
          <a:p>
            <a:r>
              <a:rPr lang="en-US" dirty="0" smtClean="0"/>
              <a:t>-&gt; consider using two klystrons per accelerating structure</a:t>
            </a:r>
          </a:p>
          <a:p>
            <a:endParaRPr lang="en-US" dirty="0" smtClean="0"/>
          </a:p>
          <a:p>
            <a:r>
              <a:rPr lang="en-US" dirty="0" smtClean="0"/>
              <a:t>Cheaper structure materials/fabrication might be possible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3915746" y="0"/>
            <a:ext cx="1809109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>
                <a:latin typeface="+mj-lt"/>
              </a:rPr>
              <a:t>Total Cost</a:t>
            </a:r>
            <a:endParaRPr lang="en-US" sz="3200" dirty="0">
              <a:latin typeface="+mj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378750" y="3600261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1.178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8225672" y="4038337"/>
            <a:ext cx="39265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40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5101994" y="4044687"/>
            <a:ext cx="39265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1</a:t>
            </a:r>
            <a:r>
              <a:rPr lang="en-US" sz="1600" dirty="0" smtClean="0"/>
              <a:t>0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6133006" y="4044687"/>
            <a:ext cx="39265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20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7154124" y="4038337"/>
            <a:ext cx="39265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3</a:t>
            </a:r>
            <a:r>
              <a:rPr lang="en-US" sz="1600" dirty="0" smtClean="0"/>
              <a:t>0</a:t>
            </a:r>
            <a:endParaRPr lang="en-US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4370763" y="3162300"/>
            <a:ext cx="392656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5</a:t>
            </a:r>
            <a:r>
              <a:rPr lang="en-US" sz="1600" dirty="0" smtClean="0"/>
              <a:t>0</a:t>
            </a:r>
            <a:endParaRPr lang="en-US" sz="1600" dirty="0"/>
          </a:p>
        </p:txBody>
      </p:sp>
      <p:sp>
        <p:nvSpPr>
          <p:cNvPr id="21" name="TextBox 20"/>
          <p:cNvSpPr txBox="1"/>
          <p:nvPr/>
        </p:nvSpPr>
        <p:spPr>
          <a:xfrm>
            <a:off x="4266769" y="2004596"/>
            <a:ext cx="49665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100</a:t>
            </a:r>
            <a:endParaRPr lang="en-US" sz="1600" dirty="0"/>
          </a:p>
        </p:txBody>
      </p:sp>
      <p:sp>
        <p:nvSpPr>
          <p:cNvPr id="22" name="TextBox 21"/>
          <p:cNvSpPr txBox="1"/>
          <p:nvPr/>
        </p:nvSpPr>
        <p:spPr>
          <a:xfrm>
            <a:off x="4266769" y="858181"/>
            <a:ext cx="496650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150</a:t>
            </a:r>
            <a:endParaRPr lang="en-US" sz="1600" dirty="0"/>
          </a:p>
        </p:txBody>
      </p:sp>
      <p:sp>
        <p:nvSpPr>
          <p:cNvPr id="23" name="TextBox 22"/>
          <p:cNvSpPr txBox="1"/>
          <p:nvPr/>
        </p:nvSpPr>
        <p:spPr>
          <a:xfrm>
            <a:off x="8378750" y="858181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1.833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8433086" y="2286000"/>
            <a:ext cx="7109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1.571</a:t>
            </a:r>
            <a:endParaRPr lang="en-US" dirty="0"/>
          </a:p>
        </p:txBody>
      </p:sp>
      <p:cxnSp>
        <p:nvCxnSpPr>
          <p:cNvPr id="26" name="Straight Arrow Connector 25"/>
          <p:cNvCxnSpPr/>
          <p:nvPr/>
        </p:nvCxnSpPr>
        <p:spPr>
          <a:xfrm rot="10800000" flipV="1">
            <a:off x="6665278" y="1112592"/>
            <a:ext cx="1788406" cy="22984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rot="10800000">
            <a:off x="6525663" y="2343150"/>
            <a:ext cx="1928021" cy="15219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rot="10800000">
            <a:off x="6959600" y="3721101"/>
            <a:ext cx="1495350" cy="1019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18488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</a:t>
            </a:r>
            <a:r>
              <a:rPr lang="en-US" sz="3200" dirty="0" smtClean="0"/>
              <a:t>S and COI Cost</a:t>
            </a:r>
            <a:endParaRPr lang="en-US" sz="3200" dirty="0"/>
          </a:p>
        </p:txBody>
      </p:sp>
      <p:pic>
        <p:nvPicPr>
          <p:cNvPr id="6" name="Picture 5" descr="CLIC-layout2012-pub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29" y="1028700"/>
            <a:ext cx="9006141" cy="4826000"/>
          </a:xfrm>
          <a:prstGeom prst="rect">
            <a:avLst/>
          </a:prstGeom>
        </p:spPr>
      </p:pic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3345889" y="977900"/>
            <a:ext cx="1315269" cy="738646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91422" tIns="45711" rIns="91422" bIns="45711">
            <a:prstTxWarp prst="textNoShape">
              <a:avLst/>
            </a:prstTxWarp>
            <a:spAutoFit/>
          </a:bodyPr>
          <a:lstStyle/>
          <a:p>
            <a:pPr defTabSz="9136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0000FF"/>
                </a:solidFill>
                <a:latin typeface="Arial" charset="0"/>
              </a:rPr>
              <a:t>Drive Beam Generation Complex</a:t>
            </a: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722320" y="5478151"/>
            <a:ext cx="1150923" cy="738646"/>
          </a:xfrm>
          <a:prstGeom prst="rect">
            <a:avLst/>
          </a:prstGeom>
          <a:solidFill>
            <a:srgbClr val="FFFF99"/>
          </a:solidFill>
          <a:ln w="0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lIns="91422" tIns="45711" rIns="91422" bIns="45711">
            <a:prstTxWarp prst="textNoShape">
              <a:avLst/>
            </a:prstTxWarp>
            <a:spAutoFit/>
          </a:bodyPr>
          <a:lstStyle/>
          <a:p>
            <a:pPr defTabSz="9136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dirty="0">
                <a:solidFill>
                  <a:srgbClr val="0000FF"/>
                </a:solidFill>
                <a:latin typeface="Arial" charset="0"/>
              </a:rPr>
              <a:t>Main Beam Generation Complex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833762" y="6020631"/>
            <a:ext cx="42506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IS: Infrastructure and Services</a:t>
            </a:r>
          </a:p>
          <a:p>
            <a:r>
              <a:rPr lang="en-US" dirty="0" smtClean="0"/>
              <a:t>COI: Controls and Operations Infrastructure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dirty="0" smtClean="0"/>
              <a:t>Linear Combination Model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467" y="952225"/>
            <a:ext cx="8839199" cy="5516306"/>
          </a:xfrm>
        </p:spPr>
        <p:txBody>
          <a:bodyPr>
            <a:noAutofit/>
          </a:bodyPr>
          <a:lstStyle/>
          <a:p>
            <a:r>
              <a:rPr lang="fr-CH" sz="2000" dirty="0" smtClean="0"/>
              <a:t>Assume cost to be a linear combination of Lsite and Pnom</a:t>
            </a:r>
          </a:p>
          <a:p>
            <a:endParaRPr lang="en-US" sz="2000" dirty="0" smtClean="0"/>
          </a:p>
          <a:p>
            <a:pPr lvl="1"/>
            <a:r>
              <a:rPr lang="fr-CH" sz="2000" dirty="0" smtClean="0">
                <a:solidFill>
                  <a:srgbClr val="0000FF"/>
                </a:solidFill>
              </a:rPr>
              <a:t>Cost IS = a * Lsite + b * Pnom + c</a:t>
            </a:r>
          </a:p>
          <a:p>
            <a:pPr lvl="1"/>
            <a:endParaRPr lang="fr-CH" sz="2000" dirty="0" smtClean="0"/>
          </a:p>
          <a:p>
            <a:pPr lvl="1"/>
            <a:r>
              <a:rPr lang="fr-CH" sz="2000" dirty="0" smtClean="0">
                <a:solidFill>
                  <a:srgbClr val="0000FF"/>
                </a:solidFill>
              </a:rPr>
              <a:t>Cost COI = d * Lsite + e * Pnom + f</a:t>
            </a:r>
          </a:p>
          <a:p>
            <a:pPr lvl="1"/>
            <a:endParaRPr lang="fr-CH" sz="2000" dirty="0" smtClean="0"/>
          </a:p>
          <a:p>
            <a:r>
              <a:rPr lang="fr-CH" sz="2000" dirty="0" smtClean="0"/>
              <a:t>Available data from CDR</a:t>
            </a:r>
          </a:p>
          <a:p>
            <a:pPr lvl="1"/>
            <a:r>
              <a:rPr lang="fr-CH" sz="2000" dirty="0" smtClean="0"/>
              <a:t>500 GeV A, 500 GeV B, 1.5 TeV, 3 TeV</a:t>
            </a:r>
          </a:p>
          <a:p>
            <a:pPr lvl="1"/>
            <a:r>
              <a:rPr lang="fr-CH" sz="2000" dirty="0" smtClean="0"/>
              <a:t>Solve mathematically for 500 GeV B, 1.5 TeV and 3 TeV</a:t>
            </a:r>
          </a:p>
          <a:p>
            <a:pPr lvl="1"/>
            <a:r>
              <a:rPr lang="fr-CH" sz="2000" dirty="0" smtClean="0"/>
              <a:t>Check for 500 GeV A</a:t>
            </a:r>
          </a:p>
          <a:p>
            <a:pPr lvl="0">
              <a:buFontTx/>
              <a:buChar char="•"/>
            </a:pPr>
            <a:endParaRPr lang="fr-CH" sz="2000" dirty="0" smtClean="0"/>
          </a:p>
          <a:p>
            <a:pPr lvl="0">
              <a:buFontTx/>
              <a:buChar char="•"/>
            </a:pPr>
            <a:r>
              <a:rPr lang="fr-CH" sz="2000" dirty="0" smtClean="0"/>
              <a:t>Problem: strong correlation between Lsite and Pnom</a:t>
            </a:r>
          </a:p>
          <a:p>
            <a:pPr lvl="1">
              <a:buFontTx/>
              <a:buChar char="–"/>
            </a:pPr>
            <a:r>
              <a:rPr lang="fr-CH" sz="2000" kern="0" dirty="0" smtClean="0">
                <a:solidFill>
                  <a:srgbClr val="000000"/>
                </a:solidFill>
              </a:rPr>
              <a:t>Use heuristic approach based on </a:t>
            </a:r>
            <a:r>
              <a:rPr lang="fr-CH" sz="2000" i="1" kern="0" dirty="0" smtClean="0">
                <a:solidFill>
                  <a:srgbClr val="000000"/>
                </a:solidFill>
              </a:rPr>
              <a:t>a priori</a:t>
            </a:r>
            <a:r>
              <a:rPr lang="fr-CH" sz="2000" kern="0" dirty="0" smtClean="0">
                <a:solidFill>
                  <a:srgbClr val="000000"/>
                </a:solidFill>
              </a:rPr>
              <a:t> dependencies of sub-domain costs</a:t>
            </a:r>
          </a:p>
          <a:p>
            <a:pPr lvl="1">
              <a:buFontTx/>
              <a:buChar char="–"/>
            </a:pPr>
            <a:r>
              <a:rPr lang="fr-CH" sz="2000" kern="0" dirty="0" smtClean="0">
                <a:solidFill>
                  <a:srgbClr val="000000"/>
                </a:solidFill>
              </a:rPr>
              <a:t>Check correlations to either Lsite or Pnominal</a:t>
            </a:r>
          </a:p>
          <a:p>
            <a:pPr lvl="1">
              <a:buFontTx/>
              <a:buChar char="–"/>
            </a:pPr>
            <a:r>
              <a:rPr lang="fr-CH" sz="2000" kern="0" dirty="0" smtClean="0">
                <a:solidFill>
                  <a:srgbClr val="000000"/>
                </a:solidFill>
              </a:rPr>
              <a:t>Re-construct linear combination of domain cost from subdomain costs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552267" y="653534"/>
            <a:ext cx="1191853" cy="36933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Ph. Lebrun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7030" y="116632"/>
            <a:ext cx="7055370" cy="706437"/>
          </a:xfrm>
        </p:spPr>
        <p:txBody>
          <a:bodyPr>
            <a:noAutofit/>
          </a:bodyPr>
          <a:lstStyle/>
          <a:p>
            <a:r>
              <a:rPr lang="fr-CH" sz="3200" i="1" dirty="0" smtClean="0"/>
              <a:t>A Priori</a:t>
            </a:r>
            <a:r>
              <a:rPr lang="fr-CH" sz="3200" dirty="0" smtClean="0"/>
              <a:t> Functional Dependencies of Domain Costs</a:t>
            </a:r>
            <a:endParaRPr lang="en-US" sz="3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23528" y="1464733"/>
          <a:ext cx="8496300" cy="40792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24075"/>
                <a:gridCol w="2124075"/>
                <a:gridCol w="2124075"/>
                <a:gridCol w="2124075"/>
              </a:tblGrid>
              <a:tr h="370840"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Domain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err="1" smtClean="0"/>
                        <a:t>Sub</a:t>
                      </a:r>
                      <a:r>
                        <a:rPr lang="fr-CH" sz="1600" dirty="0" smtClean="0"/>
                        <a:t>-</a:t>
                      </a:r>
                      <a:r>
                        <a:rPr lang="fr-CH" sz="1600" dirty="0" err="1" smtClean="0"/>
                        <a:t>domain</a:t>
                      </a:r>
                      <a:endParaRPr lang="fr-CH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Site</a:t>
                      </a:r>
                      <a:r>
                        <a:rPr lang="fr-CH" sz="1600" baseline="0" dirty="0" smtClean="0"/>
                        <a:t> </a:t>
                      </a:r>
                      <a:r>
                        <a:rPr lang="fr-CH" sz="1600" baseline="0" dirty="0" err="1" smtClean="0"/>
                        <a:t>Length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baseline="0" dirty="0" smtClean="0"/>
                        <a:t>Power  (w/o detector)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 rowSpan="6">
                  <a:txBody>
                    <a:bodyPr/>
                    <a:lstStyle/>
                    <a:p>
                      <a:r>
                        <a:rPr lang="fr-CH" sz="1600" dirty="0" smtClean="0"/>
                        <a:t>Infrastructure &amp; Services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Civil</a:t>
                      </a:r>
                      <a:r>
                        <a:rPr lang="fr-CH" sz="1600" baseline="0" dirty="0" smtClean="0"/>
                        <a:t> engineering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+++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NA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err="1" smtClean="0"/>
                        <a:t>Electrical</a:t>
                      </a:r>
                      <a:r>
                        <a:rPr lang="fr-CH" sz="1600" dirty="0" smtClean="0"/>
                        <a:t> distribution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+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++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Survey infrastructure 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NA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NA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err="1" smtClean="0"/>
                        <a:t>Fluids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+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++</a:t>
                      </a: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Transport/installation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++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+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err="1" smtClean="0"/>
                        <a:t>Safety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++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+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 rowSpan="4">
                  <a:txBody>
                    <a:bodyPr/>
                    <a:lstStyle/>
                    <a:p>
                      <a:r>
                        <a:rPr lang="fr-CH" sz="1600" dirty="0" smtClean="0"/>
                        <a:t>Machine Control &amp; </a:t>
                      </a:r>
                      <a:r>
                        <a:rPr lang="fr-CH" sz="1600" dirty="0" err="1" smtClean="0"/>
                        <a:t>Operational</a:t>
                      </a:r>
                      <a:r>
                        <a:rPr lang="fr-CH" sz="1600" dirty="0" smtClean="0"/>
                        <a:t> Infrastructure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err="1" smtClean="0"/>
                        <a:t>Controls</a:t>
                      </a:r>
                      <a:r>
                        <a:rPr lang="fr-CH" sz="1600" dirty="0" smtClean="0"/>
                        <a:t> infrastructure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++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+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Machine protection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++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+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Access </a:t>
                      </a:r>
                      <a:r>
                        <a:rPr lang="fr-CH" sz="1600" dirty="0" err="1" smtClean="0"/>
                        <a:t>safety</a:t>
                      </a:r>
                      <a:r>
                        <a:rPr lang="fr-CH" sz="1600" dirty="0" smtClean="0"/>
                        <a:t> &amp; control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+++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NA</a:t>
                      </a:r>
                      <a:endParaRPr lang="en-US" sz="1600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Technical </a:t>
                      </a:r>
                      <a:r>
                        <a:rPr lang="fr-CH" sz="1600" dirty="0" err="1" smtClean="0"/>
                        <a:t>alarm</a:t>
                      </a:r>
                      <a:r>
                        <a:rPr lang="fr-CH" sz="1600" dirty="0" smtClean="0"/>
                        <a:t> system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+++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CH" sz="1600" dirty="0" smtClean="0"/>
                        <a:t>NA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3200" dirty="0" smtClean="0"/>
              <a:t>IS and COI Cost Model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570404"/>
            <a:ext cx="8229600" cy="1008195"/>
          </a:xfrm>
        </p:spPr>
        <p:txBody>
          <a:bodyPr>
            <a:normAutofit/>
          </a:bodyPr>
          <a:lstStyle/>
          <a:p>
            <a:pPr lvl="1">
              <a:buNone/>
            </a:pPr>
            <a:r>
              <a:rPr lang="fr-CH" sz="2400" dirty="0" smtClean="0"/>
              <a:t>Cost </a:t>
            </a:r>
            <a:r>
              <a:rPr lang="fr-CH" sz="2400" dirty="0" smtClean="0"/>
              <a:t>IS [MCHF] =</a:t>
            </a:r>
            <a:r>
              <a:rPr lang="fr-CH" sz="2400" dirty="0" smtClean="0"/>
              <a:t> </a:t>
            </a:r>
            <a:r>
              <a:rPr lang="fr-CH" sz="2400" dirty="0" smtClean="0"/>
              <a:t>a</a:t>
            </a:r>
            <a:r>
              <a:rPr lang="fr-CH" sz="2400" dirty="0" smtClean="0"/>
              <a:t> </a:t>
            </a:r>
            <a:r>
              <a:rPr lang="fr-CH" sz="2400" dirty="0" smtClean="0"/>
              <a:t>Lsite [km] +</a:t>
            </a:r>
            <a:r>
              <a:rPr lang="fr-CH" sz="2400" dirty="0" smtClean="0"/>
              <a:t> </a:t>
            </a:r>
            <a:r>
              <a:rPr lang="fr-CH" sz="2400" dirty="0" smtClean="0"/>
              <a:t>b</a:t>
            </a:r>
            <a:r>
              <a:rPr lang="fr-CH" sz="2400" dirty="0" smtClean="0"/>
              <a:t> </a:t>
            </a:r>
            <a:r>
              <a:rPr lang="fr-CH" sz="2400" dirty="0" smtClean="0"/>
              <a:t>Pnom [MW] +</a:t>
            </a:r>
            <a:r>
              <a:rPr lang="fr-CH" sz="2400" dirty="0" smtClean="0"/>
              <a:t> </a:t>
            </a:r>
            <a:r>
              <a:rPr lang="fr-CH" sz="2400" dirty="0" smtClean="0"/>
              <a:t>c</a:t>
            </a:r>
            <a:endParaRPr lang="fr-CH" sz="2400" dirty="0" smtClean="0"/>
          </a:p>
          <a:p>
            <a:pPr lvl="1">
              <a:buNone/>
            </a:pPr>
            <a:r>
              <a:rPr lang="fr-CH" sz="2400" dirty="0" smtClean="0"/>
              <a:t>Cost COI [MCHF] =</a:t>
            </a:r>
            <a:r>
              <a:rPr lang="fr-CH" sz="2400" dirty="0" smtClean="0"/>
              <a:t> </a:t>
            </a:r>
            <a:r>
              <a:rPr lang="fr-CH" sz="2400" dirty="0" smtClean="0"/>
              <a:t>d</a:t>
            </a:r>
            <a:r>
              <a:rPr lang="fr-CH" sz="2400" dirty="0" smtClean="0"/>
              <a:t> </a:t>
            </a:r>
            <a:r>
              <a:rPr lang="fr-CH" sz="2400" dirty="0" smtClean="0"/>
              <a:t>Lsite [km</a:t>
            </a:r>
            <a:r>
              <a:rPr lang="fr-CH" sz="2400" dirty="0" smtClean="0"/>
              <a:t>]</a:t>
            </a:r>
          </a:p>
        </p:txBody>
      </p:sp>
      <p:sp>
        <p:nvSpPr>
          <p:cNvPr id="4" name="Rectangle 3"/>
          <p:cNvSpPr/>
          <p:nvPr/>
        </p:nvSpPr>
        <p:spPr>
          <a:xfrm>
            <a:off x="755576" y="5570405"/>
            <a:ext cx="7931224" cy="100819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57181" y="755722"/>
            <a:ext cx="5408262" cy="45147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135843" y="870022"/>
            <a:ext cx="2821338" cy="34225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fr-CH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Determined</a:t>
            </a:r>
            <a:r>
              <a:rPr kumimoji="0" lang="fr-CH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coefficients of polynoms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fr-CH" sz="2000" dirty="0" smtClean="0"/>
              <a:t>Model uses</a:t>
            </a:r>
            <a:endParaRPr kumimoji="0" lang="fr-CH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CH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Lsite, the total length of the site</a:t>
            </a:r>
          </a:p>
          <a:p>
            <a:pPr marL="742950" marR="0" lvl="1" indent="-28575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fr-CH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Pnom, the nominal total power </a:t>
            </a:r>
            <a:r>
              <a:rPr kumimoji="0" lang="fr-CH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excluding the detector(s)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322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Staged Baseline Scenario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15900" y="4046728"/>
            <a:ext cx="676834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Developed example scenarios </a:t>
            </a:r>
            <a:r>
              <a:rPr lang="en-US" dirty="0" smtClean="0"/>
              <a:t>in CDR</a:t>
            </a:r>
          </a:p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0.5</a:t>
            </a:r>
            <a:r>
              <a:rPr lang="en-US" dirty="0" smtClean="0"/>
              <a:t>, ~1.5 and 3 </a:t>
            </a:r>
            <a:r>
              <a:rPr lang="en-US" dirty="0" err="1" smtClean="0"/>
              <a:t>TeV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Energy </a:t>
            </a:r>
            <a:r>
              <a:rPr lang="en-US" dirty="0" smtClean="0"/>
              <a:t>choices we will be updated based on further LHC </a:t>
            </a:r>
            <a:r>
              <a:rPr lang="en-US" dirty="0" smtClean="0"/>
              <a:t>findings</a:t>
            </a:r>
          </a:p>
          <a:p>
            <a:pPr>
              <a:buFont typeface="Arial"/>
              <a:buChar char="•"/>
            </a:pPr>
            <a:r>
              <a:rPr lang="en-US" dirty="0" smtClean="0"/>
              <a:t> </a:t>
            </a:r>
            <a:r>
              <a:rPr lang="en-US" dirty="0" smtClean="0"/>
              <a:t>Design </a:t>
            </a:r>
            <a:r>
              <a:rPr lang="en-US" dirty="0" smtClean="0"/>
              <a:t>based on 3TeV </a:t>
            </a:r>
            <a:r>
              <a:rPr lang="en-US" dirty="0" smtClean="0"/>
              <a:t>technology</a:t>
            </a:r>
          </a:p>
          <a:p>
            <a:pPr>
              <a:buFont typeface="Arial"/>
              <a:buChar char="•"/>
            </a:pPr>
            <a:endParaRPr lang="en-US" dirty="0" smtClean="0"/>
          </a:p>
          <a:p>
            <a:r>
              <a:rPr lang="en-US" dirty="0" smtClean="0"/>
              <a:t>Scenario A with two different structures -&gt; more luminosity at 500GeV</a:t>
            </a:r>
          </a:p>
          <a:p>
            <a:r>
              <a:rPr lang="en-US" dirty="0" smtClean="0"/>
              <a:t>Scenario B with a single design -&gt; less cost</a:t>
            </a:r>
          </a:p>
          <a:p>
            <a:pPr>
              <a:buFont typeface="Arial"/>
              <a:buChar char="•"/>
            </a:pPr>
            <a:endParaRPr lang="en-US" dirty="0" smtClean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re-baselining, February 2013</a:t>
            </a:r>
            <a:endParaRPr lang="en-US" dirty="0"/>
          </a:p>
        </p:txBody>
      </p:sp>
      <p:pic>
        <p:nvPicPr>
          <p:cNvPr id="9" name="Picture 8" descr="scheme_a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892234"/>
            <a:ext cx="9144000" cy="30669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661" y="0"/>
            <a:ext cx="8659481" cy="626734"/>
          </a:xfrm>
        </p:spPr>
        <p:txBody>
          <a:bodyPr>
            <a:normAutofit/>
          </a:bodyPr>
          <a:lstStyle/>
          <a:p>
            <a:r>
              <a:rPr lang="en-US" sz="3200" dirty="0" smtClean="0"/>
              <a:t>Exploration of Klystron-based First Stage</a:t>
            </a:r>
            <a:endParaRPr lang="en-US" sz="32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82661" y="741035"/>
            <a:ext cx="8431139" cy="5729616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The drive beam is necessary to reach high energies</a:t>
            </a:r>
          </a:p>
          <a:p>
            <a:pPr lvl="1"/>
            <a:r>
              <a:rPr lang="en-US" dirty="0" smtClean="0"/>
              <a:t>Substantial improvement in scalability compared to previous X-band designs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Conclusion from parameter exploration: At low energies klystrons can be competitive</a:t>
            </a:r>
          </a:p>
          <a:p>
            <a:pPr lvl="1"/>
            <a:r>
              <a:rPr lang="en-US" dirty="0" smtClean="0"/>
              <a:t>Easier to qualify components</a:t>
            </a:r>
          </a:p>
          <a:p>
            <a:pPr lvl="2"/>
            <a:r>
              <a:rPr lang="en-US" dirty="0" smtClean="0"/>
              <a:t>No need of 100A beam for module reception </a:t>
            </a:r>
            <a:r>
              <a:rPr lang="en-US" dirty="0" smtClean="0"/>
              <a:t>tests</a:t>
            </a:r>
          </a:p>
          <a:p>
            <a:pPr lvl="1"/>
            <a:r>
              <a:rPr lang="en-US" dirty="0" smtClean="0"/>
              <a:t>But klystrons loose value with energy upgrade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Technical preparation of klystron-based </a:t>
            </a:r>
            <a:r>
              <a:rPr lang="en-US" dirty="0" err="1" smtClean="0"/>
              <a:t>linac</a:t>
            </a:r>
            <a:r>
              <a:rPr lang="en-US" dirty="0" smtClean="0"/>
              <a:t> is attractive </a:t>
            </a:r>
            <a:endParaRPr lang="en-US" dirty="0" smtClean="0"/>
          </a:p>
          <a:p>
            <a:pPr lvl="1"/>
            <a:r>
              <a:rPr lang="en-US" dirty="0" smtClean="0"/>
              <a:t>Need klystrons for structure </a:t>
            </a:r>
            <a:r>
              <a:rPr lang="en-US" dirty="0" smtClean="0"/>
              <a:t>testing</a:t>
            </a:r>
          </a:p>
          <a:p>
            <a:pPr lvl="1"/>
            <a:r>
              <a:rPr lang="en-US" dirty="0" smtClean="0"/>
              <a:t>Klystron-based </a:t>
            </a:r>
            <a:r>
              <a:rPr lang="en-US" dirty="0" err="1" smtClean="0"/>
              <a:t>linac</a:t>
            </a:r>
            <a:r>
              <a:rPr lang="en-US" dirty="0" smtClean="0"/>
              <a:t> is also </a:t>
            </a:r>
            <a:r>
              <a:rPr lang="en-US" dirty="0" smtClean="0"/>
              <a:t>excellent for testing most critical issues for drive beam based scheme</a:t>
            </a:r>
            <a:endParaRPr lang="en-US" dirty="0" smtClean="0"/>
          </a:p>
          <a:p>
            <a:pPr lvl="1"/>
            <a:r>
              <a:rPr lang="en-US" dirty="0" smtClean="0"/>
              <a:t>Klystron-based X-band is attractive for other uses </a:t>
            </a:r>
            <a:r>
              <a:rPr lang="en-US" dirty="0" smtClean="0"/>
              <a:t>(e.g. medical and light sources)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Hence started to study a klystron-based first energy stage</a:t>
            </a:r>
          </a:p>
          <a:p>
            <a:pPr lvl="1"/>
            <a:r>
              <a:rPr lang="en-US" dirty="0" smtClean="0"/>
              <a:t>As an alternative to a baseline drive-beam based first energy stage</a:t>
            </a:r>
          </a:p>
          <a:p>
            <a:pPr lvl="1"/>
            <a:r>
              <a:rPr lang="en-US" dirty="0" smtClean="0"/>
              <a:t>Currently at 375GeV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See Igor’s talk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re-baselining, February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1995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Conclusion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41696"/>
            <a:ext cx="8229600" cy="5754354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Have first robust </a:t>
            </a:r>
            <a:r>
              <a:rPr lang="en-US" dirty="0" smtClean="0"/>
              <a:t>staged scenarios for CLIC</a:t>
            </a:r>
          </a:p>
          <a:p>
            <a:pPr lvl="1"/>
            <a:r>
              <a:rPr lang="en-US" dirty="0" smtClean="0"/>
              <a:t>Two examples, since</a:t>
            </a:r>
            <a:r>
              <a:rPr lang="en-US" dirty="0" smtClean="0"/>
              <a:t> </a:t>
            </a:r>
            <a:r>
              <a:rPr lang="en-US" dirty="0" smtClean="0"/>
              <a:t>waiting for LHC results</a:t>
            </a:r>
            <a:endParaRPr lang="en-US" dirty="0" smtClean="0"/>
          </a:p>
          <a:p>
            <a:pPr lvl="1"/>
            <a:r>
              <a:rPr lang="en-US" dirty="0" smtClean="0"/>
              <a:t>Based on the</a:t>
            </a:r>
            <a:r>
              <a:rPr lang="en-US" dirty="0" smtClean="0"/>
              <a:t> </a:t>
            </a:r>
            <a:r>
              <a:rPr lang="en-US" dirty="0" smtClean="0"/>
              <a:t>3TeV design</a:t>
            </a:r>
            <a:endParaRPr lang="en-US" dirty="0" smtClean="0"/>
          </a:p>
          <a:p>
            <a:pPr lvl="1">
              <a:buNone/>
            </a:pPr>
            <a:endParaRPr lang="en-US" sz="2857" dirty="0" smtClean="0"/>
          </a:p>
          <a:p>
            <a:r>
              <a:rPr lang="en-US" dirty="0" smtClean="0"/>
              <a:t>Global </a:t>
            </a:r>
            <a:r>
              <a:rPr lang="en-US" dirty="0" err="1" smtClean="0"/>
              <a:t>optimisation</a:t>
            </a:r>
            <a:r>
              <a:rPr lang="en-US" dirty="0" smtClean="0"/>
              <a:t> for first stage is advancing</a:t>
            </a:r>
            <a:endParaRPr lang="en-US" dirty="0" smtClean="0"/>
          </a:p>
          <a:p>
            <a:pPr lvl="1"/>
            <a:r>
              <a:rPr lang="en-US" dirty="0" smtClean="0"/>
              <a:t>Have a first cost model that can be used</a:t>
            </a:r>
          </a:p>
          <a:p>
            <a:pPr lvl="2"/>
            <a:r>
              <a:rPr lang="en-US" dirty="0" smtClean="0"/>
              <a:t>How different will the result be?</a:t>
            </a:r>
          </a:p>
          <a:p>
            <a:pPr lvl="2"/>
            <a:r>
              <a:rPr lang="en-US" dirty="0" smtClean="0"/>
              <a:t>Iterations might be required with more detailed models</a:t>
            </a:r>
          </a:p>
          <a:p>
            <a:pPr lvl="1"/>
            <a:r>
              <a:rPr lang="en-US" dirty="0" smtClean="0"/>
              <a:t>Need to develop power model</a:t>
            </a:r>
          </a:p>
          <a:p>
            <a:pPr lvl="1"/>
            <a:r>
              <a:rPr lang="en-US" dirty="0" smtClean="0"/>
              <a:t>Are </a:t>
            </a:r>
            <a:r>
              <a:rPr lang="en-US" dirty="0" smtClean="0"/>
              <a:t>reviewing beam dynamics limitations</a:t>
            </a:r>
          </a:p>
          <a:p>
            <a:pPr lvl="1"/>
            <a:r>
              <a:rPr lang="en-US" dirty="0" err="1" smtClean="0"/>
              <a:t>Optimisation</a:t>
            </a:r>
            <a:r>
              <a:rPr lang="en-US" dirty="0" smtClean="0"/>
              <a:t> procedure to be reviewed, currently have </a:t>
            </a:r>
            <a:r>
              <a:rPr lang="en-US" dirty="0" err="1" smtClean="0"/>
              <a:t>Alexej</a:t>
            </a:r>
            <a:r>
              <a:rPr lang="en-US" dirty="0" err="1" smtClean="0"/>
              <a:t>’</a:t>
            </a:r>
            <a:r>
              <a:rPr lang="en-US" dirty="0" err="1" smtClean="0"/>
              <a:t>s</a:t>
            </a:r>
            <a:r>
              <a:rPr lang="en-US" dirty="0" smtClean="0"/>
              <a:t> routine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Local </a:t>
            </a:r>
            <a:r>
              <a:rPr lang="en-US" dirty="0" err="1" smtClean="0"/>
              <a:t>optimisation</a:t>
            </a:r>
            <a:r>
              <a:rPr lang="en-US" dirty="0" smtClean="0"/>
              <a:t> is also ongoing</a:t>
            </a:r>
          </a:p>
          <a:p>
            <a:pPr lvl="1"/>
            <a:r>
              <a:rPr lang="en-US" dirty="0" smtClean="0"/>
              <a:t>E.g. remove electron pre-damping ring</a:t>
            </a:r>
          </a:p>
          <a:p>
            <a:pPr lvl="1"/>
            <a:r>
              <a:rPr lang="en-US" dirty="0" smtClean="0"/>
              <a:t>Discussion of drive beam accelerator RF unit design</a:t>
            </a:r>
          </a:p>
          <a:p>
            <a:pPr lvl="1"/>
            <a:r>
              <a:rPr lang="en-US" dirty="0" smtClean="0"/>
              <a:t>Magnet power consumption</a:t>
            </a:r>
          </a:p>
          <a:p>
            <a:pPr lvl="1"/>
            <a:r>
              <a:rPr lang="en-US" dirty="0" smtClean="0"/>
              <a:t>More ideas exist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Klystron-based alternative first stage is being pursued</a:t>
            </a:r>
          </a:p>
          <a:p>
            <a:pPr lvl="1"/>
            <a:r>
              <a:rPr lang="en-US" dirty="0" smtClean="0"/>
              <a:t>First evaluation is positive, but too early to compare with drive beam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re-baselining, February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Reserve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re-baselining, February 2013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498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Parameter Comparison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457200" y="736600"/>
          <a:ext cx="8229600" cy="545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28700"/>
                <a:gridCol w="2083169"/>
                <a:gridCol w="982652"/>
                <a:gridCol w="843598"/>
                <a:gridCol w="825058"/>
                <a:gridCol w="787976"/>
                <a:gridCol w="825057"/>
                <a:gridCol w="853390"/>
              </a:tblGrid>
              <a:tr h="370840">
                <a:tc>
                  <a:txBody>
                    <a:bodyPr/>
                    <a:lstStyle/>
                    <a:p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unit</a:t>
                      </a:r>
                      <a:endParaRPr lang="en-US" sz="22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Scenario A</a:t>
                      </a:r>
                      <a:endParaRPr lang="en-US" sz="2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Scenario B</a:t>
                      </a:r>
                      <a:endParaRPr lang="en-US" sz="22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dirty="0" err="1" smtClean="0"/>
                        <a:t>E</a:t>
                      </a:r>
                      <a:r>
                        <a:rPr lang="en-US" sz="2200" baseline="-25000" dirty="0" err="1" smtClean="0"/>
                        <a:t>cms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err="1" smtClean="0"/>
                        <a:t>TeV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0.5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1.4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3.0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0.5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1.5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3.0</a:t>
                      </a:r>
                      <a:endParaRPr 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G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/>
                        <a:t>MV/</a:t>
                      </a:r>
                      <a:r>
                        <a:rPr lang="en-US" sz="2200" dirty="0" err="1" smtClean="0"/>
                        <a:t>m</a:t>
                      </a:r>
                      <a:endParaRPr lang="en-US" sz="2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80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80/</a:t>
                      </a:r>
                    </a:p>
                    <a:p>
                      <a:r>
                        <a:rPr lang="en-US" sz="2200" dirty="0" smtClean="0"/>
                        <a:t>100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100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100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100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100</a:t>
                      </a:r>
                      <a:endParaRPr 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N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/>
                        <a:t>10</a:t>
                      </a:r>
                      <a:r>
                        <a:rPr lang="en-US" sz="2200" baseline="30000" dirty="0" smtClean="0"/>
                        <a:t>9</a:t>
                      </a:r>
                      <a:endParaRPr lang="en-US" sz="2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6.8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3.7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3.7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3.7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3.7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3.7</a:t>
                      </a:r>
                      <a:endParaRPr 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dirty="0" err="1" smtClean="0"/>
                        <a:t>N</a:t>
                      </a:r>
                      <a:r>
                        <a:rPr lang="en-US" sz="2200" baseline="-25000" dirty="0" err="1" smtClean="0"/>
                        <a:t>sect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5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12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24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4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12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24</a:t>
                      </a:r>
                      <a:endParaRPr 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L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200" dirty="0" smtClean="0"/>
                        <a:t>10</a:t>
                      </a:r>
                      <a:r>
                        <a:rPr lang="en-US" sz="2200" baseline="30000" dirty="0" smtClean="0"/>
                        <a:t>34</a:t>
                      </a:r>
                      <a:r>
                        <a:rPr lang="en-US" sz="2200" baseline="0" dirty="0" smtClean="0"/>
                        <a:t>cm</a:t>
                      </a:r>
                      <a:r>
                        <a:rPr lang="en-US" sz="2200" baseline="30000" dirty="0" smtClean="0"/>
                        <a:t>-2</a:t>
                      </a:r>
                      <a:r>
                        <a:rPr lang="en-US" sz="2200" baseline="0" dirty="0" smtClean="0"/>
                        <a:t>s</a:t>
                      </a:r>
                      <a:r>
                        <a:rPr lang="en-US" sz="2200" baseline="30000" dirty="0" smtClean="0"/>
                        <a:t>-1</a:t>
                      </a:r>
                      <a:endParaRPr lang="en-US" sz="2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2.3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3.2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5.9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1.3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1.7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5.9</a:t>
                      </a:r>
                      <a:endParaRPr 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L</a:t>
                      </a:r>
                      <a:r>
                        <a:rPr lang="en-US" sz="2200" baseline="-25000" dirty="0" smtClean="0"/>
                        <a:t>1%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10</a:t>
                      </a:r>
                      <a:r>
                        <a:rPr lang="en-US" sz="2200" baseline="30000" dirty="0" smtClean="0"/>
                        <a:t>34</a:t>
                      </a:r>
                      <a:r>
                        <a:rPr lang="en-US" sz="2200" baseline="0" dirty="0" smtClean="0"/>
                        <a:t>cm</a:t>
                      </a:r>
                      <a:r>
                        <a:rPr lang="en-US" sz="2200" baseline="30000" dirty="0" smtClean="0"/>
                        <a:t>-2</a:t>
                      </a:r>
                      <a:r>
                        <a:rPr lang="en-US" sz="2200" baseline="0" dirty="0" smtClean="0"/>
                        <a:t>s</a:t>
                      </a:r>
                      <a:r>
                        <a:rPr lang="en-US" sz="2200" baseline="30000" dirty="0" smtClean="0"/>
                        <a:t>-1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1.4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1.3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2.0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0.7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1.4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2.0</a:t>
                      </a:r>
                      <a:endParaRPr 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dirty="0" err="1" smtClean="0"/>
                        <a:t>P</a:t>
                      </a:r>
                      <a:r>
                        <a:rPr lang="en-US" sz="2200" baseline="-25000" dirty="0" err="1" smtClean="0"/>
                        <a:t>beam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MW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9.6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12.9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27.7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4.6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13.7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27.7</a:t>
                      </a:r>
                      <a:endParaRPr 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dirty="0" err="1" smtClean="0"/>
                        <a:t>P</a:t>
                      </a:r>
                      <a:r>
                        <a:rPr lang="en-US" sz="2200" baseline="-25000" dirty="0" err="1" smtClean="0"/>
                        <a:t>wall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MW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272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364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589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235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364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589</a:t>
                      </a:r>
                      <a:endParaRPr lang="en-US" sz="2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200" dirty="0" err="1" smtClean="0"/>
                        <a:t>η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dirty="0" smtClean="0"/>
                        <a:t>%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3.6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3.6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4.7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2.0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3.8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dirty="0" smtClean="0"/>
                        <a:t>4.7</a:t>
                      </a:r>
                      <a:endParaRPr lang="en-US" sz="2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508750"/>
            <a:ext cx="2133600" cy="365125"/>
          </a:xfrm>
        </p:spPr>
        <p:txBody>
          <a:bodyPr/>
          <a:lstStyle/>
          <a:p>
            <a:r>
              <a:rPr lang="de-DE" smtClean="0"/>
              <a:t>D. Schulte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2971800" y="6483350"/>
            <a:ext cx="3263900" cy="365125"/>
          </a:xfrm>
        </p:spPr>
        <p:txBody>
          <a:bodyPr/>
          <a:lstStyle/>
          <a:p>
            <a:r>
              <a:rPr lang="en-US" smtClean="0"/>
              <a:t>CLIC re-baselining, February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520" y="177800"/>
            <a:ext cx="7566923" cy="616022"/>
          </a:xfrm>
        </p:spPr>
        <p:txBody>
          <a:bodyPr>
            <a:noAutofit/>
          </a:bodyPr>
          <a:lstStyle/>
          <a:p>
            <a:r>
              <a:rPr lang="en-US" sz="3200" dirty="0" smtClean="0"/>
              <a:t>Some Examples of Saving Options for Current Design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76594"/>
            <a:ext cx="8229600" cy="511467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Cost</a:t>
            </a:r>
          </a:p>
          <a:p>
            <a:pPr lvl="1"/>
            <a:r>
              <a:rPr lang="en-US" dirty="0" smtClean="0"/>
              <a:t>Alternative structure fabrication</a:t>
            </a:r>
          </a:p>
          <a:p>
            <a:pPr lvl="1"/>
            <a:r>
              <a:rPr lang="en-US" dirty="0" smtClean="0"/>
              <a:t>Longer main </a:t>
            </a:r>
            <a:r>
              <a:rPr lang="en-US" dirty="0" err="1" smtClean="0"/>
              <a:t>linac</a:t>
            </a:r>
            <a:r>
              <a:rPr lang="en-US" dirty="0" smtClean="0"/>
              <a:t> modules</a:t>
            </a:r>
          </a:p>
          <a:p>
            <a:pPr lvl="1"/>
            <a:r>
              <a:rPr lang="en-US" dirty="0" smtClean="0"/>
              <a:t>Maybe do not need electron pre-damping ring</a:t>
            </a:r>
          </a:p>
          <a:p>
            <a:pPr lvl="1"/>
            <a:r>
              <a:rPr lang="en-US" dirty="0" smtClean="0"/>
              <a:t>CVS overdesigned for 500GeV</a:t>
            </a:r>
          </a:p>
          <a:p>
            <a:pPr lvl="1"/>
            <a:r>
              <a:rPr lang="en-US" dirty="0" smtClean="0"/>
              <a:t>Main beam sources RF power quite high</a:t>
            </a:r>
          </a:p>
          <a:p>
            <a:pPr lvl="1"/>
            <a:r>
              <a:rPr lang="en-US" dirty="0" smtClean="0"/>
              <a:t>Shorter drive beam pulses in first stage can reduce cost of modulator (modular design)</a:t>
            </a:r>
          </a:p>
          <a:p>
            <a:pPr lvl="1"/>
            <a:r>
              <a:rPr lang="en-US" dirty="0" smtClean="0"/>
              <a:t>Combining pairs of drive beam accelerator klystrons</a:t>
            </a:r>
          </a:p>
          <a:p>
            <a:pPr lvl="1"/>
            <a:r>
              <a:rPr lang="en-US" dirty="0" smtClean="0"/>
              <a:t>…</a:t>
            </a:r>
          </a:p>
          <a:p>
            <a:r>
              <a:rPr lang="en-US" dirty="0" smtClean="0"/>
              <a:t>Power</a:t>
            </a:r>
          </a:p>
          <a:p>
            <a:pPr lvl="1"/>
            <a:r>
              <a:rPr lang="en-US" dirty="0" smtClean="0"/>
              <a:t>Permanent drive beam turn-around magnets</a:t>
            </a:r>
          </a:p>
          <a:p>
            <a:pPr lvl="1"/>
            <a:r>
              <a:rPr lang="en-US" dirty="0" smtClean="0"/>
              <a:t>…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re-baselining, February 2013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Parameter Drivers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re-baselining, February 2013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 dirty="0"/>
          </a:p>
        </p:txBody>
      </p:sp>
      <p:pic>
        <p:nvPicPr>
          <p:cNvPr id="20" name="Picture 19" descr="p2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520" y="2247900"/>
            <a:ext cx="6008680" cy="1506264"/>
          </a:xfrm>
          <a:prstGeom prst="rect">
            <a:avLst/>
          </a:prstGeom>
        </p:spPr>
      </p:pic>
      <p:pic>
        <p:nvPicPr>
          <p:cNvPr id="19" name="Picture 18" descr="p2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4800" y="4088772"/>
            <a:ext cx="2921000" cy="1207127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263543" y="4533900"/>
            <a:ext cx="34738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Based on usual luminosity formula: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Parameter Drivers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re-baselining, February 2013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 dirty="0"/>
          </a:p>
        </p:txBody>
      </p:sp>
      <p:pic>
        <p:nvPicPr>
          <p:cNvPr id="20" name="Picture 19" descr="p2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520" y="2247900"/>
            <a:ext cx="6008680" cy="1506264"/>
          </a:xfrm>
          <a:prstGeom prst="rect">
            <a:avLst/>
          </a:prstGeom>
        </p:spPr>
      </p:pic>
      <p:cxnSp>
        <p:nvCxnSpPr>
          <p:cNvPr id="27" name="Straight Arrow Connector 26"/>
          <p:cNvCxnSpPr/>
          <p:nvPr/>
        </p:nvCxnSpPr>
        <p:spPr>
          <a:xfrm>
            <a:off x="2159003" y="1816545"/>
            <a:ext cx="596897" cy="43135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9" name="Donut 38"/>
          <p:cNvSpPr/>
          <p:nvPr/>
        </p:nvSpPr>
        <p:spPr>
          <a:xfrm>
            <a:off x="2575031" y="2212241"/>
            <a:ext cx="686658" cy="1541923"/>
          </a:xfrm>
          <a:prstGeom prst="donut">
            <a:avLst>
              <a:gd name="adj" fmla="val 416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7200" y="800881"/>
            <a:ext cx="2517241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Upper limit from</a:t>
            </a:r>
          </a:p>
          <a:p>
            <a:r>
              <a:rPr lang="en-US" sz="2000" dirty="0" smtClean="0"/>
              <a:t>Luminosity spectrum</a:t>
            </a:r>
          </a:p>
          <a:p>
            <a:r>
              <a:rPr lang="en-US" sz="2000" dirty="0" smtClean="0"/>
              <a:t>(classical regime)</a:t>
            </a:r>
          </a:p>
        </p:txBody>
      </p:sp>
      <p:pic>
        <p:nvPicPr>
          <p:cNvPr id="25" name="Picture 24" descr="p3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3361" y="2897833"/>
            <a:ext cx="3115059" cy="792831"/>
          </a:xfrm>
          <a:prstGeom prst="rect">
            <a:avLst/>
          </a:prstGeom>
        </p:spPr>
      </p:pic>
      <p:pic>
        <p:nvPicPr>
          <p:cNvPr id="26" name="Picture 25" descr="paris3_new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0" y="3754164"/>
            <a:ext cx="4434051" cy="3103836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9" name="TextBox 28"/>
          <p:cNvSpPr txBox="1"/>
          <p:nvPr/>
        </p:nvSpPr>
        <p:spPr>
          <a:xfrm>
            <a:off x="4749800" y="4030980"/>
            <a:ext cx="3937000" cy="224676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At 3TeV maximum luminosity:</a:t>
            </a:r>
          </a:p>
          <a:p>
            <a:r>
              <a:rPr lang="en-US" sz="2000" dirty="0" smtClean="0"/>
              <a:t>L</a:t>
            </a:r>
            <a:r>
              <a:rPr lang="en-US" sz="2000" baseline="-25000" dirty="0" smtClean="0"/>
              <a:t>0.01</a:t>
            </a:r>
            <a:r>
              <a:rPr lang="en-US" sz="2000" dirty="0" smtClean="0"/>
              <a:t>/L&gt;0.3 =&gt;</a:t>
            </a:r>
            <a:r>
              <a:rPr lang="en-US" sz="2000" baseline="-25000" dirty="0" smtClean="0"/>
              <a:t>  </a:t>
            </a:r>
            <a:r>
              <a:rPr lang="en-US" sz="2000" dirty="0" err="1" smtClean="0"/>
              <a:t>n</a:t>
            </a:r>
            <a:r>
              <a:rPr lang="en-US" sz="2000" baseline="-25000" dirty="0" err="1" smtClean="0"/>
              <a:t>γ</a:t>
            </a:r>
            <a:r>
              <a:rPr lang="en-US" sz="2000" dirty="0" smtClean="0"/>
              <a:t>=O(2)</a:t>
            </a:r>
          </a:p>
          <a:p>
            <a:r>
              <a:rPr lang="en-US" sz="2000" dirty="0" smtClean="0"/>
              <a:t>N/σ</a:t>
            </a:r>
            <a:r>
              <a:rPr lang="en-US" sz="2000" baseline="-25000" dirty="0" smtClean="0"/>
              <a:t>x</a:t>
            </a:r>
            <a:r>
              <a:rPr lang="en-US" sz="2000" dirty="0" smtClean="0"/>
              <a:t>≈1x10</a:t>
            </a:r>
            <a:r>
              <a:rPr lang="en-US" sz="2000" baseline="30000" dirty="0" smtClean="0"/>
              <a:t>8</a:t>
            </a:r>
            <a:r>
              <a:rPr lang="en-US" sz="2000" dirty="0" smtClean="0"/>
              <a:t>/nm (for </a:t>
            </a:r>
            <a:r>
              <a:rPr lang="en-US" sz="2000" dirty="0" err="1" smtClean="0"/>
              <a:t>σ</a:t>
            </a:r>
            <a:r>
              <a:rPr lang="en-US" sz="2000" baseline="-25000" dirty="0" err="1" smtClean="0"/>
              <a:t>z</a:t>
            </a:r>
            <a:r>
              <a:rPr lang="en-US" sz="2000" dirty="0" smtClean="0"/>
              <a:t>=44μm)</a:t>
            </a:r>
          </a:p>
          <a:p>
            <a:endParaRPr lang="en-US" sz="2000" dirty="0" smtClean="0"/>
          </a:p>
          <a:p>
            <a:r>
              <a:rPr lang="en-US" sz="2000" dirty="0" smtClean="0"/>
              <a:t>At 500GeV comparable to ISR:</a:t>
            </a:r>
          </a:p>
          <a:p>
            <a:r>
              <a:rPr lang="en-US" sz="2000" dirty="0" smtClean="0"/>
              <a:t>L</a:t>
            </a:r>
            <a:r>
              <a:rPr lang="en-US" sz="2000" baseline="-25000" dirty="0" smtClean="0"/>
              <a:t>0.01</a:t>
            </a:r>
            <a:r>
              <a:rPr lang="en-US" sz="2000" dirty="0" smtClean="0"/>
              <a:t>/L≈0.6 =&gt; </a:t>
            </a:r>
            <a:r>
              <a:rPr lang="en-US" sz="2000" dirty="0" err="1" smtClean="0"/>
              <a:t>n</a:t>
            </a:r>
            <a:r>
              <a:rPr lang="en-US" sz="2000" baseline="-25000" dirty="0" err="1" smtClean="0"/>
              <a:t>γ</a:t>
            </a:r>
            <a:r>
              <a:rPr lang="en-US" sz="2000" dirty="0" smtClean="0"/>
              <a:t>=O(1)</a:t>
            </a:r>
          </a:p>
          <a:p>
            <a:r>
              <a:rPr lang="en-US" sz="2000" dirty="0" smtClean="0"/>
              <a:t>N/σ</a:t>
            </a:r>
            <a:r>
              <a:rPr lang="en-US" sz="2000" baseline="-25000" dirty="0" smtClean="0"/>
              <a:t>x</a:t>
            </a:r>
            <a:r>
              <a:rPr lang="en-US" sz="2000" dirty="0" smtClean="0"/>
              <a:t>≈2.5x10</a:t>
            </a:r>
            <a:r>
              <a:rPr lang="en-US" sz="2000" baseline="30000" dirty="0" smtClean="0"/>
              <a:t>8</a:t>
            </a:r>
            <a:r>
              <a:rPr lang="en-US" sz="2000" dirty="0" smtClean="0"/>
              <a:t>/nm</a:t>
            </a:r>
          </a:p>
        </p:txBody>
      </p:sp>
      <p:pic>
        <p:nvPicPr>
          <p:cNvPr id="31" name="Picture 30" descr="lumi0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6"/>
              <a:stretch>
                <a:fillRect/>
              </a:stretch>
            </p:blipFill>
          </mc:Choice>
          <mc:Fallback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5181600" y="610381"/>
            <a:ext cx="3949700" cy="220524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Parameter Drivers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re-baselining, February 2013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066442" y="4061514"/>
            <a:ext cx="2070958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Lower limit from all systems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486552" y="800882"/>
            <a:ext cx="2139548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Upper limit from</a:t>
            </a:r>
          </a:p>
          <a:p>
            <a:r>
              <a:rPr lang="en-US" sz="2000" dirty="0" smtClean="0"/>
              <a:t>main </a:t>
            </a:r>
            <a:r>
              <a:rPr lang="en-US" sz="2000" dirty="0" err="1" smtClean="0"/>
              <a:t>linac</a:t>
            </a:r>
            <a:r>
              <a:rPr lang="en-US" sz="2000" dirty="0" smtClean="0"/>
              <a:t> lattice and structure</a:t>
            </a:r>
          </a:p>
        </p:txBody>
      </p:sp>
      <p:pic>
        <p:nvPicPr>
          <p:cNvPr id="20" name="Picture 19" descr="p2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520" y="2247900"/>
            <a:ext cx="6008680" cy="1506264"/>
          </a:xfrm>
          <a:prstGeom prst="rect">
            <a:avLst/>
          </a:prstGeom>
        </p:spPr>
      </p:pic>
      <p:cxnSp>
        <p:nvCxnSpPr>
          <p:cNvPr id="22" name="Straight Arrow Connector 21"/>
          <p:cNvCxnSpPr>
            <a:endCxn id="37" idx="3"/>
          </p:cNvCxnSpPr>
          <p:nvPr/>
        </p:nvCxnSpPr>
        <p:spPr>
          <a:xfrm rot="5400000" flipH="1" flipV="1">
            <a:off x="2126385" y="3591487"/>
            <a:ext cx="581823" cy="516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5400000">
            <a:off x="2980631" y="1736188"/>
            <a:ext cx="562116" cy="4613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13" idx="0"/>
          </p:cNvCxnSpPr>
          <p:nvPr/>
        </p:nvCxnSpPr>
        <p:spPr>
          <a:xfrm rot="16200000" flipV="1">
            <a:off x="5659537" y="3619130"/>
            <a:ext cx="434350" cy="4504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8" idx="2"/>
          </p:cNvCxnSpPr>
          <p:nvPr/>
        </p:nvCxnSpPr>
        <p:spPr>
          <a:xfrm rot="5400000">
            <a:off x="4032288" y="2026059"/>
            <a:ext cx="733553" cy="3145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Donut 32"/>
          <p:cNvSpPr/>
          <p:nvPr/>
        </p:nvSpPr>
        <p:spPr>
          <a:xfrm>
            <a:off x="5162782" y="2938752"/>
            <a:ext cx="686658" cy="726511"/>
          </a:xfrm>
          <a:prstGeom prst="donut">
            <a:avLst>
              <a:gd name="adj" fmla="val 416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Donut 36"/>
          <p:cNvSpPr/>
          <p:nvPr/>
        </p:nvSpPr>
        <p:spPr>
          <a:xfrm>
            <a:off x="2575031" y="2938752"/>
            <a:ext cx="686658" cy="726511"/>
          </a:xfrm>
          <a:prstGeom prst="donut">
            <a:avLst>
              <a:gd name="adj" fmla="val 416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Donut 38"/>
          <p:cNvSpPr/>
          <p:nvPr/>
        </p:nvSpPr>
        <p:spPr>
          <a:xfrm>
            <a:off x="2575031" y="2212241"/>
            <a:ext cx="686658" cy="726511"/>
          </a:xfrm>
          <a:prstGeom prst="donut">
            <a:avLst>
              <a:gd name="adj" fmla="val 416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Donut 40"/>
          <p:cNvSpPr/>
          <p:nvPr/>
        </p:nvSpPr>
        <p:spPr>
          <a:xfrm>
            <a:off x="3435752" y="2550096"/>
            <a:ext cx="1630690" cy="726511"/>
          </a:xfrm>
          <a:prstGeom prst="donut">
            <a:avLst>
              <a:gd name="adj" fmla="val 416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52501" y="4161457"/>
            <a:ext cx="2021940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Lower limit from Damping ring</a:t>
            </a:r>
          </a:p>
          <a:p>
            <a:r>
              <a:rPr lang="en-US" sz="2000" dirty="0" smtClean="0"/>
              <a:t>BDS</a:t>
            </a:r>
          </a:p>
          <a:p>
            <a:r>
              <a:rPr lang="en-US" sz="2000" dirty="0" smtClean="0"/>
              <a:t>RTML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Parameter Drivers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re-baselining, February 2013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5066442" y="4061514"/>
            <a:ext cx="2070958" cy="70788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</a:rPr>
              <a:t>Lower limit from all systems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486552" y="800882"/>
            <a:ext cx="2139548" cy="10156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Upper limit from</a:t>
            </a:r>
          </a:p>
          <a:p>
            <a:r>
              <a:rPr lang="en-US" sz="2000" dirty="0" smtClean="0"/>
              <a:t>main </a:t>
            </a:r>
            <a:r>
              <a:rPr lang="en-US" sz="2000" dirty="0" err="1" smtClean="0"/>
              <a:t>linac</a:t>
            </a:r>
            <a:r>
              <a:rPr lang="en-US" sz="2000" dirty="0" smtClean="0"/>
              <a:t> lattice and structure</a:t>
            </a:r>
          </a:p>
        </p:txBody>
      </p:sp>
      <p:pic>
        <p:nvPicPr>
          <p:cNvPr id="20" name="Picture 19" descr="p2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520" y="2247900"/>
            <a:ext cx="6008680" cy="1506264"/>
          </a:xfrm>
          <a:prstGeom prst="rect">
            <a:avLst/>
          </a:prstGeom>
        </p:spPr>
      </p:pic>
      <p:cxnSp>
        <p:nvCxnSpPr>
          <p:cNvPr id="22" name="Straight Arrow Connector 21"/>
          <p:cNvCxnSpPr>
            <a:endCxn id="37" idx="3"/>
          </p:cNvCxnSpPr>
          <p:nvPr/>
        </p:nvCxnSpPr>
        <p:spPr>
          <a:xfrm rot="5400000" flipH="1" flipV="1">
            <a:off x="2126385" y="3591487"/>
            <a:ext cx="581823" cy="51658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 rot="5400000">
            <a:off x="2980631" y="1736188"/>
            <a:ext cx="562116" cy="46130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>
            <a:stCxn id="13" idx="0"/>
          </p:cNvCxnSpPr>
          <p:nvPr/>
        </p:nvCxnSpPr>
        <p:spPr>
          <a:xfrm rot="16200000" flipV="1">
            <a:off x="5659537" y="3619130"/>
            <a:ext cx="434350" cy="4504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>
            <a:stCxn id="18" idx="2"/>
          </p:cNvCxnSpPr>
          <p:nvPr/>
        </p:nvCxnSpPr>
        <p:spPr>
          <a:xfrm rot="5400000">
            <a:off x="4032288" y="2026059"/>
            <a:ext cx="733553" cy="3145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" name="Donut 32"/>
          <p:cNvSpPr/>
          <p:nvPr/>
        </p:nvSpPr>
        <p:spPr>
          <a:xfrm>
            <a:off x="5162782" y="2938752"/>
            <a:ext cx="686658" cy="726511"/>
          </a:xfrm>
          <a:prstGeom prst="donut">
            <a:avLst>
              <a:gd name="adj" fmla="val 416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7" name="Donut 36"/>
          <p:cNvSpPr/>
          <p:nvPr/>
        </p:nvSpPr>
        <p:spPr>
          <a:xfrm>
            <a:off x="2575031" y="2938752"/>
            <a:ext cx="686658" cy="726511"/>
          </a:xfrm>
          <a:prstGeom prst="donut">
            <a:avLst>
              <a:gd name="adj" fmla="val 416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9" name="Donut 38"/>
          <p:cNvSpPr/>
          <p:nvPr/>
        </p:nvSpPr>
        <p:spPr>
          <a:xfrm>
            <a:off x="2575031" y="2212241"/>
            <a:ext cx="686658" cy="726511"/>
          </a:xfrm>
          <a:prstGeom prst="donut">
            <a:avLst>
              <a:gd name="adj" fmla="val 416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1" name="Donut 40"/>
          <p:cNvSpPr/>
          <p:nvPr/>
        </p:nvSpPr>
        <p:spPr>
          <a:xfrm>
            <a:off x="3435752" y="2550096"/>
            <a:ext cx="1630690" cy="726511"/>
          </a:xfrm>
          <a:prstGeom prst="donut">
            <a:avLst>
              <a:gd name="adj" fmla="val 4166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380719" y="4938964"/>
            <a:ext cx="4211409" cy="132343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pPr>
              <a:buFont typeface="Symbol" charset="2"/>
              <a:buChar char=""/>
            </a:pPr>
            <a:r>
              <a:rPr lang="en-US" sz="2000" dirty="0" smtClean="0"/>
              <a:t> Easier to get N/</a:t>
            </a:r>
            <a:r>
              <a:rPr lang="en-US" sz="2000" dirty="0" err="1" smtClean="0"/>
              <a:t>σ</a:t>
            </a:r>
            <a:r>
              <a:rPr lang="en-US" sz="2000" baseline="-25000" dirty="0" err="1" smtClean="0"/>
              <a:t>x</a:t>
            </a:r>
            <a:r>
              <a:rPr lang="en-US" sz="2000" dirty="0" smtClean="0"/>
              <a:t> at high energy</a:t>
            </a:r>
          </a:p>
          <a:p>
            <a:pPr>
              <a:buFont typeface="Symbol" charset="2"/>
              <a:buChar char=""/>
            </a:pPr>
            <a:r>
              <a:rPr lang="en-US" sz="2000" dirty="0" smtClean="0"/>
              <a:t> Ratio of 3TeV to 500GeV is sqrt(1/6)</a:t>
            </a:r>
          </a:p>
          <a:p>
            <a:pPr>
              <a:buFont typeface="Symbol" charset="2"/>
              <a:buChar char=""/>
            </a:pPr>
            <a:endParaRPr lang="en-US" sz="2000" dirty="0" smtClean="0"/>
          </a:p>
          <a:p>
            <a:pPr>
              <a:buFont typeface="Symbol" charset="2"/>
              <a:buChar char=""/>
            </a:pPr>
            <a:r>
              <a:rPr lang="en-US" sz="2000" dirty="0" smtClean="0"/>
              <a:t> Just what we need</a:t>
            </a:r>
            <a:endParaRPr lang="en-US" sz="2000" dirty="0"/>
          </a:p>
        </p:txBody>
      </p:sp>
      <p:pic>
        <p:nvPicPr>
          <p:cNvPr id="46" name="Picture 45" descr="p1.tif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65421" y="1644538"/>
            <a:ext cx="2960054" cy="888993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952501" y="4161457"/>
            <a:ext cx="2021940" cy="132343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Lower limit from Damping ring</a:t>
            </a:r>
          </a:p>
          <a:p>
            <a:r>
              <a:rPr lang="en-US" sz="2000" dirty="0" smtClean="0"/>
              <a:t>BDS</a:t>
            </a:r>
          </a:p>
          <a:p>
            <a:r>
              <a:rPr lang="en-US" sz="2000" dirty="0" smtClean="0"/>
              <a:t>RTML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06774" y="870175"/>
            <a:ext cx="3030129" cy="10156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For fixed structure the charge is independent of energy (almost)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113871" y="908275"/>
            <a:ext cx="3030129" cy="7078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Beamsizes</a:t>
            </a:r>
            <a:r>
              <a:rPr lang="en-US" sz="2000" dirty="0" smtClean="0"/>
              <a:t> roughly scale as</a:t>
            </a:r>
          </a:p>
          <a:p>
            <a:r>
              <a:rPr lang="en-US" sz="2000" dirty="0" smtClean="0"/>
              <a:t>sqrt(1/E)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Bunch Charge at </a:t>
            </a:r>
            <a:r>
              <a:rPr lang="en-US" dirty="0" smtClean="0"/>
              <a:t>D</a:t>
            </a:r>
            <a:r>
              <a:rPr lang="en-US" dirty="0" smtClean="0"/>
              <a:t>ifferent Energies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re-baselining, February 2013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1358900"/>
            <a:ext cx="1223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Beam jitter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" y="3098800"/>
            <a:ext cx="3570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Accelerating structure misalignment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57200" y="4831834"/>
            <a:ext cx="18078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Quadrupole</a:t>
            </a:r>
            <a:r>
              <a:rPr lang="en-US" dirty="0" smtClean="0"/>
              <a:t> jitter</a:t>
            </a:r>
            <a:endParaRPr lang="en-US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/>
        </p:nvGraphicFramePr>
        <p:xfrm>
          <a:off x="1213037" y="1728232"/>
          <a:ext cx="3517526" cy="927100"/>
        </p:xfrm>
        <a:graphic>
          <a:graphicData uri="http://schemas.openxmlformats.org/presentationml/2006/ole">
            <p:oleObj spid="_x0000_s74754" name="Equation" r:id="rId3" imgW="1638300" imgH="431800" progId="Equation.3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6734"/>
          </a:xfrm>
        </p:spPr>
        <p:txBody>
          <a:bodyPr>
            <a:normAutofit/>
          </a:bodyPr>
          <a:lstStyle/>
          <a:p>
            <a:r>
              <a:rPr lang="en-US" sz="3200" dirty="0" smtClean="0"/>
              <a:t>Goals for Next Phase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17310"/>
            <a:ext cx="8229600" cy="553904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Iterate on energy choices</a:t>
            </a:r>
            <a:endParaRPr lang="en-US" dirty="0" smtClean="0"/>
          </a:p>
          <a:p>
            <a:pPr lvl="1"/>
            <a:r>
              <a:rPr lang="en-US" dirty="0" smtClean="0"/>
              <a:t>Stage </a:t>
            </a:r>
            <a:r>
              <a:rPr lang="en-US" dirty="0" err="1" smtClean="0"/>
              <a:t>optimised</a:t>
            </a:r>
            <a:r>
              <a:rPr lang="en-US" dirty="0" smtClean="0"/>
              <a:t> for 375GeV </a:t>
            </a:r>
            <a:r>
              <a:rPr lang="en-US" dirty="0" smtClean="0"/>
              <a:t>for</a:t>
            </a:r>
            <a:r>
              <a:rPr lang="en-US" dirty="0" smtClean="0"/>
              <a:t> Higgs and top</a:t>
            </a:r>
            <a:endParaRPr lang="en-US" dirty="0" smtClean="0"/>
          </a:p>
          <a:p>
            <a:pPr lvl="1"/>
            <a:r>
              <a:rPr lang="en-US" dirty="0" smtClean="0"/>
              <a:t>1-2TeV depending on physics </a:t>
            </a:r>
            <a:r>
              <a:rPr lang="en-US" dirty="0" smtClean="0"/>
              <a:t>findings, will still also do Higgs</a:t>
            </a:r>
          </a:p>
          <a:p>
            <a:pPr lvl="1"/>
            <a:r>
              <a:rPr lang="en-US" dirty="0" smtClean="0"/>
              <a:t>3TeV as current ultimate </a:t>
            </a:r>
            <a:r>
              <a:rPr lang="en-US" dirty="0" smtClean="0"/>
              <a:t>energy, includes more Higgs</a:t>
            </a:r>
          </a:p>
          <a:p>
            <a:r>
              <a:rPr lang="en-US" dirty="0" smtClean="0"/>
              <a:t>Focus on</a:t>
            </a:r>
            <a:r>
              <a:rPr lang="en-US" dirty="0" smtClean="0"/>
              <a:t> </a:t>
            </a:r>
            <a:r>
              <a:rPr lang="en-US" dirty="0" err="1" smtClean="0"/>
              <a:t>optimisation</a:t>
            </a:r>
            <a:r>
              <a:rPr lang="en-US" dirty="0" smtClean="0"/>
              <a:t> of first </a:t>
            </a:r>
            <a:r>
              <a:rPr lang="en-US" dirty="0" smtClean="0"/>
              <a:t>energy stage</a:t>
            </a:r>
            <a:endParaRPr lang="en-US" dirty="0" smtClean="0"/>
          </a:p>
          <a:p>
            <a:pPr lvl="1"/>
            <a:r>
              <a:rPr lang="en-US" dirty="0" smtClean="0"/>
              <a:t>But c</a:t>
            </a:r>
            <a:r>
              <a:rPr lang="en-US" dirty="0" smtClean="0"/>
              <a:t>onsider upgrades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Identify</a:t>
            </a:r>
            <a:r>
              <a:rPr lang="en-US" dirty="0" smtClean="0"/>
              <a:t>,</a:t>
            </a:r>
            <a:r>
              <a:rPr lang="en-US" dirty="0" smtClean="0"/>
              <a:t> </a:t>
            </a:r>
            <a:r>
              <a:rPr lang="en-US" dirty="0" smtClean="0"/>
              <a:t>review</a:t>
            </a:r>
            <a:r>
              <a:rPr lang="en-US" dirty="0" smtClean="0"/>
              <a:t> and implement cost </a:t>
            </a:r>
            <a:r>
              <a:rPr lang="en-US" dirty="0" smtClean="0"/>
              <a:t>and power/energy saving options</a:t>
            </a:r>
          </a:p>
          <a:p>
            <a:pPr lvl="1"/>
            <a:r>
              <a:rPr lang="en-US" dirty="0" smtClean="0"/>
              <a:t>Identify and carry out required R&amp;D</a:t>
            </a:r>
          </a:p>
          <a:p>
            <a:r>
              <a:rPr lang="en-US" dirty="0" smtClean="0"/>
              <a:t>Re-</a:t>
            </a:r>
            <a:r>
              <a:rPr lang="en-US" dirty="0" err="1" smtClean="0"/>
              <a:t>optimise</a:t>
            </a:r>
            <a:r>
              <a:rPr lang="en-US" dirty="0" smtClean="0"/>
              <a:t> </a:t>
            </a:r>
            <a:r>
              <a:rPr lang="en-US" dirty="0" smtClean="0"/>
              <a:t>parameters (global design)</a:t>
            </a:r>
          </a:p>
          <a:p>
            <a:pPr lvl="1"/>
            <a:r>
              <a:rPr lang="en-US" dirty="0" smtClean="0"/>
              <a:t>Develop an improved cost and power/energy consumption model</a:t>
            </a:r>
          </a:p>
          <a:p>
            <a:pPr lvl="1"/>
            <a:r>
              <a:rPr lang="en-US" dirty="0" smtClean="0"/>
              <a:t>Iterations needed with saving options</a:t>
            </a:r>
          </a:p>
          <a:p>
            <a:r>
              <a:rPr lang="en-US" dirty="0" smtClean="0"/>
              <a:t>Study alternatives</a:t>
            </a:r>
          </a:p>
          <a:p>
            <a:pPr lvl="1"/>
            <a:r>
              <a:rPr lang="en-US" dirty="0" smtClean="0"/>
              <a:t>E.g. first stage with </a:t>
            </a:r>
            <a:r>
              <a:rPr lang="en-US" dirty="0" smtClean="0"/>
              <a:t>klystrons</a:t>
            </a:r>
          </a:p>
          <a:p>
            <a:pPr lvl="2"/>
            <a:endParaRPr lang="en-US" dirty="0" smtClean="0"/>
          </a:p>
          <a:p>
            <a:r>
              <a:rPr lang="en-US" dirty="0" smtClean="0"/>
              <a:t>Need to remain flexible, since we are waiting for LHC findings</a:t>
            </a:r>
          </a:p>
          <a:p>
            <a:pPr lvl="1"/>
            <a:r>
              <a:rPr lang="en-US" dirty="0" smtClean="0"/>
              <a:t>But have some robustness of specific solutions and can anticipate this to some extent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re-baselining, February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Variation of Drive Beam Parameters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Operation of structure at gradient G below maximum gradient G</a:t>
            </a:r>
            <a:r>
              <a:rPr lang="en-US" baseline="-25000" dirty="0" smtClean="0"/>
              <a:t>0</a:t>
            </a:r>
            <a:endParaRPr lang="en-US" dirty="0" smtClean="0"/>
          </a:p>
          <a:p>
            <a:pPr lvl="1"/>
            <a:r>
              <a:rPr lang="en-US" dirty="0" smtClean="0"/>
              <a:t>N=N</a:t>
            </a:r>
            <a:r>
              <a:rPr lang="en-US" baseline="-25000" dirty="0" smtClean="0"/>
              <a:t>0</a:t>
            </a:r>
            <a:r>
              <a:rPr lang="en-US" dirty="0" smtClean="0"/>
              <a:t>G/G</a:t>
            </a:r>
            <a:r>
              <a:rPr lang="en-US" baseline="-25000" dirty="0" smtClean="0"/>
              <a:t>0</a:t>
            </a:r>
          </a:p>
          <a:p>
            <a:pPr lvl="1"/>
            <a:r>
              <a:rPr lang="en-US" dirty="0" smtClean="0"/>
              <a:t>C</a:t>
            </a:r>
            <a:r>
              <a:rPr lang="en-US" baseline="-25000" dirty="0" smtClean="0"/>
              <a:t>ML</a:t>
            </a:r>
            <a:r>
              <a:rPr lang="en-US" dirty="0" smtClean="0"/>
              <a:t>=C</a:t>
            </a:r>
            <a:r>
              <a:rPr lang="en-US" baseline="-25000" dirty="0" smtClean="0"/>
              <a:t>ML,0</a:t>
            </a:r>
            <a:r>
              <a:rPr lang="en-US" dirty="0" smtClean="0"/>
              <a:t>G</a:t>
            </a:r>
            <a:r>
              <a:rPr lang="en-US" baseline="-25000" dirty="0" smtClean="0"/>
              <a:t>0</a:t>
            </a:r>
            <a:r>
              <a:rPr lang="en-US" dirty="0" smtClean="0"/>
              <a:t>/G</a:t>
            </a:r>
          </a:p>
          <a:p>
            <a:pPr lvl="1"/>
            <a:r>
              <a:rPr lang="en-US" dirty="0" smtClean="0"/>
              <a:t>C</a:t>
            </a:r>
            <a:r>
              <a:rPr lang="en-US" baseline="-25000" dirty="0" smtClean="0"/>
              <a:t>DBA</a:t>
            </a:r>
            <a:r>
              <a:rPr lang="en-US" dirty="0" smtClean="0"/>
              <a:t>~C</a:t>
            </a:r>
            <a:r>
              <a:rPr lang="en-US" baseline="-25000" dirty="0" smtClean="0"/>
              <a:t>DBA,0</a:t>
            </a:r>
            <a:r>
              <a:rPr lang="en-US" dirty="0" smtClean="0"/>
              <a:t> (G/G</a:t>
            </a:r>
            <a:r>
              <a:rPr lang="en-US" baseline="-25000" dirty="0" smtClean="0"/>
              <a:t>0</a:t>
            </a:r>
            <a:r>
              <a:rPr lang="en-US" dirty="0" smtClean="0"/>
              <a:t>)</a:t>
            </a:r>
            <a:r>
              <a:rPr lang="en-US" baseline="30000" dirty="0" smtClean="0"/>
              <a:t>2</a:t>
            </a:r>
          </a:p>
          <a:p>
            <a:pPr lvl="1"/>
            <a:r>
              <a:rPr lang="en-US" dirty="0" smtClean="0"/>
              <a:t>L≤L</a:t>
            </a:r>
            <a:r>
              <a:rPr lang="en-US" baseline="-25000" dirty="0" smtClean="0"/>
              <a:t>0</a:t>
            </a:r>
            <a:r>
              <a:rPr lang="en-US" dirty="0" smtClean="0"/>
              <a:t>G/</a:t>
            </a:r>
            <a:r>
              <a:rPr lang="en-US" dirty="0" smtClean="0"/>
              <a:t>G</a:t>
            </a:r>
            <a:r>
              <a:rPr lang="en-US" baseline="-25000" dirty="0" smtClean="0"/>
              <a:t>0</a:t>
            </a:r>
          </a:p>
          <a:p>
            <a:pPr lvl="1"/>
            <a:r>
              <a:rPr lang="en-US" dirty="0" smtClean="0"/>
              <a:t>Cost saving if C</a:t>
            </a:r>
            <a:r>
              <a:rPr lang="en-US" baseline="-25000" dirty="0" smtClean="0"/>
              <a:t>ML</a:t>
            </a:r>
            <a:r>
              <a:rPr lang="en-US" dirty="0" smtClean="0"/>
              <a:t>&lt;2C</a:t>
            </a:r>
            <a:r>
              <a:rPr lang="en-US" baseline="-25000" dirty="0" smtClean="0"/>
              <a:t>DBA</a:t>
            </a:r>
          </a:p>
          <a:p>
            <a:pPr lvl="1"/>
            <a:endParaRPr lang="en-US" baseline="-25000" dirty="0" smtClean="0"/>
          </a:p>
          <a:p>
            <a:r>
              <a:rPr lang="en-US" dirty="0" smtClean="0"/>
              <a:t>Operation at shorter than maximum pulse length</a:t>
            </a:r>
          </a:p>
          <a:p>
            <a:pPr lvl="1"/>
            <a:r>
              <a:rPr lang="en-US" dirty="0" smtClean="0"/>
              <a:t>C</a:t>
            </a:r>
            <a:r>
              <a:rPr lang="en-US" baseline="-25000" dirty="0" smtClean="0"/>
              <a:t>DBA</a:t>
            </a:r>
            <a:r>
              <a:rPr lang="en-US" dirty="0" smtClean="0"/>
              <a:t>~C</a:t>
            </a:r>
            <a:r>
              <a:rPr lang="en-US" baseline="-25000" dirty="0" smtClean="0"/>
              <a:t>DBA,0</a:t>
            </a:r>
            <a:r>
              <a:rPr lang="en-US" dirty="0" smtClean="0"/>
              <a:t> (τ/τ</a:t>
            </a:r>
            <a:r>
              <a:rPr lang="en-US" baseline="-25000" dirty="0" smtClean="0"/>
              <a:t>0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 L</a:t>
            </a:r>
            <a:r>
              <a:rPr lang="en-US" dirty="0" smtClean="0"/>
              <a:t>≤</a:t>
            </a:r>
            <a:r>
              <a:rPr lang="en-US" dirty="0" smtClean="0"/>
              <a:t>L</a:t>
            </a:r>
            <a:r>
              <a:rPr lang="en-US" baseline="-25000" dirty="0" smtClean="0"/>
              <a:t>0</a:t>
            </a:r>
            <a:r>
              <a:rPr lang="en-US" dirty="0" smtClean="0"/>
              <a:t>(τ/τ</a:t>
            </a:r>
            <a:r>
              <a:rPr lang="en-US" baseline="-25000" dirty="0" smtClean="0"/>
              <a:t>0</a:t>
            </a:r>
            <a:r>
              <a:rPr lang="en-US" dirty="0" smtClean="0"/>
              <a:t>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Reducing main </a:t>
            </a:r>
            <a:r>
              <a:rPr lang="en-US" dirty="0" err="1" smtClean="0"/>
              <a:t>linac</a:t>
            </a:r>
            <a:r>
              <a:rPr lang="en-US" dirty="0" smtClean="0"/>
              <a:t> fill factor</a:t>
            </a:r>
          </a:p>
          <a:p>
            <a:pPr lvl="1"/>
            <a:r>
              <a:rPr lang="en-US" dirty="0" smtClean="0"/>
              <a:t>C</a:t>
            </a:r>
            <a:r>
              <a:rPr lang="en-US" baseline="-25000" dirty="0" smtClean="0"/>
              <a:t>DBA</a:t>
            </a:r>
            <a:r>
              <a:rPr lang="en-US" dirty="0" smtClean="0"/>
              <a:t>~C</a:t>
            </a:r>
            <a:r>
              <a:rPr lang="en-US" baseline="-25000" dirty="0" smtClean="0"/>
              <a:t>DBA,0</a:t>
            </a:r>
            <a:r>
              <a:rPr lang="en-US" dirty="0" smtClean="0"/>
              <a:t> </a:t>
            </a:r>
            <a:r>
              <a:rPr lang="en-US" dirty="0" smtClean="0"/>
              <a:t>(η</a:t>
            </a:r>
            <a:r>
              <a:rPr lang="en-US" baseline="-25000" dirty="0" smtClean="0"/>
              <a:t>fill</a:t>
            </a:r>
            <a:r>
              <a:rPr lang="en-US" dirty="0" smtClean="0"/>
              <a:t>/η</a:t>
            </a:r>
            <a:r>
              <a:rPr lang="en-US" baseline="-25000" dirty="0" smtClean="0"/>
              <a:t>fill,0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Some increase in ML cost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re-baselining, February 2013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6734"/>
          </a:xfrm>
        </p:spPr>
        <p:txBody>
          <a:bodyPr>
            <a:normAutofit/>
          </a:bodyPr>
          <a:lstStyle/>
          <a:p>
            <a:r>
              <a:rPr lang="en-US" sz="3200" dirty="0" smtClean="0"/>
              <a:t>CDR Volume 3 Staging Scenarios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6074"/>
            <a:ext cx="4076700" cy="5350276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Illustrate stages with two cases</a:t>
            </a:r>
          </a:p>
          <a:p>
            <a:pPr lvl="1"/>
            <a:r>
              <a:rPr lang="en-US" dirty="0" smtClean="0"/>
              <a:t>0.5, ~1.5 and 3 </a:t>
            </a:r>
            <a:r>
              <a:rPr lang="en-US" dirty="0" err="1" smtClean="0"/>
              <a:t>TeV</a:t>
            </a:r>
            <a:endParaRPr lang="en-US" dirty="0" smtClean="0"/>
          </a:p>
          <a:p>
            <a:pPr lvl="1"/>
            <a:r>
              <a:rPr lang="en-US" dirty="0" smtClean="0"/>
              <a:t>Energy choices we will be updated based on further LHC findings</a:t>
            </a:r>
          </a:p>
          <a:p>
            <a:pPr lvl="1"/>
            <a:r>
              <a:rPr lang="en-US" dirty="0" smtClean="0"/>
              <a:t>Design based on 3TeV technology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The examples are:</a:t>
            </a:r>
          </a:p>
          <a:p>
            <a:pPr lvl="1"/>
            <a:r>
              <a:rPr lang="en-US" dirty="0" smtClean="0"/>
              <a:t>Scenario A is </a:t>
            </a:r>
            <a:r>
              <a:rPr lang="en-US" dirty="0" err="1" smtClean="0"/>
              <a:t>optimised</a:t>
            </a:r>
            <a:r>
              <a:rPr lang="en-US" dirty="0" smtClean="0"/>
              <a:t> for the luminosity at 500GeV</a:t>
            </a:r>
          </a:p>
          <a:p>
            <a:pPr lvl="1"/>
            <a:r>
              <a:rPr lang="en-US" dirty="0" smtClean="0"/>
              <a:t>Scenario B is is cost </a:t>
            </a:r>
            <a:r>
              <a:rPr lang="en-US" dirty="0" err="1" smtClean="0"/>
              <a:t>optimised</a:t>
            </a:r>
            <a:r>
              <a:rPr lang="en-US" dirty="0" smtClean="0"/>
              <a:t> for the total project cost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re-baselining, February 2013</a:t>
            </a:r>
            <a:endParaRPr lang="en-US" dirty="0"/>
          </a:p>
        </p:txBody>
      </p:sp>
      <p:pic>
        <p:nvPicPr>
          <p:cNvPr id="7" name="Picture 6" descr="xsec_vs_cme_mh125_thick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92700" y="711200"/>
            <a:ext cx="3819592" cy="3234177"/>
          </a:xfrm>
          <a:prstGeom prst="rect">
            <a:avLst/>
          </a:prstGeom>
        </p:spPr>
      </p:pic>
      <p:pic>
        <p:nvPicPr>
          <p:cNvPr id="8" name="Picture 7" descr="figure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5026093" y="3922038"/>
            <a:ext cx="4013199" cy="279943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322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Scenario B</a:t>
            </a:r>
            <a:endParaRPr lang="en-US" dirty="0"/>
          </a:p>
        </p:txBody>
      </p:sp>
      <p:pic>
        <p:nvPicPr>
          <p:cNvPr id="5" name="Picture 4" descr="scheme_b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927100"/>
            <a:ext cx="9144000" cy="305612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5900" y="4046728"/>
            <a:ext cx="8725466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Scenario is chosen to reduce cost at 500GeV and the total cost of all stages</a:t>
            </a:r>
          </a:p>
          <a:p>
            <a:pPr>
              <a:buFont typeface="Arial"/>
              <a:buChar char="•"/>
            </a:pPr>
            <a:r>
              <a:rPr lang="en-US" dirty="0" smtClean="0"/>
              <a:t> Some main beam injector complex for all stages</a:t>
            </a:r>
          </a:p>
          <a:p>
            <a:pPr>
              <a:buFont typeface="Arial"/>
              <a:buChar char="•"/>
            </a:pPr>
            <a:r>
              <a:rPr lang="en-US" dirty="0" smtClean="0"/>
              <a:t> BDS can be one decelerator sector shorter at 500GeV, fits in 3TeV tunnel</a:t>
            </a:r>
          </a:p>
          <a:p>
            <a:pPr>
              <a:buFont typeface="Arial"/>
              <a:buChar char="•"/>
            </a:pPr>
            <a:r>
              <a:rPr lang="en-US" dirty="0" smtClean="0"/>
              <a:t> 12 sectors powered in second stage is maximum with one drive beam generation complex</a:t>
            </a:r>
          </a:p>
          <a:p>
            <a:pPr>
              <a:buFont typeface="Arial"/>
              <a:buChar char="•"/>
            </a:pPr>
            <a:r>
              <a:rPr lang="en-US" dirty="0" smtClean="0"/>
              <a:t> Scaled 3TeV BDS design used for stage 2</a:t>
            </a:r>
          </a:p>
          <a:p>
            <a:pPr>
              <a:buFont typeface="Arial"/>
              <a:buChar char="•"/>
            </a:pPr>
            <a:r>
              <a:rPr lang="en-US" dirty="0" smtClean="0"/>
              <a:t> Can re-use all structures up to  3TeV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re-baselining, February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322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Scenario A</a:t>
            </a:r>
            <a:endParaRPr lang="en-US" dirty="0"/>
          </a:p>
        </p:txBody>
      </p:sp>
      <p:pic>
        <p:nvPicPr>
          <p:cNvPr id="4" name="Picture 3" descr="scheme_a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0" y="892234"/>
            <a:ext cx="9144000" cy="30669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1300" y="3946466"/>
            <a:ext cx="833056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Scenario is chosen for luminosity at 500GeV, L=2.3x10</a:t>
            </a:r>
            <a:r>
              <a:rPr lang="en-US" baseline="30000" dirty="0" smtClean="0"/>
              <a:t>34</a:t>
            </a:r>
            <a:r>
              <a:rPr lang="en-US" dirty="0" smtClean="0"/>
              <a:t>m</a:t>
            </a:r>
            <a:r>
              <a:rPr lang="en-US" baseline="30000" dirty="0" smtClean="0"/>
              <a:t>-2</a:t>
            </a:r>
            <a:r>
              <a:rPr lang="en-US" dirty="0" smtClean="0"/>
              <a:t>s</a:t>
            </a:r>
            <a:r>
              <a:rPr lang="en-US" baseline="30000" dirty="0" smtClean="0"/>
              <a:t>-1 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Special structure for 500GeV leads to</a:t>
            </a:r>
          </a:p>
          <a:p>
            <a:r>
              <a:rPr lang="en-US" dirty="0" smtClean="0"/>
              <a:t>  N=6.8x10</a:t>
            </a:r>
            <a:r>
              <a:rPr lang="en-US" baseline="30000" dirty="0" smtClean="0"/>
              <a:t>9</a:t>
            </a:r>
            <a:r>
              <a:rPr lang="en-US" dirty="0" smtClean="0"/>
              <a:t> vs. 3.7 x10</a:t>
            </a:r>
            <a:r>
              <a:rPr lang="en-US" baseline="30000" dirty="0" smtClean="0"/>
              <a:t>9</a:t>
            </a:r>
            <a:r>
              <a:rPr lang="en-US" dirty="0" smtClean="0"/>
              <a:t>, G=80MV/m vs. 100MV/m, L=2.3x10</a:t>
            </a:r>
            <a:r>
              <a:rPr lang="en-US" baseline="30000" dirty="0" smtClean="0"/>
              <a:t>34</a:t>
            </a:r>
            <a:r>
              <a:rPr lang="en-US" dirty="0" smtClean="0"/>
              <a:t>m</a:t>
            </a:r>
            <a:r>
              <a:rPr lang="en-US" baseline="30000" dirty="0" smtClean="0"/>
              <a:t>-2</a:t>
            </a:r>
            <a:r>
              <a:rPr lang="en-US" dirty="0" smtClean="0"/>
              <a:t>s</a:t>
            </a:r>
            <a:r>
              <a:rPr lang="en-US" baseline="30000" dirty="0" smtClean="0"/>
              <a:t>-1 </a:t>
            </a:r>
            <a:r>
              <a:rPr lang="en-US" dirty="0" smtClean="0"/>
              <a:t>vs.</a:t>
            </a:r>
            <a:r>
              <a:rPr lang="en-US" baseline="30000" dirty="0" smtClean="0"/>
              <a:t> </a:t>
            </a:r>
            <a:r>
              <a:rPr lang="en-US" dirty="0" smtClean="0"/>
              <a:t>L=1.3x10</a:t>
            </a:r>
            <a:r>
              <a:rPr lang="en-US" baseline="30000" dirty="0" smtClean="0"/>
              <a:t>34</a:t>
            </a:r>
            <a:r>
              <a:rPr lang="en-US" dirty="0" smtClean="0"/>
              <a:t>m</a:t>
            </a:r>
            <a:r>
              <a:rPr lang="en-US" baseline="30000" dirty="0" smtClean="0"/>
              <a:t>-2</a:t>
            </a:r>
            <a:r>
              <a:rPr lang="en-US" dirty="0" smtClean="0"/>
              <a:t>s</a:t>
            </a:r>
            <a:r>
              <a:rPr lang="en-US" baseline="30000" dirty="0" smtClean="0"/>
              <a:t>-1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Main beam RF pulse lengths are the same and power is comparable</a:t>
            </a:r>
          </a:p>
          <a:p>
            <a:r>
              <a:rPr lang="en-US" dirty="0" smtClean="0"/>
              <a:t>   =&gt; can use the same drive beam generation complex</a:t>
            </a:r>
          </a:p>
          <a:p>
            <a:pPr>
              <a:buFont typeface="Arial"/>
              <a:buChar char="•"/>
            </a:pPr>
            <a:r>
              <a:rPr lang="en-US" dirty="0" smtClean="0"/>
              <a:t> Main beam injector at stage 1 needs some additional RF power</a:t>
            </a:r>
            <a:r>
              <a:rPr lang="en-US" baseline="30000" dirty="0" smtClean="0"/>
              <a:t> </a:t>
            </a:r>
            <a:endParaRPr lang="en-US" dirty="0" smtClean="0"/>
          </a:p>
          <a:p>
            <a:pPr>
              <a:buFont typeface="Arial"/>
              <a:buChar char="•"/>
            </a:pPr>
            <a:r>
              <a:rPr lang="en-US" dirty="0" smtClean="0"/>
              <a:t> Can use 80MV/m structure with the train for CLIC_G (the nominal 3TeV structure)</a:t>
            </a:r>
          </a:p>
          <a:p>
            <a:r>
              <a:rPr lang="en-US" dirty="0" smtClean="0"/>
              <a:t>   =&gt; lose a bit of energy for stage 2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re-baselining, February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Power Consumption 3TeV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re-baselining, February 2013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 dirty="0"/>
          </a:p>
        </p:txBody>
      </p:sp>
      <p:pic>
        <p:nvPicPr>
          <p:cNvPr id="8" name="Picture 7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5132" y="736600"/>
            <a:ext cx="5198535" cy="574715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0" y="1244599"/>
            <a:ext cx="1998133" cy="286232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We </a:t>
            </a:r>
            <a:r>
              <a:rPr lang="en-US" dirty="0" err="1" smtClean="0"/>
              <a:t>optimised</a:t>
            </a:r>
            <a:r>
              <a:rPr lang="en-US" dirty="0" smtClean="0"/>
              <a:t> this</a:t>
            </a:r>
          </a:p>
          <a:p>
            <a:r>
              <a:rPr lang="en-US" dirty="0" smtClean="0"/>
              <a:t>part</a:t>
            </a:r>
          </a:p>
          <a:p>
            <a:pPr>
              <a:buFont typeface="Arial"/>
              <a:buChar char="•"/>
            </a:pPr>
            <a:r>
              <a:rPr lang="en-US" dirty="0" smtClean="0"/>
              <a:t> Largest contribution</a:t>
            </a:r>
          </a:p>
          <a:p>
            <a:pPr>
              <a:buFont typeface="Arial"/>
              <a:buChar char="•"/>
            </a:pPr>
            <a:r>
              <a:rPr lang="en-US" dirty="0" smtClean="0"/>
              <a:t> Strongest dependence on structure design</a:t>
            </a:r>
          </a:p>
          <a:p>
            <a:pPr>
              <a:buFont typeface="Arial"/>
              <a:buChar char="•"/>
            </a:pPr>
            <a:r>
              <a:rPr lang="en-US" dirty="0" smtClean="0"/>
              <a:t> Best understood at the time</a:t>
            </a:r>
          </a:p>
          <a:p>
            <a:endParaRPr lang="en-US" dirty="0"/>
          </a:p>
        </p:txBody>
      </p:sp>
      <p:cxnSp>
        <p:nvCxnSpPr>
          <p:cNvPr id="11" name="Straight Arrow Connector 10"/>
          <p:cNvCxnSpPr/>
          <p:nvPr/>
        </p:nvCxnSpPr>
        <p:spPr>
          <a:xfrm rot="16200000" flipH="1">
            <a:off x="1685518" y="2083450"/>
            <a:ext cx="2198469" cy="1813429"/>
          </a:xfrm>
          <a:prstGeom prst="straightConnector1">
            <a:avLst/>
          </a:prstGeom>
          <a:ln w="508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8520" y="0"/>
            <a:ext cx="7566923" cy="1011494"/>
          </a:xfrm>
        </p:spPr>
        <p:txBody>
          <a:bodyPr>
            <a:noAutofit/>
          </a:bodyPr>
          <a:lstStyle/>
          <a:p>
            <a:r>
              <a:rPr lang="en-US" sz="3200" dirty="0" smtClean="0"/>
              <a:t>Structure Parameters for </a:t>
            </a:r>
            <a:r>
              <a:rPr lang="en-US" sz="3200" dirty="0" err="1" smtClean="0"/>
              <a:t>Optimisation</a:t>
            </a:r>
            <a:r>
              <a:rPr lang="en-US" sz="3200" dirty="0" smtClean="0"/>
              <a:t> Routine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</a:t>
            </a:r>
            <a:r>
              <a:rPr lang="en-US" baseline="-25000" dirty="0" smtClean="0"/>
              <a:t>G</a:t>
            </a:r>
          </a:p>
          <a:p>
            <a:r>
              <a:rPr lang="en-US" dirty="0" smtClean="0"/>
              <a:t>τ</a:t>
            </a:r>
            <a:r>
              <a:rPr lang="en-US" baseline="-25000" dirty="0" smtClean="0"/>
              <a:t>G</a:t>
            </a:r>
            <a:endParaRPr lang="en-US" baseline="-25000" dirty="0" smtClean="0"/>
          </a:p>
          <a:p>
            <a:r>
              <a:rPr lang="en-US" dirty="0" err="1" smtClean="0"/>
              <a:t>τ</a:t>
            </a:r>
            <a:r>
              <a:rPr lang="en-US" baseline="-25000" dirty="0" err="1" smtClean="0"/>
              <a:t>fill</a:t>
            </a:r>
            <a:endParaRPr lang="en-US" dirty="0" smtClean="0"/>
          </a:p>
          <a:p>
            <a:r>
              <a:rPr lang="en-US" dirty="0" smtClean="0"/>
              <a:t>G</a:t>
            </a:r>
            <a:r>
              <a:rPr lang="en-US" baseline="-25000" dirty="0" smtClean="0"/>
              <a:t>BL</a:t>
            </a:r>
          </a:p>
          <a:p>
            <a:r>
              <a:rPr lang="en-US" dirty="0" smtClean="0"/>
              <a:t>a</a:t>
            </a:r>
            <a:r>
              <a:rPr lang="en-US" dirty="0" smtClean="0"/>
              <a:t>, </a:t>
            </a:r>
            <a:r>
              <a:rPr lang="en-US" dirty="0" err="1" smtClean="0"/>
              <a:t>Δa</a:t>
            </a:r>
            <a:endParaRPr lang="en-US" dirty="0" smtClean="0"/>
          </a:p>
          <a:p>
            <a:r>
              <a:rPr lang="en-US" dirty="0" smtClean="0"/>
              <a:t>T</a:t>
            </a:r>
            <a:r>
              <a:rPr lang="en-US" baseline="-25000" dirty="0" smtClean="0"/>
              <a:t>G,τ</a:t>
            </a:r>
            <a:endParaRPr lang="en-US" dirty="0" smtClean="0"/>
          </a:p>
          <a:p>
            <a:r>
              <a:rPr lang="en-US" dirty="0" err="1" smtClean="0"/>
              <a:t>W</a:t>
            </a:r>
            <a:r>
              <a:rPr lang="en-US" baseline="-25000" dirty="0" err="1" smtClean="0"/>
              <a:t>i</a:t>
            </a:r>
            <a:endParaRPr lang="en-US" baseline="-25000" dirty="0" smtClean="0"/>
          </a:p>
          <a:p>
            <a:r>
              <a:rPr lang="en-US" dirty="0" smtClean="0"/>
              <a:t>R</a:t>
            </a:r>
            <a:r>
              <a:rPr lang="en-US" baseline="-25000" dirty="0" smtClean="0"/>
              <a:t>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re-baselining, February 2013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Power Consumption 500GeV (A)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re-baselining, February 2013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" y="1876735"/>
            <a:ext cx="2133600" cy="1200329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We considered this</a:t>
            </a:r>
          </a:p>
          <a:p>
            <a:r>
              <a:rPr lang="en-US" dirty="0" smtClean="0"/>
              <a:t>part, which is now a much smaller fraction</a:t>
            </a:r>
            <a:endParaRPr lang="en-US" dirty="0"/>
          </a:p>
        </p:txBody>
      </p:sp>
      <p:pic>
        <p:nvPicPr>
          <p:cNvPr id="10" name="Picture 9" descr="p2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60600" y="713548"/>
            <a:ext cx="5049918" cy="5642802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rot="16200000" flipH="1">
            <a:off x="1803063" y="2751329"/>
            <a:ext cx="1667933" cy="1211408"/>
          </a:xfrm>
          <a:prstGeom prst="straightConnector1">
            <a:avLst/>
          </a:prstGeom>
          <a:ln w="508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6993489" y="1286933"/>
            <a:ext cx="2150512" cy="147732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dirty="0" smtClean="0"/>
              <a:t> Need to review power consumption in many places</a:t>
            </a:r>
          </a:p>
          <a:p>
            <a:pPr>
              <a:buFont typeface="Arial"/>
              <a:buChar char="•"/>
            </a:pPr>
            <a:r>
              <a:rPr lang="en-US" dirty="0" smtClean="0"/>
              <a:t> Options for savings exist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73913" y="4072467"/>
            <a:ext cx="1857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Note: ILC requires</a:t>
            </a:r>
          </a:p>
          <a:p>
            <a:r>
              <a:rPr lang="en-US" dirty="0" smtClean="0"/>
              <a:t>162MW total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43227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Cost of the 500GeV Stage</a:t>
            </a:r>
            <a:endParaRPr lang="en-US" dirty="0"/>
          </a:p>
        </p:txBody>
      </p:sp>
      <p:pic>
        <p:nvPicPr>
          <p:cNvPr id="3" name="Picture 2" descr="p1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48236"/>
            <a:ext cx="9144000" cy="523965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8325" y="643227"/>
            <a:ext cx="3092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Swiss francs of December 2010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594299" y="5191592"/>
            <a:ext cx="35497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Incremental cost for B:</a:t>
            </a:r>
          </a:p>
          <a:p>
            <a:r>
              <a:rPr lang="en-US" dirty="0" smtClean="0"/>
              <a:t>4MCHF/GeV</a:t>
            </a:r>
          </a:p>
          <a:p>
            <a:r>
              <a:rPr lang="en-US" dirty="0" smtClean="0"/>
              <a:t>-&gt; Step to 1.5TeV is less than first stage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re-baselining, February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/>
              <a:t>Optimisation</a:t>
            </a:r>
            <a:r>
              <a:rPr lang="en-US" sz="3200" dirty="0" smtClean="0"/>
              <a:t> Ingredients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re-baselining, February 2013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41301" y="762000"/>
            <a:ext cx="862329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000" dirty="0" smtClean="0"/>
              <a:t> Define a figure of merit (</a:t>
            </a:r>
            <a:r>
              <a:rPr lang="en-US" sz="2000" dirty="0" err="1" smtClean="0"/>
              <a:t>FoM</a:t>
            </a:r>
            <a:r>
              <a:rPr lang="en-US" sz="2000" dirty="0" smtClean="0"/>
              <a:t>) to evaluate one given CLIC design/parameter set</a:t>
            </a:r>
          </a:p>
          <a:p>
            <a:pPr lvl="1">
              <a:buFontTx/>
              <a:buChar char="-"/>
            </a:pPr>
            <a:r>
              <a:rPr lang="en-US" sz="2000" dirty="0" smtClean="0"/>
              <a:t>e.g. </a:t>
            </a:r>
            <a:r>
              <a:rPr lang="en-US" sz="2000" dirty="0" err="1" smtClean="0"/>
              <a:t>FoM</a:t>
            </a:r>
            <a:r>
              <a:rPr lang="en-US" sz="2000" dirty="0" smtClean="0"/>
              <a:t>=-cost</a:t>
            </a:r>
          </a:p>
          <a:p>
            <a:pPr lvl="1">
              <a:buFontTx/>
              <a:buChar char="-"/>
            </a:pPr>
            <a:endParaRPr lang="en-US" sz="2000" dirty="0" smtClean="0"/>
          </a:p>
          <a:p>
            <a:pPr>
              <a:buFont typeface="Arial"/>
              <a:buChar char="•"/>
            </a:pPr>
            <a:r>
              <a:rPr lang="en-US" sz="2000" dirty="0" smtClean="0"/>
              <a:t> Define a few free parameters to fully describe the design/parameter set</a:t>
            </a:r>
          </a:p>
          <a:p>
            <a:pPr lvl="1">
              <a:buFontTx/>
              <a:buChar char="-"/>
            </a:pPr>
            <a:r>
              <a:rPr lang="en-US" sz="2000" dirty="0" smtClean="0"/>
              <a:t>The other parameters are unambiguously defined by the free parameters</a:t>
            </a:r>
          </a:p>
          <a:p>
            <a:pPr lvl="1">
              <a:buFontTx/>
              <a:buChar char="-"/>
            </a:pPr>
            <a:r>
              <a:rPr lang="en-US" sz="2000" dirty="0" smtClean="0"/>
              <a:t> Currently: gradient G and a few structure parameters </a:t>
            </a:r>
            <a:r>
              <a:rPr lang="en-US" sz="2000" dirty="0" smtClean="0"/>
              <a:t>(</a:t>
            </a:r>
            <a:r>
              <a:rPr lang="en-US" sz="2000" dirty="0" err="1" smtClean="0"/>
              <a:t>f</a:t>
            </a:r>
            <a:r>
              <a:rPr lang="en-US" sz="2000" baseline="-25000" dirty="0" err="1" smtClean="0"/>
              <a:t>RF</a:t>
            </a:r>
            <a:r>
              <a:rPr lang="en-US" sz="2000" dirty="0" smtClean="0"/>
              <a:t>, </a:t>
            </a:r>
            <a:r>
              <a:rPr lang="en-US" sz="2000" dirty="0" err="1" smtClean="0"/>
              <a:t>Δφ</a:t>
            </a:r>
            <a:r>
              <a:rPr lang="en-US" sz="2000" dirty="0" smtClean="0"/>
              <a:t>, a, </a:t>
            </a:r>
            <a:r>
              <a:rPr lang="en-US" sz="2000" dirty="0" err="1" smtClean="0"/>
              <a:t>Δa</a:t>
            </a:r>
            <a:r>
              <a:rPr lang="en-US" sz="2000" dirty="0" smtClean="0"/>
              <a:t>, L</a:t>
            </a:r>
            <a:r>
              <a:rPr lang="en-US" sz="2000" baseline="-25000" dirty="0" smtClean="0"/>
              <a:t>S</a:t>
            </a:r>
            <a:r>
              <a:rPr lang="en-US" sz="2000" dirty="0" smtClean="0"/>
              <a:t>, …</a:t>
            </a:r>
            <a:r>
              <a:rPr lang="en-US" sz="2000" dirty="0" smtClean="0"/>
              <a:t>)</a:t>
            </a:r>
          </a:p>
        </p:txBody>
      </p:sp>
      <p:pic>
        <p:nvPicPr>
          <p:cNvPr id="15" name="Picture 14" descr="op2.eps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rcRect l="50800" t="50810"/>
              <a:stretch>
                <a:fillRect/>
              </a:stretch>
            </p:blipFill>
          </mc:Choice>
          <mc:Fallback>
            <p:blipFill>
              <a:blip r:embed="rId3"/>
              <a:srcRect l="50800" t="50810"/>
              <a:stretch>
                <a:fillRect/>
              </a:stretch>
            </p:blipFill>
          </mc:Fallback>
        </mc:AlternateContent>
        <p:spPr>
          <a:xfrm>
            <a:off x="3519130" y="2819874"/>
            <a:ext cx="5585540" cy="3536476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41301" y="3075523"/>
            <a:ext cx="327782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000" dirty="0" smtClean="0"/>
              <a:t> Use </a:t>
            </a:r>
            <a:r>
              <a:rPr lang="en-US" sz="2000" dirty="0" err="1" smtClean="0"/>
              <a:t>optimisation</a:t>
            </a:r>
            <a:r>
              <a:rPr lang="en-US" sz="2000" dirty="0" smtClean="0"/>
              <a:t> algorithm to find maximum</a:t>
            </a:r>
          </a:p>
          <a:p>
            <a:r>
              <a:rPr lang="en-US" sz="2000" dirty="0" err="1" smtClean="0"/>
              <a:t>FoM(free</a:t>
            </a:r>
            <a:r>
              <a:rPr lang="en-US" sz="2000" dirty="0" smtClean="0"/>
              <a:t> parameters)</a:t>
            </a:r>
          </a:p>
          <a:p>
            <a:pPr lvl="1">
              <a:buFontTx/>
              <a:buChar char="-"/>
            </a:pPr>
            <a:r>
              <a:rPr lang="en-US" sz="2000" dirty="0" smtClean="0"/>
              <a:t> Currently: a simple full search</a:t>
            </a:r>
          </a:p>
          <a:p>
            <a:pPr lvl="1">
              <a:buFontTx/>
              <a:buChar char="-"/>
            </a:pPr>
            <a:endParaRPr lang="en-US" sz="2000" dirty="0" smtClean="0"/>
          </a:p>
          <a:p>
            <a:pPr>
              <a:buFont typeface="Arial"/>
              <a:buChar char="•"/>
            </a:pPr>
            <a:r>
              <a:rPr lang="en-US" sz="2000" dirty="0" smtClean="0"/>
              <a:t> Allow some human intervention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4981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Simplified Parameter Diagram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58410" y="5469713"/>
            <a:ext cx="3238236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Drive Beam Generation Complex</a:t>
            </a:r>
          </a:p>
          <a:p>
            <a:r>
              <a:rPr lang="en-US" dirty="0" err="1" smtClean="0"/>
              <a:t>P</a:t>
            </a:r>
            <a:r>
              <a:rPr lang="en-US" baseline="-25000" dirty="0" err="1" smtClean="0"/>
              <a:t>klystron</a:t>
            </a:r>
            <a:r>
              <a:rPr lang="en-US" dirty="0" smtClean="0"/>
              <a:t>,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klystron</a:t>
            </a:r>
            <a:r>
              <a:rPr lang="en-US" dirty="0" smtClean="0"/>
              <a:t>, L</a:t>
            </a:r>
            <a:r>
              <a:rPr lang="en-US" baseline="-25000" dirty="0" smtClean="0"/>
              <a:t>DBA</a:t>
            </a:r>
            <a:r>
              <a:rPr lang="en-US" dirty="0" smtClean="0"/>
              <a:t>, …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643231" y="5469712"/>
            <a:ext cx="3236784" cy="6463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Main Beam Generation Complex</a:t>
            </a:r>
          </a:p>
          <a:p>
            <a:r>
              <a:rPr lang="en-US" dirty="0" err="1" smtClean="0"/>
              <a:t>P</a:t>
            </a:r>
            <a:r>
              <a:rPr lang="en-US" baseline="-25000" dirty="0" err="1" smtClean="0"/>
              <a:t>klystron</a:t>
            </a:r>
            <a:r>
              <a:rPr lang="en-US" dirty="0" smtClean="0"/>
              <a:t>, …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081923" y="3231718"/>
            <a:ext cx="3275256" cy="6463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Two-Beam Acceleration Complex</a:t>
            </a:r>
          </a:p>
          <a:p>
            <a:r>
              <a:rPr lang="en-US" dirty="0" err="1" smtClean="0"/>
              <a:t>L</a:t>
            </a:r>
            <a:r>
              <a:rPr lang="en-US" baseline="-25000" dirty="0" err="1" smtClean="0"/>
              <a:t>module</a:t>
            </a:r>
            <a:r>
              <a:rPr lang="en-US" dirty="0" smtClean="0"/>
              <a:t>, </a:t>
            </a:r>
            <a:r>
              <a:rPr lang="en-US" dirty="0" err="1" smtClean="0"/>
              <a:t>Δ</a:t>
            </a:r>
            <a:r>
              <a:rPr lang="en-US" baseline="-25000" dirty="0" err="1" smtClean="0"/>
              <a:t>structure</a:t>
            </a:r>
            <a:r>
              <a:rPr lang="en-US" dirty="0" smtClean="0"/>
              <a:t>, …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8410" y="1891223"/>
            <a:ext cx="877163" cy="175432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 smtClean="0"/>
              <a:t>I</a:t>
            </a:r>
            <a:r>
              <a:rPr lang="en-US" baseline="-25000" dirty="0" err="1" smtClean="0"/>
              <a:t>drive</a:t>
            </a:r>
            <a:endParaRPr lang="en-US" baseline="-25000" dirty="0" smtClean="0"/>
          </a:p>
          <a:p>
            <a:r>
              <a:rPr lang="en-US" dirty="0" err="1" smtClean="0"/>
              <a:t>E</a:t>
            </a:r>
            <a:r>
              <a:rPr lang="en-US" baseline="-25000" dirty="0" err="1" smtClean="0"/>
              <a:t>drive</a:t>
            </a:r>
            <a:endParaRPr lang="en-US" dirty="0" smtClean="0"/>
          </a:p>
          <a:p>
            <a:r>
              <a:rPr lang="en-US" dirty="0" smtClean="0"/>
              <a:t>τ</a:t>
            </a:r>
            <a:r>
              <a:rPr lang="en-US" baseline="-25000" dirty="0" smtClean="0"/>
              <a:t>RF</a:t>
            </a:r>
          </a:p>
          <a:p>
            <a:r>
              <a:rPr lang="en-US" dirty="0" err="1" smtClean="0"/>
              <a:t>N</a:t>
            </a:r>
            <a:r>
              <a:rPr lang="en-US" baseline="-25000" dirty="0" err="1" smtClean="0"/>
              <a:t>sector</a:t>
            </a:r>
            <a:endParaRPr lang="en-US" dirty="0" smtClean="0"/>
          </a:p>
          <a:p>
            <a:r>
              <a:rPr lang="en-US" dirty="0" err="1" smtClean="0"/>
              <a:t>N</a:t>
            </a:r>
            <a:r>
              <a:rPr lang="en-US" baseline="-25000" dirty="0" err="1" smtClean="0"/>
              <a:t>combine</a:t>
            </a:r>
            <a:endParaRPr lang="en-US" baseline="-25000" dirty="0" smtClean="0"/>
          </a:p>
          <a:p>
            <a:r>
              <a:rPr lang="en-US" dirty="0" err="1" smtClean="0"/>
              <a:t>f</a:t>
            </a:r>
            <a:r>
              <a:rPr lang="en-US" baseline="-25000" dirty="0" err="1" smtClean="0"/>
              <a:t>r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394555" y="1950350"/>
            <a:ext cx="620683" cy="1477328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en-US" baseline="-25000" dirty="0" smtClean="0"/>
          </a:p>
          <a:p>
            <a:r>
              <a:rPr lang="en-US" dirty="0" err="1"/>
              <a:t>n</a:t>
            </a:r>
            <a:r>
              <a:rPr lang="en-US" baseline="-25000" dirty="0" err="1" smtClean="0"/>
              <a:t>b</a:t>
            </a:r>
            <a:endParaRPr lang="en-US" baseline="-25000" dirty="0" smtClean="0"/>
          </a:p>
          <a:p>
            <a:r>
              <a:rPr lang="en-US" dirty="0" err="1"/>
              <a:t>n</a:t>
            </a:r>
            <a:r>
              <a:rPr lang="en-US" baseline="-25000" dirty="0" err="1" smtClean="0"/>
              <a:t>cycle</a:t>
            </a:r>
            <a:endParaRPr lang="en-US" baseline="-25000" dirty="0" smtClean="0"/>
          </a:p>
          <a:p>
            <a:r>
              <a:rPr lang="en-US" dirty="0" smtClean="0"/>
              <a:t>E</a:t>
            </a:r>
            <a:r>
              <a:rPr lang="en-US" baseline="-25000" dirty="0" smtClean="0"/>
              <a:t>0</a:t>
            </a:r>
          </a:p>
          <a:p>
            <a:r>
              <a:rPr lang="en-US" dirty="0" err="1" smtClean="0"/>
              <a:t>f</a:t>
            </a:r>
            <a:r>
              <a:rPr lang="en-US" baseline="-25000" dirty="0" err="1" smtClean="0"/>
              <a:t>r</a:t>
            </a:r>
            <a:endParaRPr lang="en-US" dirty="0" smtClean="0"/>
          </a:p>
        </p:txBody>
      </p:sp>
      <p:sp>
        <p:nvSpPr>
          <p:cNvPr id="13" name="TextBox 12"/>
          <p:cNvSpPr txBox="1"/>
          <p:nvPr/>
        </p:nvSpPr>
        <p:spPr>
          <a:xfrm>
            <a:off x="959045" y="896871"/>
            <a:ext cx="3275256" cy="646331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Parameter Routine</a:t>
            </a:r>
          </a:p>
          <a:p>
            <a:r>
              <a:rPr lang="en-US" dirty="0" smtClean="0"/>
              <a:t>Luminosity, …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1896308" y="2113509"/>
            <a:ext cx="1626409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 err="1" smtClean="0"/>
              <a:t>E</a:t>
            </a:r>
            <a:r>
              <a:rPr lang="en-US" sz="1600" baseline="-25000" dirty="0" err="1" smtClean="0"/>
              <a:t>cms</a:t>
            </a:r>
            <a:r>
              <a:rPr lang="en-US" sz="1600" baseline="-25000" dirty="0" smtClean="0"/>
              <a:t>,</a:t>
            </a:r>
            <a:r>
              <a:rPr lang="en-US" sz="1600" dirty="0" smtClean="0"/>
              <a:t> G, </a:t>
            </a:r>
            <a:r>
              <a:rPr lang="en-US" sz="1600" dirty="0" err="1" smtClean="0"/>
              <a:t>L</a:t>
            </a:r>
            <a:r>
              <a:rPr lang="en-US" sz="1600" baseline="-25000" dirty="0" err="1" smtClean="0"/>
              <a:t>structure</a:t>
            </a:r>
            <a:endParaRPr lang="en-US" sz="1600" dirty="0" smtClean="0"/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5645080" y="775923"/>
          <a:ext cx="3498919" cy="4491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8946"/>
                <a:gridCol w="1825530"/>
                <a:gridCol w="854443"/>
              </a:tblGrid>
              <a:tr h="26795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Variable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Meaning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Current value</a:t>
                      </a:r>
                      <a:endParaRPr lang="en-US" sz="1200" dirty="0"/>
                    </a:p>
                  </a:txBody>
                  <a:tcPr/>
                </a:tc>
              </a:tr>
              <a:tr h="267959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I</a:t>
                      </a:r>
                      <a:r>
                        <a:rPr lang="en-US" sz="1200" baseline="-25000" dirty="0" err="1" smtClean="0"/>
                        <a:t>drive</a:t>
                      </a:r>
                      <a:endParaRPr lang="en-US" sz="12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Drive beam current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101A</a:t>
                      </a:r>
                      <a:endParaRPr lang="en-US" sz="1200" dirty="0"/>
                    </a:p>
                  </a:txBody>
                  <a:tcPr/>
                </a:tc>
              </a:tr>
              <a:tr h="267959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E</a:t>
                      </a:r>
                      <a:r>
                        <a:rPr lang="en-US" sz="1200" baseline="-25000" dirty="0" err="1" smtClean="0"/>
                        <a:t>drive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Drive beam energy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2.37GeV</a:t>
                      </a:r>
                      <a:endParaRPr lang="en-US" sz="1200" dirty="0"/>
                    </a:p>
                  </a:txBody>
                  <a:tcPr/>
                </a:tc>
              </a:tr>
              <a:tr h="26795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τ</a:t>
                      </a:r>
                      <a:r>
                        <a:rPr lang="en-US" sz="1200" baseline="-25000" dirty="0" smtClean="0"/>
                        <a:t>RF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Main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err="1" smtClean="0"/>
                        <a:t>linac</a:t>
                      </a:r>
                      <a:r>
                        <a:rPr lang="en-US" sz="1200" baseline="0" dirty="0" smtClean="0"/>
                        <a:t> </a:t>
                      </a:r>
                      <a:r>
                        <a:rPr lang="en-US" sz="1200" baseline="0" dirty="0" smtClean="0"/>
                        <a:t>RF pulse length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244ns</a:t>
                      </a:r>
                      <a:endParaRPr lang="en-US" sz="1200" dirty="0"/>
                    </a:p>
                  </a:txBody>
                  <a:tcPr/>
                </a:tc>
              </a:tr>
              <a:tr h="462505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N</a:t>
                      </a:r>
                      <a:r>
                        <a:rPr lang="en-US" sz="1200" baseline="-25000" dirty="0" err="1" smtClean="0"/>
                        <a:t>sector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Number of drive beam sectors per </a:t>
                      </a:r>
                      <a:r>
                        <a:rPr lang="en-US" sz="1200" dirty="0" err="1" smtClean="0"/>
                        <a:t>linac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4</a:t>
                      </a:r>
                      <a:endParaRPr lang="en-US" sz="1200" dirty="0"/>
                    </a:p>
                  </a:txBody>
                  <a:tcPr/>
                </a:tc>
              </a:tr>
              <a:tr h="267959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N</a:t>
                      </a:r>
                      <a:r>
                        <a:rPr lang="en-US" sz="1200" baseline="-25000" dirty="0" err="1" smtClean="0"/>
                        <a:t>combine</a:t>
                      </a:r>
                      <a:endParaRPr lang="en-US" sz="12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Combination number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24</a:t>
                      </a:r>
                      <a:endParaRPr lang="en-US" sz="1200" dirty="0"/>
                    </a:p>
                  </a:txBody>
                  <a:tcPr/>
                </a:tc>
              </a:tr>
              <a:tr h="267959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err="1" smtClean="0"/>
                        <a:t>f</a:t>
                      </a:r>
                      <a:r>
                        <a:rPr lang="en-US" sz="1200" baseline="-25000" dirty="0" err="1" smtClean="0"/>
                        <a:t>r</a:t>
                      </a:r>
                      <a:endParaRPr lang="en-US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Repetition rate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50Hz</a:t>
                      </a:r>
                      <a:endParaRPr lang="en-US" sz="1200" dirty="0"/>
                    </a:p>
                  </a:txBody>
                  <a:tcPr/>
                </a:tc>
              </a:tr>
              <a:tr h="462505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N</a:t>
                      </a:r>
                      <a:endParaRPr lang="en-US" sz="12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Main beam bunch charge in </a:t>
                      </a:r>
                      <a:r>
                        <a:rPr lang="en-US" sz="1200" dirty="0" err="1" smtClean="0"/>
                        <a:t>linac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3.72e9</a:t>
                      </a:r>
                      <a:endParaRPr lang="en-US" sz="1200" dirty="0"/>
                    </a:p>
                  </a:txBody>
                  <a:tcPr/>
                </a:tc>
              </a:tr>
              <a:tr h="267959">
                <a:tc>
                  <a:txBody>
                    <a:bodyPr/>
                    <a:lstStyle/>
                    <a:p>
                      <a:r>
                        <a:rPr lang="en-US" sz="1200" baseline="0" dirty="0" err="1" smtClean="0"/>
                        <a:t>n</a:t>
                      </a:r>
                      <a:r>
                        <a:rPr lang="en-US" sz="1200" baseline="-25000" dirty="0" err="1" smtClean="0"/>
                        <a:t>b</a:t>
                      </a:r>
                      <a:endParaRPr lang="en-US" sz="12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MB bunches per pulse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312</a:t>
                      </a:r>
                      <a:endParaRPr lang="en-US" sz="1200" dirty="0"/>
                    </a:p>
                  </a:txBody>
                  <a:tcPr/>
                </a:tc>
              </a:tr>
              <a:tr h="267959">
                <a:tc>
                  <a:txBody>
                    <a:bodyPr/>
                    <a:lstStyle/>
                    <a:p>
                      <a:r>
                        <a:rPr lang="en-US" sz="1200" dirty="0" err="1" smtClean="0"/>
                        <a:t>n</a:t>
                      </a:r>
                      <a:r>
                        <a:rPr lang="en-US" sz="1200" baseline="-25000" dirty="0" err="1" smtClean="0"/>
                        <a:t>cycle</a:t>
                      </a:r>
                      <a:endParaRPr lang="en-US" sz="12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Spacing between MB bunches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6 cycles</a:t>
                      </a:r>
                      <a:endParaRPr lang="en-US" sz="1200" dirty="0"/>
                    </a:p>
                  </a:txBody>
                  <a:tcPr/>
                </a:tc>
              </a:tr>
              <a:tr h="267959"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E</a:t>
                      </a:r>
                      <a:r>
                        <a:rPr lang="en-US" sz="1200" baseline="-25000" dirty="0" smtClean="0"/>
                        <a:t>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MB energy</a:t>
                      </a:r>
                      <a:r>
                        <a:rPr lang="en-US" sz="1200" baseline="0" dirty="0" smtClean="0"/>
                        <a:t> at </a:t>
                      </a:r>
                      <a:r>
                        <a:rPr lang="en-US" sz="1200" baseline="0" dirty="0" err="1" smtClean="0"/>
                        <a:t>linac</a:t>
                      </a:r>
                      <a:r>
                        <a:rPr lang="en-US" sz="1200" baseline="0" dirty="0" smtClean="0"/>
                        <a:t> entrance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9GeV</a:t>
                      </a:r>
                      <a:endParaRPr lang="en-US" sz="1200" dirty="0"/>
                    </a:p>
                  </a:txBody>
                  <a:tcPr/>
                </a:tc>
              </a:tr>
              <a:tr h="267959">
                <a:tc>
                  <a:txBody>
                    <a:bodyPr/>
                    <a:lstStyle/>
                    <a:p>
                      <a:r>
                        <a:rPr lang="en-US" sz="1200" baseline="0" dirty="0" err="1" smtClean="0"/>
                        <a:t>E</a:t>
                      </a:r>
                      <a:r>
                        <a:rPr lang="en-US" sz="1200" baseline="-25000" dirty="0" err="1" smtClean="0"/>
                        <a:t>cms</a:t>
                      </a:r>
                      <a:endParaRPr lang="en-US" sz="12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Centre-of-mass energy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500GeV</a:t>
                      </a:r>
                      <a:endParaRPr lang="en-US" sz="1200" dirty="0"/>
                    </a:p>
                  </a:txBody>
                  <a:tcPr/>
                </a:tc>
              </a:tr>
              <a:tr h="267959">
                <a:tc>
                  <a:txBody>
                    <a:bodyPr/>
                    <a:lstStyle/>
                    <a:p>
                      <a:r>
                        <a:rPr lang="en-US" sz="1200" baseline="0" dirty="0" smtClean="0"/>
                        <a:t>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Main </a:t>
                      </a:r>
                      <a:r>
                        <a:rPr lang="en-US" sz="1200" dirty="0" err="1" smtClean="0"/>
                        <a:t>linac</a:t>
                      </a:r>
                      <a:r>
                        <a:rPr lang="en-US" sz="1200" dirty="0" smtClean="0"/>
                        <a:t> gradient</a:t>
                      </a:r>
                      <a:endParaRPr lang="en-US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200" dirty="0" smtClean="0"/>
                        <a:t>100MV/m</a:t>
                      </a:r>
                      <a:endParaRPr lang="en-US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8" name="Bent-Up Arrow 17"/>
          <p:cNvSpPr/>
          <p:nvPr/>
        </p:nvSpPr>
        <p:spPr>
          <a:xfrm flipH="1" flipV="1">
            <a:off x="310810" y="1139431"/>
            <a:ext cx="635067" cy="751792"/>
          </a:xfrm>
          <a:prstGeom prst="bentUpArrow">
            <a:avLst>
              <a:gd name="adj1" fmla="val 17701"/>
              <a:gd name="adj2" fmla="val 2500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Bent-Up Arrow 20"/>
          <p:cNvSpPr/>
          <p:nvPr/>
        </p:nvSpPr>
        <p:spPr>
          <a:xfrm flipV="1">
            <a:off x="1045916" y="2425967"/>
            <a:ext cx="850392" cy="751792"/>
          </a:xfrm>
          <a:prstGeom prst="bentUpArrow">
            <a:avLst>
              <a:gd name="adj1" fmla="val 17701"/>
              <a:gd name="adj2" fmla="val 2500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Down Arrow 22"/>
          <p:cNvSpPr/>
          <p:nvPr/>
        </p:nvSpPr>
        <p:spPr>
          <a:xfrm>
            <a:off x="2501695" y="2716827"/>
            <a:ext cx="243604" cy="488746"/>
          </a:xfrm>
          <a:prstGeom prst="downArrow">
            <a:avLst>
              <a:gd name="adj1" fmla="val 42228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Down Arrow 23"/>
          <p:cNvSpPr/>
          <p:nvPr/>
        </p:nvSpPr>
        <p:spPr>
          <a:xfrm>
            <a:off x="2483155" y="1580286"/>
            <a:ext cx="243604" cy="488746"/>
          </a:xfrm>
          <a:prstGeom prst="downArrow">
            <a:avLst>
              <a:gd name="adj1" fmla="val 42228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Bent-Up Arrow 24"/>
          <p:cNvSpPr/>
          <p:nvPr/>
        </p:nvSpPr>
        <p:spPr>
          <a:xfrm flipV="1">
            <a:off x="4241492" y="1167306"/>
            <a:ext cx="616148" cy="751792"/>
          </a:xfrm>
          <a:prstGeom prst="bentUpArrow">
            <a:avLst>
              <a:gd name="adj1" fmla="val 17701"/>
              <a:gd name="adj2" fmla="val 2500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Bent-Up Arrow 25"/>
          <p:cNvSpPr/>
          <p:nvPr/>
        </p:nvSpPr>
        <p:spPr>
          <a:xfrm flipH="1" flipV="1">
            <a:off x="3643231" y="2425967"/>
            <a:ext cx="751324" cy="751792"/>
          </a:xfrm>
          <a:prstGeom prst="bentUpArrow">
            <a:avLst>
              <a:gd name="adj1" fmla="val 17701"/>
              <a:gd name="adj2" fmla="val 25000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Down Arrow 26"/>
          <p:cNvSpPr/>
          <p:nvPr/>
        </p:nvSpPr>
        <p:spPr>
          <a:xfrm>
            <a:off x="4614036" y="3427677"/>
            <a:ext cx="243604" cy="2042035"/>
          </a:xfrm>
          <a:prstGeom prst="downArrow">
            <a:avLst>
              <a:gd name="adj1" fmla="val 42228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Down Arrow 27"/>
          <p:cNvSpPr/>
          <p:nvPr/>
        </p:nvSpPr>
        <p:spPr>
          <a:xfrm>
            <a:off x="457200" y="3645550"/>
            <a:ext cx="243604" cy="1824163"/>
          </a:xfrm>
          <a:prstGeom prst="downArrow">
            <a:avLst>
              <a:gd name="adj1" fmla="val 42228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re-baselining, February 2013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34981"/>
          </a:xfrm>
        </p:spPr>
        <p:txBody>
          <a:bodyPr>
            <a:normAutofit/>
          </a:bodyPr>
          <a:lstStyle/>
          <a:p>
            <a:r>
              <a:rPr lang="en-US" sz="3200" dirty="0" smtClean="0"/>
              <a:t>Simplified Parameter Diagram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158410" y="5469713"/>
            <a:ext cx="3238236" cy="64633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Drive Beam Generation Complex</a:t>
            </a:r>
          </a:p>
          <a:p>
            <a:r>
              <a:rPr lang="en-US" dirty="0" err="1" smtClean="0"/>
              <a:t>P</a:t>
            </a:r>
            <a:r>
              <a:rPr lang="en-US" baseline="-25000" dirty="0" err="1" smtClean="0"/>
              <a:t>klystron</a:t>
            </a:r>
            <a:r>
              <a:rPr lang="en-US" dirty="0" smtClean="0"/>
              <a:t>,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klystron</a:t>
            </a:r>
            <a:r>
              <a:rPr lang="en-US" dirty="0" smtClean="0"/>
              <a:t>, L</a:t>
            </a:r>
            <a:r>
              <a:rPr lang="en-US" baseline="-25000" dirty="0" smtClean="0"/>
              <a:t>DBA</a:t>
            </a:r>
            <a:r>
              <a:rPr lang="en-US" dirty="0" smtClean="0"/>
              <a:t>, …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643231" y="5469712"/>
            <a:ext cx="3236784" cy="646331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Main Beam Generation Complex</a:t>
            </a:r>
          </a:p>
          <a:p>
            <a:r>
              <a:rPr lang="en-US" dirty="0" err="1" smtClean="0"/>
              <a:t>P</a:t>
            </a:r>
            <a:r>
              <a:rPr lang="en-US" baseline="-25000" dirty="0" err="1" smtClean="0"/>
              <a:t>klystron</a:t>
            </a:r>
            <a:r>
              <a:rPr lang="en-US" dirty="0" smtClean="0"/>
              <a:t>, …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132723" y="3574618"/>
            <a:ext cx="3275256" cy="646331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Two-Beam Acceleration Complex</a:t>
            </a:r>
          </a:p>
          <a:p>
            <a:r>
              <a:rPr lang="en-US" dirty="0" err="1" smtClean="0"/>
              <a:t>L</a:t>
            </a:r>
            <a:r>
              <a:rPr lang="en-US" baseline="-25000" dirty="0" err="1" smtClean="0"/>
              <a:t>module</a:t>
            </a:r>
            <a:r>
              <a:rPr lang="en-US" dirty="0" smtClean="0"/>
              <a:t>, </a:t>
            </a:r>
            <a:r>
              <a:rPr lang="en-US" dirty="0" err="1" smtClean="0"/>
              <a:t>Δ</a:t>
            </a:r>
            <a:r>
              <a:rPr lang="en-US" baseline="-25000" dirty="0" err="1" smtClean="0"/>
              <a:t>structure</a:t>
            </a:r>
            <a:r>
              <a:rPr lang="en-US" dirty="0" smtClean="0"/>
              <a:t>, …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959045" y="896871"/>
            <a:ext cx="3275256" cy="646331"/>
          </a:xfrm>
          <a:prstGeom prst="rect">
            <a:avLst/>
          </a:prstGeom>
          <a:solidFill>
            <a:srgbClr val="FF66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Parameter Routine</a:t>
            </a:r>
          </a:p>
          <a:p>
            <a:r>
              <a:rPr lang="en-US" dirty="0" smtClean="0"/>
              <a:t>Luminosity, …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086809" y="2151609"/>
            <a:ext cx="1265991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C</a:t>
            </a:r>
            <a:r>
              <a:rPr lang="en-US" baseline="-25000" dirty="0" err="1" smtClean="0"/>
              <a:t>inestment</a:t>
            </a:r>
            <a:r>
              <a:rPr lang="en-US" dirty="0" smtClean="0"/>
              <a:t>,</a:t>
            </a:r>
            <a:endParaRPr lang="en-US" dirty="0" smtClean="0"/>
          </a:p>
          <a:p>
            <a:r>
              <a:rPr lang="en-US" dirty="0" err="1" smtClean="0"/>
              <a:t>C</a:t>
            </a:r>
            <a:r>
              <a:rPr lang="en-US" baseline="-25000" dirty="0" err="1" smtClean="0"/>
              <a:t>operation</a:t>
            </a:r>
            <a:r>
              <a:rPr lang="en-US" dirty="0" err="1" smtClean="0"/>
              <a:t>,P</a:t>
            </a:r>
            <a:endParaRPr lang="en-US" dirty="0" smtClean="0"/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6042324" y="775923"/>
          <a:ext cx="2923876" cy="1341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8076"/>
                <a:gridCol w="1955800"/>
              </a:tblGrid>
              <a:tr h="267959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Variable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Meaning</a:t>
                      </a:r>
                      <a:endParaRPr lang="en-US" sz="1600" dirty="0"/>
                    </a:p>
                  </a:txBody>
                  <a:tcPr/>
                </a:tc>
              </a:tr>
              <a:tr h="267959">
                <a:tc>
                  <a:txBody>
                    <a:bodyPr/>
                    <a:lstStyle/>
                    <a:p>
                      <a:r>
                        <a:rPr lang="en-US" sz="1600" baseline="0" dirty="0" err="1" smtClean="0"/>
                        <a:t>C</a:t>
                      </a:r>
                      <a:r>
                        <a:rPr lang="en-US" sz="1600" baseline="-25000" dirty="0" err="1" smtClean="0"/>
                        <a:t>investment</a:t>
                      </a:r>
                      <a:endParaRPr lang="en-US" sz="16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Investment</a:t>
                      </a:r>
                      <a:r>
                        <a:rPr lang="en-US" sz="1600" baseline="0" dirty="0" smtClean="0"/>
                        <a:t> cost</a:t>
                      </a:r>
                      <a:endParaRPr lang="en-US" sz="1600" dirty="0"/>
                    </a:p>
                  </a:txBody>
                  <a:tcPr/>
                </a:tc>
              </a:tr>
              <a:tr h="267959"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C</a:t>
                      </a:r>
                      <a:r>
                        <a:rPr lang="en-US" sz="1600" baseline="-25000" dirty="0" err="1" smtClean="0"/>
                        <a:t>operation</a:t>
                      </a:r>
                      <a:endParaRPr lang="en-US" sz="16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Operation</a:t>
                      </a:r>
                      <a:r>
                        <a:rPr lang="en-US" sz="1600" baseline="0" dirty="0" smtClean="0"/>
                        <a:t> cost/year</a:t>
                      </a:r>
                      <a:endParaRPr lang="en-US" sz="1600" dirty="0"/>
                    </a:p>
                  </a:txBody>
                  <a:tcPr/>
                </a:tc>
              </a:tr>
              <a:tr h="267959">
                <a:tc>
                  <a:txBody>
                    <a:bodyPr/>
                    <a:lstStyle/>
                    <a:p>
                      <a:r>
                        <a:rPr lang="en-US" sz="1600" baseline="0" dirty="0" smtClean="0"/>
                        <a:t>P</a:t>
                      </a:r>
                      <a:endParaRPr lang="en-US" sz="1600" baseline="-250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Power</a:t>
                      </a:r>
                      <a:r>
                        <a:rPr lang="en-US" sz="1600" baseline="0" dirty="0" smtClean="0"/>
                        <a:t> consumption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4" name="Down Arrow 23"/>
          <p:cNvSpPr/>
          <p:nvPr/>
        </p:nvSpPr>
        <p:spPr>
          <a:xfrm flipV="1">
            <a:off x="2595998" y="1543202"/>
            <a:ext cx="243604" cy="570307"/>
          </a:xfrm>
          <a:prstGeom prst="downArrow">
            <a:avLst>
              <a:gd name="adj1" fmla="val 42228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Bent-Up Arrow 24"/>
          <p:cNvSpPr/>
          <p:nvPr/>
        </p:nvSpPr>
        <p:spPr>
          <a:xfrm>
            <a:off x="3854397" y="1443237"/>
            <a:ext cx="1493400" cy="670272"/>
          </a:xfrm>
          <a:prstGeom prst="bentUpArrow">
            <a:avLst>
              <a:gd name="adj1" fmla="val 17701"/>
              <a:gd name="adj2" fmla="val 25000"/>
              <a:gd name="adj3" fmla="val 30192"/>
            </a:avLst>
          </a:prstGeom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smtClean="0"/>
              <a:t>D. Schulte</a:t>
            </a:r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CLIC re-baselining, February 2013</a:t>
            </a:r>
            <a:endParaRPr lang="en-US" dirty="0"/>
          </a:p>
        </p:txBody>
      </p:sp>
      <p:sp>
        <p:nvSpPr>
          <p:cNvPr id="30" name="Down Arrow 29"/>
          <p:cNvSpPr/>
          <p:nvPr/>
        </p:nvSpPr>
        <p:spPr>
          <a:xfrm flipV="1">
            <a:off x="4753736" y="2908299"/>
            <a:ext cx="243604" cy="2485211"/>
          </a:xfrm>
          <a:prstGeom prst="downArrow">
            <a:avLst>
              <a:gd name="adj1" fmla="val 42228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4301679" y="2528263"/>
            <a:ext cx="1172022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C</a:t>
            </a:r>
            <a:r>
              <a:rPr lang="en-US" baseline="-25000" dirty="0" err="1" smtClean="0"/>
              <a:t>inestment</a:t>
            </a:r>
            <a:r>
              <a:rPr lang="en-US" dirty="0" smtClean="0"/>
              <a:t>,</a:t>
            </a:r>
          </a:p>
          <a:p>
            <a:r>
              <a:rPr lang="en-US" dirty="0" err="1" smtClean="0"/>
              <a:t>C</a:t>
            </a:r>
            <a:r>
              <a:rPr lang="en-US" baseline="-25000" dirty="0" err="1" smtClean="0"/>
              <a:t>operation</a:t>
            </a:r>
            <a:r>
              <a:rPr lang="en-US" dirty="0" err="1" smtClean="0"/>
              <a:t>,P</a:t>
            </a:r>
            <a:endParaRPr lang="en-US" dirty="0" smtClean="0"/>
          </a:p>
        </p:txBody>
      </p:sp>
      <p:sp>
        <p:nvSpPr>
          <p:cNvPr id="32" name="TextBox 31"/>
          <p:cNvSpPr txBox="1"/>
          <p:nvPr/>
        </p:nvSpPr>
        <p:spPr>
          <a:xfrm>
            <a:off x="76200" y="2469109"/>
            <a:ext cx="1132723" cy="646331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C</a:t>
            </a:r>
            <a:r>
              <a:rPr lang="en-US" baseline="-25000" dirty="0" err="1" smtClean="0"/>
              <a:t>inestment</a:t>
            </a:r>
            <a:r>
              <a:rPr lang="en-US" dirty="0" smtClean="0"/>
              <a:t>,</a:t>
            </a:r>
          </a:p>
          <a:p>
            <a:r>
              <a:rPr lang="en-US" dirty="0" err="1" smtClean="0"/>
              <a:t>C</a:t>
            </a:r>
            <a:r>
              <a:rPr lang="en-US" baseline="-25000" dirty="0" err="1" smtClean="0"/>
              <a:t>operation</a:t>
            </a:r>
            <a:r>
              <a:rPr lang="en-US" dirty="0" err="1" smtClean="0"/>
              <a:t>,P</a:t>
            </a:r>
            <a:endParaRPr lang="en-US" dirty="0" smtClean="0"/>
          </a:p>
        </p:txBody>
      </p:sp>
      <p:sp>
        <p:nvSpPr>
          <p:cNvPr id="33" name="Down Arrow 32"/>
          <p:cNvSpPr/>
          <p:nvPr/>
        </p:nvSpPr>
        <p:spPr>
          <a:xfrm flipV="1">
            <a:off x="537173" y="3155351"/>
            <a:ext cx="243604" cy="2225460"/>
          </a:xfrm>
          <a:prstGeom prst="downArrow">
            <a:avLst>
              <a:gd name="adj1" fmla="val 42228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Down Arrow 33"/>
          <p:cNvSpPr/>
          <p:nvPr/>
        </p:nvSpPr>
        <p:spPr>
          <a:xfrm flipV="1">
            <a:off x="2590800" y="2882899"/>
            <a:ext cx="243604" cy="570307"/>
          </a:xfrm>
          <a:prstGeom prst="downArrow">
            <a:avLst>
              <a:gd name="adj1" fmla="val 42228"/>
              <a:gd name="adj2" fmla="val 50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Bent-Up Arrow 34"/>
          <p:cNvSpPr/>
          <p:nvPr/>
        </p:nvSpPr>
        <p:spPr>
          <a:xfrm flipV="1">
            <a:off x="-6327" y="1543199"/>
            <a:ext cx="1339827" cy="558271"/>
          </a:xfrm>
          <a:prstGeom prst="bentUpArrow">
            <a:avLst>
              <a:gd name="adj1" fmla="val 17701"/>
              <a:gd name="adj2" fmla="val 25000"/>
              <a:gd name="adj3" fmla="val 30192"/>
            </a:avLst>
          </a:prstGeom>
          <a:scene3d>
            <a:camera prst="orthographicFront">
              <a:rot lat="0" lon="0" rev="5400000"/>
            </a:camera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6042325" y="3636258"/>
            <a:ext cx="3101676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Infrastructure and Services</a:t>
            </a:r>
          </a:p>
          <a:p>
            <a:r>
              <a:rPr lang="en-US" dirty="0" smtClean="0"/>
              <a:t>Controls and operational infrastructure</a:t>
            </a:r>
          </a:p>
        </p:txBody>
      </p:sp>
      <p:cxnSp>
        <p:nvCxnSpPr>
          <p:cNvPr id="38" name="Straight Arrow Connector 37"/>
          <p:cNvCxnSpPr>
            <a:stCxn id="15" idx="3"/>
            <a:endCxn id="36" idx="1"/>
          </p:cNvCxnSpPr>
          <p:nvPr/>
        </p:nvCxnSpPr>
        <p:spPr>
          <a:xfrm>
            <a:off x="3352800" y="2474775"/>
            <a:ext cx="2689525" cy="162314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endCxn id="36" idx="1"/>
          </p:cNvCxnSpPr>
          <p:nvPr/>
        </p:nvCxnSpPr>
        <p:spPr>
          <a:xfrm rot="16200000" flipH="1">
            <a:off x="5108021" y="3163619"/>
            <a:ext cx="1299984" cy="5686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>
            <a:stCxn id="32" idx="3"/>
            <a:endCxn id="36" idx="1"/>
          </p:cNvCxnSpPr>
          <p:nvPr/>
        </p:nvCxnSpPr>
        <p:spPr>
          <a:xfrm>
            <a:off x="1208923" y="2792275"/>
            <a:ext cx="4833402" cy="130564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10800000">
            <a:off x="4234302" y="1163166"/>
            <a:ext cx="2318899" cy="144444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>
            <a:off x="6042325" y="2607606"/>
            <a:ext cx="1265991" cy="64633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C</a:t>
            </a:r>
            <a:r>
              <a:rPr lang="en-US" baseline="-25000" dirty="0" err="1" smtClean="0"/>
              <a:t>inestment</a:t>
            </a:r>
            <a:r>
              <a:rPr lang="en-US" dirty="0" smtClean="0"/>
              <a:t>,</a:t>
            </a:r>
            <a:endParaRPr lang="en-US" dirty="0" smtClean="0"/>
          </a:p>
          <a:p>
            <a:r>
              <a:rPr lang="en-US" dirty="0" err="1" smtClean="0"/>
              <a:t>C</a:t>
            </a:r>
            <a:r>
              <a:rPr lang="en-US" baseline="-25000" dirty="0" err="1" smtClean="0"/>
              <a:t>operation</a:t>
            </a:r>
            <a:r>
              <a:rPr lang="en-US" dirty="0" err="1" smtClean="0"/>
              <a:t>,P</a:t>
            </a:r>
            <a:endParaRPr lang="en-US" dirty="0" smtClean="0"/>
          </a:p>
        </p:txBody>
      </p:sp>
      <p:cxnSp>
        <p:nvCxnSpPr>
          <p:cNvPr id="56" name="Straight Arrow Connector 55"/>
          <p:cNvCxnSpPr>
            <a:endCxn id="51" idx="2"/>
          </p:cNvCxnSpPr>
          <p:nvPr/>
        </p:nvCxnSpPr>
        <p:spPr>
          <a:xfrm rot="16200000" flipV="1">
            <a:off x="6484162" y="3445097"/>
            <a:ext cx="382321" cy="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5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141280</TotalTime>
  <Words>3168</Words>
  <Application>Microsoft Macintosh PowerPoint</Application>
  <PresentationFormat>On-screen Show (4:3)</PresentationFormat>
  <Paragraphs>758</Paragraphs>
  <Slides>45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7" baseType="lpstr">
      <vt:lpstr>Office Theme</vt:lpstr>
      <vt:lpstr>Microsoft Equation</vt:lpstr>
      <vt:lpstr>CLIC Re-baselining  February 2013 </vt:lpstr>
      <vt:lpstr>Timeline</vt:lpstr>
      <vt:lpstr>Staged Baseline Scenario</vt:lpstr>
      <vt:lpstr>Goals for Next Phase</vt:lpstr>
      <vt:lpstr>Power Consumption 500GeV (A)</vt:lpstr>
      <vt:lpstr>Cost of the 500GeV Stage</vt:lpstr>
      <vt:lpstr>Optimisation Ingredients</vt:lpstr>
      <vt:lpstr>Simplified Parameter Diagram</vt:lpstr>
      <vt:lpstr>Simplified Parameter Diagram</vt:lpstr>
      <vt:lpstr>Linac and Parameters</vt:lpstr>
      <vt:lpstr>Luminosity and Parameters</vt:lpstr>
      <vt:lpstr>Example: Damping Ring</vt:lpstr>
      <vt:lpstr>Drive Beam Parameters</vt:lpstr>
      <vt:lpstr>Drive Beam Parameters</vt:lpstr>
      <vt:lpstr>Discussion Animators</vt:lpstr>
      <vt:lpstr>Two-beam Acceleration Cost</vt:lpstr>
      <vt:lpstr>Two-beam Accelerator Cost Summary</vt:lpstr>
      <vt:lpstr>Conclusion on Two-beam Acceleration</vt:lpstr>
      <vt:lpstr>Main Beam Generation Cost</vt:lpstr>
      <vt:lpstr>Slide 20</vt:lpstr>
      <vt:lpstr>Slide 21</vt:lpstr>
      <vt:lpstr>Drive Beam Generation Cost</vt:lpstr>
      <vt:lpstr>Slide 23</vt:lpstr>
      <vt:lpstr>Drive Beam Accelerator RF Unit Cost</vt:lpstr>
      <vt:lpstr>Slide 25</vt:lpstr>
      <vt:lpstr>IS and COI Cost</vt:lpstr>
      <vt:lpstr>Linear Combination Model</vt:lpstr>
      <vt:lpstr>A Priori Functional Dependencies of Domain Costs</vt:lpstr>
      <vt:lpstr>IS and COI Cost Model</vt:lpstr>
      <vt:lpstr>Exploration of Klystron-based First Stage</vt:lpstr>
      <vt:lpstr>Conclusion</vt:lpstr>
      <vt:lpstr>Reserve</vt:lpstr>
      <vt:lpstr>Parameter Comparison</vt:lpstr>
      <vt:lpstr>Some Examples of Saving Options for Current Design</vt:lpstr>
      <vt:lpstr>Parameter Drivers</vt:lpstr>
      <vt:lpstr>Parameter Drivers</vt:lpstr>
      <vt:lpstr>Parameter Drivers</vt:lpstr>
      <vt:lpstr>Parameter Drivers</vt:lpstr>
      <vt:lpstr>Bunch Charge at Different Energies</vt:lpstr>
      <vt:lpstr>Variation of Drive Beam Parameters</vt:lpstr>
      <vt:lpstr>CDR Volume 3 Staging Scenarios</vt:lpstr>
      <vt:lpstr>Scenario B</vt:lpstr>
      <vt:lpstr>Scenario A</vt:lpstr>
      <vt:lpstr>Power Consumption 3TeV</vt:lpstr>
      <vt:lpstr>Structure Parameters for Optimisation Routine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Daniel Schulte</cp:lastModifiedBy>
  <cp:revision>555</cp:revision>
  <cp:lastPrinted>2012-10-11T07:08:15Z</cp:lastPrinted>
  <dcterms:created xsi:type="dcterms:W3CDTF">2013-01-28T12:59:02Z</dcterms:created>
  <dcterms:modified xsi:type="dcterms:W3CDTF">2013-01-31T20:43:14Z</dcterms:modified>
</cp:coreProperties>
</file>