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87" r:id="rId3"/>
    <p:sldId id="274" r:id="rId4"/>
    <p:sldId id="275" r:id="rId5"/>
    <p:sldId id="286" r:id="rId6"/>
    <p:sldId id="260" r:id="rId7"/>
    <p:sldId id="276" r:id="rId8"/>
    <p:sldId id="265" r:id="rId9"/>
    <p:sldId id="268" r:id="rId10"/>
    <p:sldId id="261" r:id="rId11"/>
    <p:sldId id="267" r:id="rId12"/>
    <p:sldId id="266" r:id="rId13"/>
    <p:sldId id="259" r:id="rId14"/>
    <p:sldId id="262" r:id="rId15"/>
    <p:sldId id="279" r:id="rId16"/>
    <p:sldId id="277" r:id="rId17"/>
    <p:sldId id="271" r:id="rId18"/>
    <p:sldId id="263" r:id="rId19"/>
    <p:sldId id="284" r:id="rId20"/>
    <p:sldId id="272" r:id="rId21"/>
    <p:sldId id="280" r:id="rId22"/>
    <p:sldId id="281" r:id="rId23"/>
    <p:sldId id="282" r:id="rId24"/>
    <p:sldId id="264" r:id="rId25"/>
    <p:sldId id="283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73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nard:clic:Workshops:CLIC_2013:power_500_B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nard:clic:Workshops:CLIC_2013:power_500_B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nard:clic:Workshops:CLIC_2013:power_500_B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Bernard:clic:Workshops:CLIC_2013:power_500_B.xlsx" TargetMode="External"/><Relationship Id="rId2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500 </a:t>
            </a:r>
            <a:r>
              <a:rPr lang="en-US" dirty="0" err="1"/>
              <a:t>GeV</a:t>
            </a:r>
            <a:r>
              <a:rPr lang="en-US" dirty="0"/>
              <a:t> </a:t>
            </a:r>
            <a:r>
              <a:rPr lang="en-US" dirty="0" smtClean="0"/>
              <a:t>– B, </a:t>
            </a:r>
            <a:r>
              <a:rPr lang="en-US" dirty="0"/>
              <a:t>total 235 MW</a:t>
            </a:r>
          </a:p>
        </c:rich>
      </c:tx>
      <c:layout>
        <c:manualLayout>
          <c:xMode val="edge"/>
          <c:yMode val="edge"/>
          <c:x val="0.210393482064742"/>
          <c:y val="0.12037037037037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000000"/>
                        </a:solidFill>
                      </a:rPr>
                      <a:t>DB RF
29%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Sheet1!$I$10:$I$13</c:f>
              <c:strCache>
                <c:ptCount val="4"/>
                <c:pt idx="0">
                  <c:v>MB Prod</c:v>
                </c:pt>
                <c:pt idx="1">
                  <c:v>DB RF</c:v>
                </c:pt>
                <c:pt idx="2">
                  <c:v>DB Other</c:v>
                </c:pt>
                <c:pt idx="3">
                  <c:v>ML&amp;Exp</c:v>
                </c:pt>
              </c:strCache>
            </c:strRef>
          </c:cat>
          <c:val>
            <c:numRef>
              <c:f>Sheet1!$J$10:$J$13</c:f>
              <c:numCache>
                <c:formatCode>0</c:formatCode>
                <c:ptCount val="4"/>
                <c:pt idx="0">
                  <c:v>79.29074437830236</c:v>
                </c:pt>
                <c:pt idx="1">
                  <c:v>69.1319514088187</c:v>
                </c:pt>
                <c:pt idx="2">
                  <c:v>30.12557604644431</c:v>
                </c:pt>
                <c:pt idx="3">
                  <c:v>56.87800047193048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3 TeV, total 589 MW</a:t>
            </a:r>
          </a:p>
        </c:rich>
      </c:tx>
      <c:layout>
        <c:manualLayout>
          <c:xMode val="edge"/>
          <c:yMode val="edge"/>
          <c:x val="0.277057961504812"/>
          <c:y val="0.115740740740741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b="1" dirty="0"/>
                      <a:t>DB RF
52%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Sheet1!$U$15:$U$18</c:f>
              <c:strCache>
                <c:ptCount val="4"/>
                <c:pt idx="0">
                  <c:v>MB Prod</c:v>
                </c:pt>
                <c:pt idx="1">
                  <c:v>DB RF</c:v>
                </c:pt>
                <c:pt idx="2">
                  <c:v>DB Other</c:v>
                </c:pt>
                <c:pt idx="3">
                  <c:v>ML&amp;Exp</c:v>
                </c:pt>
              </c:strCache>
            </c:strRef>
          </c:cat>
          <c:val>
            <c:numRef>
              <c:f>Sheet1!$V$15:$V$18</c:f>
              <c:numCache>
                <c:formatCode>0</c:formatCode>
                <c:ptCount val="4"/>
                <c:pt idx="0">
                  <c:v>74.89003436426117</c:v>
                </c:pt>
                <c:pt idx="1">
                  <c:v>308.668384879725</c:v>
                </c:pt>
                <c:pt idx="2">
                  <c:v>89.05841924398625</c:v>
                </c:pt>
                <c:pt idx="3">
                  <c:v>116.3831615120275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Sheet1!$C$34:$C$37</c:f>
              <c:strCache>
                <c:ptCount val="4"/>
                <c:pt idx="0">
                  <c:v>CV</c:v>
                </c:pt>
                <c:pt idx="1">
                  <c:v>MB prod</c:v>
                </c:pt>
                <c:pt idx="2">
                  <c:v>DB non RF</c:v>
                </c:pt>
                <c:pt idx="3">
                  <c:v>other opt'd</c:v>
                </c:pt>
              </c:strCache>
            </c:strRef>
          </c:cat>
          <c:val>
            <c:numRef>
              <c:f>Sheet1!$D$34:$D$37</c:f>
              <c:numCache>
                <c:formatCode>General</c:formatCode>
                <c:ptCount val="4"/>
                <c:pt idx="0">
                  <c:v>52.2</c:v>
                </c:pt>
                <c:pt idx="1">
                  <c:v>79.0</c:v>
                </c:pt>
                <c:pt idx="2">
                  <c:v>30.0</c:v>
                </c:pt>
                <c:pt idx="3" formatCode="0">
                  <c:v>74.22627230549583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pieChart>
        <c:varyColors val="1"/>
        <c:ser>
          <c:idx val="0"/>
          <c:order val="0"/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Sheet1!$N$34:$N$37</c:f>
              <c:strCache>
                <c:ptCount val="4"/>
                <c:pt idx="0">
                  <c:v>CV</c:v>
                </c:pt>
                <c:pt idx="1">
                  <c:v>MB prod</c:v>
                </c:pt>
                <c:pt idx="2">
                  <c:v>DB non RF</c:v>
                </c:pt>
                <c:pt idx="3">
                  <c:v>other opt'd</c:v>
                </c:pt>
              </c:strCache>
            </c:strRef>
          </c:cat>
          <c:val>
            <c:numRef>
              <c:f>Sheet1!$O$34:$O$37</c:f>
              <c:numCache>
                <c:formatCode>General</c:formatCode>
                <c:ptCount val="4"/>
                <c:pt idx="0">
                  <c:v>94.8</c:v>
                </c:pt>
                <c:pt idx="1">
                  <c:v>75.0</c:v>
                </c:pt>
                <c:pt idx="2">
                  <c:v>89.0</c:v>
                </c:pt>
                <c:pt idx="3" formatCode="0">
                  <c:v>330.2761774204019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0.05596</cdr:x>
      <cdr:y>0.76472</cdr:y>
    </cdr:from>
    <cdr:to>
      <cdr:x>0.31242</cdr:x>
      <cdr:y>0.99109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6355" y="1767574"/>
          <a:ext cx="1037376" cy="523220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400" dirty="0" smtClean="0"/>
            <a:t>RF DB </a:t>
          </a:r>
          <a:r>
            <a:rPr lang="en-US" sz="1400" dirty="0" err="1" smtClean="0"/>
            <a:t>linac</a:t>
          </a:r>
          <a:r>
            <a:rPr lang="en-US" sz="1400" dirty="0" smtClean="0"/>
            <a:t>,</a:t>
          </a:r>
        </a:p>
        <a:p xmlns:a="http://schemas.openxmlformats.org/drawingml/2006/main">
          <a:r>
            <a:rPr lang="en-US" sz="1400" dirty="0" smtClean="0"/>
            <a:t>RF ML</a:t>
          </a:r>
          <a:endParaRPr lang="en-US" sz="1400" dirty="0"/>
        </a:p>
      </cdr:txBody>
    </cdr:sp>
  </cdr:relSizeAnchor>
  <cdr:relSizeAnchor xmlns:cdr="http://schemas.openxmlformats.org/drawingml/2006/chartDrawing">
    <cdr:from>
      <cdr:x>0.28231</cdr:x>
      <cdr:y>0.77085</cdr:y>
    </cdr:from>
    <cdr:to>
      <cdr:x>0.36312</cdr:x>
      <cdr:y>0.89598</cdr:y>
    </cdr:to>
    <cdr:cxnSp macro="">
      <cdr:nvCxnSpPr>
        <cdr:cNvPr id="3" name="Straight Arrow Connector 2"/>
        <cdr:cNvCxnSpPr/>
      </cdr:nvCxnSpPr>
      <cdr:spPr>
        <a:xfrm xmlns:a="http://schemas.openxmlformats.org/drawingml/2006/main" flipV="1">
          <a:off x="1141911" y="1781736"/>
          <a:ext cx="326908" cy="289221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0FAD57-4B7E-304C-810F-88EC529004C9}" type="datetimeFigureOut">
              <a:rPr lang="en-US" smtClean="0"/>
              <a:t>2/4/13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B0821-E69A-BD40-BD99-DCB1C7BA49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4580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AF7E34-3978-CC49-A900-005AD1A42C66}" type="datetimeFigureOut">
              <a:rPr lang="en-US" smtClean="0"/>
              <a:t>2/4/13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08E02C-D38A-F74D-9DBB-F619E4B7C3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13584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4C356-7A9C-6541-BAFA-9D45DFB8D62B}" type="datetime1">
              <a:rPr lang="en-US" smtClean="0"/>
              <a:t>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425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6A73F-0F06-4A4D-91B1-F73FFE96D6A6}" type="datetime1">
              <a:rPr lang="en-US" smtClean="0"/>
              <a:t>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882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B047B-B13C-4040-B546-962EA9FC3A6C}" type="datetime1">
              <a:rPr lang="en-US" smtClean="0"/>
              <a:t>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4710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1DCC5-7DAB-DF46-8FBB-E4E7B06A35AC}" type="datetime1">
              <a:rPr lang="en-US" smtClean="0"/>
              <a:t>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27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65B2C-B9ED-E846-AFDE-E34597626E27}" type="datetime1">
              <a:rPr lang="en-US" smtClean="0"/>
              <a:t>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220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8A3D30-2DEB-4E4E-A7C0-47B0F5769518}" type="datetime1">
              <a:rPr lang="en-US" smtClean="0"/>
              <a:t>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33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BDF3A-503F-834C-B9FC-2EF3CB6AC6A9}" type="datetime1">
              <a:rPr lang="en-US" smtClean="0"/>
              <a:t>2/4/13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620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868EEC-01FA-8340-802A-14AACB2BF3FE}" type="datetime1">
              <a:rPr lang="en-US" smtClean="0"/>
              <a:t>2/4/13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253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EBAF43-88FB-3C4C-9A08-B4D20011B49E}" type="datetime1">
              <a:rPr lang="en-US" smtClean="0"/>
              <a:t>2/4/13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6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AAA92-2194-B043-B794-0C4194ECB7E8}" type="datetime1">
              <a:rPr lang="en-US" smtClean="0"/>
              <a:t>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7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78852-55FA-844A-ACA6-F9A38DB8C672}" type="datetime1">
              <a:rPr lang="en-US" smtClean="0"/>
              <a:t>2/4/13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401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025B7-5630-9A43-96B2-9469143D9354}" type="datetime1">
              <a:rPr lang="en-US" smtClean="0"/>
              <a:t>2/4/13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D1887-5EC0-E74A-AADB-1A43626224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4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5412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CLIC Power &amp; Energy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84404"/>
            <a:ext cx="6400800" cy="1752600"/>
          </a:xfrm>
        </p:spPr>
        <p:txBody>
          <a:bodyPr/>
          <a:lstStyle/>
          <a:p>
            <a:r>
              <a:rPr lang="en-US" sz="2400" dirty="0" smtClean="0">
                <a:solidFill>
                  <a:srgbClr val="000090"/>
                </a:solidFill>
              </a:rPr>
              <a:t>Bernard Jeanneret &amp; Philippe Lebrun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CLIC Workshop 2013</a:t>
            </a:r>
          </a:p>
          <a:p>
            <a:r>
              <a:rPr lang="en-US" sz="2400" dirty="0" smtClean="0">
                <a:solidFill>
                  <a:srgbClr val="000090"/>
                </a:solidFill>
              </a:rPr>
              <a:t>CERN, 28 January 2013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33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1830818"/>
              </p:ext>
            </p:extLst>
          </p:nvPr>
        </p:nvGraphicFramePr>
        <p:xfrm>
          <a:off x="899592" y="548680"/>
          <a:ext cx="5569244" cy="6181555"/>
        </p:xfrm>
        <a:graphic>
          <a:graphicData uri="http://schemas.openxmlformats.org/drawingml/2006/table">
            <a:tbl>
              <a:tblPr/>
              <a:tblGrid>
                <a:gridCol w="1843522"/>
                <a:gridCol w="837965"/>
                <a:gridCol w="837965"/>
                <a:gridCol w="373862"/>
                <a:gridCol w="837965"/>
                <a:gridCol w="837965"/>
              </a:tblGrid>
              <a:tr h="199405">
                <a:tc>
                  <a:txBody>
                    <a:bodyPr/>
                    <a:lstStyle/>
                    <a:p>
                      <a:pPr algn="l" fontAlgn="b"/>
                      <a:endParaRPr lang="cs-CZ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LUM_opt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Low_entry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E_CM [TeV]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1.4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0.5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[MW]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injectors magnets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injectors RF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24.3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PDR+DR magnets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PDR+DR RF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17.6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17.2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Transport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 Long Transport Line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injectors Sol+Mag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injectors RF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66.8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127.6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49.0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127.6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FM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transport to tunnel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transport in tunnel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19.6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DB Long Delay Line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TBM MB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4.9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TBM DB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6.7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Post </a:t>
                      </a:r>
                      <a:r>
                        <a:rPr lang="en-U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Decel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BDS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Interaction area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16.3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Dump Line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Experiment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Instrum. Main tunnel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2.1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Instrum. other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 Main tunnel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Control other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Cooling &amp; Ventilation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58.0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52.2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Network Losses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13.0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11.3</a:t>
                      </a:r>
                    </a:p>
                  </a:txBody>
                  <a:tcPr marL="12891" marR="12891" marT="128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17.0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940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POWER [MW]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3366FF"/>
                          </a:solidFill>
                          <a:effectLst/>
                          <a:latin typeface="Calibri"/>
                        </a:rPr>
                        <a:t>272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>
                          <a:solidFill>
                            <a:srgbClr val="3366FF"/>
                          </a:solidFill>
                          <a:effectLst/>
                          <a:latin typeface="Calibri"/>
                        </a:rPr>
                        <a:t>364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3366FF"/>
                          </a:solidFill>
                          <a:effectLst/>
                          <a:latin typeface="Calibri"/>
                        </a:rPr>
                        <a:t>235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1" i="0" u="none" strike="noStrike" dirty="0">
                          <a:solidFill>
                            <a:srgbClr val="3366FF"/>
                          </a:solidFill>
                          <a:effectLst/>
                          <a:latin typeface="Calibri"/>
                        </a:rPr>
                        <a:t>364</a:t>
                      </a:r>
                    </a:p>
                  </a:txBody>
                  <a:tcPr marL="12891" marR="12891" marT="128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67445" y="1340364"/>
            <a:ext cx="1360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Twice fewer e</a:t>
            </a:r>
            <a:r>
              <a:rPr lang="en-US" sz="1400" baseline="30000" dirty="0" smtClean="0">
                <a:latin typeface="+mn-lt"/>
              </a:rPr>
              <a:t>+</a:t>
            </a:r>
            <a:endParaRPr lang="en-US" sz="1400" baseline="300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67445" y="2420888"/>
            <a:ext cx="18530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26% gain :</a:t>
            </a:r>
          </a:p>
          <a:p>
            <a:r>
              <a:rPr lang="en-US" sz="1400" dirty="0" smtClean="0"/>
              <a:t>16% on beam</a:t>
            </a:r>
          </a:p>
          <a:p>
            <a:r>
              <a:rPr lang="en-US" sz="1400" dirty="0" smtClean="0"/>
              <a:t>10% on klystrons  at optimum yield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753740" y="5219606"/>
            <a:ext cx="19910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Proportional reduction </a:t>
            </a:r>
          </a:p>
          <a:p>
            <a:r>
              <a:rPr lang="en-US" sz="1400" dirty="0" smtClean="0">
                <a:latin typeface="+mn-lt"/>
              </a:rPr>
              <a:t>with the above</a:t>
            </a:r>
            <a:endParaRPr lang="en-US" sz="1400" dirty="0">
              <a:latin typeface="+mn-lt"/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flipH="1">
            <a:off x="5652120" y="5481216"/>
            <a:ext cx="1101620" cy="684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5652120" y="1494253"/>
            <a:ext cx="1208604" cy="1812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5652120" y="2677204"/>
            <a:ext cx="1315325" cy="1909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10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53740" y="5950404"/>
            <a:ext cx="1470137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Gain : 37 MW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At 500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803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Integrated luminosity request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1"/>
            <a:ext cx="8229600" cy="113284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See CRD vol. III , Chapter 6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6346995"/>
              </p:ext>
            </p:extLst>
          </p:nvPr>
        </p:nvGraphicFramePr>
        <p:xfrm>
          <a:off x="1645920" y="3418840"/>
          <a:ext cx="60960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(0.3</a:t>
                      </a:r>
                      <a:r>
                        <a:rPr lang="en-US" baseline="0" dirty="0" smtClean="0"/>
                        <a:t> &amp;) 0.5 </a:t>
                      </a:r>
                      <a:r>
                        <a:rPr lang="en-US" baseline="0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 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1.4 / 1.5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1500 fb</a:t>
                      </a:r>
                      <a:r>
                        <a:rPr lang="en-US" baseline="30000" dirty="0" smtClean="0"/>
                        <a:t>-1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2000 fb</a:t>
                      </a:r>
                      <a:r>
                        <a:rPr lang="en-US" baseline="30000" dirty="0" smtClean="0"/>
                        <a:t>-1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0964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344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From power to energy</a:t>
            </a:r>
            <a:endParaRPr lang="en-US" sz="36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5794" y="4062080"/>
            <a:ext cx="6480720" cy="2233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1416849"/>
              </p:ext>
            </p:extLst>
          </p:nvPr>
        </p:nvGraphicFramePr>
        <p:xfrm>
          <a:off x="457202" y="1189038"/>
          <a:ext cx="8054985" cy="2743199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829167"/>
                <a:gridCol w="1165443"/>
                <a:gridCol w="942568"/>
                <a:gridCol w="616532"/>
                <a:gridCol w="3291948"/>
                <a:gridCol w="1209327"/>
              </a:tblGrid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Shut down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&amp;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fault stops</a:t>
                      </a:r>
                      <a:endParaRPr lang="en-US" sz="1400" dirty="0"/>
                    </a:p>
                  </a:txBody>
                  <a:tcPr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Beam</a:t>
                      </a:r>
                    </a:p>
                    <a:p>
                      <a:r>
                        <a:rPr lang="en-US" sz="1400" dirty="0" smtClean="0"/>
                        <a:t>time</a:t>
                      </a:r>
                      <a:endParaRPr lang="en-US" sz="1400" dirty="0"/>
                    </a:p>
                  </a:txBody>
                  <a:tcPr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Split</a:t>
                      </a:r>
                      <a:r>
                        <a:rPr lang="en-US" sz="1400" baseline="0" dirty="0" smtClean="0"/>
                        <a:t> as</a:t>
                      </a:r>
                      <a:endParaRPr lang="en-US" sz="1400" dirty="0"/>
                    </a:p>
                  </a:txBody>
                  <a:tcPr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Fractional</a:t>
                      </a:r>
                      <a:r>
                        <a:rPr lang="en-US" sz="1400" baseline="0" dirty="0" smtClean="0"/>
                        <a:t> downtime</a:t>
                      </a:r>
                      <a:endParaRPr lang="en-US" sz="1400" dirty="0"/>
                    </a:p>
                  </a:txBody>
                  <a:tcPr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</a:t>
                      </a:r>
                      <a:r>
                        <a:rPr lang="en-US" sz="1400" baseline="30000" dirty="0" smtClean="0"/>
                        <a:t>st</a:t>
                      </a:r>
                      <a:r>
                        <a:rPr lang="en-US" sz="1400" baseline="0" dirty="0" smtClean="0"/>
                        <a:t> year</a:t>
                      </a:r>
                      <a:endParaRPr lang="en-US" sz="1400" dirty="0"/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188 days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177 days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Commissioning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Injectors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&amp;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sectors 1 by 1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50 %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59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Commissioning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Main </a:t>
                      </a:r>
                      <a:r>
                        <a:rPr lang="en-US" sz="1400" dirty="0" err="1" smtClean="0"/>
                        <a:t>Linac</a:t>
                      </a:r>
                      <a:r>
                        <a:rPr lang="en-US" sz="1400" baseline="0" dirty="0" smtClean="0"/>
                        <a:t> 1 by 1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50 %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59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Luminosity operation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50%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r>
                        <a:rPr lang="en-US" sz="1400" baseline="30000" dirty="0" smtClean="0"/>
                        <a:t>nd</a:t>
                      </a:r>
                      <a:r>
                        <a:rPr lang="en-US" sz="1400" dirty="0" smtClean="0"/>
                        <a:t> year</a:t>
                      </a:r>
                      <a:endParaRPr lang="en-US" sz="1400" dirty="0"/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188 days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177 days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 </a:t>
                      </a:r>
                      <a:r>
                        <a:rPr lang="en-US" sz="1400" dirty="0" err="1" smtClean="0"/>
                        <a:t>linac</a:t>
                      </a:r>
                      <a:r>
                        <a:rPr lang="en-US" sz="1400" baseline="0" dirty="0" smtClean="0"/>
                        <a:t> at a time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30%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noFill/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Luminosity operation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0%</a:t>
                      </a:r>
                      <a:endParaRPr lang="en-US" sz="1400" dirty="0"/>
                    </a:p>
                  </a:txBody>
                  <a:tcPr>
                    <a:lnL>
                      <a:noFill/>
                    </a:lnL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noFill/>
                      <a:prstDash val="soli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r>
                        <a:rPr lang="en-US" sz="1400" baseline="30000" dirty="0" smtClean="0"/>
                        <a:t>rd</a:t>
                      </a:r>
                      <a:r>
                        <a:rPr lang="en-US" sz="1400" baseline="0" dirty="0" smtClean="0"/>
                        <a:t>, 4</a:t>
                      </a:r>
                      <a:r>
                        <a:rPr lang="en-US" sz="1400" baseline="30000" dirty="0" smtClean="0"/>
                        <a:t>th</a:t>
                      </a:r>
                      <a:r>
                        <a:rPr lang="en-US" sz="1400" baseline="0" dirty="0" smtClean="0"/>
                        <a:t> …</a:t>
                      </a:r>
                      <a:endParaRPr lang="en-US" sz="1400" dirty="0"/>
                    </a:p>
                  </a:txBody>
                  <a:tcPr>
                    <a:lnL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188 days</a:t>
                      </a:r>
                      <a:endParaRPr lang="en-US" sz="1400" dirty="0"/>
                    </a:p>
                  </a:txBody>
                  <a:tcP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177 days</a:t>
                      </a:r>
                      <a:endParaRPr lang="en-US" sz="1400" dirty="0"/>
                    </a:p>
                  </a:txBody>
                  <a:tcP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177</a:t>
                      </a:r>
                      <a:endParaRPr lang="en-US" sz="1400" dirty="0"/>
                    </a:p>
                  </a:txBody>
                  <a:tcP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Luminosity operation,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nominal</a:t>
                      </a:r>
                      <a:endParaRPr lang="en-US" sz="1400" dirty="0"/>
                    </a:p>
                  </a:txBody>
                  <a:tcP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0%</a:t>
                      </a:r>
                      <a:endParaRPr lang="en-US" sz="1400" dirty="0"/>
                    </a:p>
                  </a:txBody>
                  <a:tcPr>
                    <a:lnR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896091" y="4514366"/>
            <a:ext cx="9669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CDR</a:t>
            </a:r>
          </a:p>
          <a:p>
            <a:r>
              <a:rPr lang="en-US" dirty="0" smtClean="0"/>
              <a:t>Vol. III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809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724"/>
          <a:stretch>
            <a:fillRect/>
          </a:stretch>
        </p:blipFill>
        <p:spPr bwMode="auto">
          <a:xfrm>
            <a:off x="1331640" y="35178"/>
            <a:ext cx="6680359" cy="6778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7642915" y="4014440"/>
            <a:ext cx="140059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Overall :</a:t>
            </a:r>
          </a:p>
          <a:p>
            <a:r>
              <a:rPr lang="en-US" dirty="0" smtClean="0"/>
              <a:t>23 </a:t>
            </a:r>
            <a:r>
              <a:rPr lang="en-US" dirty="0" err="1" smtClean="0"/>
              <a:t>yrs</a:t>
            </a:r>
            <a:r>
              <a:rPr lang="en-US" dirty="0" smtClean="0"/>
              <a:t> with A</a:t>
            </a:r>
          </a:p>
          <a:p>
            <a:r>
              <a:rPr lang="en-US" dirty="0" smtClean="0"/>
              <a:t>24 </a:t>
            </a:r>
            <a:r>
              <a:rPr lang="en-US" dirty="0" err="1" smtClean="0"/>
              <a:t>yrs</a:t>
            </a:r>
            <a:r>
              <a:rPr lang="en-US" dirty="0" smtClean="0"/>
              <a:t> with B</a:t>
            </a:r>
          </a:p>
          <a:p>
            <a:r>
              <a:rPr lang="en-US" dirty="0"/>
              <a:t>f</a:t>
            </a:r>
            <a:r>
              <a:rPr lang="en-US" dirty="0" smtClean="0"/>
              <a:t>or same</a:t>
            </a:r>
          </a:p>
          <a:p>
            <a:r>
              <a:rPr lang="en-US" dirty="0"/>
              <a:t>i</a:t>
            </a:r>
            <a:r>
              <a:rPr lang="en-US" dirty="0" smtClean="0"/>
              <a:t>ntegrated</a:t>
            </a:r>
          </a:p>
          <a:p>
            <a:r>
              <a:rPr lang="en-US" dirty="0" smtClean="0"/>
              <a:t>luminosity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069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fr-CH" sz="3200" dirty="0" smtClean="0"/>
              <a:t>Yearly and total energy consumption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2200" y="1890776"/>
            <a:ext cx="6582168" cy="4698490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736304" y="980728"/>
            <a:ext cx="3563888" cy="9361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Integral over the whole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programme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Scenario A : 25.6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TWh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</a:rPr>
              <a:t>Scenario B : 25.3 </a:t>
            </a: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</a:rPr>
              <a:t>TWh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728526" y="1417638"/>
            <a:ext cx="1649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Nearly identical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5575087" y="1417531"/>
            <a:ext cx="155448" cy="383240"/>
          </a:xfrm>
          <a:prstGeom prst="rightBrace">
            <a:avLst/>
          </a:prstGeom>
          <a:ln w="28575" cmpd="sng">
            <a:solidFill>
              <a:srgbClr val="0000FF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968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 for A vs. B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‘A’ requires 6 </a:t>
            </a:r>
            <a:r>
              <a:rPr lang="en-US" dirty="0" err="1" smtClean="0"/>
              <a:t>yrs</a:t>
            </a:r>
            <a:r>
              <a:rPr lang="en-US" dirty="0" smtClean="0"/>
              <a:t> , and ‘B’  8 </a:t>
            </a:r>
            <a:r>
              <a:rPr lang="en-US" dirty="0" err="1" smtClean="0"/>
              <a:t>yrs</a:t>
            </a:r>
            <a:r>
              <a:rPr lang="en-US" dirty="0" smtClean="0"/>
              <a:t> for the same integrated Luminosity as 0.5 </a:t>
            </a:r>
            <a:r>
              <a:rPr lang="en-US" dirty="0" err="1"/>
              <a:t>T</a:t>
            </a:r>
            <a:r>
              <a:rPr lang="en-US" dirty="0" err="1" smtClean="0"/>
              <a:t>eV</a:t>
            </a:r>
            <a:endParaRPr lang="en-US" dirty="0" smtClean="0"/>
          </a:p>
          <a:p>
            <a:r>
              <a:rPr lang="en-US" dirty="0" smtClean="0"/>
              <a:t>But ‘B’ requires one year less at 1.5 </a:t>
            </a:r>
            <a:r>
              <a:rPr lang="en-US" dirty="0" err="1" smtClean="0"/>
              <a:t>TeV</a:t>
            </a:r>
            <a:r>
              <a:rPr lang="en-US" dirty="0" smtClean="0"/>
              <a:t> (higher energy </a:t>
            </a:r>
            <a:r>
              <a:rPr lang="en-US" dirty="0" smtClean="0">
                <a:sym typeface="Wingdings"/>
              </a:rPr>
              <a:t> more luminosity)</a:t>
            </a:r>
          </a:p>
          <a:p>
            <a:r>
              <a:rPr lang="en-US" dirty="0" smtClean="0">
                <a:sym typeface="Wingdings"/>
              </a:rPr>
              <a:t>Total Program 0.5 -3 </a:t>
            </a:r>
            <a:r>
              <a:rPr lang="en-US" dirty="0" err="1" smtClean="0">
                <a:sym typeface="Wingdings"/>
              </a:rPr>
              <a:t>TeV</a:t>
            </a:r>
            <a:r>
              <a:rPr lang="en-US" dirty="0" smtClean="0">
                <a:sym typeface="Wingdings"/>
              </a:rPr>
              <a:t>,  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A : 23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yrs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, B : 24 </a:t>
            </a:r>
            <a:r>
              <a:rPr lang="en-US" dirty="0" err="1" smtClean="0">
                <a:solidFill>
                  <a:srgbClr val="0000FF"/>
                </a:solidFill>
                <a:sym typeface="Wingdings"/>
              </a:rPr>
              <a:t>yrs</a:t>
            </a:r>
            <a:endParaRPr lang="en-US" dirty="0" smtClean="0">
              <a:solidFill>
                <a:srgbClr val="0000FF"/>
              </a:solidFill>
              <a:sym typeface="Wingdings"/>
            </a:endParaRPr>
          </a:p>
          <a:p>
            <a:r>
              <a:rPr lang="en-US" dirty="0" smtClean="0">
                <a:solidFill>
                  <a:srgbClr val="0000FF"/>
                </a:solidFill>
                <a:sym typeface="Wingdings"/>
              </a:rPr>
              <a:t>Same total energy spent</a:t>
            </a:r>
          </a:p>
          <a:p>
            <a:r>
              <a:rPr lang="en-US" dirty="0" err="1" smtClean="0">
                <a:sym typeface="Wingdings"/>
              </a:rPr>
              <a:t>Cost</a:t>
            </a:r>
            <a:r>
              <a:rPr lang="en-US" baseline="-25000" dirty="0" err="1" smtClean="0">
                <a:sym typeface="Wingdings"/>
              </a:rPr>
              <a:t>A</a:t>
            </a:r>
            <a:r>
              <a:rPr lang="en-US" baseline="-25000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- </a:t>
            </a:r>
            <a:r>
              <a:rPr lang="en-US" dirty="0" err="1" smtClean="0">
                <a:sym typeface="Wingdings"/>
              </a:rPr>
              <a:t>Cost</a:t>
            </a:r>
            <a:r>
              <a:rPr lang="en-US" baseline="-25000" dirty="0" err="1" smtClean="0">
                <a:sym typeface="Wingdings"/>
              </a:rPr>
              <a:t>B</a:t>
            </a:r>
            <a:r>
              <a:rPr lang="en-US" dirty="0" smtClean="0">
                <a:sym typeface="Wingdings"/>
              </a:rPr>
              <a:t> ~ 1 GSF</a:t>
            </a:r>
          </a:p>
          <a:p>
            <a:r>
              <a:rPr lang="en-US" dirty="0" smtClean="0">
                <a:sym typeface="Wingdings"/>
              </a:rPr>
              <a:t>Simpler and more homogeneous systems with B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3189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5409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Power optimization - 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953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DB </a:t>
            </a:r>
            <a:r>
              <a:rPr lang="en-US" sz="3200" dirty="0" err="1" smtClean="0"/>
              <a:t>Linac</a:t>
            </a:r>
            <a:r>
              <a:rPr lang="en-US" sz="3200" dirty="0" smtClean="0"/>
              <a:t> , Klystron and modulator yields - I</a:t>
            </a:r>
            <a:endParaRPr lang="en-US" sz="32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199" y="1600200"/>
            <a:ext cx="8399057" cy="408125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For being the biggest power position at 3 </a:t>
            </a:r>
            <a:r>
              <a:rPr lang="en-US" dirty="0" err="1" smtClean="0"/>
              <a:t>TeV</a:t>
            </a:r>
            <a:r>
              <a:rPr lang="en-US" dirty="0" smtClean="0"/>
              <a:t>, the designers of the modulators and klystrons of the DB </a:t>
            </a:r>
            <a:r>
              <a:rPr lang="en-US" dirty="0" err="1" smtClean="0"/>
              <a:t>linac</a:t>
            </a:r>
            <a:r>
              <a:rPr lang="en-US" dirty="0" smtClean="0"/>
              <a:t> were put under strong pressure for high yields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For CDR power calculation</a:t>
            </a:r>
          </a:p>
          <a:p>
            <a:pPr marL="0" indent="0">
              <a:buNone/>
            </a:pPr>
            <a:endParaRPr lang="en-US" dirty="0" smtClean="0"/>
          </a:p>
          <a:p>
            <a:pPr lvl="1"/>
            <a:r>
              <a:rPr lang="en-US" sz="2900" dirty="0" smtClean="0">
                <a:solidFill>
                  <a:srgbClr val="0000FF"/>
                </a:solidFill>
              </a:rPr>
              <a:t>A target klystron yield </a:t>
            </a:r>
            <a:r>
              <a:rPr lang="el-GR" sz="2900" dirty="0">
                <a:solidFill>
                  <a:srgbClr val="0000FF"/>
                </a:solidFill>
              </a:rPr>
              <a:t>η</a:t>
            </a:r>
            <a:r>
              <a:rPr lang="en-US" sz="2900" baseline="-25000" dirty="0" smtClean="0">
                <a:solidFill>
                  <a:srgbClr val="0000FF"/>
                </a:solidFill>
              </a:rPr>
              <a:t>K</a:t>
            </a:r>
            <a:r>
              <a:rPr lang="en-US" sz="2900" dirty="0" smtClean="0">
                <a:solidFill>
                  <a:srgbClr val="0000FF"/>
                </a:solidFill>
              </a:rPr>
              <a:t>=0.7 was chosen</a:t>
            </a:r>
          </a:p>
          <a:p>
            <a:pPr lvl="2"/>
            <a:r>
              <a:rPr lang="en-US" sz="2900" dirty="0" smtClean="0">
                <a:solidFill>
                  <a:srgbClr val="0000FF"/>
                </a:solidFill>
              </a:rPr>
              <a:t>This was strongly questioned in Granada_2011</a:t>
            </a:r>
          </a:p>
          <a:p>
            <a:pPr lvl="2"/>
            <a:r>
              <a:rPr lang="en-US" sz="2900" dirty="0" smtClean="0">
                <a:solidFill>
                  <a:srgbClr val="0000FF"/>
                </a:solidFill>
              </a:rPr>
              <a:t>Best achieved as of today </a:t>
            </a:r>
            <a:r>
              <a:rPr lang="el-GR" sz="2900" dirty="0">
                <a:solidFill>
                  <a:srgbClr val="0000FF"/>
                </a:solidFill>
              </a:rPr>
              <a:t>η</a:t>
            </a:r>
            <a:r>
              <a:rPr lang="en-US" sz="2900" baseline="-25000" dirty="0">
                <a:solidFill>
                  <a:srgbClr val="0000FF"/>
                </a:solidFill>
              </a:rPr>
              <a:t>K</a:t>
            </a:r>
            <a:r>
              <a:rPr lang="en-US" sz="2900" dirty="0">
                <a:solidFill>
                  <a:srgbClr val="0000FF"/>
                </a:solidFill>
              </a:rPr>
              <a:t>=</a:t>
            </a:r>
            <a:r>
              <a:rPr lang="en-US" sz="2900" dirty="0" smtClean="0">
                <a:solidFill>
                  <a:srgbClr val="0000FF"/>
                </a:solidFill>
              </a:rPr>
              <a:t>0.68 (SLAC) , unstable beyond</a:t>
            </a:r>
          </a:p>
          <a:p>
            <a:pPr marL="914400" lvl="2" indent="0">
              <a:buNone/>
            </a:pPr>
            <a:endParaRPr lang="en-US" dirty="0" smtClean="0">
              <a:solidFill>
                <a:srgbClr val="0000FF"/>
              </a:solidFill>
            </a:endParaRPr>
          </a:p>
          <a:p>
            <a:pPr lvl="1"/>
            <a:r>
              <a:rPr lang="en-US" sz="2900" dirty="0" smtClean="0">
                <a:solidFill>
                  <a:srgbClr val="008000"/>
                </a:solidFill>
              </a:rPr>
              <a:t>The rise and set-up times of modulators were fixed ambitiously down to </a:t>
            </a:r>
            <a:r>
              <a:rPr lang="el-GR" sz="2900" dirty="0">
                <a:solidFill>
                  <a:srgbClr val="008000"/>
                </a:solidFill>
              </a:rPr>
              <a:t>τ</a:t>
            </a:r>
            <a:r>
              <a:rPr lang="en-US" sz="2900" dirty="0" smtClean="0">
                <a:solidFill>
                  <a:srgbClr val="008000"/>
                </a:solidFill>
              </a:rPr>
              <a:t> = 5</a:t>
            </a:r>
            <a:r>
              <a:rPr lang="el-GR" sz="2900" dirty="0" smtClean="0">
                <a:solidFill>
                  <a:srgbClr val="008000"/>
                </a:solidFill>
              </a:rPr>
              <a:t>μ</a:t>
            </a:r>
            <a:r>
              <a:rPr lang="en-US" sz="2900" dirty="0" smtClean="0">
                <a:solidFill>
                  <a:srgbClr val="008000"/>
                </a:solidFill>
              </a:rPr>
              <a:t>s</a:t>
            </a:r>
          </a:p>
          <a:p>
            <a:pPr lvl="2"/>
            <a:r>
              <a:rPr lang="en-US" sz="2900" dirty="0" smtClean="0">
                <a:solidFill>
                  <a:srgbClr val="008000"/>
                </a:solidFill>
              </a:rPr>
              <a:t>This while the jitter on output voltage need to be </a:t>
            </a:r>
            <a:r>
              <a:rPr lang="el-GR" sz="2900" dirty="0">
                <a:solidFill>
                  <a:srgbClr val="008000"/>
                </a:solidFill>
              </a:rPr>
              <a:t>δ</a:t>
            </a:r>
            <a:r>
              <a:rPr lang="en-US" sz="2900" dirty="0" smtClean="0">
                <a:solidFill>
                  <a:srgbClr val="008000"/>
                </a:solidFill>
              </a:rPr>
              <a:t>V</a:t>
            </a:r>
            <a:r>
              <a:rPr lang="en-US" sz="2900" dirty="0">
                <a:solidFill>
                  <a:srgbClr val="008000"/>
                </a:solidFill>
              </a:rPr>
              <a:t>/V </a:t>
            </a:r>
            <a:r>
              <a:rPr lang="en-US" sz="2900" dirty="0" smtClean="0">
                <a:solidFill>
                  <a:srgbClr val="008000"/>
                </a:solidFill>
              </a:rPr>
              <a:t>≈ </a:t>
            </a:r>
            <a:r>
              <a:rPr lang="en-US" sz="2900" dirty="0">
                <a:solidFill>
                  <a:srgbClr val="008000"/>
                </a:solidFill>
              </a:rPr>
              <a:t>10</a:t>
            </a:r>
            <a:r>
              <a:rPr lang="en-US" sz="2900" baseline="30000" dirty="0">
                <a:solidFill>
                  <a:srgbClr val="008000"/>
                </a:solidFill>
              </a:rPr>
              <a:t>-</a:t>
            </a:r>
            <a:r>
              <a:rPr lang="en-US" sz="2900" baseline="30000" dirty="0" smtClean="0">
                <a:solidFill>
                  <a:srgbClr val="008000"/>
                </a:solidFill>
              </a:rPr>
              <a:t>5</a:t>
            </a:r>
            <a:r>
              <a:rPr lang="en-US" sz="2900" dirty="0" smtClean="0">
                <a:solidFill>
                  <a:srgbClr val="008000"/>
                </a:solidFill>
              </a:rPr>
              <a:t>, with best achieved today 10</a:t>
            </a:r>
            <a:r>
              <a:rPr lang="en-US" sz="2900" baseline="30000" dirty="0" smtClean="0">
                <a:solidFill>
                  <a:srgbClr val="008000"/>
                </a:solidFill>
              </a:rPr>
              <a:t>-3</a:t>
            </a:r>
            <a:r>
              <a:rPr lang="en-US" sz="2900" dirty="0">
                <a:solidFill>
                  <a:srgbClr val="008000"/>
                </a:solidFill>
              </a:rPr>
              <a:t> </a:t>
            </a:r>
            <a:r>
              <a:rPr lang="en-US" sz="2900" dirty="0" smtClean="0">
                <a:solidFill>
                  <a:srgbClr val="008000"/>
                </a:solidFill>
              </a:rPr>
              <a:t>(D. </a:t>
            </a:r>
            <a:r>
              <a:rPr lang="en-US" sz="2900" dirty="0" err="1" smtClean="0">
                <a:solidFill>
                  <a:srgbClr val="008000"/>
                </a:solidFill>
              </a:rPr>
              <a:t>Nisbet</a:t>
            </a:r>
            <a:r>
              <a:rPr lang="en-US" sz="2900" dirty="0" smtClean="0">
                <a:solidFill>
                  <a:srgbClr val="008000"/>
                </a:solidFill>
              </a:rPr>
              <a:t>, D. </a:t>
            </a:r>
            <a:r>
              <a:rPr lang="en-US" sz="2900" dirty="0" err="1" smtClean="0">
                <a:solidFill>
                  <a:srgbClr val="008000"/>
                </a:solidFill>
              </a:rPr>
              <a:t>Aguglia</a:t>
            </a:r>
            <a:r>
              <a:rPr lang="en-US" sz="2900" dirty="0" smtClean="0">
                <a:solidFill>
                  <a:srgbClr val="008000"/>
                </a:solidFill>
              </a:rPr>
              <a:t> and </a:t>
            </a:r>
            <a:r>
              <a:rPr lang="en-US" sz="2900" dirty="0" err="1" smtClean="0">
                <a:solidFill>
                  <a:srgbClr val="008000"/>
                </a:solidFill>
              </a:rPr>
              <a:t>S.Pittet</a:t>
            </a:r>
            <a:r>
              <a:rPr lang="en-US" sz="2900" dirty="0" smtClean="0">
                <a:solidFill>
                  <a:srgbClr val="008000"/>
                </a:solidFill>
              </a:rPr>
              <a:t>)</a:t>
            </a:r>
          </a:p>
          <a:p>
            <a:pPr marL="914400" lvl="2" indent="0">
              <a:buNone/>
            </a:pPr>
            <a:endParaRPr lang="en-US" sz="2900" dirty="0" smtClean="0">
              <a:solidFill>
                <a:srgbClr val="008000"/>
              </a:solidFill>
            </a:endParaRPr>
          </a:p>
          <a:p>
            <a:r>
              <a:rPr lang="en-US" dirty="0" smtClean="0"/>
              <a:t>This shall be put in perspective with the overall picture and with more emphasis on the 500 </a:t>
            </a:r>
            <a:r>
              <a:rPr lang="en-US" dirty="0" err="1" smtClean="0"/>
              <a:t>GeV</a:t>
            </a:r>
            <a:r>
              <a:rPr lang="en-US" dirty="0" smtClean="0"/>
              <a:t> case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253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7213"/>
            <a:ext cx="8229600" cy="890247"/>
          </a:xfrm>
        </p:spPr>
        <p:txBody>
          <a:bodyPr>
            <a:noAutofit/>
          </a:bodyPr>
          <a:lstStyle/>
          <a:p>
            <a:r>
              <a:rPr lang="en-US" sz="3200" dirty="0" smtClean="0"/>
              <a:t>Development of high-efficiency modulators</a:t>
            </a:r>
            <a:endParaRPr lang="en-US" sz="3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164885"/>
            <a:ext cx="4114800" cy="3357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8657396"/>
              </p:ext>
            </p:extLst>
          </p:nvPr>
        </p:nvGraphicFramePr>
        <p:xfrm>
          <a:off x="4777383" y="1392193"/>
          <a:ext cx="4114800" cy="271114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1981200"/>
                <a:gridCol w="2133600"/>
              </a:tblGrid>
              <a:tr h="363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/>
                        <a:t>Useful flat-top </a:t>
                      </a:r>
                      <a:r>
                        <a:rPr lang="en-GB" sz="1200" b="0" dirty="0"/>
                        <a:t>Energy</a:t>
                      </a:r>
                      <a:endParaRPr lang="en-US" sz="12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22MW*140</a:t>
                      </a:r>
                      <a:r>
                        <a:rPr lang="el-GR" sz="1200" b="0" kern="1200" dirty="0" smtClean="0">
                          <a:solidFill>
                            <a:schemeClr val="dk1"/>
                          </a:solidFill>
                          <a:latin typeface="Calibri"/>
                          <a:ea typeface="+mn-ea"/>
                          <a:cs typeface="+mn-cs"/>
                        </a:rPr>
                        <a:t>μ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 </a:t>
                      </a:r>
                      <a:r>
                        <a:rPr lang="en-GB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3.08kJ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/>
                        <a:t>Rise/fall time energy</a:t>
                      </a:r>
                      <a:endParaRPr lang="en-U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22MW*5</a:t>
                      </a:r>
                      <a:r>
                        <a:rPr lang="el-G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s*2/3</a:t>
                      </a:r>
                      <a:r>
                        <a:rPr lang="en-GB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0.07kJ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Set-up time energy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22MW*5</a:t>
                      </a:r>
                      <a:r>
                        <a:rPr lang="el-GR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μ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 </a:t>
                      </a:r>
                      <a:r>
                        <a:rPr lang="en-GB" sz="1200" b="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0.09kJ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latin typeface="+mn-lt"/>
                          <a:ea typeface="Calibri"/>
                          <a:cs typeface="Times New Roman"/>
                        </a:rPr>
                        <a:t>Pulse efficiency</a:t>
                      </a:r>
                      <a:endParaRPr lang="en-US" sz="1200" b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0.95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/>
                        <a:t>Pulse forming</a:t>
                      </a:r>
                      <a:r>
                        <a:rPr lang="en-GB" sz="1200" baseline="0" dirty="0" smtClean="0"/>
                        <a:t> system efficiency</a:t>
                      </a:r>
                      <a:endParaRPr lang="en-US" sz="12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0.98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/>
                        <a:t>Charger efficiency</a:t>
                      </a:r>
                      <a:endParaRPr lang="en-US" sz="1200" b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0.96</a:t>
                      </a:r>
                      <a:endParaRPr lang="en-US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243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/>
                        <a:t>Power efficiency</a:t>
                      </a:r>
                      <a:endParaRPr lang="en-US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0.94</a:t>
                      </a:r>
                      <a:endParaRPr lang="en-US" sz="12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052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</a:rPr>
                        <a:t>Overall Modulator efficiency</a:t>
                      </a:r>
                      <a:endParaRPr lang="en-US" sz="1200" b="1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1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89%</a:t>
                      </a:r>
                      <a:endParaRPr lang="en-US" sz="1200" b="1" kern="120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Content Placeholder 10" descr="voltage_selection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827584" y="4797152"/>
            <a:ext cx="549893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62"/>
          <p:cNvSpPr txBox="1">
            <a:spLocks noChangeArrowheads="1"/>
          </p:cNvSpPr>
          <p:nvPr/>
        </p:nvSpPr>
        <p:spPr bwMode="auto">
          <a:xfrm>
            <a:off x="6732240" y="5107030"/>
            <a:ext cx="2159943" cy="954107"/>
          </a:xfrm>
          <a:prstGeom prst="rect">
            <a:avLst/>
          </a:prstGeom>
          <a:solidFill>
            <a:schemeClr val="bg1"/>
          </a:solidFill>
          <a:ln w="12700">
            <a:solidFill>
              <a:srgbClr val="0066CC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CH" sz="1400" dirty="0" smtClean="0">
                <a:solidFill>
                  <a:srgbClr val="0066CC"/>
                </a:solidFill>
                <a:latin typeface="Tahoma" pitchFamily="34" charset="0"/>
              </a:rPr>
              <a:t>D. Nisbet, D. Aguglia</a:t>
            </a:r>
          </a:p>
          <a:p>
            <a:pPr algn="ctr">
              <a:spcBef>
                <a:spcPct val="50000"/>
              </a:spcBef>
            </a:pPr>
            <a:r>
              <a:rPr lang="fr-CH" sz="1400" dirty="0" smtClean="0">
                <a:solidFill>
                  <a:srgbClr val="0066CC"/>
                </a:solidFill>
                <a:latin typeface="Tahoma" pitchFamily="34" charset="0"/>
              </a:rPr>
              <a:t>E. Sklavonou &amp; S. Pittet</a:t>
            </a:r>
          </a:p>
          <a:p>
            <a:pPr algn="ctr">
              <a:spcBef>
                <a:spcPct val="50000"/>
              </a:spcBef>
            </a:pPr>
            <a:r>
              <a:rPr lang="fr-CH" sz="1400" dirty="0" smtClean="0">
                <a:solidFill>
                  <a:srgbClr val="0066CC"/>
                </a:solidFill>
                <a:latin typeface="Tahoma" pitchFamily="34" charset="0"/>
              </a:rPr>
              <a:t>Granada 2011</a:t>
            </a:r>
            <a:endParaRPr lang="en-US" sz="1400" dirty="0">
              <a:solidFill>
                <a:srgbClr val="0066CC"/>
              </a:solidFill>
              <a:latin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18</a:t>
            </a:fld>
            <a:endParaRPr lang="en-US"/>
          </a:p>
        </p:txBody>
      </p:sp>
      <p:sp>
        <p:nvSpPr>
          <p:cNvPr id="11" name="Frame 10"/>
          <p:cNvSpPr/>
          <p:nvPr/>
        </p:nvSpPr>
        <p:spPr>
          <a:xfrm>
            <a:off x="4677302" y="1685027"/>
            <a:ext cx="4312674" cy="792215"/>
          </a:xfrm>
          <a:prstGeom prst="frame">
            <a:avLst/>
          </a:prstGeom>
          <a:solidFill>
            <a:srgbClr val="C0504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524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8774"/>
          </a:xfrm>
        </p:spPr>
        <p:txBody>
          <a:bodyPr>
            <a:normAutofit/>
          </a:bodyPr>
          <a:lstStyle/>
          <a:p>
            <a:r>
              <a:rPr lang="en-US" sz="3200" dirty="0"/>
              <a:t>DB </a:t>
            </a:r>
            <a:r>
              <a:rPr lang="en-US" sz="3200" dirty="0" err="1"/>
              <a:t>linac</a:t>
            </a:r>
            <a:r>
              <a:rPr lang="en-US" sz="3200" dirty="0"/>
              <a:t> : Klystron &amp; Modulator yields - II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351225" y="993412"/>
            <a:ext cx="4575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l-GR" dirty="0">
                <a:solidFill>
                  <a:srgbClr val="0000FF"/>
                </a:solidFill>
              </a:rPr>
              <a:t>Δ</a:t>
            </a:r>
            <a:r>
              <a:rPr lang="en-US" dirty="0" smtClean="0">
                <a:solidFill>
                  <a:srgbClr val="0000FF"/>
                </a:solidFill>
              </a:rPr>
              <a:t>P</a:t>
            </a:r>
            <a:r>
              <a:rPr lang="en-US" baseline="-25000" dirty="0" smtClean="0">
                <a:solidFill>
                  <a:srgbClr val="0000FF"/>
                </a:solidFill>
              </a:rPr>
              <a:t>1</a:t>
            </a:r>
            <a:r>
              <a:rPr lang="en-US" dirty="0" smtClean="0">
                <a:solidFill>
                  <a:srgbClr val="0000FF"/>
                </a:solidFill>
              </a:rPr>
              <a:t> : Change </a:t>
            </a:r>
            <a:r>
              <a:rPr lang="el-GR" dirty="0" smtClean="0">
                <a:solidFill>
                  <a:srgbClr val="0000FF"/>
                </a:solidFill>
              </a:rPr>
              <a:t>τ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l-GR" dirty="0" smtClean="0">
                <a:solidFill>
                  <a:srgbClr val="0000FF"/>
                </a:solidFill>
              </a:rPr>
              <a:t>τ</a:t>
            </a:r>
            <a:r>
              <a:rPr lang="en-US" baseline="-25000" dirty="0" smtClean="0">
                <a:solidFill>
                  <a:srgbClr val="0000FF"/>
                </a:solidFill>
              </a:rPr>
              <a:t>rise </a:t>
            </a:r>
            <a:r>
              <a:rPr lang="en-US" dirty="0" smtClean="0">
                <a:solidFill>
                  <a:srgbClr val="0000FF"/>
                </a:solidFill>
              </a:rPr>
              <a:t>= </a:t>
            </a:r>
            <a:r>
              <a:rPr lang="el-GR" dirty="0" smtClean="0">
                <a:solidFill>
                  <a:srgbClr val="0000FF"/>
                </a:solidFill>
              </a:rPr>
              <a:t>τ</a:t>
            </a:r>
            <a:r>
              <a:rPr lang="el-GR" baseline="-25000" dirty="0" smtClean="0">
                <a:solidFill>
                  <a:srgbClr val="0000FF"/>
                </a:solidFill>
              </a:rPr>
              <a:t>τ</a:t>
            </a:r>
            <a:r>
              <a:rPr lang="en-US" baseline="-25000" dirty="0" smtClean="0">
                <a:solidFill>
                  <a:srgbClr val="0000FF"/>
                </a:solidFill>
              </a:rPr>
              <a:t>set-up</a:t>
            </a:r>
            <a:r>
              <a:rPr lang="en-US" dirty="0" smtClean="0">
                <a:solidFill>
                  <a:srgbClr val="0000FF"/>
                </a:solidFill>
              </a:rPr>
              <a:t> = 5</a:t>
            </a:r>
            <a:r>
              <a:rPr lang="el-GR" dirty="0" smtClean="0">
                <a:solidFill>
                  <a:srgbClr val="0000FF"/>
                </a:solidFill>
              </a:rPr>
              <a:t>μ</a:t>
            </a:r>
            <a:r>
              <a:rPr lang="en-US" dirty="0" smtClean="0">
                <a:solidFill>
                  <a:srgbClr val="0000FF"/>
                </a:solidFill>
              </a:rPr>
              <a:t>s  to  </a:t>
            </a:r>
            <a:r>
              <a:rPr lang="el-GR" dirty="0">
                <a:solidFill>
                  <a:srgbClr val="0000FF"/>
                </a:solidFill>
              </a:rPr>
              <a:t>τ</a:t>
            </a:r>
            <a:r>
              <a:rPr lang="en-US" dirty="0">
                <a:solidFill>
                  <a:srgbClr val="0000FF"/>
                </a:solidFill>
              </a:rPr>
              <a:t> = </a:t>
            </a:r>
            <a:r>
              <a:rPr lang="en-US" dirty="0" smtClean="0">
                <a:solidFill>
                  <a:srgbClr val="0000FF"/>
                </a:solidFill>
              </a:rPr>
              <a:t>10</a:t>
            </a:r>
            <a:r>
              <a:rPr lang="el-GR" dirty="0" smtClean="0">
                <a:solidFill>
                  <a:srgbClr val="0000FF"/>
                </a:solidFill>
              </a:rPr>
              <a:t>μ</a:t>
            </a:r>
            <a:r>
              <a:rPr lang="en-US" dirty="0" smtClean="0">
                <a:solidFill>
                  <a:srgbClr val="0000FF"/>
                </a:solidFill>
              </a:rPr>
              <a:t>s</a:t>
            </a:r>
            <a:endParaRPr lang="en-US" dirty="0">
              <a:solidFill>
                <a:srgbClr val="0000FF"/>
              </a:solidFill>
            </a:endParaRPr>
          </a:p>
          <a:p>
            <a:pPr marL="0" lvl="1"/>
            <a:r>
              <a:rPr lang="el-GR" dirty="0" smtClean="0">
                <a:solidFill>
                  <a:srgbClr val="0000FF"/>
                </a:solidFill>
              </a:rPr>
              <a:t>Δ</a:t>
            </a:r>
            <a:r>
              <a:rPr lang="en-US" dirty="0" smtClean="0">
                <a:solidFill>
                  <a:srgbClr val="0000FF"/>
                </a:solidFill>
              </a:rPr>
              <a:t>P</a:t>
            </a:r>
            <a:r>
              <a:rPr lang="en-US" baseline="-25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>
                <a:solidFill>
                  <a:srgbClr val="0000FF"/>
                </a:solidFill>
              </a:rPr>
              <a:t>: Change </a:t>
            </a:r>
            <a:r>
              <a:rPr lang="el-GR" dirty="0" smtClean="0">
                <a:solidFill>
                  <a:srgbClr val="0000FF"/>
                </a:solidFill>
              </a:rPr>
              <a:t>η</a:t>
            </a:r>
            <a:r>
              <a:rPr lang="en-US" baseline="-25000" dirty="0">
                <a:solidFill>
                  <a:srgbClr val="0000FF"/>
                </a:solidFill>
              </a:rPr>
              <a:t>K</a:t>
            </a:r>
            <a:r>
              <a:rPr lang="en-US" dirty="0" smtClean="0">
                <a:solidFill>
                  <a:srgbClr val="0000FF"/>
                </a:solidFill>
              </a:rPr>
              <a:t>= 0.7  </a:t>
            </a:r>
            <a:r>
              <a:rPr lang="en-US" dirty="0">
                <a:solidFill>
                  <a:srgbClr val="0000FF"/>
                </a:solidFill>
              </a:rPr>
              <a:t>to </a:t>
            </a:r>
            <a:r>
              <a:rPr lang="el-GR" dirty="0">
                <a:solidFill>
                  <a:srgbClr val="0000FF"/>
                </a:solidFill>
              </a:rPr>
              <a:t>η</a:t>
            </a:r>
            <a:r>
              <a:rPr lang="en-US" baseline="-25000" dirty="0">
                <a:solidFill>
                  <a:srgbClr val="0000FF"/>
                </a:solidFill>
              </a:rPr>
              <a:t>K</a:t>
            </a:r>
            <a:r>
              <a:rPr lang="en-US" dirty="0">
                <a:solidFill>
                  <a:srgbClr val="0000FF"/>
                </a:solidFill>
              </a:rPr>
              <a:t>= </a:t>
            </a:r>
            <a:r>
              <a:rPr lang="en-US" dirty="0" smtClean="0">
                <a:solidFill>
                  <a:srgbClr val="0000FF"/>
                </a:solidFill>
              </a:rPr>
              <a:t>0.68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3223381"/>
              </p:ext>
            </p:extLst>
          </p:nvPr>
        </p:nvGraphicFramePr>
        <p:xfrm>
          <a:off x="754406" y="1803216"/>
          <a:ext cx="7230223" cy="1005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32889"/>
                <a:gridCol w="1217746"/>
                <a:gridCol w="848032"/>
                <a:gridCol w="1032889"/>
                <a:gridCol w="1032889"/>
                <a:gridCol w="1032889"/>
                <a:gridCol w="1032889"/>
              </a:tblGrid>
              <a:tr h="33450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[MW]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 P</a:t>
                      </a:r>
                      <a:r>
                        <a:rPr lang="en-US" sz="1600" baseline="-25000" dirty="0" smtClean="0"/>
                        <a:t>DB-RF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CDR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Δ</a:t>
                      </a:r>
                      <a:r>
                        <a:rPr lang="en-US" sz="1600" dirty="0" smtClean="0"/>
                        <a:t>P</a:t>
                      </a:r>
                      <a:r>
                        <a:rPr lang="en-US" sz="1600" baseline="-25000" dirty="0" smtClean="0"/>
                        <a:t>1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 smtClean="0"/>
                        <a:t>Δ</a:t>
                      </a:r>
                      <a:r>
                        <a:rPr lang="en-US" sz="1600" dirty="0" smtClean="0"/>
                        <a:t>P</a:t>
                      </a:r>
                      <a:r>
                        <a:rPr lang="en-US" sz="1600" baseline="-25000" dirty="0" smtClean="0"/>
                        <a:t>2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P’</a:t>
                      </a:r>
                      <a:r>
                        <a:rPr lang="en-US" sz="1600" baseline="-25000" dirty="0" smtClean="0"/>
                        <a:t>DB-RF 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</a:t>
                      </a:r>
                      <a:r>
                        <a:rPr lang="en-US" sz="1600" baseline="-25000" dirty="0" err="1" smtClean="0"/>
                        <a:t>tot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dirty="0" smtClean="0"/>
                        <a:t>CDR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P’</a:t>
                      </a:r>
                      <a:r>
                        <a:rPr lang="en-US" sz="1600" baseline="-25000" dirty="0" err="1" smtClean="0"/>
                        <a:t>tot</a:t>
                      </a:r>
                      <a:r>
                        <a:rPr lang="en-US" sz="1600" baseline="-25000" dirty="0" smtClean="0"/>
                        <a:t> </a:t>
                      </a:r>
                      <a:r>
                        <a:rPr lang="en-US" sz="1600" dirty="0" smtClean="0"/>
                        <a:t>CDR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502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500 B</a:t>
                      </a: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69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+2.3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+10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81.3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235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247</a:t>
                      </a:r>
                      <a:endParaRPr lang="en-US" sz="16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450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</a:t>
                      </a:r>
                      <a:r>
                        <a:rPr lang="en-US" sz="1600" dirty="0" err="1" smtClean="0"/>
                        <a:t>TeV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305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+8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+14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327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589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611</a:t>
                      </a:r>
                      <a:endParaRPr lang="en-US" sz="16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77785468"/>
              </p:ext>
            </p:extLst>
          </p:nvPr>
        </p:nvGraphicFramePr>
        <p:xfrm>
          <a:off x="181174" y="3978275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2736076"/>
              </p:ext>
            </p:extLst>
          </p:nvPr>
        </p:nvGraphicFramePr>
        <p:xfrm>
          <a:off x="4114800" y="397774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155535"/>
              </p:ext>
            </p:extLst>
          </p:nvPr>
        </p:nvGraphicFramePr>
        <p:xfrm>
          <a:off x="2698472" y="2971901"/>
          <a:ext cx="3512784" cy="10058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903390"/>
                <a:gridCol w="779550"/>
                <a:gridCol w="829844"/>
              </a:tblGrid>
              <a:tr h="220262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Fraction P</a:t>
                      </a:r>
                      <a:r>
                        <a:rPr lang="en-US" sz="1600" i="1" baseline="-25000" dirty="0" smtClean="0"/>
                        <a:t>DB-RF</a:t>
                      </a:r>
                      <a:r>
                        <a:rPr lang="en-US" sz="1600" i="1" baseline="0" dirty="0" smtClean="0"/>
                        <a:t> </a:t>
                      </a:r>
                      <a:r>
                        <a:rPr lang="en-US" sz="1600" i="1" dirty="0" smtClean="0"/>
                        <a:t>/</a:t>
                      </a:r>
                      <a:r>
                        <a:rPr lang="en-US" sz="1600" i="1" dirty="0" err="1" smtClean="0"/>
                        <a:t>P</a:t>
                      </a:r>
                      <a:r>
                        <a:rPr lang="en-US" sz="1600" i="1" baseline="-25000" dirty="0" err="1" smtClean="0"/>
                        <a:t>tot</a:t>
                      </a:r>
                      <a:r>
                        <a:rPr lang="en-US" sz="1600" i="1" baseline="-25000" dirty="0" smtClean="0"/>
                        <a:t> </a:t>
                      </a:r>
                      <a:endParaRPr lang="en-US" sz="1600" i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CDR</a:t>
                      </a:r>
                      <a:endParaRPr lang="en-US" sz="1600" i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relaxed</a:t>
                      </a:r>
                      <a:endParaRPr lang="en-US" sz="1600" i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747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500 B</a:t>
                      </a:r>
                      <a:endParaRPr lang="en-US" sz="1600" i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29%</a:t>
                      </a:r>
                      <a:endParaRPr lang="en-US" sz="1600" i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33%</a:t>
                      </a:r>
                      <a:endParaRPr lang="en-US" sz="1600" i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4747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3 </a:t>
                      </a:r>
                      <a:r>
                        <a:rPr lang="en-US" sz="1600" i="1" dirty="0" err="1" smtClean="0"/>
                        <a:t>teV</a:t>
                      </a:r>
                      <a:endParaRPr lang="en-US" sz="1600" i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52%</a:t>
                      </a:r>
                      <a:endParaRPr lang="en-US" sz="1600" i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54%</a:t>
                      </a:r>
                      <a:endParaRPr lang="en-US" sz="1600" i="1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81174" y="3118559"/>
            <a:ext cx="14329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Including</a:t>
            </a:r>
          </a:p>
          <a:p>
            <a:r>
              <a:rPr lang="en-US" dirty="0"/>
              <a:t>a</a:t>
            </a:r>
            <a:r>
              <a:rPr lang="en-US" dirty="0" smtClean="0"/>
              <a:t>ll overheads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637109" y="2809056"/>
            <a:ext cx="613528" cy="4604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023486" y="5218556"/>
            <a:ext cx="1047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CDR data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830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contributors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9843" y="2005793"/>
            <a:ext cx="7363450" cy="316566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DB </a:t>
            </a:r>
            <a:r>
              <a:rPr lang="en-US" dirty="0" err="1" smtClean="0"/>
              <a:t>Linac</a:t>
            </a:r>
            <a:r>
              <a:rPr lang="en-US" dirty="0" smtClean="0"/>
              <a:t> : D. </a:t>
            </a:r>
            <a:r>
              <a:rPr lang="en-US" dirty="0" err="1" smtClean="0"/>
              <a:t>Aguglia</a:t>
            </a:r>
            <a:r>
              <a:rPr lang="en-US" dirty="0" smtClean="0"/>
              <a:t>, E. Jensen, </a:t>
            </a:r>
            <a:r>
              <a:rPr lang="en-US" dirty="0" smtClean="0"/>
              <a:t>G</a:t>
            </a:r>
            <a:r>
              <a:rPr lang="en-US" dirty="0" smtClean="0"/>
              <a:t>. </a:t>
            </a:r>
            <a:r>
              <a:rPr lang="en-US" dirty="0" err="1" smtClean="0"/>
              <a:t>McMonagle</a:t>
            </a:r>
            <a:r>
              <a:rPr lang="en-US" dirty="0" smtClean="0"/>
              <a:t>, </a:t>
            </a:r>
            <a:r>
              <a:rPr lang="en-US" dirty="0"/>
              <a:t>D. </a:t>
            </a:r>
            <a:r>
              <a:rPr lang="en-US" dirty="0" err="1"/>
              <a:t>Nisbet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R. Wegner</a:t>
            </a:r>
          </a:p>
          <a:p>
            <a:r>
              <a:rPr lang="en-US" dirty="0" smtClean="0"/>
              <a:t>Magnets and powering : M. Modena, S. </a:t>
            </a:r>
            <a:r>
              <a:rPr lang="en-US" dirty="0" err="1" smtClean="0"/>
              <a:t>Pittet</a:t>
            </a:r>
            <a:r>
              <a:rPr lang="en-US" dirty="0" smtClean="0"/>
              <a:t>, D. </a:t>
            </a:r>
            <a:r>
              <a:rPr lang="en-US" dirty="0" err="1" smtClean="0"/>
              <a:t>Siemaszko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A. </a:t>
            </a:r>
            <a:r>
              <a:rPr lang="en-US" dirty="0" err="1" smtClean="0"/>
              <a:t>Vorozhtsov</a:t>
            </a:r>
            <a:endParaRPr lang="en-US" dirty="0" smtClean="0"/>
          </a:p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RF : A. </a:t>
            </a:r>
            <a:r>
              <a:rPr lang="en-US" dirty="0" err="1" smtClean="0"/>
              <a:t>Grudiev</a:t>
            </a:r>
            <a:r>
              <a:rPr lang="en-US" dirty="0" smtClean="0"/>
              <a:t>, G. </a:t>
            </a:r>
            <a:r>
              <a:rPr lang="en-US" dirty="0" err="1" smtClean="0"/>
              <a:t>Ridonne</a:t>
            </a:r>
            <a:r>
              <a:rPr lang="en-US" dirty="0" smtClean="0"/>
              <a:t>, I. </a:t>
            </a:r>
            <a:r>
              <a:rPr lang="en-US" dirty="0" err="1" smtClean="0"/>
              <a:t>Syratchev</a:t>
            </a:r>
            <a:endParaRPr lang="en-US" dirty="0" smtClean="0"/>
          </a:p>
          <a:p>
            <a:r>
              <a:rPr lang="en-US" dirty="0" smtClean="0"/>
              <a:t>Cool &amp; Vent : M. </a:t>
            </a:r>
            <a:r>
              <a:rPr lang="en-US" dirty="0" err="1" smtClean="0"/>
              <a:t>Nonis</a:t>
            </a:r>
            <a:endParaRPr lang="en-US" dirty="0" smtClean="0"/>
          </a:p>
          <a:p>
            <a:r>
              <a:rPr lang="en-US" dirty="0" smtClean="0"/>
              <a:t>Electrical network : C. </a:t>
            </a:r>
            <a:r>
              <a:rPr lang="en-US" dirty="0" err="1" smtClean="0"/>
              <a:t>Jach</a:t>
            </a:r>
            <a:endParaRPr lang="en-US" dirty="0" smtClean="0"/>
          </a:p>
          <a:p>
            <a:r>
              <a:rPr lang="en-US" dirty="0" smtClean="0"/>
              <a:t>Damping ring : Y. </a:t>
            </a:r>
            <a:r>
              <a:rPr lang="en-US" dirty="0" err="1" smtClean="0"/>
              <a:t>Papaphilippou</a:t>
            </a:r>
            <a:endParaRPr lang="en-US" dirty="0" smtClean="0"/>
          </a:p>
          <a:p>
            <a:r>
              <a:rPr lang="en-US" dirty="0" smtClean="0"/>
              <a:t>Main beam production : S. </a:t>
            </a:r>
            <a:r>
              <a:rPr lang="en-US" dirty="0" err="1" smtClean="0"/>
              <a:t>Doebert</a:t>
            </a:r>
            <a:r>
              <a:rPr lang="en-US" dirty="0" smtClean="0"/>
              <a:t>, L. </a:t>
            </a:r>
            <a:r>
              <a:rPr lang="en-US" dirty="0" err="1" smtClean="0"/>
              <a:t>Rinolfi</a:t>
            </a:r>
            <a:endParaRPr lang="en-US" dirty="0" smtClean="0"/>
          </a:p>
          <a:p>
            <a:r>
              <a:rPr lang="en-US" dirty="0" smtClean="0"/>
              <a:t>BDS and Experimental area : L. </a:t>
            </a:r>
            <a:r>
              <a:rPr lang="en-US" dirty="0" err="1" smtClean="0"/>
              <a:t>Gatignon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662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063"/>
            <a:ext cx="8229600" cy="768663"/>
          </a:xfrm>
        </p:spPr>
        <p:txBody>
          <a:bodyPr/>
          <a:lstStyle/>
          <a:p>
            <a:r>
              <a:rPr lang="en-US" dirty="0" smtClean="0"/>
              <a:t>Towards future 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74650" y="1315578"/>
            <a:ext cx="8229600" cy="2478296"/>
          </a:xfrm>
          <a:ln>
            <a:noFill/>
          </a:ln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 the future the focus for optimization may go on for other systems, in particular</a:t>
            </a:r>
          </a:p>
          <a:p>
            <a:pPr lvl="1"/>
            <a:r>
              <a:rPr lang="en-US" dirty="0" smtClean="0"/>
              <a:t>CV , presently evaluated for low cost with the usual approach</a:t>
            </a:r>
          </a:p>
          <a:p>
            <a:pPr lvl="1"/>
            <a:r>
              <a:rPr lang="en-US" dirty="0" smtClean="0"/>
              <a:t>MB production deserves a closer look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It shall be more easy and less challenging to economize 12.3 and 22 MW respectively with these two domains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Power, CLIC WSHOP Jan 2013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20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5315" y="4042455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500A, total 247 MW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59253" y="4065562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</a:t>
            </a:r>
            <a:r>
              <a:rPr lang="en-US" dirty="0" err="1"/>
              <a:t>TeV</a:t>
            </a:r>
            <a:r>
              <a:rPr lang="en-US" dirty="0"/>
              <a:t>, total 611 </a:t>
            </a:r>
            <a:r>
              <a:rPr lang="en-US" dirty="0" smtClean="0"/>
              <a:t>MW</a:t>
            </a:r>
            <a:endParaRPr lang="en-US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5123273"/>
              </p:ext>
            </p:extLst>
          </p:nvPr>
        </p:nvGraphicFramePr>
        <p:xfrm>
          <a:off x="457200" y="4034337"/>
          <a:ext cx="4032250" cy="2374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9119245"/>
              </p:ext>
            </p:extLst>
          </p:nvPr>
        </p:nvGraphicFramePr>
        <p:xfrm>
          <a:off x="4641850" y="4065562"/>
          <a:ext cx="4044950" cy="231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51835" y="4728873"/>
            <a:ext cx="1980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relaxed yields</a:t>
            </a:r>
          </a:p>
          <a:p>
            <a:r>
              <a:rPr lang="en-US" dirty="0" smtClean="0"/>
              <a:t>For DB K &amp; MOD,</a:t>
            </a:r>
          </a:p>
          <a:p>
            <a:r>
              <a:rPr lang="en-US" dirty="0" smtClean="0"/>
              <a:t>(see former slide)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5315" y="4615699"/>
            <a:ext cx="10373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RF DB </a:t>
            </a:r>
            <a:r>
              <a:rPr lang="en-US" sz="1400" dirty="0" err="1" smtClean="0"/>
              <a:t>linac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RF ML</a:t>
            </a:r>
            <a:endParaRPr lang="en-US" sz="14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339886" y="4992209"/>
            <a:ext cx="307228" cy="1467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1572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82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Power optimization </a:t>
            </a:r>
            <a:r>
              <a:rPr lang="en-US" dirty="0" smtClean="0"/>
              <a:t>– </a:t>
            </a:r>
            <a:r>
              <a:rPr lang="en-US" dirty="0"/>
              <a:t>II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further </a:t>
            </a:r>
            <a:r>
              <a:rPr lang="en-US" dirty="0"/>
              <a:t>studies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9186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Further power savings - Sobriety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CH" dirty="0">
                <a:solidFill>
                  <a:srgbClr val="0000FF"/>
                </a:solidFill>
              </a:rPr>
              <a:t>Reduced current density in normal-conducting magnets</a:t>
            </a:r>
          </a:p>
          <a:p>
            <a:pPr lvl="1"/>
            <a:r>
              <a:rPr lang="fr-CH" dirty="0"/>
              <a:t>For given magnet size and field, power scales with current density</a:t>
            </a:r>
          </a:p>
          <a:p>
            <a:pPr lvl="1"/>
            <a:r>
              <a:rPr lang="fr-CH" dirty="0"/>
              <a:t>Compromise between capital &amp; real estate costs on one hand, and operation costs on the other hand</a:t>
            </a:r>
          </a:p>
          <a:p>
            <a:r>
              <a:rPr lang="fr-CH" dirty="0">
                <a:solidFill>
                  <a:srgbClr val="0000FF"/>
                </a:solidFill>
              </a:rPr>
              <a:t>Reduction of HVAC duty</a:t>
            </a:r>
          </a:p>
          <a:p>
            <a:pPr lvl="1"/>
            <a:r>
              <a:rPr lang="fr-CH" dirty="0"/>
              <a:t>Most heat loads already taken by water cooling</a:t>
            </a:r>
          </a:p>
          <a:p>
            <a:pPr lvl="1"/>
            <a:r>
              <a:rPr lang="fr-CH" dirty="0"/>
              <a:t>Possible further reduction in main tunnel by thermal shielding of cables</a:t>
            </a:r>
          </a:p>
          <a:p>
            <a:pPr lvl="1"/>
            <a:r>
              <a:rPr lang="fr-CH" dirty="0"/>
              <a:t>Possible reduction in surface buildings by improved thermal insulation, natural ventilation, relaxation of temperature </a:t>
            </a:r>
            <a:r>
              <a:rPr lang="fr-CH" dirty="0" smtClean="0"/>
              <a:t>limits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Power, CLIC WSHOP Jan 2013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22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471058" y="1184771"/>
            <a:ext cx="1575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660066"/>
                </a:solidFill>
              </a:rPr>
              <a:t>P.Lebrun</a:t>
            </a:r>
            <a:endParaRPr lang="en-US" dirty="0" smtClean="0">
              <a:solidFill>
                <a:srgbClr val="660066"/>
              </a:solidFill>
            </a:endParaRPr>
          </a:p>
          <a:p>
            <a:r>
              <a:rPr lang="en-US" dirty="0" smtClean="0">
                <a:solidFill>
                  <a:srgbClr val="660066"/>
                </a:solidFill>
              </a:rPr>
              <a:t>Arlington 2012</a:t>
            </a:r>
            <a:endParaRPr lang="en-US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3676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1999"/>
          </a:xfrm>
        </p:spPr>
        <p:txBody>
          <a:bodyPr>
            <a:normAutofit/>
          </a:bodyPr>
          <a:lstStyle/>
          <a:p>
            <a:r>
              <a:rPr lang="fr-CH" sz="3600" dirty="0"/>
              <a:t>Further power savings - </a:t>
            </a:r>
            <a:r>
              <a:rPr lang="fr-CH" sz="3600" dirty="0" smtClean="0"/>
              <a:t>Efficiency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8925"/>
            <a:ext cx="8229600" cy="4114260"/>
          </a:xfrm>
        </p:spPr>
        <p:txBody>
          <a:bodyPr>
            <a:normAutofit fontScale="70000" lnSpcReduction="20000"/>
          </a:bodyPr>
          <a:lstStyle/>
          <a:p>
            <a:r>
              <a:rPr lang="fr-CH" dirty="0" smtClean="0">
                <a:solidFill>
                  <a:srgbClr val="0000FF"/>
                </a:solidFill>
              </a:rPr>
              <a:t>Grid</a:t>
            </a:r>
            <a:r>
              <a:rPr lang="fr-CH" dirty="0">
                <a:solidFill>
                  <a:srgbClr val="0000FF"/>
                </a:solidFill>
              </a:rPr>
              <a:t>-to-RF power conversion</a:t>
            </a:r>
          </a:p>
          <a:p>
            <a:pPr lvl="1"/>
            <a:r>
              <a:rPr lang="fr-CH" dirty="0"/>
              <a:t>R&amp;D on </a:t>
            </a:r>
            <a:r>
              <a:rPr lang="fr-CH" dirty="0" smtClean="0"/>
              <a:t>klystrons and modulators (DB </a:t>
            </a:r>
            <a:r>
              <a:rPr lang="fr-CH" dirty="0" smtClean="0">
                <a:solidFill>
                  <a:srgbClr val="0000FF"/>
                </a:solidFill>
              </a:rPr>
              <a:t>and MB production</a:t>
            </a:r>
            <a:r>
              <a:rPr lang="fr-CH" dirty="0" smtClean="0"/>
              <a:t>)</a:t>
            </a:r>
            <a:endParaRPr lang="fr-CH" dirty="0"/>
          </a:p>
          <a:p>
            <a:pPr lvl="1"/>
            <a:r>
              <a:rPr lang="fr-CH" dirty="0"/>
              <a:t>P</a:t>
            </a:r>
            <a:r>
              <a:rPr lang="fr-CH" dirty="0" smtClean="0"/>
              <a:t>owering </a:t>
            </a:r>
            <a:r>
              <a:rPr lang="fr-CH" dirty="0"/>
              <a:t>from the grid at HV</a:t>
            </a:r>
          </a:p>
          <a:p>
            <a:r>
              <a:rPr lang="fr-CH" dirty="0">
                <a:solidFill>
                  <a:srgbClr val="0000FF"/>
                </a:solidFill>
              </a:rPr>
              <a:t>RF-to-beam power conversion</a:t>
            </a:r>
          </a:p>
          <a:p>
            <a:pPr lvl="1"/>
            <a:r>
              <a:rPr lang="fr-CH" dirty="0"/>
              <a:t>Re-optimization of accelerating structures and gradient with different objective function (present value 0.25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DB Linac structure (</a:t>
            </a:r>
            <a:r>
              <a:rPr lang="fr-CH" dirty="0" smtClean="0">
                <a:solidFill>
                  <a:srgbClr val="0000FF"/>
                </a:solidFill>
              </a:rPr>
              <a:t>on-going, A. Grudiev</a:t>
            </a:r>
            <a:r>
              <a:rPr lang="fr-CH" dirty="0" smtClean="0"/>
              <a:t>)   </a:t>
            </a:r>
            <a:endParaRPr lang="fr-CH" dirty="0"/>
          </a:p>
          <a:p>
            <a:r>
              <a:rPr lang="fr-CH" dirty="0">
                <a:solidFill>
                  <a:srgbClr val="0000FF"/>
                </a:solidFill>
              </a:rPr>
              <a:t>Permanent or super-ferric superconducting magnets</a:t>
            </a:r>
          </a:p>
          <a:p>
            <a:pPr lvl="1"/>
            <a:r>
              <a:rPr lang="fr-CH" dirty="0"/>
              <a:t>Permanent magnets</a:t>
            </a:r>
          </a:p>
          <a:p>
            <a:pPr lvl="2"/>
            <a:r>
              <a:rPr lang="fr-CH" dirty="0"/>
              <a:t>distributed uses, e.g. main linac DB quads</a:t>
            </a:r>
          </a:p>
          <a:p>
            <a:pPr lvl="2"/>
            <a:r>
              <a:rPr lang="fr-CH" dirty="0"/>
              <a:t>fixed-field/gradient or mechanical tuning</a:t>
            </a:r>
          </a:p>
          <a:p>
            <a:pPr lvl="1"/>
            <a:r>
              <a:rPr lang="fr-CH" dirty="0"/>
              <a:t>Super-ferric superconducting magnets</a:t>
            </a:r>
          </a:p>
          <a:p>
            <a:pPr lvl="2"/>
            <a:r>
              <a:rPr lang="fr-CH" dirty="0"/>
              <a:t>« grouped » and DC uses, e.g. combiner rings</a:t>
            </a:r>
            <a:r>
              <a:rPr lang="fr-CH" dirty="0" smtClean="0"/>
              <a:t>, Damping rings(?), </a:t>
            </a:r>
            <a:r>
              <a:rPr lang="fr-CH" dirty="0"/>
              <a:t>DB </a:t>
            </a:r>
            <a:r>
              <a:rPr lang="fr-CH" dirty="0" smtClean="0"/>
              <a:t>and MB return </a:t>
            </a:r>
            <a:r>
              <a:rPr lang="fr-CH" dirty="0"/>
              <a:t>loops in main linacs 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960080" y="2588136"/>
            <a:ext cx="19928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fr-CH" dirty="0" smtClean="0"/>
              <a:t> </a:t>
            </a:r>
            <a:r>
              <a:rPr lang="fr-CH" i="1" dirty="0">
                <a:solidFill>
                  <a:srgbClr val="0000FF"/>
                </a:solidFill>
              </a:rPr>
              <a:t>higher </a:t>
            </a:r>
            <a:r>
              <a:rPr lang="fr-CH" i="1" dirty="0" smtClean="0">
                <a:solidFill>
                  <a:srgbClr val="0000FF"/>
                </a:solidFill>
              </a:rPr>
              <a:t>gradient :</a:t>
            </a:r>
          </a:p>
          <a:p>
            <a:pPr marL="285750" lvl="1" indent="-285750">
              <a:buFont typeface="Wingdings" charset="0"/>
              <a:buChar char="à"/>
            </a:pPr>
            <a:r>
              <a:rPr lang="fr-CH" i="1" dirty="0" smtClean="0">
                <a:solidFill>
                  <a:srgbClr val="0000FF"/>
                </a:solidFill>
                <a:sym typeface="Wingdings"/>
              </a:rPr>
              <a:t>Shorter building,</a:t>
            </a:r>
          </a:p>
          <a:p>
            <a:pPr marL="285750" lvl="1" indent="-285750">
              <a:buFont typeface="Wingdings" charset="0"/>
              <a:buChar char="à"/>
            </a:pPr>
            <a:r>
              <a:rPr lang="fr-CH" i="1" dirty="0" smtClean="0">
                <a:solidFill>
                  <a:srgbClr val="0000FF"/>
                </a:solidFill>
                <a:sym typeface="Wingdings"/>
              </a:rPr>
              <a:t>Less CV power</a:t>
            </a:r>
            <a:r>
              <a:rPr lang="fr-CH" i="1" dirty="0" smtClean="0">
                <a:solidFill>
                  <a:srgbClr val="0000FF"/>
                </a:solidFill>
              </a:rPr>
              <a:t> </a:t>
            </a:r>
            <a:endParaRPr lang="fr-CH" i="1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53031" y="5190175"/>
            <a:ext cx="46096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rgbClr val="FF0000"/>
                </a:solidFill>
                <a:latin typeface="+mn-lt"/>
                <a:sym typeface="Symbol"/>
              </a:rPr>
              <a:t> </a:t>
            </a:r>
            <a:r>
              <a:rPr lang="fr-CH" dirty="0" err="1" smtClean="0">
                <a:solidFill>
                  <a:srgbClr val="FF0000"/>
                </a:solidFill>
                <a:latin typeface="+mn-lt"/>
              </a:rPr>
              <a:t>Potential</a:t>
            </a:r>
            <a:r>
              <a:rPr lang="fr-CH" dirty="0" smtClean="0">
                <a:solidFill>
                  <a:srgbClr val="FF0000"/>
                </a:solidFill>
                <a:latin typeface="+mn-lt"/>
              </a:rPr>
              <a:t> for power </a:t>
            </a:r>
            <a:r>
              <a:rPr lang="fr-CH" dirty="0" err="1" smtClean="0">
                <a:solidFill>
                  <a:srgbClr val="FF0000"/>
                </a:solidFill>
                <a:latin typeface="+mn-lt"/>
              </a:rPr>
              <a:t>savings</a:t>
            </a:r>
            <a:r>
              <a:rPr lang="fr-CH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CH" dirty="0" err="1" smtClean="0">
                <a:solidFill>
                  <a:srgbClr val="FF0000"/>
                </a:solidFill>
                <a:latin typeface="+mn-lt"/>
              </a:rPr>
              <a:t>at</a:t>
            </a:r>
            <a:r>
              <a:rPr lang="fr-CH" dirty="0" smtClean="0">
                <a:solidFill>
                  <a:srgbClr val="FF0000"/>
                </a:solidFill>
                <a:latin typeface="+mn-lt"/>
              </a:rPr>
              <a:t> 3 </a:t>
            </a:r>
            <a:r>
              <a:rPr lang="fr-CH" dirty="0" err="1" smtClean="0">
                <a:solidFill>
                  <a:srgbClr val="FF0000"/>
                </a:solidFill>
                <a:latin typeface="+mn-lt"/>
              </a:rPr>
              <a:t>TeV</a:t>
            </a:r>
            <a:endParaRPr lang="fr-CH" dirty="0" smtClean="0">
              <a:solidFill>
                <a:srgbClr val="FF0000"/>
              </a:solidFill>
              <a:latin typeface="+mn-lt"/>
            </a:endParaRPr>
          </a:p>
          <a:p>
            <a:r>
              <a:rPr lang="fr-CH" dirty="0" smtClean="0">
                <a:solidFill>
                  <a:srgbClr val="FF0000"/>
                </a:solidFill>
                <a:latin typeface="+mn-lt"/>
              </a:rPr>
              <a:t>	- </a:t>
            </a:r>
            <a:r>
              <a:rPr lang="fr-CH" dirty="0" err="1" smtClean="0">
                <a:solidFill>
                  <a:srgbClr val="FF0000"/>
                </a:solidFill>
                <a:latin typeface="+mn-lt"/>
              </a:rPr>
              <a:t>magnets</a:t>
            </a:r>
            <a:r>
              <a:rPr lang="fr-CH" dirty="0" smtClean="0">
                <a:solidFill>
                  <a:srgbClr val="FF0000"/>
                </a:solidFill>
                <a:latin typeface="+mn-lt"/>
              </a:rPr>
              <a:t> ~ 86 MW</a:t>
            </a:r>
          </a:p>
          <a:p>
            <a:r>
              <a:rPr lang="fr-CH" dirty="0" smtClean="0">
                <a:solidFill>
                  <a:srgbClr val="FF0000"/>
                </a:solidFill>
                <a:latin typeface="+mn-lt"/>
              </a:rPr>
              <a:t>	- </a:t>
            </a:r>
            <a:r>
              <a:rPr lang="fr-CH" dirty="0" err="1" smtClean="0">
                <a:solidFill>
                  <a:srgbClr val="FF0000"/>
                </a:solidFill>
                <a:latin typeface="+mn-lt"/>
              </a:rPr>
              <a:t>cooling</a:t>
            </a:r>
            <a:r>
              <a:rPr lang="fr-CH" dirty="0" smtClean="0">
                <a:solidFill>
                  <a:srgbClr val="FF0000"/>
                </a:solidFill>
                <a:latin typeface="+mn-lt"/>
              </a:rPr>
              <a:t> &amp; ventilation ~24 MW </a:t>
            </a:r>
            <a:endParaRPr lang="en-US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Left Brace 8"/>
          <p:cNvSpPr/>
          <p:nvPr/>
        </p:nvSpPr>
        <p:spPr>
          <a:xfrm>
            <a:off x="6827319" y="2728735"/>
            <a:ext cx="155448" cy="603592"/>
          </a:xfrm>
          <a:prstGeom prst="lef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595160" y="3043110"/>
            <a:ext cx="116929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232163" y="1036637"/>
            <a:ext cx="15750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660066"/>
                </a:solidFill>
              </a:rPr>
              <a:t>P.Lebrun</a:t>
            </a:r>
            <a:endParaRPr lang="en-US" dirty="0" smtClean="0">
              <a:solidFill>
                <a:srgbClr val="660066"/>
              </a:solidFill>
            </a:endParaRPr>
          </a:p>
          <a:p>
            <a:r>
              <a:rPr lang="en-US" dirty="0" smtClean="0">
                <a:solidFill>
                  <a:srgbClr val="660066"/>
                </a:solidFill>
              </a:rPr>
              <a:t>Arlington 2012</a:t>
            </a:r>
            <a:endParaRPr lang="en-US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9522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26028"/>
            <a:ext cx="6912768" cy="710684"/>
          </a:xfrm>
        </p:spPr>
        <p:txBody>
          <a:bodyPr>
            <a:normAutofit/>
          </a:bodyPr>
          <a:lstStyle/>
          <a:p>
            <a:r>
              <a:rPr lang="fr-CH" sz="3200" dirty="0" smtClean="0">
                <a:latin typeface="+mn-lt"/>
              </a:rPr>
              <a:t>Power consumption versus E</a:t>
            </a:r>
            <a:r>
              <a:rPr lang="fr-CH" sz="3200" baseline="-25000" dirty="0" smtClean="0">
                <a:latin typeface="+mn-lt"/>
              </a:rPr>
              <a:t>CM</a:t>
            </a:r>
            <a:endParaRPr lang="en-US" sz="3200" baseline="-25000" dirty="0">
              <a:latin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903850" y="1302980"/>
            <a:ext cx="7412566" cy="5015333"/>
            <a:chOff x="1572728" y="1302980"/>
            <a:chExt cx="7412566" cy="5015333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698794" y="1302980"/>
              <a:ext cx="6286500" cy="5015333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2644746" y="3872888"/>
              <a:ext cx="124307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572728" y="3652166"/>
              <a:ext cx="10161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Option A</a:t>
              </a:r>
              <a:endParaRPr lang="en-US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2644746" y="4056100"/>
              <a:ext cx="1449275" cy="19963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578100" y="4062028"/>
              <a:ext cx="10081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Option B</a:t>
              </a:r>
              <a:endParaRPr lang="en-US" dirty="0"/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110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1396"/>
            <a:ext cx="8229600" cy="3542907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Still somebody to prefer Scenario A ?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Further optimization may decrease substantially the power needs</a:t>
            </a:r>
          </a:p>
          <a:p>
            <a:pPr lvl="1"/>
            <a:r>
              <a:rPr lang="en-US" dirty="0" smtClean="0"/>
              <a:t>Need studies on all systems, not only on RF</a:t>
            </a:r>
          </a:p>
          <a:p>
            <a:pPr lvl="1"/>
            <a:r>
              <a:rPr lang="en-US" dirty="0" smtClean="0"/>
              <a:t>Power efficiency must be full part of the design criteria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8027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1925"/>
            <a:ext cx="8229600" cy="2896474"/>
          </a:xfrm>
        </p:spPr>
        <p:txBody>
          <a:bodyPr/>
          <a:lstStyle/>
          <a:p>
            <a:r>
              <a:rPr lang="en-US" dirty="0" smtClean="0"/>
              <a:t>CLIC power in CDR Vol. I</a:t>
            </a:r>
          </a:p>
          <a:p>
            <a:r>
              <a:rPr lang="en-US" dirty="0" smtClean="0"/>
              <a:t>Changes appearing in Vol. III</a:t>
            </a:r>
          </a:p>
          <a:p>
            <a:r>
              <a:rPr lang="en-US" dirty="0" smtClean="0"/>
              <a:t>Power optimization - I</a:t>
            </a:r>
          </a:p>
          <a:p>
            <a:r>
              <a:rPr lang="en-US" dirty="0"/>
              <a:t>Power optimization -</a:t>
            </a:r>
            <a:r>
              <a:rPr lang="en-US" dirty="0" smtClean="0"/>
              <a:t> II , further studies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463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675" y="2151112"/>
            <a:ext cx="8229600" cy="1315790"/>
          </a:xfrm>
        </p:spPr>
        <p:txBody>
          <a:bodyPr>
            <a:normAutofit/>
          </a:bodyPr>
          <a:lstStyle/>
          <a:p>
            <a:r>
              <a:rPr lang="en-US" dirty="0"/>
              <a:t>CLIC power in CDR Vol. </a:t>
            </a:r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299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3986" y="274637"/>
            <a:ext cx="3292814" cy="1498415"/>
          </a:xfrm>
        </p:spPr>
        <p:txBody>
          <a:bodyPr>
            <a:normAutofit fontScale="90000"/>
          </a:bodyPr>
          <a:lstStyle/>
          <a:p>
            <a:r>
              <a:rPr lang="fr-CH" dirty="0"/>
              <a:t>CLIC functional schematics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0027" y="3028889"/>
            <a:ext cx="4990222" cy="3686090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113175"/>
            <a:ext cx="4803901" cy="3722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79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701" y="0"/>
            <a:ext cx="5328691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74591" y="1528332"/>
            <a:ext cx="20243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CDR Vol. I</a:t>
            </a:r>
          </a:p>
          <a:p>
            <a:pPr algn="ctr"/>
            <a:r>
              <a:rPr lang="en-US" sz="1600" dirty="0" smtClean="0">
                <a:solidFill>
                  <a:srgbClr val="0070C0"/>
                </a:solidFill>
              </a:rPr>
              <a:t>(or Scenario ‘A’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</a:rPr>
              <a:t>a</a:t>
            </a:r>
            <a:r>
              <a:rPr lang="en-US" sz="1600" dirty="0" smtClean="0">
                <a:solidFill>
                  <a:srgbClr val="0070C0"/>
                </a:solidFill>
              </a:rPr>
              <a:t>t 0.5 </a:t>
            </a:r>
            <a:r>
              <a:rPr lang="en-US" sz="1600" dirty="0" err="1" smtClean="0">
                <a:solidFill>
                  <a:srgbClr val="0070C0"/>
                </a:solidFill>
              </a:rPr>
              <a:t>TeV</a:t>
            </a:r>
            <a:r>
              <a:rPr lang="en-US" sz="1600" dirty="0" smtClean="0">
                <a:solidFill>
                  <a:srgbClr val="0070C0"/>
                </a:solidFill>
              </a:rPr>
              <a:t>, see below)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90949" y="767065"/>
            <a:ext cx="1707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CLIC Power map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072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25719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Changes appearing in Vol. </a:t>
            </a:r>
            <a:r>
              <a:rPr lang="en-US" dirty="0" smtClean="0"/>
              <a:t>III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415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464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Changes proposed in CDR Vol. III</a:t>
            </a:r>
            <a:endParaRPr lang="en-US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23850" y="1140616"/>
            <a:ext cx="8496300" cy="518106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400" dirty="0" smtClean="0"/>
              <a:t>Two </a:t>
            </a:r>
            <a:r>
              <a:rPr lang="fr-CH" sz="2400" u="sng" dirty="0" smtClean="0"/>
              <a:t>alternative staging scenarios</a:t>
            </a:r>
          </a:p>
          <a:p>
            <a:pPr lvl="1"/>
            <a:r>
              <a:rPr lang="fr-CH" sz="2000" dirty="0" smtClean="0"/>
              <a:t>Each with three stages: 500 GeV, ~1.5 TeV and 3 TeV</a:t>
            </a:r>
          </a:p>
          <a:p>
            <a:pPr lvl="1"/>
            <a:r>
              <a:rPr lang="fr-CH" sz="2000" dirty="0" smtClean="0">
                <a:solidFill>
                  <a:srgbClr val="008000"/>
                </a:solidFill>
              </a:rPr>
              <a:t>Scenario A: « optimized for luminosity in the first stage »</a:t>
            </a:r>
          </a:p>
          <a:p>
            <a:pPr lvl="1"/>
            <a:r>
              <a:rPr lang="fr-CH" sz="2000" dirty="0" smtClean="0">
                <a:solidFill>
                  <a:srgbClr val="008000"/>
                </a:solidFill>
              </a:rPr>
              <a:t>Scenario B: « optimized for lower entry cost »</a:t>
            </a:r>
          </a:p>
          <a:p>
            <a:pPr lvl="1"/>
            <a:r>
              <a:rPr lang="fr-CH" sz="2000" dirty="0" smtClean="0"/>
              <a:t>First and last stages of scenario A are identical to CDR Volume 1</a:t>
            </a:r>
          </a:p>
          <a:p>
            <a:pPr lvl="1"/>
            <a:r>
              <a:rPr lang="fr-CH" sz="2000" dirty="0" smtClean="0">
                <a:solidFill>
                  <a:srgbClr val="FF0000"/>
                </a:solidFill>
              </a:rPr>
              <a:t>Reuse of 80 MV/m structures in scenario A limits the energy of the second stage to 1.4 TeV</a:t>
            </a:r>
          </a:p>
          <a:p>
            <a:r>
              <a:rPr lang="fr-CH" sz="2400" dirty="0" smtClean="0">
                <a:solidFill>
                  <a:srgbClr val="0000FF"/>
                </a:solidFill>
              </a:rPr>
              <a:t>Scenario B has nominal bunch charge at all stages</a:t>
            </a:r>
            <a:r>
              <a:rPr lang="fr-CH" sz="2400" dirty="0" smtClean="0"/>
              <a:t>, resulting in</a:t>
            </a:r>
          </a:p>
          <a:p>
            <a:pPr lvl="1"/>
            <a:r>
              <a:rPr lang="fr-CH" sz="2000" dirty="0" smtClean="0"/>
              <a:t>Use of final (100 MV/m) gradient structures already at 500 GeV</a:t>
            </a:r>
          </a:p>
          <a:p>
            <a:pPr lvl="1"/>
            <a:r>
              <a:rPr lang="fr-CH" sz="2000" dirty="0" smtClean="0">
                <a:solidFill>
                  <a:srgbClr val="0000FF"/>
                </a:solidFill>
              </a:rPr>
              <a:t>Shorter main linacs (2 x 4 sectors at 500 GeV)</a:t>
            </a:r>
          </a:p>
          <a:p>
            <a:pPr lvl="1"/>
            <a:r>
              <a:rPr lang="fr-CH" sz="2000" dirty="0" smtClean="0">
                <a:solidFill>
                  <a:srgbClr val="0000FF"/>
                </a:solidFill>
              </a:rPr>
              <a:t>Lower installed RF power in the MB and DB production complexes </a:t>
            </a:r>
          </a:p>
          <a:p>
            <a:pPr lvl="1"/>
            <a:r>
              <a:rPr lang="fr-CH" sz="2000" dirty="0" smtClean="0">
                <a:solidFill>
                  <a:srgbClr val="FF0000"/>
                </a:solidFill>
              </a:rPr>
              <a:t>One species of ML accelerating structures</a:t>
            </a:r>
          </a:p>
          <a:p>
            <a:pPr lvl="1"/>
            <a:r>
              <a:rPr lang="fr-CH" sz="2000" dirty="0" smtClean="0">
                <a:solidFill>
                  <a:srgbClr val="FF0000"/>
                </a:solidFill>
              </a:rPr>
              <a:t>Substantial cost reduction w.r.t. A  ,    ~ 1GSF</a:t>
            </a:r>
            <a:endParaRPr lang="fr-CH" sz="20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7962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5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parameters , A vs. B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7478673"/>
              </p:ext>
            </p:extLst>
          </p:nvPr>
        </p:nvGraphicFramePr>
        <p:xfrm>
          <a:off x="1524000" y="1417638"/>
          <a:ext cx="6538480" cy="2438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7696"/>
                <a:gridCol w="1307696"/>
                <a:gridCol w="1307696"/>
                <a:gridCol w="1307696"/>
                <a:gridCol w="1307696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ECM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1.4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 </a:t>
                      </a:r>
                      <a:r>
                        <a:rPr lang="en-US" sz="1400" baseline="-25000" dirty="0" smtClean="0"/>
                        <a:t>bunch</a:t>
                      </a:r>
                      <a:endParaRPr lang="en-US" sz="1400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354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 </a:t>
                      </a:r>
                      <a:r>
                        <a:rPr lang="en-US" sz="1400" baseline="-25000" dirty="0" smtClean="0"/>
                        <a:t>bunch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 10</a:t>
                      </a:r>
                      <a:r>
                        <a:rPr lang="en-US" sz="1400" baseline="30000" dirty="0" smtClean="0"/>
                        <a:t>9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6.8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MV/m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80/100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Lum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34</a:t>
                      </a:r>
                      <a:r>
                        <a:rPr lang="en-US" sz="1400" baseline="0" dirty="0" smtClean="0"/>
                        <a:t> 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baseline="0" dirty="0" smtClean="0"/>
                        <a:t> s</a:t>
                      </a:r>
                      <a:r>
                        <a:rPr lang="en-US" sz="1400" baseline="30000" dirty="0" smtClean="0"/>
                        <a:t>-1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5.9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Lum</a:t>
                      </a:r>
                      <a:r>
                        <a:rPr lang="en-US" sz="1400" dirty="0" smtClean="0"/>
                        <a:t> 1%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1.3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 tunnel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13.2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48.3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</a:t>
                      </a:r>
                      <a:r>
                        <a:rPr lang="en-US" sz="1400" baseline="0" dirty="0" smtClean="0"/>
                        <a:t> Power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MW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272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364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589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135434"/>
              </p:ext>
            </p:extLst>
          </p:nvPr>
        </p:nvGraphicFramePr>
        <p:xfrm>
          <a:off x="1551660" y="4030869"/>
          <a:ext cx="6538480" cy="243839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07696"/>
                <a:gridCol w="1307696"/>
                <a:gridCol w="1307696"/>
                <a:gridCol w="1307696"/>
                <a:gridCol w="1307696"/>
              </a:tblGrid>
              <a:tr h="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ECM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TeV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0.5</a:t>
                      </a:r>
                      <a:endParaRPr lang="en-US" sz="1400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1.5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 </a:t>
                      </a:r>
                      <a:r>
                        <a:rPr lang="en-US" sz="1400" baseline="-25000" dirty="0" smtClean="0"/>
                        <a:t>bunch</a:t>
                      </a:r>
                      <a:endParaRPr lang="en-US" sz="1400" baseline="-250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312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312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Q </a:t>
                      </a:r>
                      <a:r>
                        <a:rPr lang="en-US" sz="1400" baseline="-25000" dirty="0" smtClean="0"/>
                        <a:t>bunch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9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3.7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3.7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MV/m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100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Lum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</a:t>
                      </a:r>
                      <a:r>
                        <a:rPr lang="en-US" sz="1400" baseline="30000" dirty="0" smtClean="0"/>
                        <a:t>34</a:t>
                      </a:r>
                      <a:r>
                        <a:rPr lang="en-US" sz="1400" baseline="0" dirty="0" smtClean="0"/>
                        <a:t> 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baseline="0" dirty="0" smtClean="0"/>
                        <a:t> s</a:t>
                      </a:r>
                      <a:r>
                        <a:rPr lang="en-US" sz="1400" baseline="30000" dirty="0" smtClean="0"/>
                        <a:t>-1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1.3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3.7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5.9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Lum</a:t>
                      </a:r>
                      <a:r>
                        <a:rPr lang="en-US" sz="1400" dirty="0" smtClean="0"/>
                        <a:t> 1%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0.7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1.4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 tunnel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km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11.4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27.2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48.3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2916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</a:t>
                      </a:r>
                      <a:r>
                        <a:rPr lang="en-US" sz="1400" baseline="0" dirty="0" smtClean="0"/>
                        <a:t> Power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MW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 smtClean="0">
                          <a:solidFill>
                            <a:srgbClr val="0000FF"/>
                          </a:solidFill>
                        </a:rPr>
                        <a:t>235</a:t>
                      </a:r>
                      <a:endParaRPr lang="en-US" sz="1400" b="1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364</a:t>
                      </a:r>
                      <a:endParaRPr lang="en-US" sz="1400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589</a:t>
                      </a:r>
                      <a:endParaRPr lang="en-US" sz="1400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2177323"/>
            <a:ext cx="990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Scenario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813232"/>
            <a:ext cx="990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Scenario</a:t>
            </a:r>
          </a:p>
          <a:p>
            <a:pPr algn="ctr"/>
            <a:r>
              <a:rPr lang="en-US" dirty="0" smtClean="0">
                <a:solidFill>
                  <a:srgbClr val="0000FF"/>
                </a:solidFill>
              </a:rPr>
              <a:t>B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81190" y="1051529"/>
            <a:ext cx="41812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from CDR </a:t>
            </a:r>
            <a:r>
              <a:rPr lang="en-US" dirty="0" err="1" smtClean="0">
                <a:solidFill>
                  <a:srgbClr val="0000FF"/>
                </a:solidFill>
              </a:rPr>
              <a:t>Vol</a:t>
            </a:r>
            <a:r>
              <a:rPr lang="en-US" dirty="0" smtClean="0">
                <a:solidFill>
                  <a:srgbClr val="0000FF"/>
                </a:solidFill>
              </a:rPr>
              <a:t> III, tables 3.3 p.27 &amp; 3.4 p.29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Power, CLIC WSHOP Jan 2013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D1887-5EC0-E74A-AADB-1A43626224D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250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1584</Words>
  <Application>Microsoft Macintosh PowerPoint</Application>
  <PresentationFormat>On-screen Show (4:3)</PresentationFormat>
  <Paragraphs>514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CLIC Power &amp; Energy</vt:lpstr>
      <vt:lpstr>Main contributors</vt:lpstr>
      <vt:lpstr>OUTLINE</vt:lpstr>
      <vt:lpstr>CLIC power in CDR Vol. I</vt:lpstr>
      <vt:lpstr>CLIC functional schematics</vt:lpstr>
      <vt:lpstr>PowerPoint Presentation</vt:lpstr>
      <vt:lpstr>Changes appearing in Vol. III</vt:lpstr>
      <vt:lpstr>Changes proposed in CDR Vol. III</vt:lpstr>
      <vt:lpstr>Main Linac parameters , A vs. B</vt:lpstr>
      <vt:lpstr>PowerPoint Presentation</vt:lpstr>
      <vt:lpstr>Integrated luminosity request</vt:lpstr>
      <vt:lpstr>From power to energy</vt:lpstr>
      <vt:lpstr>PowerPoint Presentation</vt:lpstr>
      <vt:lpstr>Yearly and total energy consumption</vt:lpstr>
      <vt:lpstr>Summary  for A vs. B</vt:lpstr>
      <vt:lpstr>Power optimization - I</vt:lpstr>
      <vt:lpstr>DB Linac , Klystron and modulator yields - I</vt:lpstr>
      <vt:lpstr>Development of high-efficiency modulators</vt:lpstr>
      <vt:lpstr>DB linac : Klystron &amp; Modulator yields - II</vt:lpstr>
      <vt:lpstr>Towards future work</vt:lpstr>
      <vt:lpstr>Power optimization – II  further studies</vt:lpstr>
      <vt:lpstr>Further power savings - Sobriety</vt:lpstr>
      <vt:lpstr>Further power savings - Efficiency</vt:lpstr>
      <vt:lpstr>Power consumption versus ECM</vt:lpstr>
      <vt:lpstr>Summary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Power &amp; Energy</dc:title>
  <dc:creator>Bernard Jeanneret</dc:creator>
  <cp:lastModifiedBy>Bernard Jeanneret</cp:lastModifiedBy>
  <cp:revision>84</cp:revision>
  <cp:lastPrinted>2013-02-01T13:01:37Z</cp:lastPrinted>
  <dcterms:created xsi:type="dcterms:W3CDTF">2013-01-11T11:17:09Z</dcterms:created>
  <dcterms:modified xsi:type="dcterms:W3CDTF">2013-02-04T10:25:56Z</dcterms:modified>
</cp:coreProperties>
</file>