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76" r:id="rId2"/>
    <p:sldId id="349" r:id="rId3"/>
    <p:sldId id="367" r:id="rId4"/>
    <p:sldId id="368" r:id="rId5"/>
    <p:sldId id="354" r:id="rId6"/>
    <p:sldId id="370" r:id="rId7"/>
    <p:sldId id="356" r:id="rId8"/>
    <p:sldId id="357" r:id="rId9"/>
    <p:sldId id="371" r:id="rId10"/>
    <p:sldId id="360" r:id="rId11"/>
    <p:sldId id="365" r:id="rId12"/>
    <p:sldId id="361" r:id="rId13"/>
    <p:sldId id="346" r:id="rId14"/>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835" autoAdjust="0"/>
    <p:restoredTop sz="94660"/>
  </p:normalViewPr>
  <p:slideViewPr>
    <p:cSldViewPr>
      <p:cViewPr>
        <p:scale>
          <a:sx n="130" d="100"/>
          <a:sy n="130" d="100"/>
        </p:scale>
        <p:origin x="-990"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76C98D2-E937-4498-9BA4-A518674C6767}" type="datetimeFigureOut">
              <a:rPr lang="en-US"/>
              <a:pPr>
                <a:defRPr/>
              </a:pPr>
              <a:t>1/28/2013</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191BBD5-978B-447B-A74F-C9FBEA931F5D}" type="slidenum">
              <a:rPr lang="en-US"/>
              <a:pPr>
                <a:defRPr/>
              </a:pPr>
              <a:t>‹#›</a:t>
            </a:fld>
            <a:endParaRPr lang="en-US" dirty="0"/>
          </a:p>
        </p:txBody>
      </p:sp>
    </p:spTree>
    <p:extLst>
      <p:ext uri="{BB962C8B-B14F-4D97-AF65-F5344CB8AC3E}">
        <p14:creationId xmlns:p14="http://schemas.microsoft.com/office/powerpoint/2010/main" val="7962219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653C41-D646-42E9-A0D9-27E119492B28}" type="datetimeFigureOut">
              <a:rPr lang="en-US"/>
              <a:pPr>
                <a:defRPr/>
              </a:pPr>
              <a:t>1/28/2013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12AC2A-EBC3-4FAF-8C44-0447CDF41EA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AC3BE9-D2CD-486A-86BA-304CEB672D4B}" type="datetimeFigureOut">
              <a:rPr lang="en-US"/>
              <a:pPr>
                <a:defRPr/>
              </a:pPr>
              <a:t>1/28/2013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61FAF4-61AD-4058-87FB-8F4518AC4B5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E6BC75-ED26-401D-AD1C-612F868C0160}" type="datetimeFigureOut">
              <a:rPr lang="en-US"/>
              <a:pPr>
                <a:defRPr/>
              </a:pPr>
              <a:t>1/28/2013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A50DF1-1169-427D-9DF9-014FEDC6FBA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C66B4B-C0BF-407A-9B0E-45A9B765A788}" type="datetimeFigureOut">
              <a:rPr lang="en-US"/>
              <a:pPr>
                <a:defRPr/>
              </a:pPr>
              <a:t>1/28/2013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B73B68-B97F-4605-87A5-1736DE5715E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7A8FC0-F17D-40A6-9D75-47D17E17EB20}" type="datetimeFigureOut">
              <a:rPr lang="en-US"/>
              <a:pPr>
                <a:defRPr/>
              </a:pPr>
              <a:t>1/28/2013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1AC935-3C4B-4760-8F93-27CFF8B8BF1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0A9973F-F924-4F45-BA34-A67061BFE4C9}" type="datetimeFigureOut">
              <a:rPr lang="en-US"/>
              <a:pPr>
                <a:defRPr/>
              </a:pPr>
              <a:t>1/28/2013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F3F052D-61D8-44B2-8735-F897ABD93B8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CC02C9C-8941-44D5-8B27-E69A033B3203}" type="datetimeFigureOut">
              <a:rPr lang="en-US"/>
              <a:pPr>
                <a:defRPr/>
              </a:pPr>
              <a:t>1/28/2013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692A30-2E59-45D6-A527-4BCED560B02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9E08115-FD57-4235-92FF-8E97508B8195}" type="datetimeFigureOut">
              <a:rPr lang="en-US"/>
              <a:pPr>
                <a:defRPr/>
              </a:pPr>
              <a:t>1/28/2013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C7A738-BDDE-4E7B-B2A3-36FDCCE4DC1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1B463F8-4139-4D86-9274-F62C5EE6D981}" type="datetimeFigureOut">
              <a:rPr lang="en-US"/>
              <a:pPr>
                <a:defRPr/>
              </a:pPr>
              <a:t>1/28/2013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5F0FCE6-C4F1-4F34-AFC7-A9DCD6E5C96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21C2AED-423B-48D6-BCF1-5805A3C1394C}" type="datetimeFigureOut">
              <a:rPr lang="en-US"/>
              <a:pPr>
                <a:defRPr/>
              </a:pPr>
              <a:t>1/28/2013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E8E89AC-BC0E-4FDB-8DAD-1C8D040CCF6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24A3E57-9969-4EDA-A352-AAC00EABF3C4}" type="datetimeFigureOut">
              <a:rPr lang="en-US"/>
              <a:pPr>
                <a:defRPr/>
              </a:pPr>
              <a:t>1/28/2013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07B9E1-C46A-4C92-B698-995E1396A1B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92BFEC9-1B87-4DA0-AEFD-A247FC7A4F49}" type="datetimeFigureOut">
              <a:rPr lang="en-US"/>
              <a:pPr>
                <a:defRPr/>
              </a:pPr>
              <a:t>1/28/2013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2D01F80-4087-4C2D-9FF8-185F23A091D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oter Placeholder 4"/>
          <p:cNvSpPr>
            <a:spLocks noGrp="1"/>
          </p:cNvSpPr>
          <p:nvPr>
            <p:ph type="ftr" sz="quarter" idx="11"/>
          </p:nvPr>
        </p:nvSpPr>
        <p:spPr bwMode="auto">
          <a:xfrm>
            <a:off x="1905000" y="2895600"/>
            <a:ext cx="5638800" cy="457200"/>
          </a:xfrm>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US" sz="2000" dirty="0" smtClean="0">
                <a:solidFill>
                  <a:schemeClr val="tx2"/>
                </a:solidFill>
                <a:latin typeface="Comic Sans MS" pitchFamily="66" charset="0"/>
              </a:rPr>
              <a:t>H. MAINAUD DURAND</a:t>
            </a:r>
          </a:p>
          <a:p>
            <a:pPr fontAlgn="base">
              <a:spcBef>
                <a:spcPct val="0"/>
              </a:spcBef>
              <a:spcAft>
                <a:spcPct val="0"/>
              </a:spcAft>
            </a:pPr>
            <a:r>
              <a:rPr lang="en-US" sz="1400" dirty="0" smtClean="0">
                <a:solidFill>
                  <a:schemeClr val="tx2"/>
                </a:solidFill>
                <a:latin typeface="Comic Sans MS" pitchFamily="66" charset="0"/>
              </a:rPr>
              <a:t> </a:t>
            </a:r>
          </a:p>
          <a:p>
            <a:pPr fontAlgn="base">
              <a:spcBef>
                <a:spcPct val="0"/>
              </a:spcBef>
              <a:spcAft>
                <a:spcPct val="0"/>
              </a:spcAft>
            </a:pPr>
            <a:r>
              <a:rPr lang="en-US" sz="1400" dirty="0" smtClean="0">
                <a:solidFill>
                  <a:schemeClr val="tx2"/>
                </a:solidFill>
                <a:latin typeface="Comic Sans MS" pitchFamily="66" charset="0"/>
              </a:rPr>
              <a:t>on behalf of the CLIC active pre-alignment team</a:t>
            </a:r>
          </a:p>
          <a:p>
            <a:pPr fontAlgn="base">
              <a:spcBef>
                <a:spcPct val="0"/>
              </a:spcBef>
              <a:spcAft>
                <a:spcPct val="0"/>
              </a:spcAft>
            </a:pPr>
            <a:endParaRPr lang="en-US" sz="1400" dirty="0" smtClean="0">
              <a:solidFill>
                <a:schemeClr val="tx2"/>
              </a:solidFill>
              <a:latin typeface="Comic Sans MS" pitchFamily="66" charset="0"/>
            </a:endParaRPr>
          </a:p>
        </p:txBody>
      </p:sp>
      <p:sp>
        <p:nvSpPr>
          <p:cNvPr id="24578" name="Rectangle 2"/>
          <p:cNvSpPr>
            <a:spLocks noGrp="1" noChangeArrowheads="1"/>
          </p:cNvSpPr>
          <p:nvPr>
            <p:ph type="ctrTitle"/>
          </p:nvPr>
        </p:nvSpPr>
        <p:spPr>
          <a:xfrm>
            <a:off x="381000" y="1354138"/>
            <a:ext cx="8305800" cy="1470025"/>
          </a:xfrm>
        </p:spPr>
        <p:txBody>
          <a:bodyPr rtlCol="0">
            <a:normAutofit/>
          </a:bodyPr>
          <a:lstStyle/>
          <a:p>
            <a:pPr fontAlgn="auto">
              <a:spcAft>
                <a:spcPts val="0"/>
              </a:spcAft>
              <a:defRPr/>
            </a:pPr>
            <a:r>
              <a:rPr lang="en-US" sz="2800" b="1" dirty="0" smtClean="0">
                <a:solidFill>
                  <a:schemeClr val="tx2"/>
                </a:solidFill>
                <a:latin typeface="Comic Sans MS" pitchFamily="66" charset="0"/>
                <a:ea typeface="+mn-ea"/>
                <a:cs typeface="+mn-cs"/>
              </a:rPr>
              <a:t>First lessons learnt concerning pre-alignment on Two Beam Test Modules (TBTM)</a:t>
            </a:r>
            <a:endParaRPr lang="en-US" sz="2800" b="1" dirty="0">
              <a:solidFill>
                <a:schemeClr val="tx2"/>
              </a:solidFill>
              <a:latin typeface="Comic Sans MS" pitchFamily="66" charset="0"/>
              <a:ea typeface="+mn-ea"/>
              <a:cs typeface="+mn-cs"/>
            </a:endParaRPr>
          </a:p>
        </p:txBody>
      </p:sp>
      <p:pic>
        <p:nvPicPr>
          <p:cNvPr id="14339" name="Picture 9" descr="clic-logo2010t.png"/>
          <p:cNvPicPr>
            <a:picLocks noChangeAspect="1"/>
          </p:cNvPicPr>
          <p:nvPr/>
        </p:nvPicPr>
        <p:blipFill>
          <a:blip r:embed="rId2"/>
          <a:srcRect/>
          <a:stretch>
            <a:fillRect/>
          </a:stretch>
        </p:blipFill>
        <p:spPr bwMode="auto">
          <a:xfrm>
            <a:off x="7924800" y="188913"/>
            <a:ext cx="1071563" cy="1079500"/>
          </a:xfrm>
          <a:prstGeom prst="rect">
            <a:avLst/>
          </a:prstGeom>
          <a:noFill/>
          <a:ln w="9525">
            <a:noFill/>
            <a:miter lim="800000"/>
            <a:headEnd/>
            <a:tailEnd/>
          </a:ln>
        </p:spPr>
      </p:pic>
      <p:sp>
        <p:nvSpPr>
          <p:cNvPr id="6" name="TextBox 5"/>
          <p:cNvSpPr txBox="1">
            <a:spLocks noChangeArrowheads="1"/>
          </p:cNvSpPr>
          <p:nvPr/>
        </p:nvSpPr>
        <p:spPr bwMode="auto">
          <a:xfrm>
            <a:off x="457200" y="4504869"/>
            <a:ext cx="4911725" cy="1815882"/>
          </a:xfrm>
          <a:prstGeom prst="rect">
            <a:avLst/>
          </a:prstGeom>
          <a:noFill/>
          <a:ln w="9525">
            <a:noFill/>
            <a:miter lim="800000"/>
            <a:headEnd/>
            <a:tailEnd/>
          </a:ln>
        </p:spPr>
        <p:txBody>
          <a:bodyPr>
            <a:spAutoFit/>
          </a:bodyPr>
          <a:lstStyle/>
          <a:p>
            <a:pPr fontAlgn="auto">
              <a:spcBef>
                <a:spcPts val="0"/>
              </a:spcBef>
              <a:spcAft>
                <a:spcPts val="0"/>
              </a:spcAft>
              <a:defRPr/>
            </a:pPr>
            <a:r>
              <a:rPr lang="en-US" sz="1400" dirty="0">
                <a:solidFill>
                  <a:schemeClr val="tx2"/>
                </a:solidFill>
                <a:latin typeface="Comic Sans MS" pitchFamily="66" charset="0"/>
              </a:rPr>
              <a:t>OUTLINE</a:t>
            </a:r>
          </a:p>
          <a:p>
            <a:pPr fontAlgn="auto">
              <a:spcBef>
                <a:spcPts val="0"/>
              </a:spcBef>
              <a:spcAft>
                <a:spcPts val="0"/>
              </a:spcAft>
              <a:defRPr/>
            </a:pPr>
            <a:endParaRPr lang="en-US" sz="1400" dirty="0">
              <a:solidFill>
                <a:schemeClr val="tx2"/>
              </a:solidFill>
              <a:latin typeface="Comic Sans MS" pitchFamily="66" charset="0"/>
            </a:endParaRPr>
          </a:p>
          <a:p>
            <a:pPr fontAlgn="auto">
              <a:spcBef>
                <a:spcPts val="0"/>
              </a:spcBef>
              <a:spcAft>
                <a:spcPts val="0"/>
              </a:spcAft>
              <a:defRPr/>
            </a:pPr>
            <a:endParaRPr lang="en-US" sz="1400" dirty="0">
              <a:solidFill>
                <a:schemeClr val="tx2"/>
              </a:solidFill>
              <a:latin typeface="Comic Sans MS" pitchFamily="66" charset="0"/>
            </a:endParaRPr>
          </a:p>
          <a:p>
            <a:pPr indent="-457200" fontAlgn="auto">
              <a:spcBef>
                <a:spcPts val="0"/>
              </a:spcBef>
              <a:spcAft>
                <a:spcPts val="0"/>
              </a:spcAft>
              <a:buFont typeface="Wingdings" pitchFamily="2" charset="2"/>
              <a:buChar char="ü"/>
              <a:defRPr/>
            </a:pPr>
            <a:r>
              <a:rPr lang="en-US" sz="1400" dirty="0">
                <a:solidFill>
                  <a:schemeClr val="tx2"/>
                </a:solidFill>
                <a:latin typeface="Comic Sans MS" pitchFamily="66" charset="0"/>
              </a:rPr>
              <a:t>Introduction: CLIC </a:t>
            </a:r>
            <a:r>
              <a:rPr lang="en-US" sz="1400" dirty="0" smtClean="0">
                <a:solidFill>
                  <a:schemeClr val="tx2"/>
                </a:solidFill>
                <a:latin typeface="Comic Sans MS" pitchFamily="66" charset="0"/>
              </a:rPr>
              <a:t>active </a:t>
            </a:r>
            <a:r>
              <a:rPr lang="en-US" sz="1400" dirty="0">
                <a:solidFill>
                  <a:schemeClr val="tx2"/>
                </a:solidFill>
                <a:latin typeface="Comic Sans MS" pitchFamily="66" charset="0"/>
              </a:rPr>
              <a:t>pre-alignment</a:t>
            </a:r>
          </a:p>
          <a:p>
            <a:pPr indent="-457200" fontAlgn="auto">
              <a:spcBef>
                <a:spcPts val="0"/>
              </a:spcBef>
              <a:spcAft>
                <a:spcPts val="0"/>
              </a:spcAft>
              <a:buFont typeface="Wingdings" pitchFamily="2" charset="2"/>
              <a:buChar char="ü"/>
              <a:defRPr/>
            </a:pPr>
            <a:r>
              <a:rPr lang="en-US" sz="1400" dirty="0" smtClean="0">
                <a:solidFill>
                  <a:schemeClr val="tx2"/>
                </a:solidFill>
                <a:latin typeface="Comic Sans MS" pitchFamily="66" charset="0"/>
              </a:rPr>
              <a:t>Pre-alignment </a:t>
            </a:r>
            <a:r>
              <a:rPr lang="en-US" sz="1400" dirty="0">
                <a:solidFill>
                  <a:schemeClr val="tx2"/>
                </a:solidFill>
                <a:latin typeface="Comic Sans MS" pitchFamily="66" charset="0"/>
              </a:rPr>
              <a:t>strategy on short range </a:t>
            </a:r>
            <a:endParaRPr lang="en-US" sz="1400" b="1" dirty="0">
              <a:solidFill>
                <a:schemeClr val="tx2"/>
              </a:solidFill>
              <a:latin typeface="Comic Sans MS" pitchFamily="66" charset="0"/>
            </a:endParaRPr>
          </a:p>
          <a:p>
            <a:pPr indent="-457200" fontAlgn="auto">
              <a:spcBef>
                <a:spcPts val="0"/>
              </a:spcBef>
              <a:spcAft>
                <a:spcPts val="0"/>
              </a:spcAft>
              <a:buFont typeface="Wingdings" pitchFamily="2" charset="2"/>
              <a:buChar char="ü"/>
              <a:defRPr/>
            </a:pPr>
            <a:r>
              <a:rPr lang="en-US" sz="1400" dirty="0">
                <a:solidFill>
                  <a:schemeClr val="tx2"/>
                </a:solidFill>
                <a:latin typeface="Comic Sans MS" pitchFamily="66" charset="0"/>
              </a:rPr>
              <a:t>Module test setup and associated results</a:t>
            </a:r>
          </a:p>
          <a:p>
            <a:pPr indent="-457200" fontAlgn="auto">
              <a:spcBef>
                <a:spcPts val="0"/>
              </a:spcBef>
              <a:spcAft>
                <a:spcPts val="0"/>
              </a:spcAft>
              <a:buFont typeface="Wingdings" pitchFamily="2" charset="2"/>
              <a:buChar char="ü"/>
              <a:defRPr/>
            </a:pPr>
            <a:r>
              <a:rPr lang="en-US" sz="1400" dirty="0">
                <a:solidFill>
                  <a:schemeClr val="tx2"/>
                </a:solidFill>
                <a:latin typeface="Comic Sans MS" pitchFamily="66" charset="0"/>
              </a:rPr>
              <a:t>F</a:t>
            </a:r>
            <a:r>
              <a:rPr lang="en-US" sz="1400" dirty="0" smtClean="0">
                <a:solidFill>
                  <a:schemeClr val="tx2"/>
                </a:solidFill>
                <a:latin typeface="Comic Sans MS" pitchFamily="66" charset="0"/>
              </a:rPr>
              <a:t>irst lessons learnt</a:t>
            </a:r>
            <a:endParaRPr lang="en-US" sz="1400" dirty="0">
              <a:solidFill>
                <a:schemeClr val="tx2"/>
              </a:solidFill>
              <a:latin typeface="Comic Sans MS" pitchFamily="66" charset="0"/>
            </a:endParaRPr>
          </a:p>
          <a:p>
            <a:pPr lvl="1" fontAlgn="auto">
              <a:spcBef>
                <a:spcPts val="0"/>
              </a:spcBef>
              <a:spcAft>
                <a:spcPts val="0"/>
              </a:spcAft>
              <a:defRPr/>
            </a:pPr>
            <a:endParaRPr lang="en-US" sz="1400" dirty="0">
              <a:solidFill>
                <a:schemeClr val="tx2"/>
              </a:solidFill>
              <a:latin typeface="Comic Sans MS" pitchFamily="66" charset="0"/>
            </a:endParaRPr>
          </a:p>
        </p:txBody>
      </p:sp>
      <p:sp>
        <p:nvSpPr>
          <p:cNvPr id="2" name="Rectangle 1"/>
          <p:cNvSpPr/>
          <p:nvPr/>
        </p:nvSpPr>
        <p:spPr>
          <a:xfrm>
            <a:off x="347663" y="4415631"/>
            <a:ext cx="4376737" cy="18327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6103938"/>
            <a:ext cx="356235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278665"/>
            <a:ext cx="1066800" cy="112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2B3B001E-DBA8-439E-85E3-C03E4FC34F3B}" type="slidenum">
              <a:rPr lang="fr-FR"/>
              <a:pPr algn="l">
                <a:defRPr/>
              </a:pPr>
              <a:t>10</a:t>
            </a:fld>
            <a:endParaRPr lang="fr-FR" dirty="0"/>
          </a:p>
        </p:txBody>
      </p:sp>
      <p:sp>
        <p:nvSpPr>
          <p:cNvPr id="28674" name="Text Box 3"/>
          <p:cNvSpPr txBox="1">
            <a:spLocks noChangeArrowheads="1"/>
          </p:cNvSpPr>
          <p:nvPr/>
        </p:nvSpPr>
        <p:spPr bwMode="auto">
          <a:xfrm>
            <a:off x="0" y="228600"/>
            <a:ext cx="5508625"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Comic Sans MS" pitchFamily="66" charset="0"/>
              </a:rPr>
              <a:t>Active adjustment</a:t>
            </a:r>
            <a:endParaRPr lang="en-US" dirty="0">
              <a:solidFill>
                <a:schemeClr val="tx2"/>
              </a:solidFill>
              <a:latin typeface="Comic Sans MS" pitchFamily="66" charset="0"/>
            </a:endParaRPr>
          </a:p>
        </p:txBody>
      </p:sp>
      <p:sp>
        <p:nvSpPr>
          <p:cNvPr id="6" name="TextBox 11"/>
          <p:cNvSpPr txBox="1">
            <a:spLocks noChangeArrowheads="1"/>
          </p:cNvSpPr>
          <p:nvPr/>
        </p:nvSpPr>
        <p:spPr bwMode="auto">
          <a:xfrm>
            <a:off x="242290" y="838200"/>
            <a:ext cx="8636000" cy="2785378"/>
          </a:xfrm>
          <a:prstGeom prst="rect">
            <a:avLst/>
          </a:prstGeom>
          <a:noFill/>
          <a:ln w="9525">
            <a:noFill/>
            <a:miter lim="800000"/>
            <a:headEnd/>
            <a:tailEnd/>
          </a:ln>
        </p:spPr>
        <p:txBody>
          <a:bodyPr>
            <a:spAutoFit/>
          </a:bodyPr>
          <a:lstStyle/>
          <a:p>
            <a:pPr marL="285750" indent="-285750" algn="just" fontAlgn="auto">
              <a:spcBef>
                <a:spcPct val="50000"/>
              </a:spcBef>
              <a:spcAft>
                <a:spcPts val="0"/>
              </a:spcAft>
              <a:buFont typeface="Wingdings" pitchFamily="2" charset="2"/>
              <a:buChar char="ü"/>
              <a:defRPr/>
            </a:pPr>
            <a:r>
              <a:rPr lang="en-US" sz="1400" dirty="0" smtClean="0">
                <a:solidFill>
                  <a:schemeClr val="tx2"/>
                </a:solidFill>
                <a:latin typeface="Comic Sans MS" pitchFamily="66" charset="0"/>
                <a:sym typeface="Wingdings" pitchFamily="2" charset="2"/>
              </a:rPr>
              <a:t>All actuators (from solution 1 and 2) validated successfully, when no constraints are applied on the girders to be displaced (no vacuum, no waveguides between two girders)</a:t>
            </a:r>
          </a:p>
          <a:p>
            <a:pPr marL="285750" indent="-285750" algn="just" fontAlgn="auto">
              <a:spcBef>
                <a:spcPct val="50000"/>
              </a:spcBef>
              <a:spcAft>
                <a:spcPts val="0"/>
              </a:spcAft>
              <a:buFont typeface="Wingdings" pitchFamily="2" charset="2"/>
              <a:buChar char="ü"/>
              <a:defRPr/>
            </a:pPr>
            <a:endParaRPr lang="en-US" sz="1400" dirty="0" smtClean="0">
              <a:solidFill>
                <a:schemeClr val="tx2"/>
              </a:solidFill>
              <a:latin typeface="Comic Sans MS" pitchFamily="66" charset="0"/>
              <a:sym typeface="Wingdings" pitchFamily="2" charset="2"/>
            </a:endParaRPr>
          </a:p>
          <a:p>
            <a:pPr marL="285750" indent="-285750" algn="just" fontAlgn="auto">
              <a:spcBef>
                <a:spcPct val="50000"/>
              </a:spcBef>
              <a:spcAft>
                <a:spcPts val="0"/>
              </a:spcAft>
              <a:buFont typeface="Wingdings" pitchFamily="2" charset="2"/>
              <a:buChar char="ü"/>
              <a:defRPr/>
            </a:pPr>
            <a:r>
              <a:rPr lang="en-US" sz="1400" dirty="0" smtClean="0">
                <a:solidFill>
                  <a:schemeClr val="tx2"/>
                </a:solidFill>
                <a:latin typeface="Comic Sans MS" pitchFamily="66" charset="0"/>
                <a:sym typeface="Wingdings" pitchFamily="2" charset="2"/>
              </a:rPr>
              <a:t>Active adjustment of the master cradle and its associated girder, based on sensor readings and </a:t>
            </a:r>
            <a:r>
              <a:rPr lang="en-US" sz="1400" dirty="0" err="1" smtClean="0">
                <a:solidFill>
                  <a:schemeClr val="tx2"/>
                </a:solidFill>
                <a:latin typeface="Comic Sans MS" pitchFamily="66" charset="0"/>
                <a:sym typeface="Wingdings" pitchFamily="2" charset="2"/>
              </a:rPr>
              <a:t>fiducialisation</a:t>
            </a:r>
            <a:r>
              <a:rPr lang="en-US" sz="1400" dirty="0" smtClean="0">
                <a:solidFill>
                  <a:schemeClr val="tx2"/>
                </a:solidFill>
                <a:latin typeface="Comic Sans MS" pitchFamily="66" charset="0"/>
                <a:sym typeface="Wingdings" pitchFamily="2" charset="2"/>
              </a:rPr>
              <a:t> measurements, has been validated successfully for relative measurements:</a:t>
            </a:r>
          </a:p>
          <a:p>
            <a:pPr marL="457200" indent="-864000" algn="just" fontAlgn="auto">
              <a:spcBef>
                <a:spcPct val="50000"/>
              </a:spcBef>
              <a:spcAft>
                <a:spcPts val="0"/>
              </a:spcAft>
              <a:defRPr/>
            </a:pPr>
            <a:r>
              <a:rPr lang="en-US" sz="1400" dirty="0" smtClean="0">
                <a:solidFill>
                  <a:schemeClr val="tx2"/>
                </a:solidFill>
                <a:latin typeface="Comic Sans MS" pitchFamily="66" charset="0"/>
                <a:sym typeface="Wingdings" pitchFamily="2" charset="2"/>
              </a:rPr>
              <a:t>	 closed loop algorithm is convergent in maximum 2 regulation cycles at the micron level for shifts lower than ± 0.5 mm on vertical and radial axes</a:t>
            </a:r>
            <a:r>
              <a:rPr lang="en-US" sz="1400" dirty="0" smtClean="0">
                <a:solidFill>
                  <a:schemeClr val="tx2"/>
                </a:solidFill>
                <a:latin typeface="Comic Sans MS" pitchFamily="66" charset="0"/>
                <a:sym typeface="Wingdings" pitchFamily="2" charset="2"/>
              </a:rPr>
              <a:t>.</a:t>
            </a:r>
          </a:p>
          <a:p>
            <a:pPr marL="457200" indent="-864000" algn="just" fontAlgn="auto">
              <a:spcBef>
                <a:spcPct val="50000"/>
              </a:spcBef>
              <a:spcAft>
                <a:spcPts val="0"/>
              </a:spcAft>
              <a:defRPr/>
            </a:pPr>
            <a:endParaRPr lang="en-US" sz="1400" dirty="0" smtClean="0">
              <a:solidFill>
                <a:schemeClr val="tx2"/>
              </a:solidFill>
              <a:latin typeface="Comic Sans MS" pitchFamily="66" charset="0"/>
              <a:sym typeface="Wingdings" pitchFamily="2" charset="2"/>
            </a:endParaRPr>
          </a:p>
          <a:p>
            <a:pPr marL="285750" indent="-285750" algn="just" fontAlgn="auto">
              <a:spcBef>
                <a:spcPct val="50000"/>
              </a:spcBef>
              <a:spcAft>
                <a:spcPts val="0"/>
              </a:spcAft>
              <a:buFont typeface="Wingdings" pitchFamily="2" charset="2"/>
              <a:buChar char="ü"/>
              <a:defRPr/>
            </a:pPr>
            <a:r>
              <a:rPr lang="en-US" sz="1400" dirty="0" smtClean="0">
                <a:solidFill>
                  <a:schemeClr val="tx2"/>
                </a:solidFill>
                <a:latin typeface="Comic Sans MS" pitchFamily="66" charset="0"/>
                <a:sym typeface="Wingdings" pitchFamily="2" charset="2"/>
              </a:rPr>
              <a:t>The trajectory following test based on a list of coordinates of points as targets of displacements was </a:t>
            </a:r>
            <a:r>
              <a:rPr lang="en-US" sz="1400" dirty="0" err="1" smtClean="0">
                <a:solidFill>
                  <a:schemeClr val="tx2"/>
                </a:solidFill>
                <a:latin typeface="Comic Sans MS" pitchFamily="66" charset="0"/>
                <a:sym typeface="Wingdings" pitchFamily="2" charset="2"/>
              </a:rPr>
              <a:t>succesfull</a:t>
            </a:r>
            <a:r>
              <a:rPr lang="en-US" sz="1400" dirty="0" smtClean="0">
                <a:solidFill>
                  <a:schemeClr val="tx2"/>
                </a:solidFill>
                <a:latin typeface="Comic Sans MS" pitchFamily="66" charset="0"/>
                <a:sym typeface="Wingdings" pitchFamily="2" charset="2"/>
              </a:rPr>
              <a:t>, even though sensor noise was affecting the final regulation quality</a:t>
            </a:r>
            <a:endParaRPr lang="en-US" sz="1400" dirty="0">
              <a:solidFill>
                <a:schemeClr val="tx2"/>
              </a:solidFill>
              <a:latin typeface="Comic Sans MS" pitchFamily="66" charset="0"/>
              <a:sym typeface="Wingdings" pitchFamily="2" charset="2"/>
            </a:endParaRPr>
          </a:p>
        </p:txBody>
      </p:sp>
      <p:pic>
        <p:nvPicPr>
          <p:cNvPr id="30724" name="Picture 2"/>
          <p:cNvPicPr>
            <a:picLocks noChangeAspect="1" noChangeArrowheads="1"/>
          </p:cNvPicPr>
          <p:nvPr/>
        </p:nvPicPr>
        <p:blipFill>
          <a:blip r:embed="rId2"/>
          <a:srcRect/>
          <a:stretch>
            <a:fillRect/>
          </a:stretch>
        </p:blipFill>
        <p:spPr bwMode="auto">
          <a:xfrm>
            <a:off x="5160873" y="3727094"/>
            <a:ext cx="3559175" cy="2176462"/>
          </a:xfrm>
          <a:prstGeom prst="rect">
            <a:avLst/>
          </a:prstGeom>
          <a:noFill/>
          <a:ln w="9525">
            <a:noFill/>
            <a:miter lim="800000"/>
            <a:headEnd/>
            <a:tailEnd/>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710635"/>
            <a:ext cx="4419173" cy="295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A90B8B1D-662B-458A-A8D4-68F2B5C401FE}" type="slidenum">
              <a:rPr lang="fr-FR"/>
              <a:pPr algn="l">
                <a:defRPr/>
              </a:pPr>
              <a:t>11</a:t>
            </a:fld>
            <a:endParaRPr lang="fr-FR" dirty="0"/>
          </a:p>
        </p:txBody>
      </p:sp>
      <p:sp>
        <p:nvSpPr>
          <p:cNvPr id="28674" name="Text Box 3"/>
          <p:cNvSpPr txBox="1">
            <a:spLocks noChangeArrowheads="1"/>
          </p:cNvSpPr>
          <p:nvPr/>
        </p:nvSpPr>
        <p:spPr bwMode="auto">
          <a:xfrm>
            <a:off x="0" y="228600"/>
            <a:ext cx="5508625"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err="1" smtClean="0">
                <a:solidFill>
                  <a:schemeClr val="tx2"/>
                </a:solidFill>
                <a:latin typeface="Comic Sans MS" pitchFamily="66" charset="0"/>
              </a:rPr>
              <a:t>Fiducialisation</a:t>
            </a:r>
            <a:r>
              <a:rPr lang="en-US" dirty="0" smtClean="0">
                <a:solidFill>
                  <a:schemeClr val="tx2"/>
                </a:solidFill>
                <a:latin typeface="Comic Sans MS" pitchFamily="66" charset="0"/>
              </a:rPr>
              <a:t> and alignment </a:t>
            </a:r>
            <a:r>
              <a:rPr lang="en-US" dirty="0">
                <a:solidFill>
                  <a:schemeClr val="tx2"/>
                </a:solidFill>
                <a:latin typeface="Comic Sans MS" pitchFamily="66" charset="0"/>
              </a:rPr>
              <a:t>on a common support</a:t>
            </a:r>
          </a:p>
        </p:txBody>
      </p:sp>
      <p:sp>
        <p:nvSpPr>
          <p:cNvPr id="10" name="TextBox 11"/>
          <p:cNvSpPr txBox="1">
            <a:spLocks noChangeArrowheads="1"/>
          </p:cNvSpPr>
          <p:nvPr/>
        </p:nvSpPr>
        <p:spPr bwMode="auto">
          <a:xfrm>
            <a:off x="428623" y="5006370"/>
            <a:ext cx="8648469" cy="1923604"/>
          </a:xfrm>
          <a:prstGeom prst="rect">
            <a:avLst/>
          </a:prstGeom>
          <a:noFill/>
          <a:ln w="9525">
            <a:noFill/>
            <a:miter lim="800000"/>
            <a:headEnd/>
            <a:tailEnd/>
          </a:ln>
        </p:spPr>
        <p:txBody>
          <a:bodyPr wrap="square">
            <a:spAutoFit/>
          </a:bodyPr>
          <a:lstStyle/>
          <a:p>
            <a:pPr marL="285750" indent="-285750" algn="just" fontAlgn="auto">
              <a:spcBef>
                <a:spcPct val="50000"/>
              </a:spcBef>
              <a:spcAft>
                <a:spcPts val="0"/>
              </a:spcAft>
              <a:buFont typeface="Wingdings" pitchFamily="2" charset="2"/>
              <a:buChar char="ü"/>
              <a:defRPr/>
            </a:pPr>
            <a:r>
              <a:rPr lang="en-US" sz="1400" dirty="0" err="1" smtClean="0">
                <a:solidFill>
                  <a:schemeClr val="tx2"/>
                </a:solidFill>
                <a:latin typeface="Comic Sans MS" pitchFamily="66" charset="0"/>
                <a:sym typeface="Wingdings" pitchFamily="2" charset="2"/>
              </a:rPr>
              <a:t>Fiducialisation</a:t>
            </a:r>
            <a:r>
              <a:rPr lang="en-US" sz="1400" dirty="0" smtClean="0">
                <a:solidFill>
                  <a:schemeClr val="tx2"/>
                </a:solidFill>
                <a:latin typeface="Comic Sans MS" pitchFamily="66" charset="0"/>
                <a:sym typeface="Wingdings" pitchFamily="2" charset="2"/>
              </a:rPr>
              <a:t> of the girder assembly : accuracy of measurement estimated to ± 15μm as the volume of measurement of the CMM is not sufficient.</a:t>
            </a:r>
          </a:p>
          <a:p>
            <a:pPr marL="285750" indent="-285750" algn="just" fontAlgn="auto">
              <a:spcBef>
                <a:spcPct val="50000"/>
              </a:spcBef>
              <a:spcAft>
                <a:spcPts val="0"/>
              </a:spcAft>
              <a:buFont typeface="Wingdings" pitchFamily="2" charset="2"/>
              <a:buChar char="ü"/>
              <a:defRPr/>
            </a:pPr>
            <a:r>
              <a:rPr lang="en-US" sz="1400" dirty="0" smtClean="0">
                <a:solidFill>
                  <a:schemeClr val="tx2"/>
                </a:solidFill>
                <a:latin typeface="Comic Sans MS" pitchFamily="66" charset="0"/>
                <a:sym typeface="Wingdings" pitchFamily="2" charset="2"/>
              </a:rPr>
              <a:t>Alignment on site: combination of AT401 (laser tracker) and </a:t>
            </a:r>
            <a:r>
              <a:rPr lang="en-US" sz="1400" dirty="0" err="1" smtClean="0">
                <a:solidFill>
                  <a:schemeClr val="tx2"/>
                </a:solidFill>
                <a:latin typeface="Comic Sans MS" pitchFamily="66" charset="0"/>
                <a:sym typeface="Wingdings" pitchFamily="2" charset="2"/>
              </a:rPr>
              <a:t>Romer</a:t>
            </a:r>
            <a:r>
              <a:rPr lang="en-US" sz="1400" dirty="0" smtClean="0">
                <a:solidFill>
                  <a:schemeClr val="tx2"/>
                </a:solidFill>
                <a:latin typeface="Comic Sans MS" pitchFamily="66" charset="0"/>
                <a:sym typeface="Wingdings" pitchFamily="2" charset="2"/>
              </a:rPr>
              <a:t> arm measurements, allowing a precision and accuracy below 10 </a:t>
            </a:r>
            <a:r>
              <a:rPr lang="en-US" sz="1400" dirty="0" err="1" smtClean="0">
                <a:solidFill>
                  <a:schemeClr val="tx2"/>
                </a:solidFill>
                <a:latin typeface="Comic Sans MS" pitchFamily="66" charset="0"/>
                <a:sym typeface="Wingdings" pitchFamily="2" charset="2"/>
              </a:rPr>
              <a:t>μm</a:t>
            </a:r>
            <a:endParaRPr lang="en-US" sz="1400" dirty="0" smtClean="0">
              <a:solidFill>
                <a:schemeClr val="tx2"/>
              </a:solidFill>
              <a:latin typeface="Comic Sans MS" pitchFamily="66" charset="0"/>
              <a:sym typeface="Wingdings" pitchFamily="2" charset="2"/>
            </a:endParaRPr>
          </a:p>
          <a:p>
            <a:pPr marL="285750" indent="-285750" algn="just" fontAlgn="auto">
              <a:spcBef>
                <a:spcPct val="50000"/>
              </a:spcBef>
              <a:spcAft>
                <a:spcPts val="0"/>
              </a:spcAft>
              <a:buFont typeface="Wingdings" pitchFamily="2" charset="2"/>
              <a:buChar char="ü"/>
              <a:defRPr/>
            </a:pPr>
            <a:r>
              <a:rPr lang="en-US" sz="1400" dirty="0" smtClean="0">
                <a:solidFill>
                  <a:schemeClr val="tx2"/>
                </a:solidFill>
                <a:latin typeface="Comic Sans MS" pitchFamily="66" charset="0"/>
                <a:sym typeface="Wingdings" pitchFamily="2" charset="2"/>
              </a:rPr>
              <a:t>In some cases, the adjustment system on support did not allow a sufficient resolution (not better than 20 </a:t>
            </a:r>
            <a:r>
              <a:rPr lang="el-GR" sz="1400" dirty="0" smtClean="0">
                <a:solidFill>
                  <a:schemeClr val="tx2"/>
                </a:solidFill>
                <a:latin typeface="Comic Sans MS" pitchFamily="66" charset="0"/>
                <a:sym typeface="Wingdings" pitchFamily="2" charset="2"/>
              </a:rPr>
              <a:t>μ</a:t>
            </a:r>
            <a:r>
              <a:rPr lang="fr-CH" sz="1400" dirty="0" smtClean="0">
                <a:solidFill>
                  <a:schemeClr val="tx2"/>
                </a:solidFill>
                <a:latin typeface="Comic Sans MS" pitchFamily="66" charset="0"/>
                <a:sym typeface="Wingdings" pitchFamily="2" charset="2"/>
              </a:rPr>
              <a:t>m)</a:t>
            </a:r>
            <a:endParaRPr lang="en-US" sz="1400" dirty="0" smtClean="0">
              <a:solidFill>
                <a:schemeClr val="tx2"/>
              </a:solidFill>
              <a:latin typeface="Comic Sans MS" pitchFamily="66" charset="0"/>
              <a:sym typeface="Wingdings" pitchFamily="2" charset="2"/>
            </a:endParaRPr>
          </a:p>
          <a:p>
            <a:pPr marL="285750" indent="-285750" fontAlgn="auto">
              <a:spcBef>
                <a:spcPct val="50000"/>
              </a:spcBef>
              <a:spcAft>
                <a:spcPts val="0"/>
              </a:spcAft>
              <a:buFont typeface="Wingdings" pitchFamily="2" charset="2"/>
              <a:buChar char="ü"/>
              <a:defRPr/>
            </a:pPr>
            <a:endParaRPr lang="en-US" sz="1400" dirty="0">
              <a:solidFill>
                <a:schemeClr val="tx2"/>
              </a:solidFill>
              <a:latin typeface="Comic Sans MS" pitchFamily="66" charset="0"/>
              <a:sym typeface="Wingdings" pitchFamily="2" charset="2"/>
            </a:endParaRPr>
          </a:p>
        </p:txBody>
      </p:sp>
      <p:sp>
        <p:nvSpPr>
          <p:cNvPr id="13" name="TextBox 12"/>
          <p:cNvSpPr txBox="1">
            <a:spLocks noChangeArrowheads="1"/>
          </p:cNvSpPr>
          <p:nvPr/>
        </p:nvSpPr>
        <p:spPr bwMode="auto">
          <a:xfrm>
            <a:off x="428623" y="962183"/>
            <a:ext cx="8648469" cy="846386"/>
          </a:xfrm>
          <a:prstGeom prst="rect">
            <a:avLst/>
          </a:prstGeom>
          <a:noFill/>
          <a:ln w="9525">
            <a:noFill/>
            <a:miter lim="800000"/>
            <a:headEnd/>
            <a:tailEnd/>
          </a:ln>
        </p:spPr>
        <p:txBody>
          <a:bodyPr wrap="square">
            <a:spAutoFit/>
          </a:bodyPr>
          <a:lstStyle/>
          <a:p>
            <a:pPr marL="285750" indent="-285750" algn="just" fontAlgn="auto">
              <a:spcBef>
                <a:spcPct val="50000"/>
              </a:spcBef>
              <a:spcAft>
                <a:spcPts val="0"/>
              </a:spcAft>
              <a:buFont typeface="Wingdings" pitchFamily="2" charset="2"/>
              <a:buChar char="ü"/>
              <a:defRPr/>
            </a:pPr>
            <a:r>
              <a:rPr lang="en-US" sz="1400" dirty="0" err="1" smtClean="0">
                <a:solidFill>
                  <a:schemeClr val="tx2"/>
                </a:solidFill>
                <a:latin typeface="Comic Sans MS" pitchFamily="66" charset="0"/>
                <a:sym typeface="Wingdings" pitchFamily="2" charset="2"/>
              </a:rPr>
              <a:t>Fiducialisation</a:t>
            </a:r>
            <a:r>
              <a:rPr lang="en-US" sz="1400" dirty="0" smtClean="0">
                <a:solidFill>
                  <a:schemeClr val="tx2"/>
                </a:solidFill>
                <a:latin typeface="Comic Sans MS" pitchFamily="66" charset="0"/>
                <a:sym typeface="Wingdings" pitchFamily="2" charset="2"/>
              </a:rPr>
              <a:t> of components by 3D Coordinate Measurements Machine (CMM), according to the length of components</a:t>
            </a:r>
            <a:endParaRPr lang="en-US" sz="1400" dirty="0">
              <a:solidFill>
                <a:schemeClr val="tx2"/>
              </a:solidFill>
              <a:latin typeface="Comic Sans MS" pitchFamily="66" charset="0"/>
              <a:sym typeface="Wingdings" pitchFamily="2" charset="2"/>
            </a:endParaRPr>
          </a:p>
          <a:p>
            <a:pPr marL="285750" indent="-285750" fontAlgn="auto">
              <a:spcBef>
                <a:spcPct val="50000"/>
              </a:spcBef>
              <a:spcAft>
                <a:spcPts val="0"/>
              </a:spcAft>
              <a:buFont typeface="Wingdings" pitchFamily="2" charset="2"/>
              <a:buChar char="ü"/>
              <a:defRPr/>
            </a:pPr>
            <a:endParaRPr lang="en-US" sz="1400" dirty="0">
              <a:solidFill>
                <a:schemeClr val="tx2"/>
              </a:solidFill>
              <a:latin typeface="Comic Sans MS" pitchFamily="66" charset="0"/>
              <a:sym typeface="Wingdings" pitchFamily="2" charset="2"/>
            </a:endParaRPr>
          </a:p>
        </p:txBody>
      </p:sp>
      <p:pic>
        <p:nvPicPr>
          <p:cNvPr id="8" name="Picture 2"/>
          <p:cNvPicPr>
            <a:picLocks noChangeAspect="1" noChangeArrowheads="1"/>
          </p:cNvPicPr>
          <p:nvPr/>
        </p:nvPicPr>
        <p:blipFill>
          <a:blip r:embed="rId2"/>
          <a:srcRect/>
          <a:stretch>
            <a:fillRect/>
          </a:stretch>
        </p:blipFill>
        <p:spPr bwMode="auto">
          <a:xfrm>
            <a:off x="2329423" y="1960002"/>
            <a:ext cx="3179202" cy="2389169"/>
          </a:xfrm>
          <a:prstGeom prst="rect">
            <a:avLst/>
          </a:prstGeom>
          <a:noFill/>
          <a:ln w="9525">
            <a:noFill/>
            <a:miter lim="800000"/>
            <a:headEnd/>
            <a:tailEnd/>
          </a:ln>
        </p:spPr>
      </p:pic>
      <p:pic>
        <p:nvPicPr>
          <p:cNvPr id="9" name="Picture 4"/>
          <p:cNvPicPr>
            <a:picLocks noChangeAspect="1" noChangeArrowheads="1"/>
          </p:cNvPicPr>
          <p:nvPr/>
        </p:nvPicPr>
        <p:blipFill>
          <a:blip r:embed="rId3"/>
          <a:srcRect/>
          <a:stretch>
            <a:fillRect/>
          </a:stretch>
        </p:blipFill>
        <p:spPr bwMode="auto">
          <a:xfrm>
            <a:off x="171450" y="1649432"/>
            <a:ext cx="2086340" cy="3290536"/>
          </a:xfrm>
          <a:prstGeom prst="rect">
            <a:avLst/>
          </a:prstGeom>
          <a:noFill/>
          <a:ln w="9525">
            <a:noFill/>
            <a:miter lim="800000"/>
            <a:headEnd/>
            <a:tailEnd/>
          </a:ln>
        </p:spPr>
      </p:pic>
      <p:sp>
        <p:nvSpPr>
          <p:cNvPr id="11" name="TextBox 10"/>
          <p:cNvSpPr txBox="1">
            <a:spLocks noChangeArrowheads="1"/>
          </p:cNvSpPr>
          <p:nvPr/>
        </p:nvSpPr>
        <p:spPr bwMode="auto">
          <a:xfrm>
            <a:off x="5638800" y="1834204"/>
            <a:ext cx="3438292" cy="2246769"/>
          </a:xfrm>
          <a:prstGeom prst="rect">
            <a:avLst/>
          </a:prstGeom>
          <a:noFill/>
          <a:ln w="9525">
            <a:solidFill>
              <a:schemeClr val="accent1"/>
            </a:solidFill>
            <a:miter lim="800000"/>
            <a:headEnd/>
            <a:tailEnd/>
          </a:ln>
        </p:spPr>
        <p:txBody>
          <a:bodyPr wrap="square">
            <a:spAutoFit/>
          </a:bodyPr>
          <a:lstStyle/>
          <a:p>
            <a:pPr algn="just" fontAlgn="auto">
              <a:spcBef>
                <a:spcPct val="50000"/>
              </a:spcBef>
              <a:spcAft>
                <a:spcPts val="0"/>
              </a:spcAft>
              <a:defRPr/>
            </a:pPr>
            <a:r>
              <a:rPr lang="en-US" sz="1400" dirty="0" smtClean="0">
                <a:solidFill>
                  <a:schemeClr val="tx2"/>
                </a:solidFill>
                <a:latin typeface="Comic Sans MS" pitchFamily="66" charset="0"/>
                <a:sym typeface="Wingdings" pitchFamily="2" charset="2"/>
              </a:rPr>
              <a:t>Mean axis of the V-supports (radius of the cylinder containing the center of the V-shaped supports) </a:t>
            </a:r>
          </a:p>
          <a:p>
            <a:pPr marL="285750" indent="-285750" algn="just" fontAlgn="auto">
              <a:spcBef>
                <a:spcPct val="50000"/>
              </a:spcBef>
              <a:spcAft>
                <a:spcPts val="0"/>
              </a:spcAft>
              <a:buFont typeface="Arial" pitchFamily="34" charset="0"/>
              <a:buChar char="•"/>
              <a:defRPr/>
            </a:pPr>
            <a:r>
              <a:rPr lang="en-US" sz="1400" dirty="0" smtClean="0">
                <a:solidFill>
                  <a:schemeClr val="tx2"/>
                </a:solidFill>
                <a:latin typeface="Comic Sans MS" pitchFamily="66" charset="0"/>
                <a:sym typeface="Wingdings" pitchFamily="2" charset="2"/>
              </a:rPr>
              <a:t>Solution 1:</a:t>
            </a:r>
          </a:p>
          <a:p>
            <a:pPr marL="742950" lvl="1" indent="-285750" algn="just" fontAlgn="auto">
              <a:spcBef>
                <a:spcPts val="0"/>
              </a:spcBef>
              <a:spcAft>
                <a:spcPts val="0"/>
              </a:spcAft>
              <a:buFont typeface="Courier New" pitchFamily="49" charset="0"/>
              <a:buChar char="o"/>
              <a:defRPr/>
            </a:pPr>
            <a:r>
              <a:rPr lang="en-US" sz="1400" dirty="0" smtClean="0">
                <a:solidFill>
                  <a:schemeClr val="tx2"/>
                </a:solidFill>
                <a:latin typeface="Comic Sans MS" pitchFamily="66" charset="0"/>
                <a:sym typeface="Wingdings" pitchFamily="2" charset="2"/>
              </a:rPr>
              <a:t>radius = 6 </a:t>
            </a:r>
            <a:r>
              <a:rPr lang="el-GR" sz="1400" dirty="0" smtClean="0">
                <a:solidFill>
                  <a:schemeClr val="tx2"/>
                </a:solidFill>
                <a:latin typeface="Comic Sans MS" pitchFamily="66" charset="0"/>
                <a:sym typeface="Wingdings" pitchFamily="2" charset="2"/>
              </a:rPr>
              <a:t>μ</a:t>
            </a:r>
            <a:r>
              <a:rPr lang="fr-CH" sz="1400" dirty="0" smtClean="0">
                <a:solidFill>
                  <a:schemeClr val="tx2"/>
                </a:solidFill>
                <a:latin typeface="Comic Sans MS" pitchFamily="66" charset="0"/>
                <a:sym typeface="Wingdings" pitchFamily="2" charset="2"/>
              </a:rPr>
              <a:t>m (radial), </a:t>
            </a:r>
          </a:p>
          <a:p>
            <a:pPr marL="742950" lvl="1" indent="-285750" algn="just" fontAlgn="auto">
              <a:spcBef>
                <a:spcPts val="0"/>
              </a:spcBef>
              <a:spcAft>
                <a:spcPts val="0"/>
              </a:spcAft>
              <a:buFont typeface="Courier New" pitchFamily="49" charset="0"/>
              <a:buChar char="o"/>
              <a:defRPr/>
            </a:pPr>
            <a:r>
              <a:rPr lang="fr-CH" sz="1400" dirty="0">
                <a:solidFill>
                  <a:schemeClr val="tx2"/>
                </a:solidFill>
                <a:latin typeface="Comic Sans MS" pitchFamily="66" charset="0"/>
                <a:sym typeface="Wingdings" pitchFamily="2" charset="2"/>
              </a:rPr>
              <a:t>r</a:t>
            </a:r>
            <a:r>
              <a:rPr lang="fr-CH" sz="1400" dirty="0" smtClean="0">
                <a:solidFill>
                  <a:schemeClr val="tx2"/>
                </a:solidFill>
                <a:latin typeface="Comic Sans MS" pitchFamily="66" charset="0"/>
                <a:sym typeface="Wingdings" pitchFamily="2" charset="2"/>
              </a:rPr>
              <a:t>adius = 4</a:t>
            </a:r>
            <a:r>
              <a:rPr lang="el-GR" sz="1400" dirty="0" smtClean="0">
                <a:solidFill>
                  <a:schemeClr val="tx2"/>
                </a:solidFill>
                <a:latin typeface="Comic Sans MS" pitchFamily="66" charset="0"/>
                <a:sym typeface="Wingdings" pitchFamily="2" charset="2"/>
              </a:rPr>
              <a:t>μ</a:t>
            </a:r>
            <a:r>
              <a:rPr lang="fr-CH" sz="1400" dirty="0" smtClean="0">
                <a:solidFill>
                  <a:schemeClr val="tx2"/>
                </a:solidFill>
                <a:latin typeface="Comic Sans MS" pitchFamily="66" charset="0"/>
                <a:sym typeface="Wingdings" pitchFamily="2" charset="2"/>
              </a:rPr>
              <a:t>m (vertical)</a:t>
            </a:r>
          </a:p>
          <a:p>
            <a:pPr marL="285750" indent="-285750" algn="just" fontAlgn="auto">
              <a:spcBef>
                <a:spcPct val="50000"/>
              </a:spcBef>
              <a:spcAft>
                <a:spcPts val="0"/>
              </a:spcAft>
              <a:buFont typeface="Arial" pitchFamily="34" charset="0"/>
              <a:buChar char="•"/>
              <a:defRPr/>
            </a:pPr>
            <a:r>
              <a:rPr lang="fr-CH" sz="1400" dirty="0" smtClean="0">
                <a:solidFill>
                  <a:schemeClr val="tx2"/>
                </a:solidFill>
                <a:latin typeface="Comic Sans MS" pitchFamily="66" charset="0"/>
                <a:sym typeface="Wingdings" pitchFamily="2" charset="2"/>
              </a:rPr>
              <a:t>Solution 2:</a:t>
            </a:r>
          </a:p>
          <a:p>
            <a:pPr marL="742950" lvl="1" indent="-285750" algn="just" fontAlgn="auto">
              <a:spcBef>
                <a:spcPts val="0"/>
              </a:spcBef>
              <a:spcAft>
                <a:spcPts val="0"/>
              </a:spcAft>
              <a:buFont typeface="Courier New" pitchFamily="49" charset="0"/>
              <a:buChar char="o"/>
              <a:defRPr/>
            </a:pPr>
            <a:r>
              <a:rPr lang="fr-CH" sz="1400" dirty="0">
                <a:solidFill>
                  <a:schemeClr val="tx2"/>
                </a:solidFill>
                <a:latin typeface="Comic Sans MS" pitchFamily="66" charset="0"/>
                <a:sym typeface="Wingdings" pitchFamily="2" charset="2"/>
              </a:rPr>
              <a:t>r</a:t>
            </a:r>
            <a:r>
              <a:rPr lang="fr-CH" sz="1400" dirty="0" smtClean="0">
                <a:solidFill>
                  <a:schemeClr val="tx2"/>
                </a:solidFill>
                <a:latin typeface="Comic Sans MS" pitchFamily="66" charset="0"/>
                <a:sym typeface="Wingdings" pitchFamily="2" charset="2"/>
              </a:rPr>
              <a:t>adius = 7.5 </a:t>
            </a:r>
            <a:r>
              <a:rPr lang="el-GR" sz="1400" dirty="0" smtClean="0">
                <a:solidFill>
                  <a:schemeClr val="tx2"/>
                </a:solidFill>
                <a:latin typeface="Comic Sans MS" pitchFamily="66" charset="0"/>
                <a:sym typeface="Wingdings" pitchFamily="2" charset="2"/>
              </a:rPr>
              <a:t>μ</a:t>
            </a:r>
            <a:r>
              <a:rPr lang="fr-CH" sz="1400" dirty="0" smtClean="0">
                <a:solidFill>
                  <a:schemeClr val="tx2"/>
                </a:solidFill>
                <a:latin typeface="Comic Sans MS" pitchFamily="66" charset="0"/>
                <a:sym typeface="Wingdings" pitchFamily="2" charset="2"/>
              </a:rPr>
              <a:t>m (radial)</a:t>
            </a:r>
          </a:p>
          <a:p>
            <a:pPr marL="742950" lvl="1" indent="-285750" algn="just" fontAlgn="auto">
              <a:spcBef>
                <a:spcPts val="0"/>
              </a:spcBef>
              <a:spcAft>
                <a:spcPts val="0"/>
              </a:spcAft>
              <a:buFont typeface="Courier New" pitchFamily="49" charset="0"/>
              <a:buChar char="o"/>
              <a:defRPr/>
            </a:pPr>
            <a:r>
              <a:rPr lang="fr-CH" sz="1400" dirty="0">
                <a:solidFill>
                  <a:schemeClr val="tx2"/>
                </a:solidFill>
                <a:latin typeface="Comic Sans MS" pitchFamily="66" charset="0"/>
                <a:sym typeface="Wingdings" pitchFamily="2" charset="2"/>
              </a:rPr>
              <a:t>r</a:t>
            </a:r>
            <a:r>
              <a:rPr lang="fr-CH" sz="1400" dirty="0" smtClean="0">
                <a:solidFill>
                  <a:schemeClr val="tx2"/>
                </a:solidFill>
                <a:latin typeface="Comic Sans MS" pitchFamily="66" charset="0"/>
                <a:sym typeface="Wingdings" pitchFamily="2" charset="2"/>
              </a:rPr>
              <a:t>adius = 5.5 </a:t>
            </a:r>
            <a:r>
              <a:rPr lang="el-GR" sz="1400" dirty="0" smtClean="0">
                <a:solidFill>
                  <a:schemeClr val="tx2"/>
                </a:solidFill>
                <a:latin typeface="Comic Sans MS" pitchFamily="66" charset="0"/>
                <a:sym typeface="Wingdings" pitchFamily="2" charset="2"/>
              </a:rPr>
              <a:t>μ</a:t>
            </a:r>
            <a:r>
              <a:rPr lang="fr-CH" sz="1400" dirty="0" smtClean="0">
                <a:solidFill>
                  <a:schemeClr val="tx2"/>
                </a:solidFill>
                <a:latin typeface="Comic Sans MS" pitchFamily="66" charset="0"/>
                <a:sym typeface="Wingdings" pitchFamily="2" charset="2"/>
              </a:rPr>
              <a:t>m (vertical)</a:t>
            </a:r>
            <a:endParaRPr lang="en-US" sz="1400" dirty="0">
              <a:solidFill>
                <a:schemeClr val="tx2"/>
              </a:solidFill>
              <a:latin typeface="Comic Sans MS" pitchFamily="66" charset="0"/>
              <a:sym typeface="Wingdings" pitchFamily="2" charset="2"/>
            </a:endParaRPr>
          </a:p>
        </p:txBody>
      </p:sp>
      <p:sp>
        <p:nvSpPr>
          <p:cNvPr id="14" name="Text Box 11"/>
          <p:cNvSpPr txBox="1">
            <a:spLocks noChangeArrowheads="1"/>
          </p:cNvSpPr>
          <p:nvPr/>
        </p:nvSpPr>
        <p:spPr bwMode="auto">
          <a:xfrm>
            <a:off x="171450" y="4634971"/>
            <a:ext cx="2482850" cy="276999"/>
          </a:xfrm>
          <a:prstGeom prst="rect">
            <a:avLst/>
          </a:prstGeom>
          <a:noFill/>
          <a:ln w="9525">
            <a:noFill/>
            <a:miter lim="800000"/>
            <a:headEnd/>
            <a:tailEnd/>
          </a:ln>
        </p:spPr>
        <p:txBody>
          <a:bodyPr>
            <a:spAutoFit/>
          </a:bodyPr>
          <a:lstStyle/>
          <a:p>
            <a:pPr>
              <a:spcBef>
                <a:spcPct val="50000"/>
              </a:spcBef>
            </a:pPr>
            <a:r>
              <a:rPr lang="en-US" sz="1200" dirty="0" smtClean="0">
                <a:solidFill>
                  <a:schemeClr val="bg1"/>
                </a:solidFill>
                <a:latin typeface="Comic Sans MS" pitchFamily="66" charset="0"/>
              </a:rPr>
              <a:t>MPPE: 0.3 </a:t>
            </a:r>
            <a:r>
              <a:rPr lang="el-GR" sz="1200" dirty="0" smtClean="0">
                <a:solidFill>
                  <a:schemeClr val="bg1"/>
                </a:solidFill>
                <a:latin typeface="Comic Sans MS" pitchFamily="66" charset="0"/>
              </a:rPr>
              <a:t>μ</a:t>
            </a:r>
            <a:r>
              <a:rPr lang="fr-CH" sz="1200" dirty="0" smtClean="0">
                <a:solidFill>
                  <a:schemeClr val="bg1"/>
                </a:solidFill>
                <a:latin typeface="Comic Sans MS" pitchFamily="66" charset="0"/>
              </a:rPr>
              <a:t>m + 1 ppm</a:t>
            </a:r>
            <a:endParaRPr lang="en-US" sz="1200" dirty="0">
              <a:solidFill>
                <a:schemeClr val="bg1"/>
              </a:solidFill>
              <a:latin typeface="Comic Sans MS" pitchFamily="66" charset="0"/>
            </a:endParaRPr>
          </a:p>
        </p:txBody>
      </p:sp>
      <p:sp>
        <p:nvSpPr>
          <p:cNvPr id="15" name="Text Box 11"/>
          <p:cNvSpPr txBox="1">
            <a:spLocks noChangeArrowheads="1"/>
          </p:cNvSpPr>
          <p:nvPr/>
        </p:nvSpPr>
        <p:spPr bwMode="auto">
          <a:xfrm>
            <a:off x="2329423" y="4072172"/>
            <a:ext cx="3423677" cy="276999"/>
          </a:xfrm>
          <a:prstGeom prst="rect">
            <a:avLst/>
          </a:prstGeom>
          <a:noFill/>
          <a:ln w="9525">
            <a:noFill/>
            <a:miter lim="800000"/>
            <a:headEnd/>
            <a:tailEnd/>
          </a:ln>
        </p:spPr>
        <p:txBody>
          <a:bodyPr wrap="square">
            <a:spAutoFit/>
          </a:bodyPr>
          <a:lstStyle/>
          <a:p>
            <a:pPr>
              <a:spcBef>
                <a:spcPct val="50000"/>
              </a:spcBef>
            </a:pPr>
            <a:r>
              <a:rPr lang="fr-CH" sz="1200" dirty="0" err="1" smtClean="0">
                <a:solidFill>
                  <a:schemeClr val="bg1"/>
                </a:solidFill>
                <a:latin typeface="Comic Sans MS" pitchFamily="66" charset="0"/>
              </a:rPr>
              <a:t>Uncertainty</a:t>
            </a:r>
            <a:r>
              <a:rPr lang="fr-CH" sz="1200" dirty="0" smtClean="0">
                <a:solidFill>
                  <a:schemeClr val="bg1"/>
                </a:solidFill>
                <a:latin typeface="Comic Sans MS" pitchFamily="66" charset="0"/>
              </a:rPr>
              <a:t> of </a:t>
            </a:r>
            <a:r>
              <a:rPr lang="fr-CH" sz="1200" dirty="0" err="1" smtClean="0">
                <a:solidFill>
                  <a:schemeClr val="bg1"/>
                </a:solidFill>
                <a:latin typeface="Comic Sans MS" pitchFamily="66" charset="0"/>
              </a:rPr>
              <a:t>measurement</a:t>
            </a:r>
            <a:r>
              <a:rPr lang="fr-CH" sz="1200" dirty="0" smtClean="0">
                <a:solidFill>
                  <a:schemeClr val="bg1"/>
                </a:solidFill>
                <a:latin typeface="Comic Sans MS" pitchFamily="66" charset="0"/>
              </a:rPr>
              <a:t>: ± 6 </a:t>
            </a:r>
            <a:r>
              <a:rPr lang="el-GR" sz="1200" dirty="0" smtClean="0">
                <a:solidFill>
                  <a:schemeClr val="bg1"/>
                </a:solidFill>
                <a:latin typeface="Comic Sans MS" pitchFamily="66" charset="0"/>
              </a:rPr>
              <a:t>μ</a:t>
            </a:r>
            <a:r>
              <a:rPr lang="fr-CH" sz="1200" dirty="0" smtClean="0">
                <a:solidFill>
                  <a:schemeClr val="bg1"/>
                </a:solidFill>
                <a:latin typeface="Comic Sans MS" pitchFamily="66" charset="0"/>
              </a:rPr>
              <a:t>m (3</a:t>
            </a:r>
            <a:r>
              <a:rPr lang="el-GR" sz="1200" dirty="0" smtClean="0">
                <a:solidFill>
                  <a:schemeClr val="bg1"/>
                </a:solidFill>
                <a:latin typeface="Comic Sans MS" pitchFamily="66" charset="0"/>
              </a:rPr>
              <a:t>σ</a:t>
            </a:r>
            <a:r>
              <a:rPr lang="fr-CH" sz="1200" dirty="0" smtClean="0">
                <a:solidFill>
                  <a:schemeClr val="bg1"/>
                </a:solidFill>
                <a:latin typeface="Comic Sans MS" pitchFamily="66" charset="0"/>
              </a:rPr>
              <a:t>)</a:t>
            </a:r>
            <a:endParaRPr lang="en-US" sz="12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5"/>
          <p:cNvPicPr>
            <a:picLocks noChangeAspect="1" noChangeArrowheads="1"/>
          </p:cNvPicPr>
          <p:nvPr/>
        </p:nvPicPr>
        <p:blipFill>
          <a:blip r:embed="rId2"/>
          <a:srcRect/>
          <a:stretch>
            <a:fillRect/>
          </a:stretch>
        </p:blipFill>
        <p:spPr bwMode="auto">
          <a:xfrm>
            <a:off x="107950" y="3111501"/>
            <a:ext cx="4284662" cy="2870200"/>
          </a:xfrm>
          <a:prstGeom prst="rect">
            <a:avLst/>
          </a:prstGeom>
          <a:noFill/>
          <a:ln w="9525">
            <a:noFill/>
            <a:miter lim="800000"/>
            <a:headEnd/>
            <a:tailEnd/>
          </a:ln>
        </p:spPr>
      </p:pic>
      <p:sp>
        <p:nvSpPr>
          <p:cNvPr id="3076" name="Slide Number Placeholder 5"/>
          <p:cNvSpPr>
            <a:spLocks noGrp="1"/>
          </p:cNvSpPr>
          <p:nvPr>
            <p:ph type="sldNum" sz="quarter" idx="12"/>
          </p:nvPr>
        </p:nvSpPr>
        <p:spPr>
          <a:xfrm>
            <a:off x="457200" y="6356350"/>
            <a:ext cx="2133600" cy="365125"/>
          </a:xfrm>
        </p:spPr>
        <p:txBody>
          <a:bodyPr/>
          <a:lstStyle/>
          <a:p>
            <a:pPr algn="l">
              <a:defRPr/>
            </a:pPr>
            <a:fld id="{6364D2FF-7F89-4FF3-8D59-BE2224CE3F55}" type="slidenum">
              <a:rPr lang="fr-FR"/>
              <a:pPr algn="l">
                <a:defRPr/>
              </a:pPr>
              <a:t>12</a:t>
            </a:fld>
            <a:endParaRPr lang="fr-FR" dirty="0"/>
          </a:p>
        </p:txBody>
      </p:sp>
      <p:sp>
        <p:nvSpPr>
          <p:cNvPr id="28674" name="Text Box 3"/>
          <p:cNvSpPr txBox="1">
            <a:spLocks noChangeArrowheads="1"/>
          </p:cNvSpPr>
          <p:nvPr/>
        </p:nvSpPr>
        <p:spPr bwMode="auto">
          <a:xfrm>
            <a:off x="0" y="228600"/>
            <a:ext cx="5508625"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a:solidFill>
                  <a:schemeClr val="tx2"/>
                </a:solidFill>
                <a:latin typeface="Comic Sans MS" pitchFamily="66" charset="0"/>
              </a:rPr>
              <a:t>Validation of the global strategy</a:t>
            </a:r>
          </a:p>
        </p:txBody>
      </p:sp>
      <p:sp>
        <p:nvSpPr>
          <p:cNvPr id="10" name="TextBox 11"/>
          <p:cNvSpPr txBox="1">
            <a:spLocks noChangeArrowheads="1"/>
          </p:cNvSpPr>
          <p:nvPr/>
        </p:nvSpPr>
        <p:spPr bwMode="auto">
          <a:xfrm>
            <a:off x="320675" y="838200"/>
            <a:ext cx="8687594" cy="1169551"/>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dirty="0">
                <a:solidFill>
                  <a:schemeClr val="tx2"/>
                </a:solidFill>
                <a:latin typeface="Comic Sans MS" pitchFamily="66" charset="0"/>
                <a:sym typeface="Wingdings" pitchFamily="2" charset="2"/>
              </a:rPr>
              <a:t>Determination of the mean axis of the V-shaped supports by two different methods:</a:t>
            </a:r>
          </a:p>
          <a:p>
            <a:pPr marL="285750" indent="-285750" fontAlgn="auto">
              <a:spcBef>
                <a:spcPct val="50000"/>
              </a:spcBef>
              <a:spcAft>
                <a:spcPts val="0"/>
              </a:spcAft>
              <a:buFont typeface="Courier New" pitchFamily="49" charset="0"/>
              <a:buChar char="o"/>
              <a:defRPr/>
            </a:pPr>
            <a:r>
              <a:rPr lang="en-US" sz="1400" dirty="0">
                <a:solidFill>
                  <a:schemeClr val="tx2"/>
                </a:solidFill>
                <a:latin typeface="Comic Sans MS" pitchFamily="66" charset="0"/>
                <a:sym typeface="Wingdings" pitchFamily="2" charset="2"/>
              </a:rPr>
              <a:t>AT401 </a:t>
            </a:r>
            <a:r>
              <a:rPr lang="en-US" sz="1400" dirty="0" smtClean="0">
                <a:solidFill>
                  <a:schemeClr val="tx2"/>
                </a:solidFill>
                <a:latin typeface="Comic Sans MS" pitchFamily="66" charset="0"/>
                <a:sym typeface="Wingdings" pitchFamily="2" charset="2"/>
              </a:rPr>
              <a:t>(laser tracker) measurements </a:t>
            </a:r>
            <a:r>
              <a:rPr lang="en-US" sz="1400" dirty="0">
                <a:solidFill>
                  <a:schemeClr val="tx2"/>
                </a:solidFill>
                <a:latin typeface="Comic Sans MS" pitchFamily="66" charset="0"/>
                <a:sym typeface="Wingdings" pitchFamily="2" charset="2"/>
              </a:rPr>
              <a:t>on the fiducials measured by </a:t>
            </a:r>
            <a:r>
              <a:rPr lang="en-US" sz="1400" dirty="0" smtClean="0">
                <a:solidFill>
                  <a:schemeClr val="tx2"/>
                </a:solidFill>
                <a:latin typeface="Comic Sans MS" pitchFamily="66" charset="0"/>
                <a:sym typeface="Wingdings" pitchFamily="2" charset="2"/>
              </a:rPr>
              <a:t>CMM [</a:t>
            </a:r>
            <a:r>
              <a:rPr lang="en-US" sz="1400" i="1" dirty="0" smtClean="0">
                <a:solidFill>
                  <a:schemeClr val="tx2"/>
                </a:solidFill>
                <a:latin typeface="Comic Sans MS" pitchFamily="66" charset="0"/>
                <a:sym typeface="Wingdings" pitchFamily="2" charset="2"/>
              </a:rPr>
              <a:t>mean axis w.r.t. </a:t>
            </a:r>
            <a:r>
              <a:rPr lang="en-US" sz="1400" i="1" dirty="0" err="1" smtClean="0">
                <a:solidFill>
                  <a:schemeClr val="tx2"/>
                </a:solidFill>
                <a:latin typeface="Comic Sans MS" pitchFamily="66" charset="0"/>
                <a:sym typeface="Wingdings" pitchFamily="2" charset="2"/>
              </a:rPr>
              <a:t>fiducials</a:t>
            </a:r>
            <a:r>
              <a:rPr lang="en-US" sz="1400" dirty="0">
                <a:solidFill>
                  <a:schemeClr val="tx2"/>
                </a:solidFill>
                <a:latin typeface="Comic Sans MS" pitchFamily="66" charset="0"/>
                <a:sym typeface="Wingdings" pitchFamily="2" charset="2"/>
              </a:rPr>
              <a:t>]</a:t>
            </a:r>
          </a:p>
          <a:p>
            <a:pPr marL="285750" indent="-285750" algn="just" fontAlgn="auto">
              <a:spcBef>
                <a:spcPct val="50000"/>
              </a:spcBef>
              <a:spcAft>
                <a:spcPts val="0"/>
              </a:spcAft>
              <a:buFont typeface="Courier New" pitchFamily="49" charset="0"/>
              <a:buChar char="o"/>
              <a:defRPr/>
            </a:pPr>
            <a:r>
              <a:rPr lang="en-US" sz="1400" dirty="0">
                <a:solidFill>
                  <a:schemeClr val="tx2"/>
                </a:solidFill>
                <a:latin typeface="Comic Sans MS" pitchFamily="66" charset="0"/>
                <a:sym typeface="Wingdings" pitchFamily="2" charset="2"/>
              </a:rPr>
              <a:t>WPS measurements readings on the 3 balls sensor interfaces measured by CMM [</a:t>
            </a:r>
            <a:r>
              <a:rPr lang="en-US" sz="1400" i="1" dirty="0">
                <a:solidFill>
                  <a:schemeClr val="tx2"/>
                </a:solidFill>
                <a:latin typeface="Comic Sans MS" pitchFamily="66" charset="0"/>
                <a:sym typeface="Wingdings" pitchFamily="2" charset="2"/>
              </a:rPr>
              <a:t>mean axis w.r.t balls</a:t>
            </a:r>
            <a:r>
              <a:rPr lang="en-US" sz="1400" dirty="0">
                <a:solidFill>
                  <a:schemeClr val="tx2"/>
                </a:solidFill>
                <a:latin typeface="Comic Sans MS" pitchFamily="66" charset="0"/>
                <a:sym typeface="Wingdings" pitchFamily="2" charset="2"/>
              </a:rPr>
              <a:t>]</a:t>
            </a:r>
          </a:p>
        </p:txBody>
      </p:sp>
      <p:graphicFrame>
        <p:nvGraphicFramePr>
          <p:cNvPr id="2" name="Table 1"/>
          <p:cNvGraphicFramePr>
            <a:graphicFrameLocks noGrp="1"/>
          </p:cNvGraphicFramePr>
          <p:nvPr>
            <p:extLst>
              <p:ext uri="{D42A27DB-BD31-4B8C-83A1-F6EECF244321}">
                <p14:modId xmlns:p14="http://schemas.microsoft.com/office/powerpoint/2010/main" val="3845031832"/>
              </p:ext>
            </p:extLst>
          </p:nvPr>
        </p:nvGraphicFramePr>
        <p:xfrm>
          <a:off x="6019800" y="4191000"/>
          <a:ext cx="2941648" cy="1642150"/>
        </p:xfrm>
        <a:graphic>
          <a:graphicData uri="http://schemas.openxmlformats.org/drawingml/2006/table">
            <a:tbl>
              <a:tblPr firstRow="1" bandRow="1">
                <a:tableStyleId>{5C22544A-7EE6-4342-B048-85BDC9FD1C3A}</a:tableStyleId>
              </a:tblPr>
              <a:tblGrid>
                <a:gridCol w="1337222"/>
                <a:gridCol w="804991"/>
                <a:gridCol w="799435"/>
              </a:tblGrid>
              <a:tr h="422950">
                <a:tc>
                  <a:txBody>
                    <a:bodyPr/>
                    <a:lstStyle/>
                    <a:p>
                      <a:endParaRPr lang="en-US" sz="1400" b="0" dirty="0"/>
                    </a:p>
                  </a:txBody>
                  <a:tcPr/>
                </a:tc>
                <a:tc>
                  <a:txBody>
                    <a:bodyPr/>
                    <a:lstStyle/>
                    <a:p>
                      <a:r>
                        <a:rPr lang="fr-CH" sz="1400" dirty="0" smtClean="0"/>
                        <a:t>X (µm)</a:t>
                      </a:r>
                      <a:endParaRPr lang="en-US" sz="1400" dirty="0"/>
                    </a:p>
                  </a:txBody>
                  <a:tcPr/>
                </a:tc>
                <a:tc>
                  <a:txBody>
                    <a:bodyPr/>
                    <a:lstStyle/>
                    <a:p>
                      <a:r>
                        <a:rPr lang="fr-CH" sz="1400" dirty="0" smtClean="0"/>
                        <a:t>Z (µm)</a:t>
                      </a:r>
                      <a:endParaRPr lang="en-US" sz="1400" dirty="0"/>
                    </a:p>
                  </a:txBody>
                  <a:tcPr/>
                </a:tc>
              </a:tr>
              <a:tr h="226824">
                <a:tc>
                  <a:txBody>
                    <a:bodyPr/>
                    <a:lstStyle/>
                    <a:p>
                      <a:r>
                        <a:rPr lang="fr-CH" sz="1400" dirty="0" smtClean="0"/>
                        <a:t>MC1-E</a:t>
                      </a:r>
                      <a:endParaRPr lang="en-US" sz="1400" dirty="0"/>
                    </a:p>
                  </a:txBody>
                  <a:tcPr/>
                </a:tc>
                <a:tc>
                  <a:txBody>
                    <a:bodyPr/>
                    <a:lstStyle/>
                    <a:p>
                      <a:pPr algn="ctr"/>
                      <a:r>
                        <a:rPr lang="fr-CH" sz="1400" dirty="0" smtClean="0"/>
                        <a:t>-5</a:t>
                      </a:r>
                      <a:endParaRPr lang="en-US" sz="1400" dirty="0"/>
                    </a:p>
                  </a:txBody>
                  <a:tcPr/>
                </a:tc>
                <a:tc>
                  <a:txBody>
                    <a:bodyPr/>
                    <a:lstStyle/>
                    <a:p>
                      <a:pPr algn="ctr"/>
                      <a:r>
                        <a:rPr lang="fr-CH" sz="1400" dirty="0" smtClean="0"/>
                        <a:t>12</a:t>
                      </a:r>
                      <a:endParaRPr lang="en-US" sz="1400" dirty="0"/>
                    </a:p>
                  </a:txBody>
                  <a:tcPr/>
                </a:tc>
              </a:tr>
              <a:tr h="226824">
                <a:tc>
                  <a:txBody>
                    <a:bodyPr/>
                    <a:lstStyle/>
                    <a:p>
                      <a:r>
                        <a:rPr lang="fr-CH" sz="1400" dirty="0" smtClean="0"/>
                        <a:t>MC1-S</a:t>
                      </a:r>
                      <a:endParaRPr lang="en-US" sz="1400" dirty="0"/>
                    </a:p>
                  </a:txBody>
                  <a:tcPr/>
                </a:tc>
                <a:tc>
                  <a:txBody>
                    <a:bodyPr/>
                    <a:lstStyle/>
                    <a:p>
                      <a:pPr algn="ctr"/>
                      <a:r>
                        <a:rPr lang="fr-CH" sz="1400" dirty="0" smtClean="0"/>
                        <a:t>10</a:t>
                      </a:r>
                      <a:endParaRPr lang="en-US" sz="1400" dirty="0"/>
                    </a:p>
                  </a:txBody>
                  <a:tcPr/>
                </a:tc>
                <a:tc>
                  <a:txBody>
                    <a:bodyPr/>
                    <a:lstStyle/>
                    <a:p>
                      <a:pPr algn="ctr"/>
                      <a:r>
                        <a:rPr lang="fr-CH" sz="1400" dirty="0" smtClean="0"/>
                        <a:t>-5</a:t>
                      </a:r>
                      <a:endParaRPr lang="en-US" sz="1400" dirty="0"/>
                    </a:p>
                  </a:txBody>
                  <a:tcPr/>
                </a:tc>
              </a:tr>
              <a:tr h="226824">
                <a:tc>
                  <a:txBody>
                    <a:bodyPr/>
                    <a:lstStyle/>
                    <a:p>
                      <a:r>
                        <a:rPr lang="fr-CH" sz="1400" dirty="0" smtClean="0"/>
                        <a:t>MC2-E</a:t>
                      </a:r>
                      <a:endParaRPr lang="en-US" sz="1400" dirty="0"/>
                    </a:p>
                  </a:txBody>
                  <a:tcPr/>
                </a:tc>
                <a:tc>
                  <a:txBody>
                    <a:bodyPr/>
                    <a:lstStyle/>
                    <a:p>
                      <a:pPr algn="ctr"/>
                      <a:r>
                        <a:rPr lang="fr-CH" sz="1400" dirty="0" smtClean="0"/>
                        <a:t>-1</a:t>
                      </a:r>
                      <a:endParaRPr lang="en-US" sz="1400" dirty="0"/>
                    </a:p>
                  </a:txBody>
                  <a:tcPr/>
                </a:tc>
                <a:tc>
                  <a:txBody>
                    <a:bodyPr/>
                    <a:lstStyle/>
                    <a:p>
                      <a:pPr algn="ctr"/>
                      <a:r>
                        <a:rPr lang="fr-CH" sz="1400" dirty="0" smtClean="0"/>
                        <a:t>-4</a:t>
                      </a:r>
                      <a:endParaRPr lang="en-US" sz="1400" dirty="0"/>
                    </a:p>
                  </a:txBody>
                  <a:tcPr/>
                </a:tc>
              </a:tr>
              <a:tr h="226824">
                <a:tc>
                  <a:txBody>
                    <a:bodyPr/>
                    <a:lstStyle/>
                    <a:p>
                      <a:r>
                        <a:rPr lang="fr-CH" sz="1400" dirty="0" smtClean="0"/>
                        <a:t>MC2-S</a:t>
                      </a:r>
                      <a:endParaRPr lang="en-US" sz="1400" dirty="0"/>
                    </a:p>
                  </a:txBody>
                  <a:tcPr/>
                </a:tc>
                <a:tc>
                  <a:txBody>
                    <a:bodyPr/>
                    <a:lstStyle/>
                    <a:p>
                      <a:pPr algn="ctr"/>
                      <a:r>
                        <a:rPr lang="fr-CH" sz="1400" dirty="0" smtClean="0"/>
                        <a:t>-11</a:t>
                      </a:r>
                      <a:endParaRPr lang="en-US" sz="1400" dirty="0"/>
                    </a:p>
                  </a:txBody>
                  <a:tcPr/>
                </a:tc>
                <a:tc>
                  <a:txBody>
                    <a:bodyPr/>
                    <a:lstStyle/>
                    <a:p>
                      <a:pPr algn="ctr"/>
                      <a:r>
                        <a:rPr lang="fr-CH" sz="1400" dirty="0" smtClean="0"/>
                        <a:t>-7</a:t>
                      </a:r>
                      <a:endParaRPr lang="en-US" sz="1400" dirty="0"/>
                    </a:p>
                  </a:txBody>
                  <a:tcPr/>
                </a:tc>
              </a:tr>
            </a:tbl>
          </a:graphicData>
        </a:graphic>
      </p:graphicFrame>
      <p:sp>
        <p:nvSpPr>
          <p:cNvPr id="31775" name="TextBox 11"/>
          <p:cNvSpPr txBox="1">
            <a:spLocks noChangeArrowheads="1"/>
          </p:cNvSpPr>
          <p:nvPr/>
        </p:nvSpPr>
        <p:spPr bwMode="auto">
          <a:xfrm>
            <a:off x="5936456" y="5867400"/>
            <a:ext cx="3071813" cy="738187"/>
          </a:xfrm>
          <a:prstGeom prst="rect">
            <a:avLst/>
          </a:prstGeom>
          <a:noFill/>
          <a:ln w="9525">
            <a:noFill/>
            <a:miter lim="800000"/>
            <a:headEnd/>
            <a:tailEnd/>
          </a:ln>
        </p:spPr>
        <p:txBody>
          <a:bodyPr>
            <a:spAutoFit/>
          </a:bodyPr>
          <a:lstStyle/>
          <a:p>
            <a:pPr algn="just">
              <a:spcBef>
                <a:spcPct val="50000"/>
              </a:spcBef>
            </a:pPr>
            <a:r>
              <a:rPr lang="en-US" sz="1400" dirty="0">
                <a:solidFill>
                  <a:schemeClr val="tx2"/>
                </a:solidFill>
                <a:latin typeface="Comic Sans MS" pitchFamily="66" charset="0"/>
                <a:sym typeface="Wingdings" pitchFamily="2" charset="2"/>
              </a:rPr>
              <a:t>Difference between coordinates of mean axis extremities calculated by 2 different methods</a:t>
            </a:r>
          </a:p>
        </p:txBody>
      </p:sp>
      <p:pic>
        <p:nvPicPr>
          <p:cNvPr id="31776" name="Picture 4"/>
          <p:cNvPicPr>
            <a:picLocks noChangeAspect="1" noChangeArrowheads="1"/>
          </p:cNvPicPr>
          <p:nvPr/>
        </p:nvPicPr>
        <p:blipFill>
          <a:blip r:embed="rId3"/>
          <a:srcRect/>
          <a:stretch>
            <a:fillRect/>
          </a:stretch>
        </p:blipFill>
        <p:spPr bwMode="auto">
          <a:xfrm>
            <a:off x="4648200" y="2374682"/>
            <a:ext cx="2824163" cy="1800225"/>
          </a:xfrm>
          <a:prstGeom prst="rect">
            <a:avLst/>
          </a:prstGeom>
          <a:noFill/>
          <a:ln w="9525">
            <a:noFill/>
            <a:miter lim="800000"/>
            <a:headEnd/>
            <a:tailEnd/>
          </a:ln>
        </p:spPr>
      </p:pic>
      <p:pic>
        <p:nvPicPr>
          <p:cNvPr id="31777" name="Picture 12" descr="T0 - Stretching Devices - FIXED END.jpg"/>
          <p:cNvPicPr>
            <a:picLocks noChangeAspect="1"/>
          </p:cNvPicPr>
          <p:nvPr/>
        </p:nvPicPr>
        <p:blipFill>
          <a:blip r:embed="rId4"/>
          <a:srcRect/>
          <a:stretch>
            <a:fillRect/>
          </a:stretch>
        </p:blipFill>
        <p:spPr bwMode="auto">
          <a:xfrm>
            <a:off x="107950" y="2476500"/>
            <a:ext cx="2796381" cy="1596591"/>
          </a:xfrm>
          <a:prstGeom prst="rect">
            <a:avLst/>
          </a:prstGeom>
          <a:noFill/>
          <a:ln w="9525">
            <a:solidFill>
              <a:srgbClr val="0070C0"/>
            </a:solidFill>
            <a:miter lim="800000"/>
            <a:headEnd/>
            <a:tailEnd/>
          </a:ln>
        </p:spPr>
      </p:pic>
      <p:sp>
        <p:nvSpPr>
          <p:cNvPr id="11" name="TextBox 11"/>
          <p:cNvSpPr txBox="1">
            <a:spLocks noChangeArrowheads="1"/>
          </p:cNvSpPr>
          <p:nvPr/>
        </p:nvSpPr>
        <p:spPr bwMode="auto">
          <a:xfrm>
            <a:off x="1295400" y="5169079"/>
            <a:ext cx="4876800" cy="1492716"/>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dirty="0" smtClean="0">
                <a:solidFill>
                  <a:schemeClr val="tx2"/>
                </a:solidFill>
                <a:latin typeface="Comic Sans MS" pitchFamily="66" charset="0"/>
                <a:sym typeface="Wingdings" pitchFamily="2" charset="2"/>
              </a:rPr>
              <a:t>Such results demonstrate the high accuracy and precision measurements performed by:</a:t>
            </a:r>
          </a:p>
          <a:p>
            <a:pPr marL="285750" indent="-285750" fontAlgn="auto">
              <a:spcBef>
                <a:spcPct val="50000"/>
              </a:spcBef>
              <a:spcAft>
                <a:spcPts val="0"/>
              </a:spcAft>
              <a:buFont typeface="Wingdings" pitchFamily="2" charset="2"/>
              <a:buChar char="ü"/>
              <a:defRPr/>
            </a:pPr>
            <a:r>
              <a:rPr lang="fr-CH" sz="1400" dirty="0" smtClean="0">
                <a:solidFill>
                  <a:schemeClr val="tx2"/>
                </a:solidFill>
                <a:latin typeface="Comic Sans MS" pitchFamily="66" charset="0"/>
                <a:sym typeface="Wingdings" pitchFamily="2" charset="2"/>
              </a:rPr>
              <a:t>CMM</a:t>
            </a:r>
          </a:p>
          <a:p>
            <a:pPr marL="285750" indent="-285750" fontAlgn="auto">
              <a:spcBef>
                <a:spcPct val="50000"/>
              </a:spcBef>
              <a:spcAft>
                <a:spcPts val="0"/>
              </a:spcAft>
              <a:buFont typeface="Wingdings" pitchFamily="2" charset="2"/>
              <a:buChar char="ü"/>
              <a:defRPr/>
            </a:pPr>
            <a:r>
              <a:rPr lang="fr-CH" sz="1400" dirty="0" smtClean="0">
                <a:solidFill>
                  <a:schemeClr val="tx2"/>
                </a:solidFill>
                <a:latin typeface="Comic Sans MS" pitchFamily="66" charset="0"/>
                <a:sym typeface="Wingdings" pitchFamily="2" charset="2"/>
              </a:rPr>
              <a:t>WPS </a:t>
            </a:r>
            <a:r>
              <a:rPr lang="fr-CH" sz="1400" dirty="0" err="1" smtClean="0">
                <a:solidFill>
                  <a:schemeClr val="tx2"/>
                </a:solidFill>
                <a:latin typeface="Comic Sans MS" pitchFamily="66" charset="0"/>
                <a:sym typeface="Wingdings" pitchFamily="2" charset="2"/>
              </a:rPr>
              <a:t>sensors</a:t>
            </a:r>
            <a:endParaRPr lang="fr-CH" sz="1400" dirty="0" smtClean="0">
              <a:solidFill>
                <a:schemeClr val="tx2"/>
              </a:solidFill>
              <a:latin typeface="Comic Sans MS" pitchFamily="66" charset="0"/>
              <a:sym typeface="Wingdings" pitchFamily="2" charset="2"/>
            </a:endParaRPr>
          </a:p>
          <a:p>
            <a:pPr marL="285750" indent="-285750" fontAlgn="auto">
              <a:spcBef>
                <a:spcPct val="50000"/>
              </a:spcBef>
              <a:spcAft>
                <a:spcPts val="0"/>
              </a:spcAft>
              <a:buFont typeface="Wingdings" pitchFamily="2" charset="2"/>
              <a:buChar char="ü"/>
              <a:defRPr/>
            </a:pPr>
            <a:r>
              <a:rPr lang="fr-CH" sz="1400" dirty="0" smtClean="0">
                <a:solidFill>
                  <a:schemeClr val="tx2"/>
                </a:solidFill>
                <a:latin typeface="Comic Sans MS" pitchFamily="66" charset="0"/>
                <a:sym typeface="Wingdings" pitchFamily="2" charset="2"/>
              </a:rPr>
              <a:t>AT401 </a:t>
            </a:r>
            <a:r>
              <a:rPr lang="fr-CH" sz="1400" dirty="0" err="1" smtClean="0">
                <a:solidFill>
                  <a:schemeClr val="tx2"/>
                </a:solidFill>
                <a:latin typeface="Comic Sans MS" pitchFamily="66" charset="0"/>
                <a:sym typeface="Wingdings" pitchFamily="2" charset="2"/>
              </a:rPr>
              <a:t>measurements</a:t>
            </a:r>
            <a:endParaRPr lang="en-US" sz="1400" dirty="0">
              <a:solidFill>
                <a:schemeClr val="tx2"/>
              </a:solidFill>
              <a:latin typeface="Comic Sans MS" pitchFamily="66" charset="0"/>
              <a:sym typeface="Wingdings" pitchFamily="2"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530B7F6-C5A7-47D7-A55B-26732341D208}" type="slidenum">
              <a:rPr lang="fr-FR"/>
              <a:pPr algn="l">
                <a:defRPr/>
              </a:pPr>
              <a:t>13</a:t>
            </a:fld>
            <a:endParaRPr lang="fr-FR" dirty="0"/>
          </a:p>
        </p:txBody>
      </p:sp>
      <p:sp>
        <p:nvSpPr>
          <p:cNvPr id="28674" name="Text Box 3"/>
          <p:cNvSpPr txBox="1">
            <a:spLocks noChangeArrowheads="1"/>
          </p:cNvSpPr>
          <p:nvPr/>
        </p:nvSpPr>
        <p:spPr bwMode="auto">
          <a:xfrm>
            <a:off x="0" y="228600"/>
            <a:ext cx="6011863"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smtClean="0">
                <a:solidFill>
                  <a:schemeClr val="tx2"/>
                </a:solidFill>
                <a:latin typeface="Comic Sans MS" pitchFamily="66" charset="0"/>
              </a:rPr>
              <a:t>Summary: first lessons learnt</a:t>
            </a:r>
            <a:endParaRPr lang="en-US">
              <a:solidFill>
                <a:schemeClr val="tx2"/>
              </a:solidFill>
              <a:latin typeface="Comic Sans MS" pitchFamily="66" charset="0"/>
            </a:endParaRPr>
          </a:p>
        </p:txBody>
      </p:sp>
      <p:sp>
        <p:nvSpPr>
          <p:cNvPr id="23" name="Rectangle 22"/>
          <p:cNvSpPr/>
          <p:nvPr/>
        </p:nvSpPr>
        <p:spPr>
          <a:xfrm>
            <a:off x="395288" y="1112838"/>
            <a:ext cx="8353425" cy="5047536"/>
          </a:xfrm>
          <a:prstGeom prst="rect">
            <a:avLst/>
          </a:prstGeom>
        </p:spPr>
        <p:txBody>
          <a:bodyPr>
            <a:spAutoFit/>
          </a:bodyPr>
          <a:lstStyle/>
          <a:p>
            <a:pPr marL="457200" indent="-457200" algn="just">
              <a:buFont typeface="Arial" charset="0"/>
              <a:buChar char="•"/>
            </a:pPr>
            <a:r>
              <a:rPr lang="en-US" sz="1400" dirty="0">
                <a:solidFill>
                  <a:schemeClr val="tx2"/>
                </a:solidFill>
                <a:latin typeface="Comic Sans MS" pitchFamily="66" charset="0"/>
                <a:sym typeface="Wingdings" pitchFamily="2" charset="2"/>
              </a:rPr>
              <a:t>The alignment strategy on short range consists of a very accurate determination of the coordinate systems of:</a:t>
            </a: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The components</a:t>
            </a: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Their supports assembly</a:t>
            </a: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The sensors</a:t>
            </a:r>
          </a:p>
          <a:p>
            <a:pPr marL="914400" lvl="1" indent="-457200" algn="just"/>
            <a:r>
              <a:rPr lang="en-US" sz="1400" dirty="0">
                <a:solidFill>
                  <a:schemeClr val="tx2"/>
                </a:solidFill>
                <a:latin typeface="Comic Sans MS" pitchFamily="66" charset="0"/>
                <a:sym typeface="Wingdings" pitchFamily="2" charset="2"/>
              </a:rPr>
              <a:t>combined with a micrometric adjustment</a:t>
            </a:r>
          </a:p>
          <a:p>
            <a:pPr marL="457200" indent="-457200">
              <a:buFont typeface="Arial" charset="0"/>
              <a:buChar char="•"/>
            </a:pPr>
            <a:endParaRPr lang="en-US" sz="1400" dirty="0">
              <a:solidFill>
                <a:schemeClr val="tx2"/>
              </a:solidFill>
              <a:latin typeface="Comic Sans MS" pitchFamily="66" charset="0"/>
              <a:sym typeface="Wingdings" pitchFamily="2" charset="2"/>
            </a:endParaRPr>
          </a:p>
          <a:p>
            <a:pPr marL="457200" indent="-457200">
              <a:buFont typeface="Arial" charset="0"/>
              <a:buChar char="•"/>
            </a:pPr>
            <a:r>
              <a:rPr lang="en-US" sz="1400" dirty="0">
                <a:solidFill>
                  <a:schemeClr val="tx2"/>
                </a:solidFill>
                <a:latin typeface="Comic Sans MS" pitchFamily="66" charset="0"/>
                <a:sym typeface="Wingdings" pitchFamily="2" charset="2"/>
              </a:rPr>
              <a:t>First lessons learnt:</a:t>
            </a: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CMM measurements are the most precise and accurate, provided that the component or its support is shorter than the volume of measurement</a:t>
            </a: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CMM measurements of </a:t>
            </a:r>
            <a:r>
              <a:rPr lang="en-US" sz="1400" dirty="0" err="1">
                <a:solidFill>
                  <a:schemeClr val="tx2"/>
                </a:solidFill>
                <a:latin typeface="Comic Sans MS" pitchFamily="66" charset="0"/>
                <a:sym typeface="Wingdings" pitchFamily="2" charset="2"/>
              </a:rPr>
              <a:t>fiducials</a:t>
            </a:r>
            <a:r>
              <a:rPr lang="en-US" sz="1400" dirty="0">
                <a:solidFill>
                  <a:schemeClr val="tx2"/>
                </a:solidFill>
                <a:latin typeface="Comic Sans MS" pitchFamily="66" charset="0"/>
                <a:sym typeface="Wingdings" pitchFamily="2" charset="2"/>
              </a:rPr>
              <a:t> as a first step combined with AT401 + </a:t>
            </a:r>
            <a:r>
              <a:rPr lang="en-US" sz="1400" dirty="0" err="1">
                <a:solidFill>
                  <a:schemeClr val="tx2"/>
                </a:solidFill>
                <a:latin typeface="Comic Sans MS" pitchFamily="66" charset="0"/>
                <a:sym typeface="Wingdings" pitchFamily="2" charset="2"/>
              </a:rPr>
              <a:t>Romer</a:t>
            </a:r>
            <a:r>
              <a:rPr lang="en-US" sz="1400" dirty="0">
                <a:solidFill>
                  <a:schemeClr val="tx2"/>
                </a:solidFill>
                <a:latin typeface="Comic Sans MS" pitchFamily="66" charset="0"/>
                <a:sym typeface="Wingdings" pitchFamily="2" charset="2"/>
              </a:rPr>
              <a:t> arm measurements as a second step provide the best solution for micrometric alignments on site. The determination of the position of components was better than 10 µm in a stable </a:t>
            </a:r>
            <a:r>
              <a:rPr lang="en-US" sz="1400" dirty="0" smtClean="0">
                <a:solidFill>
                  <a:schemeClr val="tx2"/>
                </a:solidFill>
                <a:latin typeface="Comic Sans MS" pitchFamily="66" charset="0"/>
                <a:sym typeface="Wingdings" pitchFamily="2" charset="2"/>
              </a:rPr>
              <a:t>environment.</a:t>
            </a:r>
            <a:endParaRPr lang="en-US" sz="1400" dirty="0">
              <a:solidFill>
                <a:schemeClr val="tx2"/>
              </a:solidFill>
              <a:latin typeface="Comic Sans MS" pitchFamily="66" charset="0"/>
              <a:sym typeface="Wingdings" pitchFamily="2" charset="2"/>
            </a:endParaRPr>
          </a:p>
          <a:p>
            <a:pPr marL="914400" lvl="1" indent="-457200" algn="just">
              <a:buFont typeface="Wingdings" pitchFamily="2" charset="2"/>
              <a:buChar char="§"/>
            </a:pPr>
            <a:r>
              <a:rPr lang="en-US" sz="1400" dirty="0">
                <a:solidFill>
                  <a:schemeClr val="tx2"/>
                </a:solidFill>
                <a:latin typeface="Comic Sans MS" pitchFamily="66" charset="0"/>
                <a:sym typeface="Wingdings" pitchFamily="2" charset="2"/>
              </a:rPr>
              <a:t>Standard means of adjustment (shimming,…) cannot be applied without added value to micrometric </a:t>
            </a:r>
            <a:r>
              <a:rPr lang="en-US" sz="1400" dirty="0" smtClean="0">
                <a:solidFill>
                  <a:schemeClr val="tx2"/>
                </a:solidFill>
                <a:latin typeface="Comic Sans MS" pitchFamily="66" charset="0"/>
                <a:sym typeface="Wingdings" pitchFamily="2" charset="2"/>
              </a:rPr>
              <a:t>alignment.</a:t>
            </a:r>
            <a:endParaRPr lang="en-US" sz="1400" dirty="0">
              <a:solidFill>
                <a:schemeClr val="tx2"/>
              </a:solidFill>
              <a:latin typeface="Comic Sans MS" pitchFamily="66" charset="0"/>
              <a:sym typeface="Wingdings" pitchFamily="2" charset="2"/>
            </a:endParaRPr>
          </a:p>
          <a:p>
            <a:pPr marL="914400" lvl="1" indent="-457200">
              <a:buFont typeface="Wingdings" pitchFamily="2" charset="2"/>
              <a:buChar char="§"/>
            </a:pPr>
            <a:endParaRPr lang="en-US" sz="1400" dirty="0">
              <a:solidFill>
                <a:schemeClr val="tx2"/>
              </a:solidFill>
              <a:latin typeface="Comic Sans MS" pitchFamily="66" charset="0"/>
              <a:sym typeface="Wingdings" pitchFamily="2" charset="2"/>
            </a:endParaRPr>
          </a:p>
          <a:p>
            <a:pPr marL="457200" indent="-457200" algn="just">
              <a:buFont typeface="Arial" charset="0"/>
              <a:buChar char="•"/>
            </a:pPr>
            <a:r>
              <a:rPr lang="en-US" sz="1400" dirty="0">
                <a:solidFill>
                  <a:schemeClr val="tx2"/>
                </a:solidFill>
                <a:latin typeface="Comic Sans MS" pitchFamily="66" charset="0"/>
                <a:sym typeface="Wingdings" pitchFamily="2" charset="2"/>
              </a:rPr>
              <a:t>The first obtained results show that the followed strategy can be successful. The problem is that only the mechanical axis of the components was considered and not their electrical zero or magnetic axis.</a:t>
            </a:r>
          </a:p>
          <a:p>
            <a:pPr marL="457200" indent="-457200" algn="just"/>
            <a:r>
              <a:rPr lang="en-US" sz="1400" dirty="0">
                <a:solidFill>
                  <a:schemeClr val="tx2"/>
                </a:solidFill>
                <a:latin typeface="Comic Sans MS" pitchFamily="66" charset="0"/>
                <a:sym typeface="Wingdings" pitchFamily="2" charset="2"/>
              </a:rPr>
              <a:t>		one solution: perform at the same time the determination of the magnetic axis and 	electrical zero and the CMM measurements.</a:t>
            </a:r>
          </a:p>
          <a:p>
            <a:pPr marL="914400" lvl="1" indent="-457200">
              <a:buFont typeface="Courier New" pitchFamily="49" charset="0"/>
              <a:buChar char="o"/>
            </a:pPr>
            <a:endParaRPr lang="en-US" sz="1400" dirty="0">
              <a:solidFill>
                <a:schemeClr val="tx2"/>
              </a:solidFill>
              <a:latin typeface="Comic Sans MS" pitchFamily="66" charset="0"/>
              <a:sym typeface="Wingdings" pitchFamily="2" charset="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2</a:t>
            </a:fld>
            <a:endParaRPr lang="fr-FR" dirty="0"/>
          </a:p>
        </p:txBody>
      </p:sp>
      <p:sp>
        <p:nvSpPr>
          <p:cNvPr id="16386" name="Text Box 2"/>
          <p:cNvSpPr txBox="1">
            <a:spLocks noChangeArrowheads="1"/>
          </p:cNvSpPr>
          <p:nvPr/>
        </p:nvSpPr>
        <p:spPr bwMode="auto">
          <a:xfrm>
            <a:off x="701675" y="2224088"/>
            <a:ext cx="2087563" cy="314325"/>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fr-CH" sz="1400">
                <a:solidFill>
                  <a:schemeClr val="bg1"/>
                </a:solidFill>
                <a:latin typeface="Comic Sans MS" pitchFamily="66" charset="0"/>
              </a:rPr>
              <a:t>Within +/- 0.1 mm (1</a:t>
            </a:r>
            <a:r>
              <a:rPr lang="fr-CH" sz="1400">
                <a:solidFill>
                  <a:schemeClr val="bg1"/>
                </a:solidFill>
                <a:latin typeface="Symbol" pitchFamily="18" charset="2"/>
              </a:rPr>
              <a:t>s</a:t>
            </a:r>
            <a:r>
              <a:rPr lang="fr-CH" sz="1400">
                <a:solidFill>
                  <a:schemeClr val="bg1"/>
                </a:solidFill>
                <a:latin typeface="Comic Sans MS" pitchFamily="66" charset="0"/>
              </a:rPr>
              <a:t>)</a:t>
            </a:r>
            <a:endParaRPr lang="en-US" sz="1400">
              <a:solidFill>
                <a:schemeClr val="bg1"/>
              </a:solidFill>
              <a:latin typeface="Comic Sans MS" pitchFamily="66" charset="0"/>
            </a:endParaRPr>
          </a:p>
        </p:txBody>
      </p:sp>
      <p:sp>
        <p:nvSpPr>
          <p:cNvPr id="16387" name="Text Box 11"/>
          <p:cNvSpPr txBox="1">
            <a:spLocks noChangeArrowheads="1"/>
          </p:cNvSpPr>
          <p:nvPr/>
        </p:nvSpPr>
        <p:spPr bwMode="auto">
          <a:xfrm>
            <a:off x="3805238" y="1806773"/>
            <a:ext cx="2482850" cy="307777"/>
          </a:xfrm>
          <a:prstGeom prst="rect">
            <a:avLst/>
          </a:prstGeom>
          <a:noFill/>
          <a:ln w="9525">
            <a:noFill/>
            <a:miter lim="800000"/>
            <a:headEnd/>
            <a:tailEnd/>
          </a:ln>
        </p:spPr>
        <p:txBody>
          <a:bodyPr>
            <a:spAutoFit/>
          </a:bodyPr>
          <a:lstStyle/>
          <a:p>
            <a:pPr>
              <a:spcBef>
                <a:spcPct val="50000"/>
              </a:spcBef>
            </a:pPr>
            <a:r>
              <a:rPr lang="en-US" sz="1400" dirty="0">
                <a:solidFill>
                  <a:schemeClr val="tx2"/>
                </a:solidFill>
                <a:latin typeface="Comic Sans MS" pitchFamily="66" charset="0"/>
              </a:rPr>
              <a:t>Active pre-alignment</a:t>
            </a:r>
          </a:p>
        </p:txBody>
      </p:sp>
      <p:sp>
        <p:nvSpPr>
          <p:cNvPr id="16388" name="Text Box 12"/>
          <p:cNvSpPr txBox="1">
            <a:spLocks noChangeArrowheads="1"/>
          </p:cNvSpPr>
          <p:nvPr/>
        </p:nvSpPr>
        <p:spPr bwMode="auto">
          <a:xfrm>
            <a:off x="6529305" y="1843285"/>
            <a:ext cx="3140075" cy="630942"/>
          </a:xfrm>
          <a:prstGeom prst="rect">
            <a:avLst/>
          </a:prstGeom>
          <a:noFill/>
          <a:ln w="9525">
            <a:noFill/>
            <a:miter lim="800000"/>
            <a:headEnd/>
            <a:tailEnd/>
          </a:ln>
        </p:spPr>
        <p:txBody>
          <a:bodyPr>
            <a:spAutoFit/>
          </a:bodyPr>
          <a:lstStyle/>
          <a:p>
            <a:pPr>
              <a:spcBef>
                <a:spcPct val="50000"/>
              </a:spcBef>
            </a:pPr>
            <a:r>
              <a:rPr lang="en-US" sz="1400" dirty="0">
                <a:solidFill>
                  <a:srgbClr val="0000FF"/>
                </a:solidFill>
                <a:latin typeface="Comic Sans MS" pitchFamily="66" charset="0"/>
              </a:rPr>
              <a:t> </a:t>
            </a:r>
            <a:r>
              <a:rPr lang="en-US" sz="1400" dirty="0">
                <a:solidFill>
                  <a:schemeClr val="tx2"/>
                </a:solidFill>
                <a:latin typeface="Comic Sans MS" pitchFamily="66" charset="0"/>
              </a:rPr>
              <a:t>Beam based alignment</a:t>
            </a:r>
          </a:p>
          <a:p>
            <a:pPr>
              <a:spcBef>
                <a:spcPct val="50000"/>
              </a:spcBef>
            </a:pPr>
            <a:r>
              <a:rPr lang="en-US" sz="1400" dirty="0">
                <a:solidFill>
                  <a:schemeClr val="tx2"/>
                </a:solidFill>
                <a:latin typeface="Comic Sans MS" pitchFamily="66" charset="0"/>
              </a:rPr>
              <a:t> Beam based feedbacks</a:t>
            </a:r>
          </a:p>
        </p:txBody>
      </p:sp>
      <p:sp>
        <p:nvSpPr>
          <p:cNvPr id="16389" name="Text Box 2"/>
          <p:cNvSpPr txBox="1">
            <a:spLocks noChangeArrowheads="1"/>
          </p:cNvSpPr>
          <p:nvPr/>
        </p:nvSpPr>
        <p:spPr bwMode="auto">
          <a:xfrm>
            <a:off x="3768725" y="2224088"/>
            <a:ext cx="2098675" cy="307975"/>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en-US" sz="1400">
                <a:solidFill>
                  <a:schemeClr val="bg1"/>
                </a:solidFill>
                <a:latin typeface="Comic Sans MS" pitchFamily="66" charset="0"/>
              </a:rPr>
              <a:t>Within a few microns</a:t>
            </a:r>
          </a:p>
        </p:txBody>
      </p:sp>
      <p:sp>
        <p:nvSpPr>
          <p:cNvPr id="18" name="Right Arrow 17"/>
          <p:cNvSpPr/>
          <p:nvPr/>
        </p:nvSpPr>
        <p:spPr>
          <a:xfrm>
            <a:off x="3184525" y="2114550"/>
            <a:ext cx="438150" cy="14605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Right Arrow 18"/>
          <p:cNvSpPr/>
          <p:nvPr/>
        </p:nvSpPr>
        <p:spPr>
          <a:xfrm>
            <a:off x="6069013" y="2078038"/>
            <a:ext cx="438150" cy="14605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93" name="TextBox 5"/>
          <p:cNvSpPr txBox="1">
            <a:spLocks noChangeArrowheads="1"/>
          </p:cNvSpPr>
          <p:nvPr/>
        </p:nvSpPr>
        <p:spPr bwMode="auto">
          <a:xfrm>
            <a:off x="519030" y="3221235"/>
            <a:ext cx="2286000" cy="307777"/>
          </a:xfrm>
          <a:prstGeom prst="rect">
            <a:avLst/>
          </a:prstGeom>
          <a:noFill/>
          <a:ln w="9525">
            <a:noFill/>
            <a:miter lim="800000"/>
            <a:headEnd/>
            <a:tailEnd/>
          </a:ln>
        </p:spPr>
        <p:txBody>
          <a:bodyPr>
            <a:spAutoFit/>
          </a:bodyPr>
          <a:lstStyle/>
          <a:p>
            <a:r>
              <a:rPr lang="en-US" sz="1400">
                <a:solidFill>
                  <a:schemeClr val="tx2"/>
                </a:solidFill>
                <a:latin typeface="Comic Sans MS" pitchFamily="66" charset="0"/>
                <a:sym typeface="Wingdings" pitchFamily="2" charset="2"/>
              </a:rPr>
              <a:t>Active pre-alignment</a:t>
            </a:r>
          </a:p>
        </p:txBody>
      </p:sp>
      <p:sp>
        <p:nvSpPr>
          <p:cNvPr id="22" name="TextBox 8"/>
          <p:cNvSpPr txBox="1">
            <a:spLocks noChangeArrowheads="1"/>
          </p:cNvSpPr>
          <p:nvPr/>
        </p:nvSpPr>
        <p:spPr bwMode="auto">
          <a:xfrm>
            <a:off x="2667000" y="3124200"/>
            <a:ext cx="401638" cy="461963"/>
          </a:xfrm>
          <a:prstGeom prst="rect">
            <a:avLst/>
          </a:prstGeom>
          <a:noFill/>
          <a:ln w="9525">
            <a:noFill/>
            <a:miter lim="800000"/>
            <a:headEnd/>
            <a:tailEnd/>
          </a:ln>
        </p:spPr>
        <p:txBody>
          <a:bodyPr>
            <a:spAutoFit/>
          </a:bodyPr>
          <a:lstStyle/>
          <a:p>
            <a:pPr fontAlgn="auto">
              <a:spcBef>
                <a:spcPts val="0"/>
              </a:spcBef>
              <a:spcAft>
                <a:spcPts val="0"/>
              </a:spcAft>
              <a:defRPr/>
            </a:pPr>
            <a:r>
              <a:rPr lang="fr-CH" dirty="0">
                <a:solidFill>
                  <a:schemeClr val="accent6">
                    <a:lumMod val="75000"/>
                  </a:schemeClr>
                </a:solidFill>
                <a:latin typeface="Comic Sans MS" pitchFamily="66" charset="0"/>
                <a:sym typeface="Wingdings" pitchFamily="2" charset="2"/>
              </a:rPr>
              <a:t>=</a:t>
            </a:r>
            <a:endParaRPr lang="en-US" dirty="0">
              <a:solidFill>
                <a:schemeClr val="accent6">
                  <a:lumMod val="75000"/>
                </a:schemeClr>
              </a:solidFill>
              <a:latin typeface="Comic Sans MS" pitchFamily="66" charset="0"/>
              <a:sym typeface="Wingdings" pitchFamily="2" charset="2"/>
            </a:endParaRPr>
          </a:p>
        </p:txBody>
      </p:sp>
      <p:sp>
        <p:nvSpPr>
          <p:cNvPr id="16395" name="TextBox 6"/>
          <p:cNvSpPr txBox="1">
            <a:spLocks noChangeArrowheads="1"/>
          </p:cNvSpPr>
          <p:nvPr/>
        </p:nvSpPr>
        <p:spPr bwMode="auto">
          <a:xfrm>
            <a:off x="3109830" y="2992635"/>
            <a:ext cx="6019800" cy="523220"/>
          </a:xfrm>
          <a:prstGeom prst="rect">
            <a:avLst/>
          </a:prstGeom>
          <a:noFill/>
          <a:ln w="9525">
            <a:noFill/>
            <a:miter lim="800000"/>
            <a:headEnd/>
            <a:tailEnd/>
          </a:ln>
        </p:spPr>
        <p:txBody>
          <a:bodyPr>
            <a:spAutoFit/>
          </a:bodyPr>
          <a:lstStyle/>
          <a:p>
            <a:pPr algn="ctr"/>
            <a:r>
              <a:rPr lang="en-US" sz="1400" dirty="0">
                <a:solidFill>
                  <a:schemeClr val="tx2"/>
                </a:solidFill>
                <a:latin typeface="Comic Sans MS" pitchFamily="66" charset="0"/>
                <a:sym typeface="Wingdings" pitchFamily="2" charset="2"/>
              </a:rPr>
              <a:t>Determination of the position of the components in a general coordinate system by alignment systems</a:t>
            </a:r>
          </a:p>
        </p:txBody>
      </p:sp>
      <p:sp>
        <p:nvSpPr>
          <p:cNvPr id="16396" name="TextBox 7"/>
          <p:cNvSpPr txBox="1">
            <a:spLocks noChangeArrowheads="1"/>
          </p:cNvSpPr>
          <p:nvPr/>
        </p:nvSpPr>
        <p:spPr bwMode="auto">
          <a:xfrm>
            <a:off x="3871830" y="3754635"/>
            <a:ext cx="4191000" cy="307777"/>
          </a:xfrm>
          <a:prstGeom prst="rect">
            <a:avLst/>
          </a:prstGeom>
          <a:noFill/>
          <a:ln w="9525">
            <a:noFill/>
            <a:miter lim="800000"/>
            <a:headEnd/>
            <a:tailEnd/>
          </a:ln>
        </p:spPr>
        <p:txBody>
          <a:bodyPr>
            <a:spAutoFit/>
          </a:bodyPr>
          <a:lstStyle/>
          <a:p>
            <a:r>
              <a:rPr lang="en-US" sz="1400">
                <a:solidFill>
                  <a:schemeClr val="tx2"/>
                </a:solidFill>
                <a:latin typeface="Comic Sans MS" pitchFamily="66" charset="0"/>
                <a:sym typeface="Wingdings" pitchFamily="2" charset="2"/>
              </a:rPr>
              <a:t>Re-adjustment by actuators</a:t>
            </a:r>
          </a:p>
        </p:txBody>
      </p:sp>
      <p:sp>
        <p:nvSpPr>
          <p:cNvPr id="25" name="TextBox 9"/>
          <p:cNvSpPr txBox="1">
            <a:spLocks noChangeArrowheads="1"/>
          </p:cNvSpPr>
          <p:nvPr/>
        </p:nvSpPr>
        <p:spPr bwMode="auto">
          <a:xfrm>
            <a:off x="5791200" y="3429000"/>
            <a:ext cx="401638" cy="461963"/>
          </a:xfrm>
          <a:prstGeom prst="rect">
            <a:avLst/>
          </a:prstGeom>
          <a:noFill/>
          <a:ln w="9525">
            <a:noFill/>
            <a:miter lim="800000"/>
            <a:headEnd/>
            <a:tailEnd/>
          </a:ln>
        </p:spPr>
        <p:txBody>
          <a:bodyPr>
            <a:spAutoFit/>
          </a:bodyPr>
          <a:lstStyle/>
          <a:p>
            <a:pPr fontAlgn="auto">
              <a:spcBef>
                <a:spcPts val="0"/>
              </a:spcBef>
              <a:spcAft>
                <a:spcPts val="0"/>
              </a:spcAft>
              <a:defRPr/>
            </a:pPr>
            <a:r>
              <a:rPr lang="fr-CH" dirty="0">
                <a:solidFill>
                  <a:schemeClr val="accent6">
                    <a:lumMod val="75000"/>
                  </a:schemeClr>
                </a:solidFill>
                <a:latin typeface="Comic Sans MS" pitchFamily="66" charset="0"/>
                <a:sym typeface="Wingdings" pitchFamily="2" charset="2"/>
              </a:rPr>
              <a:t>+</a:t>
            </a:r>
            <a:endParaRPr lang="en-US" dirty="0">
              <a:solidFill>
                <a:schemeClr val="accent6">
                  <a:lumMod val="75000"/>
                </a:schemeClr>
              </a:solidFill>
              <a:latin typeface="Comic Sans MS" pitchFamily="66" charset="0"/>
              <a:sym typeface="Wingdings" pitchFamily="2" charset="2"/>
            </a:endParaRPr>
          </a:p>
        </p:txBody>
      </p:sp>
      <p:sp>
        <p:nvSpPr>
          <p:cNvPr id="16398" name="Text Box 12"/>
          <p:cNvSpPr txBox="1">
            <a:spLocks noChangeArrowheads="1"/>
          </p:cNvSpPr>
          <p:nvPr/>
        </p:nvSpPr>
        <p:spPr bwMode="auto">
          <a:xfrm>
            <a:off x="3795630" y="4364235"/>
            <a:ext cx="5181600" cy="2139047"/>
          </a:xfrm>
          <a:prstGeom prst="rect">
            <a:avLst/>
          </a:prstGeom>
          <a:noFill/>
          <a:ln w="9525">
            <a:noFill/>
            <a:miter lim="800000"/>
            <a:headEnd/>
            <a:tailEnd/>
          </a:ln>
        </p:spPr>
        <p:txBody>
          <a:bodyPr>
            <a:spAutoFit/>
          </a:bodyPr>
          <a:lstStyle/>
          <a:p>
            <a:pPr algn="just">
              <a:spcBef>
                <a:spcPct val="50000"/>
              </a:spcBef>
            </a:pPr>
            <a:r>
              <a:rPr lang="en-US" sz="1400">
                <a:solidFill>
                  <a:schemeClr val="tx2"/>
                </a:solidFill>
                <a:latin typeface="Comic Sans MS" pitchFamily="66" charset="0"/>
              </a:rPr>
              <a:t>The zero of each component will be included in a cylinder with a radius of a few microns:</a:t>
            </a:r>
          </a:p>
          <a:p>
            <a:pPr algn="just">
              <a:spcBef>
                <a:spcPct val="50000"/>
              </a:spcBef>
              <a:buFont typeface="Wingdings" pitchFamily="2" charset="2"/>
              <a:buChar char="è"/>
            </a:pPr>
            <a:r>
              <a:rPr lang="en-US" sz="1400">
                <a:solidFill>
                  <a:schemeClr val="tx2"/>
                </a:solidFill>
                <a:latin typeface="Comic Sans MS" pitchFamily="66" charset="0"/>
                <a:sym typeface="Wingdings" pitchFamily="2" charset="2"/>
              </a:rPr>
              <a:t> 14 µm (RF structures &amp; MB quad BPM)</a:t>
            </a:r>
          </a:p>
          <a:p>
            <a:pPr algn="just">
              <a:spcBef>
                <a:spcPct val="50000"/>
              </a:spcBef>
              <a:buFont typeface="Wingdings" pitchFamily="2" charset="2"/>
              <a:buChar char="è"/>
            </a:pPr>
            <a:r>
              <a:rPr lang="en-US" sz="1400">
                <a:solidFill>
                  <a:schemeClr val="tx2"/>
                </a:solidFill>
                <a:latin typeface="Comic Sans MS" pitchFamily="66" charset="0"/>
                <a:sym typeface="Wingdings" pitchFamily="2" charset="2"/>
              </a:rPr>
              <a:t> 17 µm (MB quad)</a:t>
            </a:r>
          </a:p>
          <a:p>
            <a:pPr algn="just">
              <a:spcBef>
                <a:spcPct val="50000"/>
              </a:spcBef>
            </a:pPr>
            <a:endParaRPr lang="en-US" sz="1400">
              <a:solidFill>
                <a:schemeClr val="tx2"/>
              </a:solidFill>
              <a:latin typeface="Comic Sans MS" pitchFamily="66" charset="0"/>
              <a:sym typeface="Wingdings" pitchFamily="2" charset="2"/>
            </a:endParaRPr>
          </a:p>
          <a:p>
            <a:pPr algn="just">
              <a:spcBef>
                <a:spcPct val="50000"/>
              </a:spcBef>
            </a:pPr>
            <a:r>
              <a:rPr lang="en-US" sz="1400">
                <a:solidFill>
                  <a:schemeClr val="tx2"/>
                </a:solidFill>
                <a:latin typeface="Comic Sans MS" pitchFamily="66" charset="0"/>
                <a:sym typeface="Wingdings" pitchFamily="2" charset="2"/>
              </a:rPr>
              <a:t>Adjustment required: step size below 1 µm</a:t>
            </a:r>
            <a:endParaRPr lang="en-US" sz="1400">
              <a:solidFill>
                <a:schemeClr val="tx2"/>
              </a:solidFill>
              <a:latin typeface="Comic Sans MS" pitchFamily="66" charset="0"/>
            </a:endParaRPr>
          </a:p>
          <a:p>
            <a:pPr algn="just">
              <a:spcBef>
                <a:spcPct val="50000"/>
              </a:spcBef>
            </a:pPr>
            <a:endParaRPr lang="en-US" sz="1400">
              <a:solidFill>
                <a:schemeClr val="tx2"/>
              </a:solidFill>
              <a:latin typeface="Comic Sans MS" pitchFamily="66" charset="0"/>
            </a:endParaRPr>
          </a:p>
        </p:txBody>
      </p:sp>
      <p:sp>
        <p:nvSpPr>
          <p:cNvPr id="16399" name="Rectangle 23"/>
          <p:cNvSpPr>
            <a:spLocks noChangeArrowheads="1"/>
          </p:cNvSpPr>
          <p:nvPr/>
        </p:nvSpPr>
        <p:spPr bwMode="auto">
          <a:xfrm>
            <a:off x="152400" y="4343400"/>
            <a:ext cx="8839200" cy="2109788"/>
          </a:xfrm>
          <a:prstGeom prst="rect">
            <a:avLst/>
          </a:prstGeom>
          <a:noFill/>
          <a:ln w="28575">
            <a:solidFill>
              <a:srgbClr val="DD9719"/>
            </a:solidFill>
            <a:miter lim="800000"/>
            <a:headEnd/>
            <a:tailEnd/>
          </a:ln>
        </p:spPr>
        <p:txBody>
          <a:bodyPr wrap="none" anchor="ctr"/>
          <a:lstStyle/>
          <a:p>
            <a:endParaRPr lang="en-US">
              <a:latin typeface="Calibri" pitchFamily="34" charset="0"/>
            </a:endParaRPr>
          </a:p>
        </p:txBody>
      </p:sp>
      <p:sp>
        <p:nvSpPr>
          <p:cNvPr id="48" name="Text Box 10"/>
          <p:cNvSpPr txBox="1">
            <a:spLocks noChangeArrowheads="1"/>
          </p:cNvSpPr>
          <p:nvPr/>
        </p:nvSpPr>
        <p:spPr bwMode="auto">
          <a:xfrm>
            <a:off x="650793" y="1792125"/>
            <a:ext cx="2417845" cy="307777"/>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kern="0" dirty="0">
                <a:solidFill>
                  <a:srgbClr val="1F497D"/>
                </a:solidFill>
                <a:latin typeface="Comic Sans MS" pitchFamily="66" charset="0"/>
              </a:rPr>
              <a:t>Mechanical pre-alignment</a:t>
            </a:r>
          </a:p>
        </p:txBody>
      </p:sp>
      <p:sp>
        <p:nvSpPr>
          <p:cNvPr id="49" name="Rectangle 23"/>
          <p:cNvSpPr>
            <a:spLocks noChangeArrowheads="1"/>
          </p:cNvSpPr>
          <p:nvPr/>
        </p:nvSpPr>
        <p:spPr bwMode="auto">
          <a:xfrm>
            <a:off x="190500" y="1603375"/>
            <a:ext cx="5805488" cy="1204913"/>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50" name="TextBox 17"/>
          <p:cNvSpPr txBox="1">
            <a:spLocks noChangeArrowheads="1"/>
          </p:cNvSpPr>
          <p:nvPr/>
        </p:nvSpPr>
        <p:spPr bwMode="auto">
          <a:xfrm>
            <a:off x="190500" y="1311275"/>
            <a:ext cx="3578225" cy="338138"/>
          </a:xfrm>
          <a:prstGeom prst="rect">
            <a:avLst/>
          </a:prstGeom>
          <a:noFill/>
          <a:ln w="9525">
            <a:noFill/>
            <a:miter lim="800000"/>
            <a:headEnd/>
            <a:tailEnd/>
          </a:ln>
        </p:spPr>
        <p:txBody>
          <a:bodyPr>
            <a:spAutoFit/>
          </a:bodyPr>
          <a:lstStyle/>
          <a:p>
            <a:pPr fontAlgn="auto">
              <a:spcBef>
                <a:spcPts val="0"/>
              </a:spcBef>
              <a:spcAft>
                <a:spcPts val="0"/>
              </a:spcAft>
              <a:defRPr/>
            </a:pPr>
            <a:r>
              <a:rPr lang="fr-CH" sz="1600" b="1" dirty="0">
                <a:solidFill>
                  <a:schemeClr val="accent1">
                    <a:lumMod val="50000"/>
                  </a:schemeClr>
                </a:solidFill>
                <a:latin typeface="Comic Sans MS" pitchFamily="66" charset="0"/>
              </a:rPr>
              <a:t>PRE-ALIGNMENT (beam off) </a:t>
            </a:r>
            <a:endParaRPr lang="en-US" sz="1600" b="1" dirty="0">
              <a:solidFill>
                <a:schemeClr val="accent1">
                  <a:lumMod val="50000"/>
                </a:schemeClr>
              </a:solidFill>
              <a:latin typeface="Comic Sans MS" pitchFamily="66" charset="0"/>
            </a:endParaRPr>
          </a:p>
        </p:txBody>
      </p:sp>
      <p:sp>
        <p:nvSpPr>
          <p:cNvPr id="28" name="Text Box 3"/>
          <p:cNvSpPr txBox="1">
            <a:spLocks noChangeArrowheads="1"/>
          </p:cNvSpPr>
          <p:nvPr/>
        </p:nvSpPr>
        <p:spPr bwMode="auto">
          <a:xfrm>
            <a:off x="0" y="292100"/>
            <a:ext cx="4267200" cy="366713"/>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Comic Sans MS" pitchFamily="66" charset="0"/>
              </a:rPr>
              <a:t>CLIC active pre-alignment</a:t>
            </a:r>
            <a:endParaRPr lang="en-US" dirty="0">
              <a:solidFill>
                <a:schemeClr val="tx2"/>
              </a:solidFill>
              <a:latin typeface="Comic Sans MS" pitchFamily="66"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525" y="4495800"/>
            <a:ext cx="3471920" cy="18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F370A1AC-8916-4A45-8FCF-856DDB6BBF0A}" type="slidenum">
              <a:rPr lang="fr-FR"/>
              <a:pPr algn="l">
                <a:defRPr/>
              </a:pPr>
              <a:t>3</a:t>
            </a:fld>
            <a:endParaRPr lang="fr-FR" dirty="0"/>
          </a:p>
        </p:txBody>
      </p:sp>
      <p:sp>
        <p:nvSpPr>
          <p:cNvPr id="28674" name="Text Box 3"/>
          <p:cNvSpPr txBox="1">
            <a:spLocks noChangeArrowheads="1"/>
          </p:cNvSpPr>
          <p:nvPr/>
        </p:nvSpPr>
        <p:spPr bwMode="auto">
          <a:xfrm>
            <a:off x="0" y="228600"/>
            <a:ext cx="4267200"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Comic Sans MS" pitchFamily="66" charset="0"/>
              </a:rPr>
              <a:t>Pre-alignment strategy on long range</a:t>
            </a:r>
            <a:endParaRPr lang="en-US" dirty="0">
              <a:solidFill>
                <a:schemeClr val="tx2"/>
              </a:solidFill>
              <a:latin typeface="Comic Sans MS" pitchFamily="66" charset="0"/>
            </a:endParaRPr>
          </a:p>
        </p:txBody>
      </p:sp>
      <p:sp>
        <p:nvSpPr>
          <p:cNvPr id="11" name="Text Box 4"/>
          <p:cNvSpPr txBox="1">
            <a:spLocks noChangeArrowheads="1"/>
          </p:cNvSpPr>
          <p:nvPr/>
        </p:nvSpPr>
        <p:spPr bwMode="auto">
          <a:xfrm>
            <a:off x="-152019" y="990600"/>
            <a:ext cx="6400800" cy="1600438"/>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Comic Sans MS" pitchFamily="66" charset="0"/>
                <a:sym typeface="Wingdings" pitchFamily="2" charset="2"/>
              </a:rPr>
              <a:t>The position of the components will be determined in 2 steps:</a:t>
            </a:r>
          </a:p>
          <a:p>
            <a:pPr marL="742950" indent="-285750" algn="just">
              <a:spcBef>
                <a:spcPct val="50000"/>
              </a:spcBef>
              <a:buFont typeface="Wingdings" pitchFamily="2" charset="2"/>
              <a:buChar char="ü"/>
            </a:pPr>
            <a:r>
              <a:rPr lang="en-US" sz="1400" dirty="0" smtClean="0">
                <a:solidFill>
                  <a:schemeClr val="tx2"/>
                </a:solidFill>
                <a:latin typeface="Comic Sans MS" pitchFamily="66" charset="0"/>
                <a:sym typeface="Wingdings" pitchFamily="2" charset="2"/>
              </a:rPr>
              <a:t>The determination of a straight alignment reference line all along the main </a:t>
            </a:r>
            <a:r>
              <a:rPr lang="en-US" sz="1400" dirty="0" err="1" smtClean="0">
                <a:solidFill>
                  <a:schemeClr val="tx2"/>
                </a:solidFill>
                <a:latin typeface="Comic Sans MS" pitchFamily="66" charset="0"/>
                <a:sym typeface="Wingdings" pitchFamily="2" charset="2"/>
              </a:rPr>
              <a:t>linac</a:t>
            </a:r>
            <a:r>
              <a:rPr lang="en-US" sz="1400" dirty="0" smtClean="0">
                <a:solidFill>
                  <a:schemeClr val="tx2"/>
                </a:solidFill>
                <a:latin typeface="Comic Sans MS" pitchFamily="66" charset="0"/>
                <a:sym typeface="Wingdings" pitchFamily="2" charset="2"/>
              </a:rPr>
              <a:t> and BDS. As </a:t>
            </a:r>
            <a:r>
              <a:rPr lang="en-US" sz="1400" dirty="0">
                <a:solidFill>
                  <a:schemeClr val="tx2"/>
                </a:solidFill>
                <a:latin typeface="Comic Sans MS" pitchFamily="66" charset="0"/>
                <a:sym typeface="Wingdings" pitchFamily="2" charset="2"/>
              </a:rPr>
              <a:t>it is not possible to implement a straight alignment reference over 20 km: </a:t>
            </a:r>
            <a:r>
              <a:rPr lang="en-US" sz="1400" dirty="0" smtClean="0">
                <a:solidFill>
                  <a:schemeClr val="tx2"/>
                </a:solidFill>
                <a:latin typeface="Comic Sans MS" pitchFamily="66" charset="0"/>
                <a:sym typeface="Wingdings" pitchFamily="2" charset="2"/>
              </a:rPr>
              <a:t>use </a:t>
            </a:r>
            <a:r>
              <a:rPr lang="en-US" sz="1400" dirty="0">
                <a:solidFill>
                  <a:schemeClr val="tx2"/>
                </a:solidFill>
                <a:latin typeface="Comic Sans MS" pitchFamily="66" charset="0"/>
                <a:sym typeface="Wingdings" pitchFamily="2" charset="2"/>
              </a:rPr>
              <a:t>of overlapping </a:t>
            </a:r>
            <a:r>
              <a:rPr lang="en-US" sz="1400" dirty="0" smtClean="0">
                <a:solidFill>
                  <a:schemeClr val="tx2"/>
                </a:solidFill>
                <a:latin typeface="Comic Sans MS" pitchFamily="66" charset="0"/>
                <a:sym typeface="Wingdings" pitchFamily="2" charset="2"/>
              </a:rPr>
              <a:t>references over at least 200 m</a:t>
            </a:r>
            <a:endParaRPr lang="en-US" sz="1400" dirty="0">
              <a:solidFill>
                <a:schemeClr val="tx2"/>
              </a:solidFill>
              <a:latin typeface="Comic Sans MS" pitchFamily="66" charset="0"/>
              <a:sym typeface="Wingdings" pitchFamily="2" charset="2"/>
            </a:endParaRPr>
          </a:p>
          <a:p>
            <a:pPr marL="742950" indent="-285750" algn="just">
              <a:spcBef>
                <a:spcPct val="50000"/>
              </a:spcBef>
            </a:pPr>
            <a:r>
              <a:rPr lang="en-US" sz="1400" dirty="0">
                <a:solidFill>
                  <a:srgbClr val="0000FF"/>
                </a:solidFill>
                <a:latin typeface="Comic Sans MS" pitchFamily="66" charset="0"/>
              </a:rPr>
              <a:t>	</a:t>
            </a:r>
          </a:p>
        </p:txBody>
      </p:sp>
      <p:pic>
        <p:nvPicPr>
          <p:cNvPr id="12" name="Picture 3"/>
          <p:cNvPicPr>
            <a:picLocks noChangeAspect="1" noChangeArrowheads="1"/>
          </p:cNvPicPr>
          <p:nvPr/>
        </p:nvPicPr>
        <p:blipFill>
          <a:blip r:embed="rId2" cstate="print"/>
          <a:srcRect/>
          <a:stretch>
            <a:fillRect/>
          </a:stretch>
        </p:blipFill>
        <p:spPr bwMode="auto">
          <a:xfrm>
            <a:off x="553244" y="3688674"/>
            <a:ext cx="7066756" cy="740451"/>
          </a:xfrm>
          <a:prstGeom prst="rect">
            <a:avLst/>
          </a:prstGeom>
          <a:noFill/>
          <a:ln w="9525">
            <a:noFill/>
            <a:miter lim="800000"/>
            <a:headEnd/>
            <a:tailEnd/>
          </a:ln>
        </p:spPr>
      </p:pic>
      <p:pic>
        <p:nvPicPr>
          <p:cNvPr id="13" name="Picture 107"/>
          <p:cNvPicPr>
            <a:picLocks noChangeAspect="1" noChangeArrowheads="1"/>
          </p:cNvPicPr>
          <p:nvPr/>
        </p:nvPicPr>
        <p:blipFill>
          <a:blip r:embed="rId3" cstate="print"/>
          <a:srcRect/>
          <a:stretch>
            <a:fillRect/>
          </a:stretch>
        </p:blipFill>
        <p:spPr bwMode="auto">
          <a:xfrm>
            <a:off x="533399" y="2788383"/>
            <a:ext cx="7141029" cy="723005"/>
          </a:xfrm>
          <a:prstGeom prst="rect">
            <a:avLst/>
          </a:prstGeom>
          <a:noFill/>
          <a:ln w="9525">
            <a:noFill/>
            <a:miter lim="800000"/>
            <a:headEnd/>
            <a:tailEnd/>
          </a:ln>
        </p:spPr>
      </p:pic>
      <p:sp>
        <p:nvSpPr>
          <p:cNvPr id="14" name="Down Arrow 13"/>
          <p:cNvSpPr/>
          <p:nvPr/>
        </p:nvSpPr>
        <p:spPr>
          <a:xfrm>
            <a:off x="4167981" y="3513887"/>
            <a:ext cx="152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198" y="467762"/>
            <a:ext cx="2242459" cy="2422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Box 4"/>
          <p:cNvSpPr txBox="1">
            <a:spLocks noChangeArrowheads="1"/>
          </p:cNvSpPr>
          <p:nvPr/>
        </p:nvSpPr>
        <p:spPr bwMode="auto">
          <a:xfrm>
            <a:off x="352806" y="4431268"/>
            <a:ext cx="8105775" cy="1169551"/>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Comic Sans MS" pitchFamily="66" charset="0"/>
                <a:sym typeface="Wingdings" pitchFamily="2" charset="2"/>
              </a:rPr>
              <a:t>For the CLIC CDR:</a:t>
            </a:r>
          </a:p>
          <a:p>
            <a:pPr marL="1200150" lvl="1" indent="-285750" algn="just">
              <a:spcBef>
                <a:spcPct val="50000"/>
              </a:spcBef>
              <a:buFont typeface="Arial" pitchFamily="34" charset="0"/>
              <a:buChar char="•"/>
            </a:pPr>
            <a:r>
              <a:rPr lang="en-US" sz="1400" dirty="0" smtClean="0">
                <a:solidFill>
                  <a:schemeClr val="tx2"/>
                </a:solidFill>
                <a:latin typeface="Comic Sans MS" pitchFamily="66" charset="0"/>
                <a:sym typeface="Wingdings" pitchFamily="2" charset="2"/>
              </a:rPr>
              <a:t>Straight reference = 200m long stretched wire</a:t>
            </a:r>
          </a:p>
          <a:p>
            <a:pPr marL="1200150" lvl="1" indent="-285750" algn="just">
              <a:spcBef>
                <a:spcPct val="50000"/>
              </a:spcBef>
              <a:buFont typeface="Arial" pitchFamily="34" charset="0"/>
              <a:buChar char="•"/>
            </a:pPr>
            <a:r>
              <a:rPr lang="en-US" sz="1400" dirty="0" smtClean="0">
                <a:solidFill>
                  <a:schemeClr val="tx2"/>
                </a:solidFill>
                <a:latin typeface="Comic Sans MS" pitchFamily="66" charset="0"/>
                <a:sym typeface="Wingdings" pitchFamily="2" charset="2"/>
              </a:rPr>
              <a:t>Sensor = capacitive Wire Positioning Sensors (</a:t>
            </a:r>
            <a:r>
              <a:rPr lang="en-US" sz="1400" dirty="0" err="1" smtClean="0">
                <a:solidFill>
                  <a:schemeClr val="tx2"/>
                </a:solidFill>
                <a:latin typeface="Comic Sans MS" pitchFamily="66" charset="0"/>
                <a:sym typeface="Wingdings" pitchFamily="2" charset="2"/>
              </a:rPr>
              <a:t>cWPS</a:t>
            </a:r>
            <a:r>
              <a:rPr lang="en-US" sz="1400" dirty="0" smtClean="0">
                <a:solidFill>
                  <a:schemeClr val="tx2"/>
                </a:solidFill>
                <a:latin typeface="Comic Sans MS" pitchFamily="66" charset="0"/>
                <a:sym typeface="Wingdings" pitchFamily="2" charset="2"/>
              </a:rPr>
              <a:t>), performing radial and vertical offsets w.r.t. a stretched wire, with a sub-micrometric resolution)</a:t>
            </a:r>
            <a:endParaRPr lang="en-US" sz="1400" dirty="0">
              <a:solidFill>
                <a:schemeClr val="tx2"/>
              </a:solidFill>
              <a:latin typeface="Comic Sans MS" pitchFamily="66" charset="0"/>
              <a:sym typeface="Wingdings" pitchFamily="2" charset="2"/>
            </a:endParaRPr>
          </a:p>
        </p:txBody>
      </p:sp>
      <p:sp>
        <p:nvSpPr>
          <p:cNvPr id="17" name="Text Box 4"/>
          <p:cNvSpPr txBox="1">
            <a:spLocks noChangeArrowheads="1"/>
          </p:cNvSpPr>
          <p:nvPr/>
        </p:nvSpPr>
        <p:spPr bwMode="auto">
          <a:xfrm>
            <a:off x="-142875" y="5903893"/>
            <a:ext cx="8601075" cy="846386"/>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Comic Sans MS" pitchFamily="66" charset="0"/>
                <a:sym typeface="Wingdings" pitchFamily="2" charset="2"/>
              </a:rPr>
              <a:t>The measurements of WPS sensors located on the components (or on their common support) with respect to the straight alignment reference line</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spTree>
    <p:extLst>
      <p:ext uri="{BB962C8B-B14F-4D97-AF65-F5344CB8AC3E}">
        <p14:creationId xmlns:p14="http://schemas.microsoft.com/office/powerpoint/2010/main" val="3302923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457200" cy="365125"/>
          </a:xfrm>
        </p:spPr>
        <p:txBody>
          <a:bodyPr/>
          <a:lstStyle/>
          <a:p>
            <a:pPr algn="l">
              <a:defRPr/>
            </a:pPr>
            <a:fld id="{81EB5DED-A271-4017-B812-0ADF99F9278C}" type="slidenum">
              <a:rPr lang="fr-FR"/>
              <a:pPr algn="l">
                <a:defRPr/>
              </a:pPr>
              <a:t>4</a:t>
            </a:fld>
            <a:endParaRPr lang="fr-FR" dirty="0"/>
          </a:p>
        </p:txBody>
      </p:sp>
      <p:sp>
        <p:nvSpPr>
          <p:cNvPr id="28674" name="Text Box 3"/>
          <p:cNvSpPr txBox="1">
            <a:spLocks noChangeArrowheads="1"/>
          </p:cNvSpPr>
          <p:nvPr/>
        </p:nvSpPr>
        <p:spPr bwMode="auto">
          <a:xfrm>
            <a:off x="0" y="228600"/>
            <a:ext cx="4267200"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a:solidFill>
                  <a:schemeClr val="tx2"/>
                </a:solidFill>
                <a:latin typeface="Comic Sans MS" pitchFamily="66" charset="0"/>
              </a:rPr>
              <a:t>P</a:t>
            </a:r>
            <a:r>
              <a:rPr lang="en-US" dirty="0" smtClean="0">
                <a:solidFill>
                  <a:schemeClr val="tx2"/>
                </a:solidFill>
                <a:latin typeface="Comic Sans MS" pitchFamily="66" charset="0"/>
              </a:rPr>
              <a:t>re-alignment strategy on short range</a:t>
            </a:r>
            <a:endParaRPr lang="en-US" dirty="0">
              <a:solidFill>
                <a:schemeClr val="tx2"/>
              </a:solidFill>
              <a:latin typeface="Comic Sans MS" pitchFamily="66" charset="0"/>
            </a:endParaRPr>
          </a:p>
        </p:txBody>
      </p:sp>
      <p:sp>
        <p:nvSpPr>
          <p:cNvPr id="10" name="Text Box 4"/>
          <p:cNvSpPr txBox="1">
            <a:spLocks noChangeArrowheads="1"/>
          </p:cNvSpPr>
          <p:nvPr/>
        </p:nvSpPr>
        <p:spPr bwMode="auto">
          <a:xfrm>
            <a:off x="-9525" y="990600"/>
            <a:ext cx="8820150" cy="846386"/>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Comic Sans MS" pitchFamily="66" charset="0"/>
                <a:sym typeface="Wingdings" pitchFamily="2" charset="2"/>
              </a:rPr>
              <a:t>The pre-alignment must ensure that the beam axes of the CLIC components form a straight line along 200 m, which means the following steps:</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sp>
        <p:nvSpPr>
          <p:cNvPr id="11" name="Text Box 4"/>
          <p:cNvSpPr txBox="1">
            <a:spLocks noChangeArrowheads="1"/>
          </p:cNvSpPr>
          <p:nvPr/>
        </p:nvSpPr>
        <p:spPr bwMode="auto">
          <a:xfrm>
            <a:off x="0" y="1622173"/>
            <a:ext cx="8872538" cy="846386"/>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err="1" smtClean="0">
                <a:solidFill>
                  <a:schemeClr val="tx2"/>
                </a:solidFill>
                <a:latin typeface="Comic Sans MS" pitchFamily="66" charset="0"/>
                <a:sym typeface="Wingdings" pitchFamily="2" charset="2"/>
              </a:rPr>
              <a:t>Fiducialization</a:t>
            </a:r>
            <a:r>
              <a:rPr lang="en-US" sz="1400" dirty="0" smtClean="0">
                <a:solidFill>
                  <a:schemeClr val="tx2"/>
                </a:solidFill>
                <a:latin typeface="Comic Sans MS" pitchFamily="66" charset="0"/>
                <a:sym typeface="Wingdings" pitchFamily="2" charset="2"/>
              </a:rPr>
              <a:t> of each component: the position of the alignment targets (</a:t>
            </a:r>
            <a:r>
              <a:rPr lang="en-US" sz="1400" dirty="0" err="1" smtClean="0">
                <a:solidFill>
                  <a:schemeClr val="tx2"/>
                </a:solidFill>
                <a:latin typeface="Comic Sans MS" pitchFamily="66" charset="0"/>
                <a:sym typeface="Wingdings" pitchFamily="2" charset="2"/>
              </a:rPr>
              <a:t>fiducials</a:t>
            </a:r>
            <a:r>
              <a:rPr lang="en-US" sz="1400" dirty="0" smtClean="0">
                <a:solidFill>
                  <a:schemeClr val="tx2"/>
                </a:solidFill>
                <a:latin typeface="Comic Sans MS" pitchFamily="66" charset="0"/>
                <a:sym typeface="Wingdings" pitchFamily="2" charset="2"/>
              </a:rPr>
              <a:t>) is determined at the micron w.r.t the reference axis of the component</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sp>
        <p:nvSpPr>
          <p:cNvPr id="12" name="Text Box 4"/>
          <p:cNvSpPr txBox="1">
            <a:spLocks noChangeArrowheads="1"/>
          </p:cNvSpPr>
          <p:nvPr/>
        </p:nvSpPr>
        <p:spPr bwMode="auto">
          <a:xfrm>
            <a:off x="0" y="2286000"/>
            <a:ext cx="8872538" cy="1061829"/>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Comic Sans MS" pitchFamily="66" charset="0"/>
                <a:sym typeface="Wingdings" pitchFamily="2" charset="2"/>
              </a:rPr>
              <a:t>In case of an assembly of components, each component is pre-aligned on the support within a few microns (and the position of its </a:t>
            </a:r>
            <a:r>
              <a:rPr lang="en-US" sz="1400" dirty="0" err="1" smtClean="0">
                <a:solidFill>
                  <a:schemeClr val="tx2"/>
                </a:solidFill>
                <a:latin typeface="Comic Sans MS" pitchFamily="66" charset="0"/>
                <a:sym typeface="Wingdings" pitchFamily="2" charset="2"/>
              </a:rPr>
              <a:t>fiducials</a:t>
            </a:r>
            <a:r>
              <a:rPr lang="en-US" sz="1400" dirty="0" smtClean="0">
                <a:solidFill>
                  <a:schemeClr val="tx2"/>
                </a:solidFill>
                <a:latin typeface="Comic Sans MS" pitchFamily="66" charset="0"/>
                <a:sym typeface="Wingdings" pitchFamily="2" charset="2"/>
              </a:rPr>
              <a:t> is determined within a few microns in the support coordinate system)</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sp>
        <p:nvSpPr>
          <p:cNvPr id="13" name="Text Box 4"/>
          <p:cNvSpPr txBox="1">
            <a:spLocks noChangeArrowheads="1"/>
          </p:cNvSpPr>
          <p:nvPr/>
        </p:nvSpPr>
        <p:spPr bwMode="auto">
          <a:xfrm>
            <a:off x="14249" y="3148682"/>
            <a:ext cx="8872538" cy="846386"/>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Comic Sans MS" pitchFamily="66" charset="0"/>
                <a:sym typeface="Wingdings" pitchFamily="2" charset="2"/>
              </a:rPr>
              <a:t>Sensors are associated to each support to be aligned, and the coordinate system of each sensor is known in the coordinate system of the support (or component) within a few microns</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sp>
        <p:nvSpPr>
          <p:cNvPr id="8" name="Text Box 4"/>
          <p:cNvSpPr txBox="1">
            <a:spLocks noChangeArrowheads="1"/>
          </p:cNvSpPr>
          <p:nvPr/>
        </p:nvSpPr>
        <p:spPr bwMode="auto">
          <a:xfrm>
            <a:off x="66637" y="3815044"/>
            <a:ext cx="8820150" cy="846386"/>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Comic Sans MS" pitchFamily="66" charset="0"/>
                <a:sym typeface="Wingdings" pitchFamily="2" charset="2"/>
              </a:rPr>
              <a:t>The short range strategy of pre-alignment consists of linking coordinate systems through micrometric measurements</a:t>
            </a:r>
          </a:p>
          <a:p>
            <a:pPr marL="1200150" lvl="1" indent="-285750" algn="just">
              <a:spcBef>
                <a:spcPct val="50000"/>
              </a:spcBef>
              <a:buFont typeface="Courier New" pitchFamily="49" charset="0"/>
              <a:buChar char="o"/>
            </a:pPr>
            <a:endParaRPr lang="en-US" sz="1400" dirty="0">
              <a:solidFill>
                <a:schemeClr val="tx2"/>
              </a:solidFill>
              <a:latin typeface="Comic Sans MS" pitchFamily="66" charset="0"/>
              <a:sym typeface="Wingdings" pitchFamily="2" charset="2"/>
            </a:endParaRPr>
          </a:p>
        </p:txBody>
      </p:sp>
      <p:pic>
        <p:nvPicPr>
          <p:cNvPr id="9" name="Picture 8" descr="wps_axis.JPG"/>
          <p:cNvPicPr>
            <a:picLocks noChangeAspect="1"/>
          </p:cNvPicPr>
          <p:nvPr/>
        </p:nvPicPr>
        <p:blipFill>
          <a:blip r:embed="rId2" cstate="print"/>
          <a:stretch>
            <a:fillRect/>
          </a:stretch>
        </p:blipFill>
        <p:spPr>
          <a:xfrm>
            <a:off x="3995936" y="4307263"/>
            <a:ext cx="1532868" cy="1440160"/>
          </a:xfrm>
          <a:prstGeom prst="rect">
            <a:avLst/>
          </a:prstGeom>
        </p:spPr>
      </p:pic>
      <p:pic>
        <p:nvPicPr>
          <p:cNvPr id="14" name="Picture 13" descr="fig4-centrage-force.jpg"/>
          <p:cNvPicPr>
            <a:picLocks noChangeAspect="1"/>
          </p:cNvPicPr>
          <p:nvPr/>
        </p:nvPicPr>
        <p:blipFill>
          <a:blip r:embed="rId3" cstate="print"/>
          <a:stretch>
            <a:fillRect/>
          </a:stretch>
        </p:blipFill>
        <p:spPr>
          <a:xfrm>
            <a:off x="3978258" y="5771939"/>
            <a:ext cx="1655942" cy="1086061"/>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495800"/>
            <a:ext cx="2141362" cy="2178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419600"/>
            <a:ext cx="2438400" cy="2128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6631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FA1FA910-D2B3-4D89-82AE-479D5F8471BD}" type="slidenum">
              <a:rPr lang="fr-FR"/>
              <a:pPr algn="l">
                <a:defRPr/>
              </a:pPr>
              <a:t>5</a:t>
            </a:fld>
            <a:endParaRPr lang="fr-FR" dirty="0"/>
          </a:p>
        </p:txBody>
      </p:sp>
      <p:sp>
        <p:nvSpPr>
          <p:cNvPr id="28674" name="Text Box 3"/>
          <p:cNvSpPr txBox="1">
            <a:spLocks noChangeArrowheads="1"/>
          </p:cNvSpPr>
          <p:nvPr/>
        </p:nvSpPr>
        <p:spPr bwMode="auto">
          <a:xfrm>
            <a:off x="0" y="152400"/>
            <a:ext cx="3437731" cy="369888"/>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a:solidFill>
                  <a:schemeClr val="tx2"/>
                </a:solidFill>
                <a:latin typeface="Comic Sans MS" pitchFamily="66" charset="0"/>
              </a:rPr>
              <a:t>Short range </a:t>
            </a:r>
            <a:r>
              <a:rPr lang="en-US" dirty="0" smtClean="0">
                <a:solidFill>
                  <a:schemeClr val="tx2"/>
                </a:solidFill>
                <a:latin typeface="Comic Sans MS" pitchFamily="66" charset="0"/>
              </a:rPr>
              <a:t>strategy</a:t>
            </a:r>
            <a:endParaRPr lang="en-US" dirty="0">
              <a:solidFill>
                <a:schemeClr val="tx2"/>
              </a:solidFill>
              <a:latin typeface="Comic Sans MS" pitchFamily="66" charset="0"/>
            </a:endParaRPr>
          </a:p>
        </p:txBody>
      </p:sp>
      <p:sp>
        <p:nvSpPr>
          <p:cNvPr id="22531" name="Text Box 2"/>
          <p:cNvSpPr txBox="1">
            <a:spLocks noChangeArrowheads="1"/>
          </p:cNvSpPr>
          <p:nvPr/>
        </p:nvSpPr>
        <p:spPr bwMode="auto">
          <a:xfrm>
            <a:off x="3657600" y="346011"/>
            <a:ext cx="3044825" cy="523220"/>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err="1">
                <a:solidFill>
                  <a:schemeClr val="bg1"/>
                </a:solidFill>
                <a:latin typeface="Comic Sans MS" pitchFamily="66" charset="0"/>
              </a:rPr>
              <a:t>Fiducialisation</a:t>
            </a:r>
            <a:r>
              <a:rPr lang="en-US" sz="1400" dirty="0">
                <a:solidFill>
                  <a:schemeClr val="bg1"/>
                </a:solidFill>
                <a:latin typeface="Comic Sans MS" pitchFamily="66" charset="0"/>
              </a:rPr>
              <a:t> of </a:t>
            </a:r>
            <a:r>
              <a:rPr lang="en-US" sz="1400" dirty="0" smtClean="0">
                <a:solidFill>
                  <a:schemeClr val="bg1"/>
                </a:solidFill>
                <a:latin typeface="Comic Sans MS" pitchFamily="66" charset="0"/>
              </a:rPr>
              <a:t>components and supports</a:t>
            </a:r>
            <a:endParaRPr lang="en-US" sz="1400" dirty="0">
              <a:solidFill>
                <a:schemeClr val="bg1"/>
              </a:solidFill>
              <a:latin typeface="Comic Sans MS" pitchFamily="66" charset="0"/>
            </a:endParaRPr>
          </a:p>
        </p:txBody>
      </p:sp>
      <p:sp>
        <p:nvSpPr>
          <p:cNvPr id="22533" name="Text Box 2"/>
          <p:cNvSpPr txBox="1">
            <a:spLocks noChangeArrowheads="1"/>
          </p:cNvSpPr>
          <p:nvPr/>
        </p:nvSpPr>
        <p:spPr bwMode="auto">
          <a:xfrm>
            <a:off x="381792" y="3844919"/>
            <a:ext cx="3478213" cy="307975"/>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a:solidFill>
                  <a:schemeClr val="bg1"/>
                </a:solidFill>
                <a:latin typeface="Comic Sans MS" pitchFamily="66" charset="0"/>
              </a:rPr>
              <a:t>Alignment on a common support</a:t>
            </a:r>
          </a:p>
        </p:txBody>
      </p:sp>
      <p:sp>
        <p:nvSpPr>
          <p:cNvPr id="22534" name="Text Box 2"/>
          <p:cNvSpPr txBox="1">
            <a:spLocks noChangeArrowheads="1"/>
          </p:cNvSpPr>
          <p:nvPr/>
        </p:nvSpPr>
        <p:spPr bwMode="auto">
          <a:xfrm>
            <a:off x="5454650" y="3844919"/>
            <a:ext cx="3478213" cy="307975"/>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Comic Sans MS" pitchFamily="66" charset="0"/>
              </a:rPr>
              <a:t>Installation of WPS sensors</a:t>
            </a:r>
            <a:endParaRPr lang="en-US" sz="1400" dirty="0">
              <a:solidFill>
                <a:schemeClr val="bg1"/>
              </a:solidFill>
              <a:latin typeface="Comic Sans MS" pitchFamily="66" charset="0"/>
            </a:endParaRPr>
          </a:p>
        </p:txBody>
      </p:sp>
      <p:pic>
        <p:nvPicPr>
          <p:cNvPr id="22538" name="Picture 2"/>
          <p:cNvPicPr>
            <a:picLocks noChangeAspect="1" noChangeArrowheads="1"/>
          </p:cNvPicPr>
          <p:nvPr/>
        </p:nvPicPr>
        <p:blipFill>
          <a:blip r:embed="rId2"/>
          <a:srcRect/>
          <a:stretch>
            <a:fillRect/>
          </a:stretch>
        </p:blipFill>
        <p:spPr bwMode="auto">
          <a:xfrm>
            <a:off x="269080" y="4343400"/>
            <a:ext cx="3590925" cy="2252663"/>
          </a:xfrm>
          <a:prstGeom prst="rect">
            <a:avLst/>
          </a:prstGeom>
          <a:noFill/>
          <a:ln w="9525">
            <a:noFill/>
            <a:miter lim="800000"/>
            <a:headEnd/>
            <a:tailEnd/>
          </a:ln>
        </p:spPr>
      </p:pic>
      <p:pic>
        <p:nvPicPr>
          <p:cNvPr id="22539" name="Picture 3"/>
          <p:cNvPicPr>
            <a:picLocks noChangeAspect="1" noChangeArrowheads="1"/>
          </p:cNvPicPr>
          <p:nvPr/>
        </p:nvPicPr>
        <p:blipFill>
          <a:blip r:embed="rId3"/>
          <a:srcRect/>
          <a:stretch>
            <a:fillRect/>
          </a:stretch>
        </p:blipFill>
        <p:spPr bwMode="auto">
          <a:xfrm>
            <a:off x="6160294" y="1235002"/>
            <a:ext cx="2793206" cy="1558204"/>
          </a:xfrm>
          <a:prstGeom prst="rect">
            <a:avLst/>
          </a:prstGeom>
          <a:noFill/>
          <a:ln w="9525">
            <a:noFill/>
            <a:miter lim="800000"/>
            <a:headEnd/>
            <a:tailEnd/>
          </a:ln>
        </p:spPr>
      </p:pic>
      <p:pic>
        <p:nvPicPr>
          <p:cNvPr id="22540" name="Picture 4"/>
          <p:cNvPicPr>
            <a:picLocks noChangeAspect="1" noChangeArrowheads="1"/>
          </p:cNvPicPr>
          <p:nvPr/>
        </p:nvPicPr>
        <p:blipFill>
          <a:blip r:embed="rId4"/>
          <a:srcRect/>
          <a:stretch>
            <a:fillRect/>
          </a:stretch>
        </p:blipFill>
        <p:spPr bwMode="auto">
          <a:xfrm>
            <a:off x="3665525" y="2582263"/>
            <a:ext cx="1042988" cy="1041400"/>
          </a:xfrm>
          <a:prstGeom prst="rect">
            <a:avLst/>
          </a:prstGeom>
          <a:noFill/>
          <a:ln w="9525">
            <a:noFill/>
            <a:miter lim="800000"/>
            <a:headEnd/>
            <a:tailEnd/>
          </a:ln>
        </p:spPr>
      </p:pic>
      <p:pic>
        <p:nvPicPr>
          <p:cNvPr id="22541" name="Picture 5"/>
          <p:cNvPicPr>
            <a:picLocks noChangeAspect="1" noChangeArrowheads="1"/>
          </p:cNvPicPr>
          <p:nvPr/>
        </p:nvPicPr>
        <p:blipFill>
          <a:blip r:embed="rId5"/>
          <a:srcRect/>
          <a:stretch>
            <a:fillRect/>
          </a:stretch>
        </p:blipFill>
        <p:spPr bwMode="auto">
          <a:xfrm>
            <a:off x="4765675" y="1182253"/>
            <a:ext cx="1435100" cy="1309688"/>
          </a:xfrm>
          <a:prstGeom prst="rect">
            <a:avLst/>
          </a:prstGeom>
          <a:noFill/>
          <a:ln w="9525">
            <a:noFill/>
            <a:miter lim="800000"/>
            <a:headEnd/>
            <a:tailEnd/>
          </a:ln>
        </p:spPr>
      </p:pic>
      <p:pic>
        <p:nvPicPr>
          <p:cNvPr id="22542" name="Picture 6"/>
          <p:cNvPicPr>
            <a:picLocks noChangeAspect="1" noChangeArrowheads="1"/>
          </p:cNvPicPr>
          <p:nvPr/>
        </p:nvPicPr>
        <p:blipFill>
          <a:blip r:embed="rId6"/>
          <a:srcRect/>
          <a:stretch>
            <a:fillRect/>
          </a:stretch>
        </p:blipFill>
        <p:spPr bwMode="auto">
          <a:xfrm>
            <a:off x="3321843" y="1243299"/>
            <a:ext cx="944562" cy="1014413"/>
          </a:xfrm>
          <a:prstGeom prst="rect">
            <a:avLst/>
          </a:prstGeom>
          <a:noFill/>
          <a:ln w="9525">
            <a:noFill/>
            <a:miter lim="800000"/>
            <a:headEnd/>
            <a:tailEnd/>
          </a:ln>
        </p:spPr>
      </p:pic>
      <p:pic>
        <p:nvPicPr>
          <p:cNvPr id="22543" name="Picture 2"/>
          <p:cNvPicPr>
            <a:picLocks noChangeAspect="1" noChangeArrowheads="1"/>
          </p:cNvPicPr>
          <p:nvPr/>
        </p:nvPicPr>
        <p:blipFill>
          <a:blip r:embed="rId7"/>
          <a:srcRect/>
          <a:stretch>
            <a:fillRect/>
          </a:stretch>
        </p:blipFill>
        <p:spPr bwMode="auto">
          <a:xfrm>
            <a:off x="28575" y="1235002"/>
            <a:ext cx="3124200" cy="1983546"/>
          </a:xfrm>
          <a:prstGeom prst="rect">
            <a:avLst/>
          </a:prstGeom>
          <a:noFill/>
          <a:ln w="9525">
            <a:noFill/>
            <a:miter lim="800000"/>
            <a:headEnd/>
            <a:tailEnd/>
          </a:ln>
        </p:spPr>
      </p:pic>
      <p:grpSp>
        <p:nvGrpSpPr>
          <p:cNvPr id="23" name="Group 22"/>
          <p:cNvGrpSpPr/>
          <p:nvPr/>
        </p:nvGrpSpPr>
        <p:grpSpPr>
          <a:xfrm>
            <a:off x="5105400" y="4302006"/>
            <a:ext cx="3827032" cy="2294057"/>
            <a:chOff x="5105400" y="4302006"/>
            <a:chExt cx="3827032" cy="2294057"/>
          </a:xfrm>
        </p:grpSpPr>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97070" y="4302006"/>
              <a:ext cx="3535362" cy="2294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p:nvPr/>
          </p:nvCxnSpPr>
          <p:spPr>
            <a:xfrm flipV="1">
              <a:off x="5105400" y="6019800"/>
              <a:ext cx="1095375" cy="381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6324600" y="5105400"/>
              <a:ext cx="2438400" cy="8763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26" name="Straight Arrow Connector 25"/>
          <p:cNvCxnSpPr/>
          <p:nvPr/>
        </p:nvCxnSpPr>
        <p:spPr>
          <a:xfrm flipV="1">
            <a:off x="2590800" y="1915602"/>
            <a:ext cx="0" cy="979998"/>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2590800" y="2590800"/>
            <a:ext cx="457200" cy="30480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2590800" y="2898341"/>
            <a:ext cx="457200" cy="22860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5029200" y="1371600"/>
            <a:ext cx="0" cy="99060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4572000" y="2226775"/>
            <a:ext cx="457201" cy="97325"/>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4800600" y="2353207"/>
            <a:ext cx="228600" cy="237593"/>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3657600" y="1182253"/>
            <a:ext cx="10363" cy="733349"/>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3211372" y="1818277"/>
            <a:ext cx="457201" cy="97325"/>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3439973" y="1915602"/>
            <a:ext cx="228600" cy="237593"/>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3886200" y="2582263"/>
            <a:ext cx="1" cy="661686"/>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flipV="1">
            <a:off x="3429000" y="3108524"/>
            <a:ext cx="457201" cy="97325"/>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3657600" y="3234956"/>
            <a:ext cx="228600" cy="237593"/>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6477000" y="1761593"/>
            <a:ext cx="0" cy="99060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flipV="1">
            <a:off x="6019800" y="2616768"/>
            <a:ext cx="457201" cy="97325"/>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6248400" y="2743200"/>
            <a:ext cx="228600" cy="237593"/>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08786AD3-74E5-44FF-8E7A-F987F49660A9}" type="slidenum">
              <a:rPr lang="fr-FR"/>
              <a:pPr>
                <a:defRPr/>
              </a:pPr>
              <a:t>6</a:t>
            </a:fld>
            <a:endParaRPr lang="fr-FR" dirty="0"/>
          </a:p>
        </p:txBody>
      </p:sp>
      <p:pic>
        <p:nvPicPr>
          <p:cNvPr id="31746" name="Picture 2"/>
          <p:cNvPicPr>
            <a:picLocks noChangeAspect="1" noChangeArrowheads="1"/>
          </p:cNvPicPr>
          <p:nvPr/>
        </p:nvPicPr>
        <p:blipFill>
          <a:blip r:embed="rId2" cstate="print"/>
          <a:srcRect/>
          <a:stretch>
            <a:fillRect/>
          </a:stretch>
        </p:blipFill>
        <p:spPr bwMode="auto">
          <a:xfrm>
            <a:off x="533400" y="2743200"/>
            <a:ext cx="7677150" cy="1714500"/>
          </a:xfrm>
          <a:prstGeom prst="rect">
            <a:avLst/>
          </a:prstGeom>
          <a:noFill/>
          <a:ln w="9525">
            <a:noFill/>
            <a:miter lim="800000"/>
            <a:headEnd/>
            <a:tailEnd/>
          </a:ln>
        </p:spPr>
      </p:pic>
      <p:sp>
        <p:nvSpPr>
          <p:cNvPr id="31748" name="TextBox 11"/>
          <p:cNvSpPr txBox="1">
            <a:spLocks noChangeArrowheads="1"/>
          </p:cNvSpPr>
          <p:nvPr/>
        </p:nvSpPr>
        <p:spPr bwMode="auto">
          <a:xfrm>
            <a:off x="685800" y="1143000"/>
            <a:ext cx="7696200" cy="1277273"/>
          </a:xfrm>
          <a:prstGeom prst="rect">
            <a:avLst/>
          </a:prstGeom>
          <a:noFill/>
          <a:ln w="9525">
            <a:noFill/>
            <a:miter lim="800000"/>
            <a:headEnd/>
            <a:tailEnd/>
          </a:ln>
        </p:spPr>
        <p:txBody>
          <a:bodyPr>
            <a:spAutoFit/>
          </a:bodyPr>
          <a:lstStyle/>
          <a:p>
            <a:pPr>
              <a:spcBef>
                <a:spcPct val="50000"/>
              </a:spcBef>
            </a:pPr>
            <a:r>
              <a:rPr lang="en-US" sz="1400" dirty="0" smtClean="0">
                <a:solidFill>
                  <a:schemeClr val="tx2"/>
                </a:solidFill>
                <a:latin typeface="Comic Sans MS" pitchFamily="66" charset="0"/>
                <a:sym typeface="Wingdings" pitchFamily="2" charset="2"/>
              </a:rPr>
              <a:t>Several components will be pre-aligned on supports:</a:t>
            </a:r>
          </a:p>
          <a:p>
            <a:pPr>
              <a:spcBef>
                <a:spcPct val="50000"/>
              </a:spcBef>
            </a:pPr>
            <a:r>
              <a:rPr lang="en-US" sz="1400" dirty="0" smtClean="0">
                <a:solidFill>
                  <a:schemeClr val="tx2"/>
                </a:solidFill>
                <a:latin typeface="Comic Sans MS" pitchFamily="66" charset="0"/>
                <a:sym typeface="Wingdings" pitchFamily="2" charset="2"/>
              </a:rPr>
              <a:t> Along the MB: 			 Along the DB:</a:t>
            </a:r>
          </a:p>
          <a:p>
            <a:pPr lvl="1">
              <a:spcBef>
                <a:spcPct val="50000"/>
              </a:spcBef>
              <a:buFont typeface="Wingdings" pitchFamily="2" charset="2"/>
              <a:buChar char="è"/>
            </a:pPr>
            <a:r>
              <a:rPr lang="en-US" sz="1400" dirty="0" smtClean="0">
                <a:solidFill>
                  <a:schemeClr val="tx2"/>
                </a:solidFill>
                <a:latin typeface="Comic Sans MS" pitchFamily="66" charset="0"/>
                <a:sym typeface="Wingdings" pitchFamily="2" charset="2"/>
              </a:rPr>
              <a:t> RF structures on girders		 PETS + DB quad on girders</a:t>
            </a:r>
          </a:p>
          <a:p>
            <a:pPr lvl="1">
              <a:spcBef>
                <a:spcPct val="50000"/>
              </a:spcBef>
              <a:buFont typeface="Wingdings" pitchFamily="2" charset="2"/>
              <a:buChar char="è"/>
            </a:pPr>
            <a:r>
              <a:rPr lang="en-US" sz="1400" dirty="0" smtClean="0">
                <a:solidFill>
                  <a:schemeClr val="tx2"/>
                </a:solidFill>
                <a:latin typeface="Comic Sans MS" pitchFamily="66" charset="0"/>
                <a:sym typeface="Wingdings" pitchFamily="2" charset="2"/>
              </a:rPr>
              <a:t> MB quad on interface plate</a:t>
            </a:r>
            <a:endParaRPr lang="en-US" sz="1400" dirty="0">
              <a:solidFill>
                <a:schemeClr val="tx2"/>
              </a:solidFill>
              <a:latin typeface="Comic Sans MS" pitchFamily="66" charset="0"/>
              <a:sym typeface="Wingdings" pitchFamily="2" charset="2"/>
            </a:endParaRPr>
          </a:p>
        </p:txBody>
      </p:sp>
      <p:sp>
        <p:nvSpPr>
          <p:cNvPr id="31749" name="TextBox 11"/>
          <p:cNvSpPr txBox="1">
            <a:spLocks noChangeArrowheads="1"/>
          </p:cNvSpPr>
          <p:nvPr/>
        </p:nvSpPr>
        <p:spPr bwMode="auto">
          <a:xfrm>
            <a:off x="1828800" y="4648200"/>
            <a:ext cx="6934200" cy="954107"/>
          </a:xfrm>
          <a:prstGeom prst="rect">
            <a:avLst/>
          </a:prstGeom>
          <a:noFill/>
          <a:ln w="9525">
            <a:noFill/>
            <a:miter lim="800000"/>
            <a:headEnd/>
            <a:tailEnd/>
          </a:ln>
        </p:spPr>
        <p:txBody>
          <a:bodyPr>
            <a:spAutoFit/>
          </a:bodyPr>
          <a:lstStyle/>
          <a:p>
            <a:pPr algn="just">
              <a:spcBef>
                <a:spcPct val="50000"/>
              </a:spcBef>
            </a:pPr>
            <a:r>
              <a:rPr lang="en-US" sz="1400" dirty="0">
                <a:solidFill>
                  <a:schemeClr val="tx2"/>
                </a:solidFill>
                <a:latin typeface="Comic Sans MS" pitchFamily="66" charset="0"/>
                <a:sym typeface="Wingdings" pitchFamily="2" charset="2"/>
              </a:rPr>
              <a:t>DB and MB girders will be interlinked with their extremities, based on so-called cradle. This allows a movement in the transverse girder interlink plane within 3 degrees of freedom (“articulation point between girders”). (Longitudinal direction adjusted </a:t>
            </a:r>
            <a:r>
              <a:rPr lang="en-US" sz="1400" dirty="0" smtClean="0">
                <a:solidFill>
                  <a:schemeClr val="tx2"/>
                </a:solidFill>
                <a:latin typeface="Comic Sans MS" pitchFamily="66" charset="0"/>
                <a:sym typeface="Wingdings" pitchFamily="2" charset="2"/>
              </a:rPr>
              <a:t>using a </a:t>
            </a:r>
            <a:r>
              <a:rPr lang="en-US" sz="1400" dirty="0">
                <a:solidFill>
                  <a:schemeClr val="tx2"/>
                </a:solidFill>
                <a:latin typeface="Comic Sans MS" pitchFamily="66" charset="0"/>
                <a:sym typeface="Wingdings" pitchFamily="2" charset="2"/>
              </a:rPr>
              <a:t>mechanical guiding).</a:t>
            </a:r>
          </a:p>
        </p:txBody>
      </p:sp>
      <p:sp>
        <p:nvSpPr>
          <p:cNvPr id="31750" name="TextBox 11"/>
          <p:cNvSpPr txBox="1">
            <a:spLocks noChangeArrowheads="1"/>
          </p:cNvSpPr>
          <p:nvPr/>
        </p:nvSpPr>
        <p:spPr bwMode="auto">
          <a:xfrm>
            <a:off x="1828800" y="6019800"/>
            <a:ext cx="7086600" cy="523220"/>
          </a:xfrm>
          <a:prstGeom prst="rect">
            <a:avLst/>
          </a:prstGeom>
          <a:noFill/>
          <a:ln w="9525">
            <a:noFill/>
            <a:miter lim="800000"/>
            <a:headEnd/>
            <a:tailEnd/>
          </a:ln>
        </p:spPr>
        <p:txBody>
          <a:bodyPr>
            <a:spAutoFit/>
          </a:bodyPr>
          <a:lstStyle/>
          <a:p>
            <a:pPr>
              <a:spcBef>
                <a:spcPct val="50000"/>
              </a:spcBef>
            </a:pPr>
            <a:r>
              <a:rPr lang="en-US" sz="1400" dirty="0">
                <a:solidFill>
                  <a:schemeClr val="tx2"/>
                </a:solidFill>
                <a:latin typeface="Comic Sans MS" pitchFamily="66" charset="0"/>
                <a:sym typeface="Wingdings" pitchFamily="2" charset="2"/>
              </a:rPr>
              <a:t> MB quad is mounted on an interface plate, allowing an adjustment along 5 degrees of freedom (longitudinal position will be </a:t>
            </a:r>
            <a:r>
              <a:rPr lang="en-US" sz="1400" dirty="0" smtClean="0">
                <a:solidFill>
                  <a:schemeClr val="tx2"/>
                </a:solidFill>
                <a:latin typeface="Comic Sans MS" pitchFamily="66" charset="0"/>
                <a:sym typeface="Wingdings" pitchFamily="2" charset="2"/>
              </a:rPr>
              <a:t>set </a:t>
            </a:r>
            <a:r>
              <a:rPr lang="en-US" sz="1400" dirty="0">
                <a:solidFill>
                  <a:schemeClr val="tx2"/>
                </a:solidFill>
                <a:latin typeface="Comic Sans MS" pitchFamily="66" charset="0"/>
                <a:sym typeface="Wingdings" pitchFamily="2" charset="2"/>
              </a:rPr>
              <a:t>manually).</a:t>
            </a:r>
          </a:p>
        </p:txBody>
      </p:sp>
      <p:pic>
        <p:nvPicPr>
          <p:cNvPr id="31751" name="Picture 3"/>
          <p:cNvPicPr>
            <a:picLocks noChangeAspect="1" noChangeArrowheads="1"/>
          </p:cNvPicPr>
          <p:nvPr/>
        </p:nvPicPr>
        <p:blipFill>
          <a:blip r:embed="rId3" cstate="print"/>
          <a:srcRect/>
          <a:stretch>
            <a:fillRect/>
          </a:stretch>
        </p:blipFill>
        <p:spPr bwMode="auto">
          <a:xfrm>
            <a:off x="609600" y="4876800"/>
            <a:ext cx="1195388" cy="403225"/>
          </a:xfrm>
          <a:prstGeom prst="rect">
            <a:avLst/>
          </a:prstGeom>
          <a:noFill/>
          <a:ln w="9525">
            <a:noFill/>
            <a:miter lim="800000"/>
            <a:headEnd/>
            <a:tailEnd/>
          </a:ln>
        </p:spPr>
      </p:pic>
      <p:pic>
        <p:nvPicPr>
          <p:cNvPr id="31752" name="Picture 4"/>
          <p:cNvPicPr>
            <a:picLocks noChangeAspect="1" noChangeArrowheads="1"/>
          </p:cNvPicPr>
          <p:nvPr/>
        </p:nvPicPr>
        <p:blipFill>
          <a:blip r:embed="rId4" cstate="print"/>
          <a:srcRect/>
          <a:stretch>
            <a:fillRect/>
          </a:stretch>
        </p:blipFill>
        <p:spPr bwMode="auto">
          <a:xfrm>
            <a:off x="990600" y="5943600"/>
            <a:ext cx="609600" cy="709613"/>
          </a:xfrm>
          <a:prstGeom prst="rect">
            <a:avLst/>
          </a:prstGeom>
          <a:noFill/>
          <a:ln w="9525">
            <a:noFill/>
            <a:miter lim="800000"/>
            <a:headEnd/>
            <a:tailEnd/>
          </a:ln>
        </p:spPr>
      </p:pic>
      <p:sp>
        <p:nvSpPr>
          <p:cNvPr id="10" name="Text Box 3"/>
          <p:cNvSpPr txBox="1">
            <a:spLocks noChangeArrowheads="1"/>
          </p:cNvSpPr>
          <p:nvPr/>
        </p:nvSpPr>
        <p:spPr bwMode="auto">
          <a:xfrm>
            <a:off x="0" y="411123"/>
            <a:ext cx="5257800"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Comic Sans MS" pitchFamily="66" charset="0"/>
              </a:rPr>
              <a:t>Re-adjustment strategy</a:t>
            </a:r>
            <a:endParaRPr lang="en-US" dirty="0">
              <a:solidFill>
                <a:schemeClr val="tx2"/>
              </a:solidFill>
              <a:latin typeface="Comic Sans MS" pitchFamily="66" charset="0"/>
            </a:endParaRPr>
          </a:p>
        </p:txBody>
      </p:sp>
    </p:spTree>
    <p:extLst>
      <p:ext uri="{BB962C8B-B14F-4D97-AF65-F5344CB8AC3E}">
        <p14:creationId xmlns:p14="http://schemas.microsoft.com/office/powerpoint/2010/main" val="391463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1A6CE025-7924-4226-B8C0-56DA0CFD6279}" type="slidenum">
              <a:rPr lang="fr-FR"/>
              <a:pPr algn="l">
                <a:defRPr/>
              </a:pPr>
              <a:t>7</a:t>
            </a:fld>
            <a:endParaRPr lang="fr-FR" dirty="0"/>
          </a:p>
        </p:txBody>
      </p:sp>
      <p:sp>
        <p:nvSpPr>
          <p:cNvPr id="28674" name="Text Box 3"/>
          <p:cNvSpPr txBox="1">
            <a:spLocks noChangeArrowheads="1"/>
          </p:cNvSpPr>
          <p:nvPr/>
        </p:nvSpPr>
        <p:spPr bwMode="auto">
          <a:xfrm>
            <a:off x="0" y="228600"/>
            <a:ext cx="5257800"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a:solidFill>
                  <a:schemeClr val="tx2"/>
                </a:solidFill>
                <a:latin typeface="Comic Sans MS" pitchFamily="66" charset="0"/>
              </a:rPr>
              <a:t>Description of </a:t>
            </a:r>
            <a:r>
              <a:rPr lang="en-US" dirty="0" smtClean="0">
                <a:solidFill>
                  <a:schemeClr val="tx2"/>
                </a:solidFill>
                <a:latin typeface="Comic Sans MS" pitchFamily="66" charset="0"/>
              </a:rPr>
              <a:t>Two Beam Test Modules (TBTM)</a:t>
            </a:r>
            <a:endParaRPr lang="en-US" dirty="0">
              <a:solidFill>
                <a:schemeClr val="tx2"/>
              </a:solidFill>
              <a:latin typeface="Comic Sans MS" pitchFamily="66" charset="0"/>
            </a:endParaRPr>
          </a:p>
        </p:txBody>
      </p:sp>
      <p:sp>
        <p:nvSpPr>
          <p:cNvPr id="25603" name="TextBox 11"/>
          <p:cNvSpPr txBox="1">
            <a:spLocks noChangeArrowheads="1"/>
          </p:cNvSpPr>
          <p:nvPr/>
        </p:nvSpPr>
        <p:spPr bwMode="auto">
          <a:xfrm>
            <a:off x="179388" y="838200"/>
            <a:ext cx="8424862" cy="2569934"/>
          </a:xfrm>
          <a:prstGeom prst="rect">
            <a:avLst/>
          </a:prstGeom>
          <a:noFill/>
          <a:ln w="9525">
            <a:noFill/>
            <a:miter lim="800000"/>
            <a:headEnd/>
            <a:tailEnd/>
          </a:ln>
        </p:spPr>
        <p:txBody>
          <a:bodyPr>
            <a:spAutoFit/>
          </a:bodyPr>
          <a:lstStyle/>
          <a:p>
            <a:pPr>
              <a:spcBef>
                <a:spcPct val="50000"/>
              </a:spcBef>
              <a:buFont typeface="Wingdings" pitchFamily="2" charset="2"/>
              <a:buChar char="ü"/>
            </a:pPr>
            <a:r>
              <a:rPr lang="en-US" sz="1400" dirty="0">
                <a:solidFill>
                  <a:schemeClr val="tx2"/>
                </a:solidFill>
                <a:latin typeface="Comic Sans MS" pitchFamily="66" charset="0"/>
                <a:sym typeface="Wingdings" pitchFamily="2" charset="2"/>
              </a:rPr>
              <a:t> </a:t>
            </a:r>
            <a:r>
              <a:rPr lang="en-US" sz="1400" u="sng" dirty="0">
                <a:solidFill>
                  <a:schemeClr val="tx2"/>
                </a:solidFill>
                <a:latin typeface="Comic Sans MS" pitchFamily="66" charset="0"/>
                <a:sym typeface="Wingdings" pitchFamily="2" charset="2"/>
              </a:rPr>
              <a:t>Objective</a:t>
            </a:r>
            <a:r>
              <a:rPr lang="en-US" sz="1400" dirty="0">
                <a:solidFill>
                  <a:schemeClr val="tx2"/>
                </a:solidFill>
                <a:latin typeface="Comic Sans MS" pitchFamily="66" charset="0"/>
                <a:sym typeface="Wingdings" pitchFamily="2" charset="2"/>
              </a:rPr>
              <a:t>: demonstration of the two beam module design:</a:t>
            </a:r>
          </a:p>
          <a:p>
            <a:pPr marL="742950" lvl="1" indent="-285750" algn="just">
              <a:spcBef>
                <a:spcPct val="50000"/>
              </a:spcBef>
              <a:buFont typeface="Courier New" pitchFamily="49" charset="0"/>
              <a:buChar char="o"/>
            </a:pPr>
            <a:r>
              <a:rPr lang="en-US" sz="1400" dirty="0">
                <a:solidFill>
                  <a:schemeClr val="tx2"/>
                </a:solidFill>
                <a:latin typeface="Comic Sans MS" pitchFamily="66" charset="0"/>
                <a:sym typeface="Wingdings" pitchFamily="2" charset="2"/>
              </a:rPr>
              <a:t>Assembly and integration of all the components and technical systems (vacuum, stabilization, alignment, beam instrumentation, supporting, RF components and their associated water cooling and waveguides)</a:t>
            </a:r>
          </a:p>
          <a:p>
            <a:pPr marL="742950" lvl="1" indent="-285750">
              <a:spcBef>
                <a:spcPct val="50000"/>
              </a:spcBef>
              <a:buFont typeface="Courier New" pitchFamily="49" charset="0"/>
              <a:buChar char="o"/>
            </a:pPr>
            <a:r>
              <a:rPr lang="en-US" sz="1400" dirty="0">
                <a:solidFill>
                  <a:schemeClr val="tx2"/>
                </a:solidFill>
                <a:latin typeface="Comic Sans MS" pitchFamily="66" charset="0"/>
                <a:sym typeface="Wingdings" pitchFamily="2" charset="2"/>
              </a:rPr>
              <a:t>Validation of sub-systems such as vacuum, supporting and alignment</a:t>
            </a:r>
          </a:p>
          <a:p>
            <a:pPr marL="742950" lvl="1" indent="-285750">
              <a:spcBef>
                <a:spcPct val="50000"/>
              </a:spcBef>
              <a:buFont typeface="Courier New" pitchFamily="49" charset="0"/>
              <a:buChar char="o"/>
            </a:pPr>
            <a:r>
              <a:rPr lang="en-US" sz="1400" dirty="0">
                <a:solidFill>
                  <a:schemeClr val="tx2"/>
                </a:solidFill>
                <a:latin typeface="Comic Sans MS" pitchFamily="66" charset="0"/>
                <a:sym typeface="Wingdings" pitchFamily="2" charset="2"/>
              </a:rPr>
              <a:t>Concerning alignment: </a:t>
            </a:r>
          </a:p>
          <a:p>
            <a:pPr marL="1200150" lvl="2" indent="-285750" algn="just">
              <a:spcBef>
                <a:spcPct val="50000"/>
              </a:spcBef>
              <a:buFont typeface="Wingdings" pitchFamily="2" charset="2"/>
              <a:buChar char="§"/>
            </a:pPr>
            <a:r>
              <a:rPr lang="en-US" sz="1400" dirty="0">
                <a:solidFill>
                  <a:schemeClr val="tx2"/>
                </a:solidFill>
                <a:latin typeface="Comic Sans MS" pitchFamily="66" charset="0"/>
                <a:sym typeface="Wingdings" pitchFamily="2" charset="2"/>
              </a:rPr>
              <a:t>Validation of the </a:t>
            </a:r>
            <a:r>
              <a:rPr lang="en-US" sz="1400" dirty="0" err="1">
                <a:solidFill>
                  <a:schemeClr val="tx2"/>
                </a:solidFill>
                <a:latin typeface="Comic Sans MS" pitchFamily="66" charset="0"/>
                <a:sym typeface="Wingdings" pitchFamily="2" charset="2"/>
              </a:rPr>
              <a:t>fiducialisation</a:t>
            </a:r>
            <a:r>
              <a:rPr lang="en-US" sz="1400" dirty="0">
                <a:solidFill>
                  <a:schemeClr val="tx2"/>
                </a:solidFill>
                <a:latin typeface="Comic Sans MS" pitchFamily="66" charset="0"/>
                <a:sym typeface="Wingdings" pitchFamily="2" charset="2"/>
              </a:rPr>
              <a:t> strategy according to different configurations of girders and actuators</a:t>
            </a:r>
          </a:p>
          <a:p>
            <a:pPr marL="1200150" lvl="2" indent="-285750">
              <a:spcBef>
                <a:spcPct val="50000"/>
              </a:spcBef>
              <a:buFont typeface="Wingdings" pitchFamily="2" charset="2"/>
              <a:buChar char="§"/>
            </a:pPr>
            <a:r>
              <a:rPr lang="en-US" sz="1400" dirty="0">
                <a:solidFill>
                  <a:schemeClr val="tx2"/>
                </a:solidFill>
                <a:latin typeface="Comic Sans MS" pitchFamily="66" charset="0"/>
                <a:sym typeface="Wingdings" pitchFamily="2" charset="2"/>
              </a:rPr>
              <a:t>Validation of the pre-alignment strategy on short range</a:t>
            </a:r>
          </a:p>
        </p:txBody>
      </p:sp>
      <p:sp>
        <p:nvSpPr>
          <p:cNvPr id="25604" name="TextBox 11"/>
          <p:cNvSpPr txBox="1">
            <a:spLocks noChangeArrowheads="1"/>
          </p:cNvSpPr>
          <p:nvPr/>
        </p:nvSpPr>
        <p:spPr bwMode="auto">
          <a:xfrm>
            <a:off x="211138" y="3969543"/>
            <a:ext cx="7696200" cy="954107"/>
          </a:xfrm>
          <a:prstGeom prst="rect">
            <a:avLst/>
          </a:prstGeom>
          <a:noFill/>
          <a:ln w="9525">
            <a:noFill/>
            <a:miter lim="800000"/>
            <a:headEnd/>
            <a:tailEnd/>
          </a:ln>
        </p:spPr>
        <p:txBody>
          <a:bodyPr>
            <a:spAutoFit/>
          </a:bodyPr>
          <a:lstStyle/>
          <a:p>
            <a:pPr>
              <a:spcBef>
                <a:spcPct val="50000"/>
              </a:spcBef>
              <a:buFont typeface="Wingdings" pitchFamily="2" charset="2"/>
              <a:buChar char="ü"/>
            </a:pPr>
            <a:r>
              <a:rPr lang="en-US" sz="1400" dirty="0">
                <a:solidFill>
                  <a:schemeClr val="tx2"/>
                </a:solidFill>
                <a:latin typeface="Comic Sans MS" pitchFamily="66" charset="0"/>
                <a:sym typeface="Wingdings" pitchFamily="2" charset="2"/>
              </a:rPr>
              <a:t> </a:t>
            </a:r>
            <a:r>
              <a:rPr lang="en-US" sz="1400" u="sng" dirty="0">
                <a:solidFill>
                  <a:schemeClr val="tx2"/>
                </a:solidFill>
                <a:latin typeface="Comic Sans MS" pitchFamily="66" charset="0"/>
                <a:sym typeface="Wingdings" pitchFamily="2" charset="2"/>
              </a:rPr>
              <a:t>Current configuration: </a:t>
            </a:r>
          </a:p>
          <a:p>
            <a:pPr marL="742950" lvl="1" indent="-285750">
              <a:spcBef>
                <a:spcPct val="50000"/>
              </a:spcBef>
              <a:buFont typeface="Courier New" pitchFamily="49" charset="0"/>
              <a:buChar char="o"/>
            </a:pPr>
            <a:r>
              <a:rPr lang="en-US" sz="1400" dirty="0">
                <a:solidFill>
                  <a:schemeClr val="tx2"/>
                </a:solidFill>
                <a:latin typeface="Comic Sans MS" pitchFamily="66" charset="0"/>
                <a:sym typeface="Wingdings" pitchFamily="2" charset="2"/>
              </a:rPr>
              <a:t>2 modules</a:t>
            </a:r>
          </a:p>
          <a:p>
            <a:pPr marL="742950" lvl="1" indent="-285750">
              <a:spcBef>
                <a:spcPct val="50000"/>
              </a:spcBef>
              <a:buFont typeface="Courier New" pitchFamily="49" charset="0"/>
              <a:buChar char="o"/>
            </a:pPr>
            <a:r>
              <a:rPr lang="en-US" sz="1400" dirty="0">
                <a:solidFill>
                  <a:schemeClr val="tx2"/>
                </a:solidFill>
                <a:latin typeface="Comic Sans MS" pitchFamily="66" charset="0"/>
                <a:sym typeface="Wingdings" pitchFamily="2" charset="2"/>
              </a:rPr>
              <a:t>Installed in a laboratory environment (no beam)</a:t>
            </a:r>
          </a:p>
        </p:txBody>
      </p:sp>
      <p:pic>
        <p:nvPicPr>
          <p:cNvPr id="6" name="Picture 2"/>
          <p:cNvPicPr>
            <a:picLocks noChangeAspect="1" noChangeArrowheads="1"/>
          </p:cNvPicPr>
          <p:nvPr/>
        </p:nvPicPr>
        <p:blipFill>
          <a:blip r:embed="rId2"/>
          <a:srcRect/>
          <a:stretch>
            <a:fillRect/>
          </a:stretch>
        </p:blipFill>
        <p:spPr bwMode="auto">
          <a:xfrm>
            <a:off x="1447800" y="5105399"/>
            <a:ext cx="6138863" cy="16461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FD69855-934C-49C9-80B4-D7C334F2D47B}" type="slidenum">
              <a:rPr lang="fr-FR"/>
              <a:pPr algn="l">
                <a:defRPr/>
              </a:pPr>
              <a:t>8</a:t>
            </a:fld>
            <a:endParaRPr lang="fr-FR" dirty="0"/>
          </a:p>
        </p:txBody>
      </p:sp>
      <p:sp>
        <p:nvSpPr>
          <p:cNvPr id="28674" name="Text Box 3"/>
          <p:cNvSpPr txBox="1">
            <a:spLocks noChangeArrowheads="1"/>
          </p:cNvSpPr>
          <p:nvPr/>
        </p:nvSpPr>
        <p:spPr bwMode="auto">
          <a:xfrm>
            <a:off x="0" y="228600"/>
            <a:ext cx="6324600"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a:solidFill>
                  <a:schemeClr val="tx2"/>
                </a:solidFill>
                <a:latin typeface="Comic Sans MS" pitchFamily="66" charset="0"/>
              </a:rPr>
              <a:t>Description of </a:t>
            </a:r>
            <a:r>
              <a:rPr lang="en-US" dirty="0" smtClean="0">
                <a:solidFill>
                  <a:schemeClr val="tx2"/>
                </a:solidFill>
                <a:latin typeface="Comic Sans MS" pitchFamily="66" charset="0"/>
              </a:rPr>
              <a:t>Two Beam Test Modules (TBTM)</a:t>
            </a:r>
            <a:endParaRPr lang="en-US" dirty="0">
              <a:solidFill>
                <a:schemeClr val="tx2"/>
              </a:solidFill>
              <a:latin typeface="Comic Sans MS"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19200"/>
            <a:ext cx="7096125" cy="473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2D777441-183A-4613-B545-E8C1903110DB}" type="slidenum">
              <a:rPr lang="fr-FR"/>
              <a:pPr algn="l">
                <a:defRPr/>
              </a:pPr>
              <a:t>9</a:t>
            </a:fld>
            <a:endParaRPr lang="fr-FR" dirty="0"/>
          </a:p>
        </p:txBody>
      </p:sp>
      <p:sp>
        <p:nvSpPr>
          <p:cNvPr id="28674" name="Text Box 3"/>
          <p:cNvSpPr txBox="1">
            <a:spLocks noChangeArrowheads="1"/>
          </p:cNvSpPr>
          <p:nvPr/>
        </p:nvSpPr>
        <p:spPr bwMode="auto">
          <a:xfrm>
            <a:off x="0" y="228600"/>
            <a:ext cx="5003800"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Comic Sans MS" pitchFamily="66" charset="0"/>
              </a:rPr>
              <a:t>Strategy of </a:t>
            </a:r>
            <a:r>
              <a:rPr lang="en-US" dirty="0" smtClean="0">
                <a:solidFill>
                  <a:schemeClr val="tx2"/>
                </a:solidFill>
                <a:latin typeface="Comic Sans MS" pitchFamily="66" charset="0"/>
                <a:sym typeface="Wingdings" pitchFamily="2" charset="2"/>
              </a:rPr>
              <a:t>adjustment</a:t>
            </a:r>
            <a:endParaRPr lang="en-US" dirty="0">
              <a:solidFill>
                <a:schemeClr val="tx2"/>
              </a:solidFill>
              <a:latin typeface="Comic Sans MS" pitchFamily="66"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4191000"/>
            <a:ext cx="4717795" cy="156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733800"/>
            <a:ext cx="3429000" cy="2622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1"/>
          <p:cNvSpPr txBox="1">
            <a:spLocks noChangeArrowheads="1"/>
          </p:cNvSpPr>
          <p:nvPr/>
        </p:nvSpPr>
        <p:spPr bwMode="auto">
          <a:xfrm>
            <a:off x="179388" y="838200"/>
            <a:ext cx="8424862" cy="2354491"/>
          </a:xfrm>
          <a:prstGeom prst="rect">
            <a:avLst/>
          </a:prstGeom>
          <a:noFill/>
          <a:ln w="9525">
            <a:noFill/>
            <a:miter lim="800000"/>
            <a:headEnd/>
            <a:tailEnd/>
          </a:ln>
        </p:spPr>
        <p:txBody>
          <a:bodyPr>
            <a:spAutoFit/>
          </a:bodyPr>
          <a:lstStyle/>
          <a:p>
            <a:pPr>
              <a:spcBef>
                <a:spcPct val="50000"/>
              </a:spcBef>
            </a:pPr>
            <a:r>
              <a:rPr lang="en-US" sz="1400" u="sng" dirty="0" smtClean="0">
                <a:solidFill>
                  <a:schemeClr val="tx2"/>
                </a:solidFill>
                <a:latin typeface="Comic Sans MS" pitchFamily="66" charset="0"/>
                <a:sym typeface="Wingdings" pitchFamily="2" charset="2"/>
              </a:rPr>
              <a:t>2 solutions of adjustment</a:t>
            </a:r>
            <a:r>
              <a:rPr lang="en-US" sz="1400" dirty="0" smtClean="0">
                <a:solidFill>
                  <a:schemeClr val="tx2"/>
                </a:solidFill>
                <a:latin typeface="Comic Sans MS" pitchFamily="66" charset="0"/>
                <a:sym typeface="Wingdings" pitchFamily="2" charset="2"/>
              </a:rPr>
              <a:t>: </a:t>
            </a:r>
          </a:p>
          <a:p>
            <a:pPr marL="742950" lvl="1" indent="-285750">
              <a:spcBef>
                <a:spcPct val="50000"/>
              </a:spcBef>
              <a:buFont typeface="Courier New" pitchFamily="49" charset="0"/>
              <a:buChar char="o"/>
            </a:pPr>
            <a:r>
              <a:rPr lang="en-US" sz="1400" dirty="0" smtClean="0">
                <a:solidFill>
                  <a:schemeClr val="tx2"/>
                </a:solidFill>
                <a:latin typeface="Comic Sans MS" pitchFamily="66" charset="0"/>
                <a:sym typeface="Wingdings" pitchFamily="2" charset="2"/>
              </a:rPr>
              <a:t>Solution 1:</a:t>
            </a:r>
          </a:p>
          <a:p>
            <a:pPr marL="1200150" lvl="2" indent="-285750" algn="just">
              <a:spcBef>
                <a:spcPts val="0"/>
              </a:spcBef>
              <a:buFont typeface="Wingdings" pitchFamily="2" charset="2"/>
              <a:buChar char="ü"/>
            </a:pPr>
            <a:r>
              <a:rPr lang="en-US" sz="1400" dirty="0" smtClean="0">
                <a:solidFill>
                  <a:schemeClr val="tx2"/>
                </a:solidFill>
                <a:latin typeface="Comic Sans MS" pitchFamily="66" charset="0"/>
                <a:sym typeface="Wingdings" pitchFamily="2" charset="2"/>
              </a:rPr>
              <a:t>Two adjacent girders are linked through a main unit acting as an articulation point</a:t>
            </a:r>
          </a:p>
          <a:p>
            <a:pPr marL="1200150" lvl="2" indent="-285750" algn="just">
              <a:spcBef>
                <a:spcPts val="0"/>
              </a:spcBef>
              <a:buFont typeface="Wingdings" pitchFamily="2" charset="2"/>
              <a:buChar char="ü"/>
            </a:pPr>
            <a:r>
              <a:rPr lang="en-US" sz="1400" dirty="0" smtClean="0">
                <a:solidFill>
                  <a:schemeClr val="tx2"/>
                </a:solidFill>
                <a:latin typeface="Comic Sans MS" pitchFamily="66" charset="0"/>
                <a:sym typeface="Wingdings" pitchFamily="2" charset="2"/>
              </a:rPr>
              <a:t>The following side of a girder is laid on rollers of the main unit while the master side of the adjacent  girder is screwed on the main unit via flexural blades</a:t>
            </a:r>
          </a:p>
          <a:p>
            <a:pPr marL="1200150" lvl="2" indent="-285750" algn="just">
              <a:spcBef>
                <a:spcPts val="0"/>
              </a:spcBef>
              <a:buFont typeface="Wingdings" pitchFamily="2" charset="2"/>
              <a:buChar char="ü"/>
            </a:pPr>
            <a:r>
              <a:rPr lang="en-US" sz="1400" dirty="0" smtClean="0">
                <a:solidFill>
                  <a:schemeClr val="tx2"/>
                </a:solidFill>
                <a:latin typeface="Comic Sans MS" pitchFamily="66" charset="0"/>
                <a:sym typeface="Wingdings" pitchFamily="2" charset="2"/>
              </a:rPr>
              <a:t>Adjustment of the mean axis performed by playing on the clearance</a:t>
            </a:r>
          </a:p>
          <a:p>
            <a:pPr marL="742950" lvl="1" indent="-285750">
              <a:spcBef>
                <a:spcPct val="50000"/>
              </a:spcBef>
              <a:buFont typeface="Courier New" pitchFamily="49" charset="0"/>
              <a:buChar char="o"/>
            </a:pPr>
            <a:r>
              <a:rPr lang="en-US" sz="1400" dirty="0" smtClean="0">
                <a:solidFill>
                  <a:schemeClr val="tx2"/>
                </a:solidFill>
                <a:latin typeface="Comic Sans MS" pitchFamily="66" charset="0"/>
                <a:sym typeface="Wingdings" pitchFamily="2" charset="2"/>
              </a:rPr>
              <a:t>Solution 2</a:t>
            </a:r>
          </a:p>
          <a:p>
            <a:pPr marL="1200150" lvl="2" indent="-285750">
              <a:spcBef>
                <a:spcPct val="50000"/>
              </a:spcBef>
              <a:buFont typeface="Wingdings" pitchFamily="2" charset="2"/>
              <a:buChar char="ü"/>
            </a:pPr>
            <a:r>
              <a:rPr lang="en-US" sz="1400" dirty="0" smtClean="0">
                <a:solidFill>
                  <a:schemeClr val="tx2"/>
                </a:solidFill>
                <a:latin typeface="Comic Sans MS" pitchFamily="66" charset="0"/>
                <a:sym typeface="Wingdings" pitchFamily="2" charset="2"/>
              </a:rPr>
              <a:t>Accuracy and precision needed are reached using very tight tolerances of machining for reference surfaces and components.</a:t>
            </a:r>
            <a:endParaRPr lang="en-US" sz="1400" dirty="0">
              <a:solidFill>
                <a:schemeClr val="tx2"/>
              </a:solidFill>
              <a:latin typeface="Comic Sans MS" pitchFamily="66" charset="0"/>
              <a:sym typeface="Wingdings" pitchFamily="2" charset="2"/>
            </a:endParaRPr>
          </a:p>
        </p:txBody>
      </p:sp>
    </p:spTree>
    <p:extLst>
      <p:ext uri="{BB962C8B-B14F-4D97-AF65-F5344CB8AC3E}">
        <p14:creationId xmlns:p14="http://schemas.microsoft.com/office/powerpoint/2010/main" val="1453667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6558</TotalTime>
  <Words>1223</Words>
  <Application>Microsoft Office PowerPoint</Application>
  <PresentationFormat>On-screen Show (4:3)</PresentationFormat>
  <Paragraphs>143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First lessons learnt concerning pre-alignment on Two Beam Test Modules (TBTM)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hmainaud</dc:creator>
  <cp:lastModifiedBy>Helene Mainaud Durand</cp:lastModifiedBy>
  <cp:revision>356</cp:revision>
  <cp:lastPrinted>2013-01-21T15:16:43Z</cp:lastPrinted>
  <dcterms:created xsi:type="dcterms:W3CDTF">2011-07-11T05:58:13Z</dcterms:created>
  <dcterms:modified xsi:type="dcterms:W3CDTF">2013-01-28T17:18:59Z</dcterms:modified>
</cp:coreProperties>
</file>