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366" r:id="rId2"/>
    <p:sldId id="489" r:id="rId3"/>
    <p:sldId id="488" r:id="rId4"/>
    <p:sldId id="367" r:id="rId5"/>
    <p:sldId id="369" r:id="rId6"/>
    <p:sldId id="377" r:id="rId7"/>
    <p:sldId id="405" r:id="rId8"/>
    <p:sldId id="402" r:id="rId9"/>
    <p:sldId id="464" r:id="rId10"/>
    <p:sldId id="486" r:id="rId11"/>
    <p:sldId id="480" r:id="rId12"/>
    <p:sldId id="543" r:id="rId13"/>
    <p:sldId id="532" r:id="rId14"/>
    <p:sldId id="530" r:id="rId15"/>
    <p:sldId id="521" r:id="rId16"/>
    <p:sldId id="541" r:id="rId17"/>
    <p:sldId id="528" r:id="rId18"/>
    <p:sldId id="529" r:id="rId19"/>
    <p:sldId id="547" r:id="rId20"/>
    <p:sldId id="545" r:id="rId21"/>
    <p:sldId id="544" r:id="rId22"/>
    <p:sldId id="542" r:id="rId23"/>
    <p:sldId id="540" r:id="rId24"/>
    <p:sldId id="539" r:id="rId25"/>
    <p:sldId id="535" r:id="rId26"/>
    <p:sldId id="536" r:id="rId27"/>
    <p:sldId id="537" r:id="rId28"/>
    <p:sldId id="538" r:id="rId29"/>
    <p:sldId id="525" r:id="rId30"/>
    <p:sldId id="524" r:id="rId31"/>
    <p:sldId id="520" r:id="rId32"/>
    <p:sldId id="515" r:id="rId33"/>
    <p:sldId id="516" r:id="rId34"/>
    <p:sldId id="517" r:id="rId35"/>
    <p:sldId id="509" r:id="rId36"/>
    <p:sldId id="491" r:id="rId37"/>
    <p:sldId id="494" r:id="rId38"/>
    <p:sldId id="370" r:id="rId3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3366"/>
    <a:srgbClr val="336699"/>
    <a:srgbClr val="CC00FF"/>
    <a:srgbClr val="5F5F5F"/>
    <a:srgbClr val="00CCFF"/>
    <a:srgbClr val="A4E53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137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3.wmf"/><Relationship Id="rId1" Type="http://schemas.openxmlformats.org/officeDocument/2006/relationships/image" Target="../media/image3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wmf"/><Relationship Id="rId1" Type="http://schemas.openxmlformats.org/officeDocument/2006/relationships/image" Target="../media/image12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wmf"/><Relationship Id="rId7" Type="http://schemas.openxmlformats.org/officeDocument/2006/relationships/image" Target="../media/image137.wmf"/><Relationship Id="rId2" Type="http://schemas.openxmlformats.org/officeDocument/2006/relationships/image" Target="../media/image132.wmf"/><Relationship Id="rId1" Type="http://schemas.openxmlformats.org/officeDocument/2006/relationships/image" Target="../media/image131.wmf"/><Relationship Id="rId6" Type="http://schemas.openxmlformats.org/officeDocument/2006/relationships/image" Target="../media/image136.wmf"/><Relationship Id="rId5" Type="http://schemas.openxmlformats.org/officeDocument/2006/relationships/image" Target="../media/image135.wmf"/><Relationship Id="rId4" Type="http://schemas.openxmlformats.org/officeDocument/2006/relationships/image" Target="../media/image1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3949D-86BB-4575-BE1D-CA3F67A49396}" type="datetimeFigureOut">
              <a:rPr lang="en-GB" smtClean="0"/>
              <a:pPr/>
              <a:t>30/01/2013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C955E-2602-4693-90E2-78CF4574F7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226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34F5A8-4CF4-4693-80E9-B4B585B17E6C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9EB75-E563-4206-AE76-29BA07A6C441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1CBF0-35B4-4AAC-AA61-33372975CC79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28600" y="6324600"/>
            <a:ext cx="883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Vasim Khan                    CLIC Workshop, 28</a:t>
            </a:r>
            <a:r>
              <a:rPr lang="en-GB" sz="14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 Jan – 01</a:t>
            </a:r>
            <a:r>
              <a:rPr lang="en-GB" sz="14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  Feb 2013, CERN                   30.01.2013                        </a:t>
            </a:r>
            <a:fld id="{AE0E40A9-3B88-4093-980F-B54C222BEC57}" type="slidenum">
              <a:rPr lang="en-GB" sz="1400" smtClean="0">
                <a:latin typeface="Times New Roman" pitchFamily="18" charset="0"/>
                <a:cs typeface="Times New Roman" pitchFamily="18" charset="0"/>
              </a:rPr>
              <a:pPr/>
              <a:t>‹#›</a:t>
            </a:fld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/17                                          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CDA60-482E-46F6-9B8F-3F6298E0117C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42DAD-560B-47D1-BE76-64DD7573DDB7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F804DF-66E0-4E98-A0BF-716375FC95D2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790D9-3A7A-470B-983B-AC039539DE68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6E914-DB89-4AF1-8BBD-04E9627B20DA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2FE04-E029-4106-93FD-7AE505562912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57E75-6F7E-45A2-8B36-DD02A2643DF2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EB9E9-DC76-4A0C-900D-DCFCB6CA9DEF}" type="datetime1">
              <a:rPr lang="en-US" smtClean="0"/>
              <a:pPr/>
              <a:t>1/30/2013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6.png"/><Relationship Id="rId7" Type="http://schemas.openxmlformats.org/officeDocument/2006/relationships/image" Target="../media/image4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11" Type="http://schemas.openxmlformats.org/officeDocument/2006/relationships/image" Target="../media/image50.png"/><Relationship Id="rId5" Type="http://schemas.openxmlformats.org/officeDocument/2006/relationships/image" Target="../media/image44.wmf"/><Relationship Id="rId10" Type="http://schemas.openxmlformats.org/officeDocument/2006/relationships/image" Target="../media/image49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68.png"/><Relationship Id="rId7" Type="http://schemas.openxmlformats.org/officeDocument/2006/relationships/image" Target="../media/image44.wmf"/><Relationship Id="rId12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72.png"/><Relationship Id="rId5" Type="http://schemas.openxmlformats.org/officeDocument/2006/relationships/image" Target="../media/image70.png"/><Relationship Id="rId10" Type="http://schemas.openxmlformats.org/officeDocument/2006/relationships/image" Target="../media/image71.png"/><Relationship Id="rId4" Type="http://schemas.openxmlformats.org/officeDocument/2006/relationships/image" Target="../media/image69.png"/><Relationship Id="rId9" Type="http://schemas.openxmlformats.org/officeDocument/2006/relationships/image" Target="../media/image45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61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image" Target="../media/image68.png"/><Relationship Id="rId7" Type="http://schemas.openxmlformats.org/officeDocument/2006/relationships/image" Target="../media/image70.png"/><Relationship Id="rId12" Type="http://schemas.openxmlformats.org/officeDocument/2006/relationships/image" Target="../media/image8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7.png"/><Relationship Id="rId11" Type="http://schemas.openxmlformats.org/officeDocument/2006/relationships/image" Target="../media/image45.wmf"/><Relationship Id="rId5" Type="http://schemas.openxmlformats.org/officeDocument/2006/relationships/image" Target="../media/image86.png"/><Relationship Id="rId10" Type="http://schemas.openxmlformats.org/officeDocument/2006/relationships/oleObject" Target="../embeddings/oleObject9.bin"/><Relationship Id="rId4" Type="http://schemas.openxmlformats.org/officeDocument/2006/relationships/image" Target="../media/image69.png"/><Relationship Id="rId9" Type="http://schemas.openxmlformats.org/officeDocument/2006/relationships/image" Target="../media/image44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png"/><Relationship Id="rId3" Type="http://schemas.openxmlformats.org/officeDocument/2006/relationships/image" Target="../media/image89.png"/><Relationship Id="rId7" Type="http://schemas.openxmlformats.org/officeDocument/2006/relationships/image" Target="../media/image7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hyperlink" Target="http://indico.cern.ch/conferenceDisplay.py?confId=178008" TargetMode="External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3.png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png"/><Relationship Id="rId3" Type="http://schemas.openxmlformats.org/officeDocument/2006/relationships/oleObject" Target="../embeddings/oleObject10.bin"/><Relationship Id="rId7" Type="http://schemas.openxmlformats.org/officeDocument/2006/relationships/image" Target="../media/image12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4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35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7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132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oleObject" Target="../embeddings/oleObject18.bin"/><Relationship Id="rId10" Type="http://schemas.openxmlformats.org/officeDocument/2006/relationships/image" Target="../media/image134.wmf"/><Relationship Id="rId4" Type="http://schemas.openxmlformats.org/officeDocument/2006/relationships/image" Target="../media/image131.wmf"/><Relationship Id="rId9" Type="http://schemas.openxmlformats.org/officeDocument/2006/relationships/oleObject" Target="../embeddings/oleObject15.bin"/><Relationship Id="rId14" Type="http://schemas.openxmlformats.org/officeDocument/2006/relationships/image" Target="../media/image13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0" y="77677"/>
            <a:ext cx="9060450" cy="668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590800" y="5486400"/>
            <a:ext cx="15704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Vasim Khan</a:t>
            </a:r>
          </a:p>
          <a:p>
            <a:pPr algn="ctr"/>
            <a:r>
              <a:rPr lang="en-GB" sz="2200" dirty="0" smtClean="0">
                <a:latin typeface="Times New Roman" pitchFamily="18" charset="0"/>
                <a:cs typeface="Times New Roman" pitchFamily="18" charset="0"/>
              </a:rPr>
              <a:t>30.01.2013</a:t>
            </a:r>
            <a:endParaRPr lang="en-GB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50" y="94905"/>
            <a:ext cx="160219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94905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1800000">
            <a:off x="466924" y="3611660"/>
            <a:ext cx="9144000" cy="685800"/>
          </a:xfrm>
        </p:spPr>
        <p:txBody>
          <a:bodyPr>
            <a:normAutofit/>
          </a:bodyPr>
          <a:lstStyle/>
          <a:p>
            <a:r>
              <a:rPr lang="en-GB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RIDGE LOADED </a:t>
            </a:r>
            <a:r>
              <a:rPr lang="en-GB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X-BAND CRAB </a:t>
            </a:r>
            <a:r>
              <a:rPr lang="en-GB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CAVITY FOR </a:t>
            </a:r>
            <a:r>
              <a:rPr lang="en-GB" sz="3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CLIC</a:t>
            </a:r>
          </a:p>
          <a:p>
            <a:endParaRPr lang="en-GB" sz="3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175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/>
          <p:cNvSpPr txBox="1"/>
          <p:nvPr/>
        </p:nvSpPr>
        <p:spPr>
          <a:xfrm>
            <a:off x="457200" y="87749"/>
            <a:ext cx="8503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l-GR" sz="35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3500" b="1" dirty="0">
                <a:latin typeface="Times New Roman" pitchFamily="18" charset="0"/>
                <a:cs typeface="Times New Roman" pitchFamily="18" charset="0"/>
              </a:rPr>
              <a:t>/6</a:t>
            </a:r>
            <a:r>
              <a:rPr lang="en-GB" sz="3500" b="1" dirty="0" smtClean="0">
                <a:latin typeface="Times New Roman" pitchFamily="18" charset="0"/>
                <a:cs typeface="Times New Roman" pitchFamily="18" charset="0"/>
              </a:rPr>
              <a:t>→HPA </a:t>
            </a:r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const. imp</a:t>
            </a:r>
            <a:r>
              <a:rPr lang="en-GB" sz="3600" b="1" dirty="0" smtClean="0">
                <a:latin typeface="Times New Roman" pitchFamily="18" charset="0"/>
                <a:cs typeface="Times New Roman" pitchFamily="18" charset="0"/>
              </a:rPr>
              <a:t>. damped structure</a:t>
            </a:r>
            <a:endParaRPr lang="en-GB" sz="35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4" name="Table 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5528822"/>
              </p:ext>
            </p:extLst>
          </p:nvPr>
        </p:nvGraphicFramePr>
        <p:xfrm>
          <a:off x="457200" y="709939"/>
          <a:ext cx="29718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7209"/>
                <a:gridCol w="1224591"/>
              </a:tblGrid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(Deg.)</a:t>
                      </a:r>
                      <a:endParaRPr lang="en-GB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X </a:t>
                      </a: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11.72</a:t>
                      </a:r>
                      <a:endParaRPr lang="en-GB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/X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4.4145</a:t>
                      </a:r>
                      <a:endParaRPr lang="en-GB" sz="14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Y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11.185</a:t>
                      </a: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algn="ctr"/>
                      <a:r>
                        <a:rPr lang="en-GB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F (GHz)</a:t>
                      </a:r>
                      <a:endParaRPr lang="en-GB" sz="1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algn="ctr"/>
                      <a:r>
                        <a:rPr lang="en-GB" sz="1400" i="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4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4273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108.5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400" i="1" baseline="-250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400" i="1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4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9.45</a:t>
                      </a:r>
                      <a:endParaRPr lang="en-GB" sz="14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GB" sz="1400" baseline="300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2719</a:t>
                      </a:r>
                      <a:endParaRPr lang="en-GB" sz="14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No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 (MW)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15.8</a:t>
                      </a:r>
                      <a:endParaRPr lang="en-GB" sz="14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4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V/V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0.51</a:t>
                      </a:r>
                      <a:endParaRPr lang="en-GB" sz="1400" b="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Es</a:t>
                      </a:r>
                      <a:r>
                        <a:rPr lang="en-GB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(MV/m)</a:t>
                      </a:r>
                      <a:endParaRPr lang="en-GB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147.2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19.5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576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Sc</a:t>
                      </a:r>
                      <a:r>
                        <a:rPr lang="en-GB" sz="1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(MW/m</a:t>
                      </a:r>
                      <a:r>
                        <a:rPr lang="en-GB" sz="1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4572000" y="709939"/>
            <a:ext cx="4388828" cy="5143500"/>
            <a:chOff x="4572000" y="709939"/>
            <a:chExt cx="4388828" cy="5143500"/>
          </a:xfrm>
        </p:grpSpPr>
        <p:grpSp>
          <p:nvGrpSpPr>
            <p:cNvPr id="4" name="Group 3"/>
            <p:cNvGrpSpPr/>
            <p:nvPr/>
          </p:nvGrpSpPr>
          <p:grpSpPr>
            <a:xfrm>
              <a:off x="4572000" y="709939"/>
              <a:ext cx="4388828" cy="5143500"/>
              <a:chOff x="4572000" y="709939"/>
              <a:chExt cx="4388828" cy="5143500"/>
            </a:xfrm>
          </p:grpSpPr>
          <p:grpSp>
            <p:nvGrpSpPr>
              <p:cNvPr id="16" name="Group 15"/>
              <p:cNvGrpSpPr/>
              <p:nvPr/>
            </p:nvGrpSpPr>
            <p:grpSpPr>
              <a:xfrm>
                <a:off x="4572000" y="709939"/>
                <a:ext cx="4388828" cy="5143500"/>
                <a:chOff x="4572000" y="709939"/>
                <a:chExt cx="4388828" cy="5143500"/>
              </a:xfrm>
            </p:grpSpPr>
            <p:pic>
              <p:nvPicPr>
                <p:cNvPr id="51204" name="Picture 4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72000" y="709939"/>
                  <a:ext cx="4286250" cy="51435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2" name="TextBox 1"/>
                <p:cNvSpPr txBox="1"/>
                <p:nvPr/>
              </p:nvSpPr>
              <p:spPr>
                <a:xfrm>
                  <a:off x="5115799" y="3035468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15.8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" name="TextBox 6"/>
                <p:cNvSpPr txBox="1"/>
                <p:nvPr/>
              </p:nvSpPr>
              <p:spPr>
                <a:xfrm>
                  <a:off x="8401050" y="3409868"/>
                  <a:ext cx="5334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14.6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5121877" y="4501060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2.3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8503628" y="4788792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2.1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0" name="TextBox 9"/>
                <p:cNvSpPr txBox="1"/>
                <p:nvPr/>
              </p:nvSpPr>
              <p:spPr>
                <a:xfrm>
                  <a:off x="5093854" y="1814754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19.5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1" name="TextBox 10"/>
                <p:cNvSpPr txBox="1"/>
                <p:nvPr/>
              </p:nvSpPr>
              <p:spPr>
                <a:xfrm>
                  <a:off x="8388097" y="2069966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18.1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5098767" y="3554938"/>
                  <a:ext cx="58887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147.2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8273340" y="3798096"/>
                  <a:ext cx="550012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141.6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5121877" y="1311097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20.9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8415680" y="1352552"/>
                  <a:ext cx="4572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20.1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364307" y="2557374"/>
                  <a:ext cx="956689" cy="5539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V</a:t>
                  </a:r>
                  <a:r>
                    <a:rPr lang="en-GB" sz="1000" b="1" baseline="-25000" dirty="0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=2.55 MV</a:t>
                  </a:r>
                </a:p>
                <a:p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ΔV/V=0.51 %</a:t>
                  </a:r>
                </a:p>
                <a:p>
                  <a:r>
                    <a:rPr lang="en-GB" sz="1000" b="1" dirty="0" err="1" smtClean="0">
                      <a:latin typeface="Times New Roman" pitchFamily="18" charset="0"/>
                      <a:cs typeface="Times New Roman" pitchFamily="18" charset="0"/>
                    </a:rPr>
                    <a:t>T</a:t>
                  </a:r>
                  <a:r>
                    <a:rPr lang="en-GB" sz="1000" b="1" baseline="-25000" dirty="0" err="1" smtClean="0">
                      <a:latin typeface="Times New Roman" pitchFamily="18" charset="0"/>
                      <a:cs typeface="Times New Roman" pitchFamily="18" charset="0"/>
                    </a:rPr>
                    <a:t>p</a:t>
                  </a:r>
                  <a:r>
                    <a:rPr lang="en-GB" sz="1000" b="1" dirty="0" smtClean="0">
                      <a:latin typeface="Times New Roman" pitchFamily="18" charset="0"/>
                      <a:cs typeface="Times New Roman" pitchFamily="18" charset="0"/>
                    </a:rPr>
                    <a:t>=240.5 ns</a:t>
                  </a:r>
                  <a:endParaRPr lang="en-GB" sz="1000" b="1" dirty="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3" name="Rectangle 2"/>
              <p:cNvSpPr/>
              <p:nvPr/>
            </p:nvSpPr>
            <p:spPr>
              <a:xfrm>
                <a:off x="5984647" y="3910559"/>
                <a:ext cx="163378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Solid curves: Beam loaded</a:t>
                </a:r>
              </a:p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Dashed curves: Unloaded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5825994" y="4377949"/>
              <a:ext cx="2323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Beam offset = 0.4 mm</a:t>
              </a:r>
              <a:endParaRPr lang="en-GB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4764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9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3962401" cy="5856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515" y="338215"/>
            <a:ext cx="4030485" cy="594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333499" y="545391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=150 deg.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8862" y="56566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E-field @ 12 GHz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00800" y="50312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E-field @ 12.9 GHz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25300" y="5502"/>
            <a:ext cx="3385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Fundamental Dipole </a:t>
            </a: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mode</a:t>
            </a:r>
            <a:endParaRPr lang="en-GB" sz="2200" b="1" dirty="0"/>
          </a:p>
        </p:txBody>
      </p:sp>
      <p:sp>
        <p:nvSpPr>
          <p:cNvPr id="11" name="Rectangle 10"/>
          <p:cNvSpPr/>
          <p:nvPr/>
        </p:nvSpPr>
        <p:spPr>
          <a:xfrm>
            <a:off x="6485403" y="-43331"/>
            <a:ext cx="15408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First HOM</a:t>
            </a:r>
            <a:endParaRPr lang="en-GB" sz="2200" b="1" dirty="0"/>
          </a:p>
        </p:txBody>
      </p:sp>
      <p:sp>
        <p:nvSpPr>
          <p:cNvPr id="4" name="Rectangle 3"/>
          <p:cNvSpPr/>
          <p:nvPr/>
        </p:nvSpPr>
        <p:spPr>
          <a:xfrm>
            <a:off x="4114800" y="990600"/>
            <a:ext cx="9683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latin typeface="Times New Roman" pitchFamily="18" charset="0"/>
                <a:cs typeface="Times New Roman" pitchFamily="18" charset="0"/>
              </a:rPr>
              <a:t>HPA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10773" y="2358348"/>
            <a:ext cx="1000091" cy="995392"/>
            <a:chOff x="3267109" y="2229984"/>
            <a:chExt cx="1000091" cy="995392"/>
          </a:xfrm>
        </p:grpSpPr>
        <p:cxnSp>
          <p:nvCxnSpPr>
            <p:cNvPr id="17" name="Straight Arrow Connector 16"/>
            <p:cNvCxnSpPr/>
            <p:nvPr/>
          </p:nvCxnSpPr>
          <p:spPr>
            <a:xfrm>
              <a:off x="3581400" y="2898875"/>
              <a:ext cx="6858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-5400000">
              <a:off x="3239507" y="2572884"/>
              <a:ext cx="6858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790950" y="2856044"/>
              <a:ext cx="26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67109" y="2438400"/>
              <a:ext cx="26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3831866" y="3581400"/>
            <a:ext cx="1758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Field between 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ridges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831866" y="4940991"/>
            <a:ext cx="1758346" cy="1296715"/>
            <a:chOff x="3831866" y="4940991"/>
            <a:chExt cx="1758346" cy="129671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1866" y="4940991"/>
              <a:ext cx="1758346" cy="1296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1" name="Straight Arrow Connector 20"/>
            <p:cNvCxnSpPr/>
            <p:nvPr/>
          </p:nvCxnSpPr>
          <p:spPr>
            <a:xfrm flipV="1">
              <a:off x="4526071" y="5341465"/>
              <a:ext cx="152400" cy="436005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8609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58795" y="-3054"/>
            <a:ext cx="52405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HPA: Full structure simulation</a:t>
            </a:r>
            <a:endParaRPr lang="en-GB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657600"/>
            <a:ext cx="428625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7823525"/>
              </p:ext>
            </p:extLst>
          </p:nvPr>
        </p:nvGraphicFramePr>
        <p:xfrm>
          <a:off x="3413678" y="4457420"/>
          <a:ext cx="1104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3" name="Equation" r:id="rId4" imgW="1104421" imgH="545863" progId="Equation.3">
                  <p:embed/>
                </p:oleObj>
              </mc:Choice>
              <mc:Fallback>
                <p:oleObj name="Equation" r:id="rId4" imgW="1104421" imgH="54586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3678" y="4457420"/>
                        <a:ext cx="1104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627652"/>
              </p:ext>
            </p:extLst>
          </p:nvPr>
        </p:nvGraphicFramePr>
        <p:xfrm>
          <a:off x="3429000" y="3733800"/>
          <a:ext cx="1371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6664" name="Equation" r:id="rId6" imgW="1371600" imgH="596900" progId="Equation.3">
                  <p:embed/>
                </p:oleObj>
              </mc:Choice>
              <mc:Fallback>
                <p:oleObj name="Equation" r:id="rId6" imgW="1371600" imgH="596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0" y="3733800"/>
                        <a:ext cx="13716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795299" y="2879237"/>
            <a:ext cx="457200" cy="380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</a:t>
            </a:r>
            <a:endParaRPr lang="en-GB" dirty="0"/>
          </a:p>
        </p:txBody>
      </p:sp>
      <p:pic>
        <p:nvPicPr>
          <p:cNvPr id="66574" name="Picture 1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0748" y="509209"/>
            <a:ext cx="42862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5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2253" y="574797"/>
            <a:ext cx="2454154" cy="157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76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504834"/>
            <a:ext cx="428625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59553" y="426720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Envelope wake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529347" y="5339851"/>
            <a:ext cx="21732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Wake with phase information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10213" y="3227060"/>
            <a:ext cx="3120783" cy="3112532"/>
            <a:chOff x="210213" y="3227060"/>
            <a:chExt cx="3120783" cy="3112532"/>
          </a:xfrm>
        </p:grpSpPr>
        <p:pic>
          <p:nvPicPr>
            <p:cNvPr id="66573" name="Picture 1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9245" y="3596392"/>
              <a:ext cx="2139101" cy="2743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5" name="TextBox 24"/>
            <p:cNvSpPr txBox="1"/>
            <p:nvPr/>
          </p:nvSpPr>
          <p:spPr>
            <a:xfrm>
              <a:off x="1197396" y="3227060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E-field @ 12.9 GHz</a:t>
              </a:r>
              <a:endParaRPr lang="en-GB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304800" y="5326972"/>
              <a:ext cx="1000091" cy="995392"/>
              <a:chOff x="3267109" y="2229984"/>
              <a:chExt cx="1000091" cy="995392"/>
            </a:xfrm>
          </p:grpSpPr>
          <p:cxnSp>
            <p:nvCxnSpPr>
              <p:cNvPr id="27" name="Straight Arrow Connector 26"/>
              <p:cNvCxnSpPr/>
              <p:nvPr/>
            </p:nvCxnSpPr>
            <p:spPr>
              <a:xfrm>
                <a:off x="3581400" y="2898875"/>
                <a:ext cx="685800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Arrow Connector 27"/>
              <p:cNvCxnSpPr/>
              <p:nvPr/>
            </p:nvCxnSpPr>
            <p:spPr>
              <a:xfrm rot="-5400000">
                <a:off x="3239507" y="2572884"/>
                <a:ext cx="685800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3790950" y="2856044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Z</a:t>
                </a:r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3267109" y="2438400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210213" y="4724400"/>
              <a:ext cx="109467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Beam</a:t>
              </a:r>
              <a:r>
                <a:rPr lang="en-GB" sz="2000" b="1" dirty="0" smtClean="0">
                  <a:latin typeface="Times New Roman" pitchFamily="18" charset="0"/>
                  <a:cs typeface="Times New Roman" pitchFamily="18" charset="0"/>
                </a:rPr>
                <a:t>→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8255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63082" y="432316"/>
            <a:ext cx="2362200" cy="2896887"/>
            <a:chOff x="762000" y="1988"/>
            <a:chExt cx="2362200" cy="2896887"/>
          </a:xfrm>
        </p:grpSpPr>
        <p:pic>
          <p:nvPicPr>
            <p:cNvPr id="645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988"/>
              <a:ext cx="2362200" cy="2896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30302" y="3312"/>
              <a:ext cx="14807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EH : 12 GHz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40828" y="405401"/>
            <a:ext cx="2438400" cy="2916103"/>
            <a:chOff x="4495800" y="-17228"/>
            <a:chExt cx="2438400" cy="2916103"/>
          </a:xfrm>
        </p:grpSpPr>
        <p:pic>
          <p:nvPicPr>
            <p:cNvPr id="64516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5800" y="-17228"/>
              <a:ext cx="2280230" cy="291610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4508392" y="3312"/>
              <a:ext cx="24258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HH : 12.91 GHz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7400" y="3356370"/>
            <a:ext cx="2267882" cy="2895600"/>
            <a:chOff x="898497" y="3200400"/>
            <a:chExt cx="2267882" cy="2895600"/>
          </a:xfrm>
        </p:grpSpPr>
        <p:pic>
          <p:nvPicPr>
            <p:cNvPr id="64517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98497" y="3200400"/>
              <a:ext cx="2267882" cy="2895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930302" y="3225376"/>
              <a:ext cx="18380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HE : 17.33 GHz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19913" y="3303470"/>
            <a:ext cx="2280230" cy="3001400"/>
            <a:chOff x="4572000" y="3003052"/>
            <a:chExt cx="2280230" cy="3001400"/>
          </a:xfrm>
        </p:grpSpPr>
        <p:pic>
          <p:nvPicPr>
            <p:cNvPr id="64518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3003052"/>
              <a:ext cx="2280230" cy="3001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4572000" y="3182133"/>
              <a:ext cx="17540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EE : 23.0 GHz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77332" y="5029200"/>
            <a:ext cx="1345381" cy="995392"/>
            <a:chOff x="3267109" y="2229984"/>
            <a:chExt cx="1345381" cy="995392"/>
          </a:xfrm>
        </p:grpSpPr>
        <p:grpSp>
          <p:nvGrpSpPr>
            <p:cNvPr id="6" name="Group 5"/>
            <p:cNvGrpSpPr/>
            <p:nvPr/>
          </p:nvGrpSpPr>
          <p:grpSpPr>
            <a:xfrm>
              <a:off x="3267109" y="2229984"/>
              <a:ext cx="1000091" cy="995392"/>
              <a:chOff x="3267109" y="2229984"/>
              <a:chExt cx="1000091" cy="995392"/>
            </a:xfrm>
          </p:grpSpPr>
          <p:cxnSp>
            <p:nvCxnSpPr>
              <p:cNvPr id="3" name="Straight Arrow Connector 2"/>
              <p:cNvCxnSpPr/>
              <p:nvPr/>
            </p:nvCxnSpPr>
            <p:spPr>
              <a:xfrm>
                <a:off x="3581400" y="2898875"/>
                <a:ext cx="685800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rot="-5400000">
                <a:off x="3239507" y="2572884"/>
                <a:ext cx="685800" cy="0"/>
              </a:xfrm>
              <a:prstGeom prst="straightConnector1">
                <a:avLst/>
              </a:prstGeom>
              <a:ln w="22225">
                <a:solidFill>
                  <a:schemeClr val="tx1"/>
                </a:soli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3790950" y="2856044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3267109" y="2438400"/>
                <a:ext cx="2667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Y</a:t>
                </a:r>
                <a:endParaRPr lang="en-GB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616697" y="2388217"/>
              <a:ext cx="9957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XY : F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Rectangle 17"/>
          <p:cNvSpPr/>
          <p:nvPr/>
        </p:nvSpPr>
        <p:spPr>
          <a:xfrm>
            <a:off x="3144182" y="-3682"/>
            <a:ext cx="298992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Using symmetry planes</a:t>
            </a:r>
            <a:endParaRPr lang="en-GB" sz="2200" b="1" dirty="0"/>
          </a:p>
        </p:txBody>
      </p:sp>
      <p:sp>
        <p:nvSpPr>
          <p:cNvPr id="20" name="Rectangle 19"/>
          <p:cNvSpPr/>
          <p:nvPr/>
        </p:nvSpPr>
        <p:spPr>
          <a:xfrm>
            <a:off x="4314961" y="3171704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E-field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75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830" y="312456"/>
            <a:ext cx="4410075" cy="2819400"/>
            <a:chOff x="4577964" y="139959"/>
            <a:chExt cx="4410075" cy="2819400"/>
          </a:xfrm>
        </p:grpSpPr>
        <p:pic>
          <p:nvPicPr>
            <p:cNvPr id="6349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7964" y="139959"/>
              <a:ext cx="4410075" cy="281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494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37351" y="172426"/>
              <a:ext cx="2216474" cy="16040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6" name="Group 25"/>
          <p:cNvGrpSpPr/>
          <p:nvPr/>
        </p:nvGrpSpPr>
        <p:grpSpPr>
          <a:xfrm>
            <a:off x="300991" y="3470854"/>
            <a:ext cx="4286250" cy="2886075"/>
            <a:chOff x="4699138" y="3439050"/>
            <a:chExt cx="4286250" cy="2886075"/>
          </a:xfrm>
        </p:grpSpPr>
        <p:pic>
          <p:nvPicPr>
            <p:cNvPr id="63496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138" y="3439050"/>
              <a:ext cx="4286250" cy="288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49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0116" y="3593992"/>
              <a:ext cx="2232570" cy="148619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241" y="312456"/>
            <a:ext cx="42862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3218953" y="287365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Quarter symmetry structure</a:t>
            </a:r>
          </a:p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Beam offset =0.5mm</a:t>
            </a:r>
            <a:endParaRPr lang="en-GB" sz="2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953" y="3547054"/>
            <a:ext cx="4286250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414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3581400" y="36384"/>
            <a:ext cx="248765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5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35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3500" b="1" dirty="0" smtClean="0">
                <a:latin typeface="Times New Roman" pitchFamily="18" charset="0"/>
                <a:cs typeface="Times New Roman" pitchFamily="18" charset="0"/>
              </a:rPr>
              <a:t>/3→SPA</a:t>
            </a:r>
            <a:endParaRPr lang="en-GB" sz="35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199" y="3500763"/>
            <a:ext cx="4343401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4512" name="Group 64511"/>
          <p:cNvGrpSpPr/>
          <p:nvPr/>
        </p:nvGrpSpPr>
        <p:grpSpPr>
          <a:xfrm>
            <a:off x="4572000" y="750326"/>
            <a:ext cx="4342794" cy="2750437"/>
            <a:chOff x="4572000" y="750326"/>
            <a:chExt cx="4342794" cy="2750437"/>
          </a:xfrm>
        </p:grpSpPr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0" y="750326"/>
              <a:ext cx="4342794" cy="27504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6" name="TextBox 35"/>
            <p:cNvSpPr txBox="1"/>
            <p:nvPr/>
          </p:nvSpPr>
          <p:spPr>
            <a:xfrm>
              <a:off x="5715000" y="1327406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Beam offset =0.5mm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4513" name="Group 64512"/>
          <p:cNvGrpSpPr/>
          <p:nvPr/>
        </p:nvGrpSpPr>
        <p:grpSpPr>
          <a:xfrm>
            <a:off x="173208" y="688922"/>
            <a:ext cx="4396378" cy="5153025"/>
            <a:chOff x="173208" y="688922"/>
            <a:chExt cx="4396378" cy="5153025"/>
          </a:xfrm>
        </p:grpSpPr>
        <p:grpSp>
          <p:nvGrpSpPr>
            <p:cNvPr id="38" name="Group 37"/>
            <p:cNvGrpSpPr/>
            <p:nvPr/>
          </p:nvGrpSpPr>
          <p:grpSpPr>
            <a:xfrm>
              <a:off x="173208" y="688922"/>
              <a:ext cx="4396378" cy="5153025"/>
              <a:chOff x="90468" y="754593"/>
              <a:chExt cx="4396378" cy="5153025"/>
            </a:xfrm>
          </p:grpSpPr>
          <p:pic>
            <p:nvPicPr>
              <p:cNvPr id="39" name="Picture 2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0468" y="754593"/>
                <a:ext cx="4286250" cy="51530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0" name="TextBox 39"/>
              <p:cNvSpPr txBox="1"/>
              <p:nvPr/>
            </p:nvSpPr>
            <p:spPr>
              <a:xfrm>
                <a:off x="1580332" y="2525433"/>
                <a:ext cx="956689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V</a:t>
                </a:r>
                <a:r>
                  <a:rPr lang="en-GB" sz="1000" b="1" baseline="-25000" dirty="0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=2.55 MV</a:t>
                </a:r>
              </a:p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ΔV/V=0.51 %</a:t>
                </a:r>
              </a:p>
              <a:p>
                <a:r>
                  <a:rPr lang="en-GB" sz="1000" b="1" dirty="0" err="1" smtClean="0">
                    <a:latin typeface="Times New Roman" pitchFamily="18" charset="0"/>
                    <a:cs typeface="Times New Roman" pitchFamily="18" charset="0"/>
                  </a:rPr>
                  <a:t>T</a:t>
                </a:r>
                <a:r>
                  <a:rPr lang="en-GB" sz="1000" b="1" baseline="-25000" dirty="0" err="1" smtClean="0">
                    <a:latin typeface="Times New Roman" pitchFamily="18" charset="0"/>
                    <a:cs typeface="Times New Roman" pitchFamily="18" charset="0"/>
                  </a:rPr>
                  <a:t>p</a:t>
                </a:r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=240.5 ns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567178" y="1810337"/>
                <a:ext cx="3810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21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4001052" y="2434264"/>
                <a:ext cx="45316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20.1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06193" y="3344073"/>
                <a:ext cx="54193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165.6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3937255" y="3554938"/>
                <a:ext cx="523263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158.6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589983" y="1410486"/>
                <a:ext cx="4834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22.2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3999509" y="1989070"/>
                <a:ext cx="43906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20.3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89983" y="4090835"/>
                <a:ext cx="5071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2.87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3993374" y="4486524"/>
                <a:ext cx="49347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2.64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78152" y="3606991"/>
                <a:ext cx="4834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15.85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3970496" y="4035364"/>
                <a:ext cx="48302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b="1" dirty="0" smtClean="0">
                    <a:latin typeface="Times New Roman" pitchFamily="18" charset="0"/>
                    <a:cs typeface="Times New Roman" pitchFamily="18" charset="0"/>
                  </a:rPr>
                  <a:t>14.5</a:t>
                </a:r>
                <a:endParaRPr lang="en-GB" sz="10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1" name="Rectangle 50"/>
            <p:cNvSpPr/>
            <p:nvPr/>
          </p:nvSpPr>
          <p:spPr>
            <a:xfrm>
              <a:off x="1828800" y="3201457"/>
              <a:ext cx="1633781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1" dirty="0" smtClean="0">
                  <a:latin typeface="Times New Roman" pitchFamily="18" charset="0"/>
                  <a:cs typeface="Times New Roman" pitchFamily="18" charset="0"/>
                </a:rPr>
                <a:t>Solid curves: Beam loaded</a:t>
              </a:r>
            </a:p>
            <a:p>
              <a:r>
                <a:rPr lang="en-GB" sz="1000" b="1" dirty="0" smtClean="0">
                  <a:latin typeface="Times New Roman" pitchFamily="18" charset="0"/>
                  <a:cs typeface="Times New Roman" pitchFamily="18" charset="0"/>
                </a:rPr>
                <a:t>Dashed curves: Unloaded</a:t>
              </a:r>
              <a:endParaRPr lang="en-GB" sz="10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1179911" y="4747281"/>
              <a:ext cx="2323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Beam offset = 0.4 mm</a:t>
              </a:r>
              <a:endParaRPr lang="en-GB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078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Summary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9043426"/>
              </p:ext>
            </p:extLst>
          </p:nvPr>
        </p:nvGraphicFramePr>
        <p:xfrm>
          <a:off x="2286000" y="1371600"/>
          <a:ext cx="4572000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3579"/>
                <a:gridCol w="1032807"/>
                <a:gridCol w="1032807"/>
                <a:gridCol w="1032807"/>
              </a:tblGrid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Cavity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Base line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Ridge loaded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(Deg.)</a:t>
                      </a:r>
                      <a:endParaRPr lang="en-GB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GB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GB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87.85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108.5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algn="ctr"/>
                      <a:r>
                        <a:rPr lang="en-GB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600" b="1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6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2.96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9.56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9.45</a:t>
                      </a:r>
                      <a:endParaRPr lang="en-GB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GB" sz="14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1458*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2718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2719</a:t>
                      </a:r>
                      <a:endParaRPr lang="en-GB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No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 (MW)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13.4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15.85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15.8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V/V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0.61*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0.51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0.51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Es</a:t>
                      </a:r>
                      <a:r>
                        <a:rPr lang="en-GB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(MV/m)</a:t>
                      </a:r>
                      <a:endParaRPr lang="en-GB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165.6</a:t>
                      </a:r>
                      <a:endParaRPr lang="en-GB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147.2</a:t>
                      </a:r>
                      <a:endParaRPr lang="en-GB" sz="1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 (K)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20.4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22.2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19.5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930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Sc</a:t>
                      </a:r>
                      <a:r>
                        <a:rPr lang="en-GB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(MW/m</a:t>
                      </a:r>
                      <a:r>
                        <a:rPr lang="en-GB" sz="16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2.87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381804" y="5567238"/>
            <a:ext cx="1684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smtClean="0">
                <a:latin typeface="Times New Roman" pitchFamily="18" charset="0"/>
                <a:cs typeface="Times New Roman" pitchFamily="18" charset="0"/>
              </a:rPr>
              <a:t>* To be checked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334774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Remarks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94915" y="3505200"/>
            <a:ext cx="82296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Acknowledgements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0100" y="914400"/>
            <a:ext cx="7239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There is no obvious difference between SPA and HPA ridge cavities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Input power requirement is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comparable to the base-line design</a:t>
            </a:r>
            <a:endParaRPr lang="en-GB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Pulsed temp rise seems to be comparable, surface E-field is higher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Almost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no contribution from the higher order dipole modes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HOMs still need to be investigated carefully!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Longitudinal wake seems just on the edge of the acceptable limit.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Detailed beam dynamics calculations to be done for beam stability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Further development in the structure: subject of discussion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676" y="4114800"/>
            <a:ext cx="8763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Many thanks to </a:t>
            </a:r>
            <a:r>
              <a:rPr lang="en-GB" sz="16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ama Calaga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for suggesting this topic and </a:t>
            </a:r>
            <a:r>
              <a:rPr lang="en-GB" sz="1600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Alexej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Grudiev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for his guidance!</a:t>
            </a:r>
          </a:p>
          <a:p>
            <a:pPr algn="just"/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Also thanks to 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Praveen </a:t>
            </a:r>
            <a:r>
              <a:rPr lang="en-GB" sz="1600" b="1" dirty="0" err="1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Ambattu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GB" sz="16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Graeme Burt </a:t>
            </a:r>
            <a:r>
              <a:rPr lang="en-GB" sz="1600" dirty="0" smtClean="0">
                <a:latin typeface="Times New Roman" pitchFamily="18" charset="0"/>
                <a:cs typeface="Times New Roman" pitchFamily="18" charset="0"/>
              </a:rPr>
              <a:t>for updates on the base-line design!</a:t>
            </a:r>
            <a:endParaRPr lang="en-GB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94915" y="5334000"/>
            <a:ext cx="8229600" cy="487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7000" i="1" dirty="0" smtClean="0">
                <a:latin typeface="Edwardian Script ITC" pitchFamily="66" charset="0"/>
                <a:cs typeface="Times New Roman" pitchFamily="18" charset="0"/>
              </a:rPr>
              <a:t>Thank you!</a:t>
            </a:r>
            <a:endParaRPr lang="en-GB" sz="7000" i="1" dirty="0">
              <a:latin typeface="Edwardian Script ITC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31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674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685799"/>
            <a:ext cx="3569470" cy="508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96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49356"/>
            <a:ext cx="3657600" cy="5282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48862" y="565666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E-field @ 12 GHz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00800" y="50312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E-field @ 12.9 GHz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5300" y="5502"/>
            <a:ext cx="338586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Fundamental Dipole </a:t>
            </a:r>
            <a:r>
              <a:rPr lang="en-GB" sz="2200" b="1" dirty="0">
                <a:latin typeface="Times New Roman" pitchFamily="18" charset="0"/>
                <a:cs typeface="Times New Roman" pitchFamily="18" charset="0"/>
              </a:rPr>
              <a:t>mode</a:t>
            </a:r>
            <a:endParaRPr lang="en-GB" sz="2200" b="1" dirty="0"/>
          </a:p>
        </p:txBody>
      </p:sp>
      <p:sp>
        <p:nvSpPr>
          <p:cNvPr id="12" name="Rectangle 11"/>
          <p:cNvSpPr/>
          <p:nvPr/>
        </p:nvSpPr>
        <p:spPr>
          <a:xfrm>
            <a:off x="6485403" y="-43331"/>
            <a:ext cx="154080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200" b="1" dirty="0" smtClean="0">
                <a:latin typeface="Times New Roman" pitchFamily="18" charset="0"/>
                <a:cs typeface="Times New Roman" pitchFamily="18" charset="0"/>
              </a:rPr>
              <a:t>First HOM</a:t>
            </a:r>
            <a:endParaRPr lang="en-GB" sz="2200" b="1" dirty="0"/>
          </a:p>
        </p:txBody>
      </p:sp>
      <p:sp>
        <p:nvSpPr>
          <p:cNvPr id="13" name="Rectangle 12"/>
          <p:cNvSpPr/>
          <p:nvPr/>
        </p:nvSpPr>
        <p:spPr>
          <a:xfrm>
            <a:off x="4114800" y="990600"/>
            <a:ext cx="96838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000" b="1" dirty="0">
                <a:latin typeface="Times New Roman" pitchFamily="18" charset="0"/>
                <a:cs typeface="Times New Roman" pitchFamily="18" charset="0"/>
              </a:rPr>
              <a:t>HPA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4210773" y="2358348"/>
            <a:ext cx="1000091" cy="995392"/>
            <a:chOff x="3267109" y="2229984"/>
            <a:chExt cx="1000091" cy="995392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3581400" y="2898875"/>
              <a:ext cx="6858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-5400000">
              <a:off x="3239507" y="2572884"/>
              <a:ext cx="685800" cy="0"/>
            </a:xfrm>
            <a:prstGeom prst="straightConnector1">
              <a:avLst/>
            </a:prstGeom>
            <a:ln w="222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3790950" y="2856044"/>
              <a:ext cx="26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267109" y="2438400"/>
              <a:ext cx="266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31866" y="3581400"/>
            <a:ext cx="17583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Field between </a:t>
            </a:r>
          </a:p>
          <a:p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the gaps</a:t>
            </a:r>
            <a:endParaRPr lang="en-GB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573558" y="4419600"/>
            <a:ext cx="2568934" cy="1801959"/>
            <a:chOff x="3831866" y="4940991"/>
            <a:chExt cx="1758346" cy="1296715"/>
          </a:xfrm>
        </p:grpSpPr>
        <p:pic>
          <p:nvPicPr>
            <p:cNvPr id="22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1866" y="4940991"/>
              <a:ext cx="1758346" cy="1296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Arrow Connector 22"/>
            <p:cNvCxnSpPr/>
            <p:nvPr/>
          </p:nvCxnSpPr>
          <p:spPr>
            <a:xfrm flipV="1">
              <a:off x="4626568" y="5683836"/>
              <a:ext cx="152400" cy="62471"/>
            </a:xfrm>
            <a:prstGeom prst="straightConnector1">
              <a:avLst/>
            </a:prstGeom>
            <a:ln w="2222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36027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762000"/>
          </a:xfrm>
        </p:spPr>
        <p:txBody>
          <a:bodyPr>
            <a:normAutofit/>
          </a:bodyPr>
          <a:lstStyle/>
          <a:p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CLIC crab cavity – base line design</a:t>
            </a:r>
            <a:endParaRPr lang="en-GB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452086" y="559302"/>
            <a:ext cx="2175276" cy="5385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>
                <a:latin typeface="Times New Roman" pitchFamily="18" charset="0"/>
                <a:cs typeface="Times New Roman" pitchFamily="18" charset="0"/>
              </a:rPr>
              <a:t>Racetrack cell shape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2759027"/>
              </p:ext>
            </p:extLst>
          </p:nvPr>
        </p:nvGraphicFramePr>
        <p:xfrm>
          <a:off x="37795" y="3048001"/>
          <a:ext cx="5250936" cy="610258"/>
        </p:xfrm>
        <a:graphic>
          <a:graphicData uri="http://schemas.openxmlformats.org/drawingml/2006/table">
            <a:tbl>
              <a:tblPr/>
              <a:tblGrid>
                <a:gridCol w="1750312"/>
                <a:gridCol w="1750312"/>
                <a:gridCol w="1750312"/>
              </a:tblGrid>
              <a:tr h="22794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err="1" smtClean="0">
                          <a:latin typeface="Arial"/>
                        </a:rPr>
                        <a:t>Eabs</a:t>
                      </a:r>
                      <a:r>
                        <a:rPr lang="en-GB" sz="1500" b="1" i="0" u="none" strike="noStrike" dirty="0" smtClean="0">
                          <a:latin typeface="Arial"/>
                        </a:rPr>
                        <a:t>/Et</a:t>
                      </a:r>
                      <a:endParaRPr lang="en-GB" sz="15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err="1" smtClean="0">
                          <a:latin typeface="Arial"/>
                        </a:rPr>
                        <a:t>Habs</a:t>
                      </a:r>
                      <a:r>
                        <a:rPr lang="en-GB" sz="1500" b="1" i="0" u="none" strike="noStrike" dirty="0" smtClean="0">
                          <a:latin typeface="Arial"/>
                        </a:rPr>
                        <a:t>/Et</a:t>
                      </a:r>
                      <a:endParaRPr lang="en-GB" sz="15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dirty="0" err="1" smtClean="0">
                          <a:latin typeface="Arial"/>
                        </a:rPr>
                        <a:t>Hx</a:t>
                      </a:r>
                      <a:r>
                        <a:rPr lang="en-GB" sz="1500" b="1" i="0" u="none" strike="noStrike" dirty="0" smtClean="0">
                          <a:latin typeface="Arial"/>
                        </a:rPr>
                        <a:t>/Et</a:t>
                      </a:r>
                      <a:endParaRPr lang="en-GB" sz="1500" b="1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65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latin typeface="Arial"/>
                        </a:rPr>
                        <a:t>3.676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 smtClean="0">
                          <a:latin typeface="Arial"/>
                        </a:rPr>
                        <a:t>0.01169 (22 K)</a:t>
                      </a:r>
                      <a:endParaRPr lang="en-GB" sz="1500" b="0" i="0" u="none" strike="noStrike" dirty="0"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0" i="0" u="none" strike="noStrike" dirty="0">
                          <a:latin typeface="Arial"/>
                        </a:rPr>
                        <a:t>0.00605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363904" y="1295400"/>
            <a:ext cx="4924826" cy="1645362"/>
            <a:chOff x="954481" y="1688757"/>
            <a:chExt cx="6884988" cy="1957387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4481" y="1688757"/>
              <a:ext cx="1924050" cy="1957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5431" y="1688757"/>
              <a:ext cx="2028825" cy="1919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94794" y="1688757"/>
              <a:ext cx="1844675" cy="1890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11" name="Group 18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751853"/>
              </p:ext>
            </p:extLst>
          </p:nvPr>
        </p:nvGraphicFramePr>
        <p:xfrm>
          <a:off x="149619" y="4038600"/>
          <a:ext cx="4879580" cy="914400"/>
        </p:xfrm>
        <a:graphic>
          <a:graphicData uri="http://schemas.openxmlformats.org/drawingml/2006/table">
            <a:tbl>
              <a:tblPr/>
              <a:tblGrid>
                <a:gridCol w="1041952"/>
                <a:gridCol w="684352"/>
                <a:gridCol w="788319"/>
                <a:gridCol w="788319"/>
                <a:gridCol w="788319"/>
                <a:gridCol w="788319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Shape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Q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</a:t>
                      </a:r>
                      <a:r>
                        <a:rPr kumimoji="0" lang="en-US" sz="10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/Q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E</a:t>
                      </a:r>
                      <a:r>
                        <a:rPr kumimoji="0" lang="en-US" sz="1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/E</a:t>
                      </a:r>
                      <a:r>
                        <a:rPr kumimoji="0" lang="en-US" sz="1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H</a:t>
                      </a:r>
                      <a:r>
                        <a:rPr kumimoji="0" lang="en-US" sz="1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s</a:t>
                      </a: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/E</a:t>
                      </a:r>
                      <a:r>
                        <a:rPr kumimoji="0" lang="en-US" sz="1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</a:t>
                      </a:r>
                      <a:r>
                        <a:rPr kumimoji="0" lang="en-US" sz="10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gr</a:t>
                      </a:r>
                      <a:endParaRPr kumimoji="0" lang="en-US" sz="1000" b="1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Cylindrical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6497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60.0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3.47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0.0126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-2.63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Racetrack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6524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61.2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3.68</a:t>
                      </a:r>
                      <a:endParaRPr kumimoji="0" lang="en-US" sz="1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0.0117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-2.92</a:t>
                      </a:r>
                      <a:endParaRPr kumimoji="0" 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32" marB="45732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090" y="0"/>
            <a:ext cx="1566909" cy="960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5" y="35592"/>
            <a:ext cx="1698171" cy="960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886880" y="5486400"/>
            <a:ext cx="28995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GB" sz="2000" b="0" i="1" dirty="0" smtClean="0">
                <a:latin typeface="Times New Roman" pitchFamily="18" charset="0"/>
                <a:cs typeface="Times New Roman" pitchFamily="18" charset="0"/>
              </a:rPr>
              <a:t>Courtesy of G. Burt, et. al.</a:t>
            </a:r>
            <a:endParaRPr lang="en-GB" sz="2000" b="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8" name="Group 4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291880"/>
              </p:ext>
            </p:extLst>
          </p:nvPr>
        </p:nvGraphicFramePr>
        <p:xfrm>
          <a:off x="5288730" y="3155744"/>
          <a:ext cx="3730025" cy="3147380"/>
        </p:xfrm>
        <a:graphic>
          <a:graphicData uri="http://schemas.openxmlformats.org/drawingml/2006/table">
            <a:tbl>
              <a:tblPr/>
              <a:tblGrid>
                <a:gridCol w="1716025"/>
                <a:gridCol w="2014000"/>
              </a:tblGrid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Parameter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Value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Transverse kick  (20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mrad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2.55 MV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Frequency, phase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11.9942 GHz, 120 deg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Total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 m + </a:t>
                      </a:r>
                      <a:r>
                        <a:rPr kumimoji="0" lang="en-GB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beampipes</a:t>
                      </a:r>
                      <a:endParaRPr kumimoji="0" lang="en-GB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Active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0.1 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Iris radius, group velocity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 mm, -2.96 % 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Input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13.6 MW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Peak surface electric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86 MV/m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Peak surface magnetic field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300 kA/m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Peak pulsed heating, 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D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20.36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75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B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eam loading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itchFamily="18" charset="2"/>
                          <a:cs typeface="Arial" pitchFamily="34" charset="0"/>
                        </a:rPr>
                        <a:t>   D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V/V</a:t>
                      </a:r>
                      <a:r>
                        <a:rPr kumimoji="0" lang="en-GB" sz="10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Depends on beam offset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72104"/>
            <a:ext cx="2727471" cy="2583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659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542598"/>
            <a:ext cx="2803505" cy="172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769782"/>
              </p:ext>
            </p:extLst>
          </p:nvPr>
        </p:nvGraphicFramePr>
        <p:xfrm>
          <a:off x="6019800" y="2585802"/>
          <a:ext cx="2971800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1518"/>
                <a:gridCol w="989682"/>
                <a:gridCol w="990600"/>
              </a:tblGrid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 (mm)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12.97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18.24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2.75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3994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(R/Q)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21.26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34.66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27.31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Pin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49.7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170.4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/sec)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9360.6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32092.7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7514791" y="1630157"/>
            <a:ext cx="1295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l-GR" sz="12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/3</a:t>
            </a:r>
          </a:p>
          <a:p>
            <a:r>
              <a:rPr lang="en-GB" sz="1200" dirty="0" err="1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=15</a:t>
            </a:r>
          </a:p>
          <a:p>
            <a:r>
              <a:rPr lang="en-GB" sz="1200" dirty="0" err="1">
                <a:latin typeface="Times New Roman" pitchFamily="18" charset="0"/>
                <a:cs typeface="Times New Roman" pitchFamily="18" charset="0"/>
              </a:rPr>
              <a:t>Vt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 2.5 MV</a:t>
            </a:r>
          </a:p>
          <a:p>
            <a:r>
              <a:rPr lang="en-GB" sz="1200" dirty="0" err="1">
                <a:latin typeface="Times New Roman" pitchFamily="18" charset="0"/>
                <a:cs typeface="Times New Roman" pitchFamily="18" charset="0"/>
              </a:rPr>
              <a:t>Eacc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 = 20 MV/m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143000" y="3493876"/>
            <a:ext cx="3429323" cy="2263353"/>
            <a:chOff x="5257800" y="2162289"/>
            <a:chExt cx="3429323" cy="22633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7800" y="2162289"/>
              <a:ext cx="3429323" cy="2263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7954737" y="3750433"/>
              <a:ext cx="33855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>
                  <a:latin typeface="Times New Roman" pitchFamily="18" charset="0"/>
                  <a:cs typeface="Times New Roman" pitchFamily="18" charset="0"/>
                </a:rPr>
                <a:t>150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954737" y="3425809"/>
              <a:ext cx="33855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161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824337" y="2935509"/>
              <a:ext cx="33855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143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03184" y="2362200"/>
              <a:ext cx="33855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 smtClean="0">
                  <a:latin typeface="Times New Roman" pitchFamily="18" charset="0"/>
                  <a:cs typeface="Times New Roman" pitchFamily="18" charset="0"/>
                </a:rPr>
                <a:t>172</a:t>
              </a:r>
              <a:endParaRPr lang="en-GB" sz="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893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838200" y="3505200"/>
            <a:ext cx="16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Full structure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on axis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550" y="2097241"/>
            <a:ext cx="3272794" cy="2093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419429" y="927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29" y="27167"/>
            <a:ext cx="3200400" cy="2070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067051" y="4190972"/>
            <a:ext cx="3264773" cy="2078232"/>
            <a:chOff x="3067367" y="4217213"/>
            <a:chExt cx="3429000" cy="2141220"/>
          </a:xfrm>
        </p:grpSpPr>
        <p:pic>
          <p:nvPicPr>
            <p:cNvPr id="55308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367" y="4217213"/>
              <a:ext cx="3429000" cy="2141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4476407" y="4724400"/>
              <a:ext cx="1123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Envelope wake</a:t>
              </a:r>
              <a:endParaRPr lang="en-GB" sz="12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99940" y="5574183"/>
              <a:ext cx="56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CC00FF"/>
                  </a:solidFill>
                  <a:latin typeface="Times New Roman" pitchFamily="18" charset="0"/>
                  <a:cs typeface="Times New Roman" pitchFamily="18" charset="0"/>
                </a:rPr>
                <a:t>Wake</a:t>
              </a:r>
              <a:endParaRPr lang="en-GB" sz="1200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132156"/>
              </p:ext>
            </p:extLst>
          </p:nvPr>
        </p:nvGraphicFramePr>
        <p:xfrm>
          <a:off x="3811240" y="3232150"/>
          <a:ext cx="1104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68" name="Equation" r:id="rId6" imgW="1104840" imgH="545760" progId="Equation.3">
                  <p:embed/>
                </p:oleObj>
              </mc:Choice>
              <mc:Fallback>
                <p:oleObj name="Equation" r:id="rId6" imgW="110484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1240" y="3232150"/>
                        <a:ext cx="1104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96022906"/>
              </p:ext>
            </p:extLst>
          </p:nvPr>
        </p:nvGraphicFramePr>
        <p:xfrm>
          <a:off x="3574056" y="2209800"/>
          <a:ext cx="1371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69" name="Equation" r:id="rId8" imgW="1371600" imgH="596880" progId="Equation.3">
                  <p:embed/>
                </p:oleObj>
              </mc:Choice>
              <mc:Fallback>
                <p:oleObj name="Equation" r:id="rId8" imgW="13716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4056" y="2209800"/>
                        <a:ext cx="13716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927" y="2274899"/>
            <a:ext cx="2990672" cy="197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Group 23"/>
          <p:cNvGrpSpPr/>
          <p:nvPr/>
        </p:nvGrpSpPr>
        <p:grpSpPr>
          <a:xfrm>
            <a:off x="457200" y="4257209"/>
            <a:ext cx="3429000" cy="2057400"/>
            <a:chOff x="3057446" y="4374619"/>
            <a:chExt cx="3257708" cy="2019779"/>
          </a:xfrm>
        </p:grpSpPr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446" y="4374619"/>
              <a:ext cx="3257708" cy="2019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3905566" y="4636071"/>
              <a:ext cx="1123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Envelope wake</a:t>
              </a:r>
              <a:endParaRPr lang="en-GB" sz="12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106213" y="5685197"/>
              <a:ext cx="56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CC00FF"/>
                  </a:solidFill>
                  <a:latin typeface="Times New Roman" pitchFamily="18" charset="0"/>
                  <a:cs typeface="Times New Roman" pitchFamily="18" charset="0"/>
                </a:rPr>
                <a:t>Wake</a:t>
              </a:r>
              <a:endParaRPr lang="en-GB" sz="1200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32" name="Picture 7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933" y="152400"/>
            <a:ext cx="3394329" cy="21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TextBox 32"/>
          <p:cNvSpPr txBox="1"/>
          <p:nvPr/>
        </p:nvSpPr>
        <p:spPr>
          <a:xfrm>
            <a:off x="5562600" y="378609"/>
            <a:ext cx="2666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offset (Y) =0.5mm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19200" y="299499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offset =0.0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53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78" y="53096"/>
            <a:ext cx="4289241" cy="3216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148" y="0"/>
            <a:ext cx="4335652" cy="3251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3003"/>
            <a:ext cx="4267199" cy="3200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163003"/>
            <a:ext cx="4343400" cy="325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3962400" y="2724834"/>
            <a:ext cx="114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200" b="1" dirty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12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/3</a:t>
            </a:r>
          </a:p>
          <a:p>
            <a:r>
              <a:rPr lang="en-GB" sz="1200" b="1" dirty="0" err="1" smtClean="0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=15</a:t>
            </a:r>
            <a:endParaRPr lang="en-GB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 20 MV/m</a:t>
            </a:r>
          </a:p>
          <a:p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Vt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 2.5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MV</a:t>
            </a: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t=2.0 mm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57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694830" y="242111"/>
            <a:ext cx="4410075" cy="2819400"/>
            <a:chOff x="4721998" y="76200"/>
            <a:chExt cx="4410075" cy="2819400"/>
          </a:xfrm>
        </p:grpSpPr>
        <p:pic>
          <p:nvPicPr>
            <p:cNvPr id="6553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1998" y="76200"/>
              <a:ext cx="4410075" cy="2819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3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9868" y="119862"/>
              <a:ext cx="2056450" cy="14130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5" name="Group 14"/>
          <p:cNvGrpSpPr/>
          <p:nvPr/>
        </p:nvGrpSpPr>
        <p:grpSpPr>
          <a:xfrm>
            <a:off x="4845823" y="3422125"/>
            <a:ext cx="4286250" cy="2790825"/>
            <a:chOff x="4845823" y="3200400"/>
            <a:chExt cx="4286250" cy="2790825"/>
          </a:xfrm>
        </p:grpSpPr>
        <p:pic>
          <p:nvPicPr>
            <p:cNvPr id="6554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45823" y="3200400"/>
              <a:ext cx="4286250" cy="27908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5542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16123" y="3300412"/>
              <a:ext cx="1940195" cy="1295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8" y="321707"/>
            <a:ext cx="428625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4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57" y="3352800"/>
            <a:ext cx="4286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218953" y="2873650"/>
            <a:ext cx="304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Quarter symmetry structure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offset =0.5mm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706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0076"/>
            <a:ext cx="9144000" cy="5557848"/>
          </a:xfrm>
          <a:prstGeom prst="rect">
            <a:avLst/>
          </a:prstGeom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04951"/>
            <a:ext cx="690337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811" y="705094"/>
            <a:ext cx="2514600" cy="2977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68344" y="3683058"/>
            <a:ext cx="2804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F=12.5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Q=160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R’/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Q=434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/m (on axis)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      =465 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Ω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/m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(0.5m off)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θ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159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deg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19800" y="833765"/>
            <a:ext cx="8515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E-front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16875" y="655605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E-centre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624" y="716476"/>
            <a:ext cx="1533211" cy="549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983223" y="476456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E-centre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20484" y="110824"/>
            <a:ext cx="15526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 WG mode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45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962400" y="1241861"/>
            <a:ext cx="16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Full structure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on axis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76200"/>
            <a:ext cx="3272794" cy="20937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63167" y="883977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3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76200"/>
            <a:ext cx="3200400" cy="2070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6567" y="2128262"/>
            <a:ext cx="3273505" cy="2088951"/>
            <a:chOff x="231696" y="2146274"/>
            <a:chExt cx="3346610" cy="2156704"/>
          </a:xfrm>
        </p:grpSpPr>
        <p:pic>
          <p:nvPicPr>
            <p:cNvPr id="55307" name="Picture 1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1696" y="2146274"/>
              <a:ext cx="3346610" cy="21567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2743202" y="2223052"/>
              <a:ext cx="76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GB" sz="1200" baseline="-250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sz="1200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GB" sz="1200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sz="12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73930" y="2193621"/>
            <a:ext cx="2896347" cy="2088261"/>
            <a:chOff x="3544543" y="2196705"/>
            <a:chExt cx="3196594" cy="2088261"/>
          </a:xfrm>
        </p:grpSpPr>
        <p:grpSp>
          <p:nvGrpSpPr>
            <p:cNvPr id="5" name="Group 4"/>
            <p:cNvGrpSpPr/>
            <p:nvPr/>
          </p:nvGrpSpPr>
          <p:grpSpPr>
            <a:xfrm>
              <a:off x="3544543" y="2196705"/>
              <a:ext cx="3196594" cy="2088261"/>
              <a:chOff x="5562601" y="2169931"/>
              <a:chExt cx="3196594" cy="2088261"/>
            </a:xfrm>
          </p:grpSpPr>
          <p:pic>
            <p:nvPicPr>
              <p:cNvPr id="55306" name="Picture 1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62601" y="2169931"/>
                <a:ext cx="3196594" cy="208826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7" name="TextBox 26"/>
              <p:cNvSpPr txBox="1"/>
              <p:nvPr/>
            </p:nvSpPr>
            <p:spPr>
              <a:xfrm>
                <a:off x="6144697" y="2204503"/>
                <a:ext cx="45781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latin typeface="Times New Roman" pitchFamily="18" charset="0"/>
                    <a:cs typeface="Times New Roman" pitchFamily="18" charset="0"/>
                  </a:rPr>
                  <a:t>12.94 </a:t>
                </a:r>
                <a:endParaRPr lang="en-GB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433653" y="2639397"/>
                <a:ext cx="4847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latin typeface="Times New Roman" pitchFamily="18" charset="0"/>
                    <a:cs typeface="Times New Roman" pitchFamily="18" charset="0"/>
                  </a:rPr>
                  <a:t>14.45 </a:t>
                </a:r>
                <a:endParaRPr lang="en-GB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496366" y="3429173"/>
                <a:ext cx="532261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>
                    <a:latin typeface="Times New Roman" pitchFamily="18" charset="0"/>
                    <a:cs typeface="Times New Roman" pitchFamily="18" charset="0"/>
                  </a:rPr>
                  <a:t>16.4 </a:t>
                </a:r>
                <a:endParaRPr lang="en-GB" sz="800" b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867400" y="2260624"/>
              <a:ext cx="76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GB" sz="1200" baseline="-250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sz="1200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GB" sz="1200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sz="12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14260" y="4290889"/>
            <a:ext cx="3264773" cy="2078232"/>
            <a:chOff x="3067367" y="4217213"/>
            <a:chExt cx="3429000" cy="2141220"/>
          </a:xfrm>
        </p:grpSpPr>
        <p:pic>
          <p:nvPicPr>
            <p:cNvPr id="55308" name="Picture 12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7367" y="4217213"/>
              <a:ext cx="3429000" cy="2141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4476407" y="4724400"/>
              <a:ext cx="1123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Envelope wake</a:t>
              </a:r>
              <a:endParaRPr lang="en-GB" sz="12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799940" y="5574183"/>
              <a:ext cx="56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CC00FF"/>
                  </a:solidFill>
                  <a:latin typeface="Times New Roman" pitchFamily="18" charset="0"/>
                  <a:cs typeface="Times New Roman" pitchFamily="18" charset="0"/>
                </a:rPr>
                <a:t>Wake</a:t>
              </a:r>
              <a:endParaRPr lang="en-GB" sz="1200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367088"/>
              </p:ext>
            </p:extLst>
          </p:nvPr>
        </p:nvGraphicFramePr>
        <p:xfrm>
          <a:off x="294862" y="4505907"/>
          <a:ext cx="1104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2" name="Equation" r:id="rId8" imgW="1104840" imgH="545760" progId="Equation.3">
                  <p:embed/>
                </p:oleObj>
              </mc:Choice>
              <mc:Fallback>
                <p:oleObj name="Equation" r:id="rId8" imgW="1104840" imgH="545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4862" y="4505907"/>
                        <a:ext cx="1104900" cy="546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1996291"/>
              </p:ext>
            </p:extLst>
          </p:nvPr>
        </p:nvGraphicFramePr>
        <p:xfrm>
          <a:off x="1683319" y="4455107"/>
          <a:ext cx="1371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603" name="Equation" r:id="rId10" imgW="1371600" imgH="596880" progId="Equation.3">
                  <p:embed/>
                </p:oleObj>
              </mc:Choice>
              <mc:Fallback>
                <p:oleObj name="Equation" r:id="rId10" imgW="1371600" imgH="596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83319" y="4455107"/>
                        <a:ext cx="1371600" cy="59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2493" name="Picture 29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77" y="2145882"/>
            <a:ext cx="2797523" cy="1883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52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3774882" y="1022866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Full structure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offset =0.5mm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40568" y="838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78248"/>
            <a:ext cx="2990672" cy="197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444688" y="2294649"/>
            <a:ext cx="3015189" cy="2003426"/>
            <a:chOff x="5947350" y="2267830"/>
            <a:chExt cx="3015189" cy="2003426"/>
          </a:xfrm>
        </p:grpSpPr>
        <p:pic>
          <p:nvPicPr>
            <p:cNvPr id="6041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7350" y="2267830"/>
              <a:ext cx="3015189" cy="20034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042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2374813"/>
              <a:ext cx="1629814" cy="11322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TextBox 25"/>
            <p:cNvSpPr txBox="1"/>
            <p:nvPr/>
          </p:nvSpPr>
          <p:spPr>
            <a:xfrm>
              <a:off x="7939796" y="2479294"/>
              <a:ext cx="76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GB" sz="1200" baseline="-250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sz="1200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Z</a:t>
              </a:r>
              <a:r>
                <a:rPr lang="en-GB" sz="1200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sz="12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16755" y="2374528"/>
              <a:ext cx="38100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itchFamily="18" charset="0"/>
                  <a:cs typeface="Times New Roman" pitchFamily="18" charset="0"/>
                </a:rPr>
                <a:t>11.9 </a:t>
              </a:r>
              <a:endParaRPr lang="en-GB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778490" y="3397825"/>
              <a:ext cx="45781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b="1" dirty="0" smtClean="0">
                  <a:latin typeface="Times New Roman" pitchFamily="18" charset="0"/>
                  <a:cs typeface="Times New Roman" pitchFamily="18" charset="0"/>
                </a:rPr>
                <a:t>12.9 </a:t>
              </a:r>
              <a:endParaRPr lang="en-GB" sz="8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6200" y="2280736"/>
            <a:ext cx="3318129" cy="2125063"/>
            <a:chOff x="266991" y="2265842"/>
            <a:chExt cx="3297512" cy="2125063"/>
          </a:xfrm>
        </p:grpSpPr>
        <p:pic>
          <p:nvPicPr>
            <p:cNvPr id="6042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991" y="2265842"/>
              <a:ext cx="3297512" cy="21250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2362200" y="2718249"/>
              <a:ext cx="76199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GB" sz="1200" baseline="-250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sz="1200" baseline="-25000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sz="12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W</a:t>
              </a:r>
              <a:r>
                <a:rPr lang="en-GB" sz="1200" baseline="-25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sz="1200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795791" y="4323115"/>
            <a:ext cx="3429000" cy="2057400"/>
            <a:chOff x="3057446" y="4374619"/>
            <a:chExt cx="3257708" cy="2019779"/>
          </a:xfrm>
        </p:grpSpPr>
        <p:pic>
          <p:nvPicPr>
            <p:cNvPr id="60422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57446" y="4374619"/>
              <a:ext cx="3257708" cy="20197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3905566" y="4636071"/>
              <a:ext cx="112363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5F5F5F"/>
                  </a:solidFill>
                  <a:latin typeface="Times New Roman" pitchFamily="18" charset="0"/>
                  <a:cs typeface="Times New Roman" pitchFamily="18" charset="0"/>
                </a:rPr>
                <a:t>Envelope wake</a:t>
              </a:r>
              <a:endParaRPr lang="en-GB" sz="12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106213" y="5685197"/>
              <a:ext cx="56181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>
                  <a:solidFill>
                    <a:srgbClr val="CC00FF"/>
                  </a:solidFill>
                  <a:latin typeface="Times New Roman" pitchFamily="18" charset="0"/>
                  <a:cs typeface="Times New Roman" pitchFamily="18" charset="0"/>
                </a:rPr>
                <a:t>Wake</a:t>
              </a:r>
              <a:endParaRPr lang="en-GB" sz="1200" dirty="0">
                <a:solidFill>
                  <a:srgbClr val="CC00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042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071" y="155719"/>
            <a:ext cx="3394329" cy="2125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424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99" y="2309361"/>
            <a:ext cx="2762310" cy="1859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674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962400" y="1241861"/>
            <a:ext cx="16002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Full structure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on axis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57040" y="105513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6698" y="0"/>
            <a:ext cx="3445808" cy="227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1119" y="2374007"/>
            <a:ext cx="2937641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302" y="2420510"/>
            <a:ext cx="2753698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2667000" cy="1741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09440" y="1207532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554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345865"/>
            <a:ext cx="3057525" cy="1990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554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495800"/>
            <a:ext cx="2981325" cy="186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0373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6600" y="1138494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Full structure</a:t>
            </a: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Beam offset =0.5mm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0" y="75252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SPA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24113"/>
            <a:ext cx="3752850" cy="2210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2842871" cy="185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36397"/>
            <a:ext cx="2852737" cy="180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36769"/>
            <a:ext cx="3200400" cy="21172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187" y="2133600"/>
            <a:ext cx="2943225" cy="194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1007" y="2209800"/>
            <a:ext cx="1793754" cy="124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568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807" y="2161255"/>
            <a:ext cx="2819777" cy="189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641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288235"/>
            <a:ext cx="42862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3436951"/>
            <a:ext cx="428625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451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57400"/>
            <a:ext cx="4286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24200" y="660062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SPA</a:t>
            </a:r>
          </a:p>
          <a:p>
            <a:pPr marL="285750" indent="-285750">
              <a:buFontTx/>
              <a:buChar char="-"/>
            </a:pP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67102" y="1600200"/>
            <a:ext cx="1514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offset = 0 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53001" y="1410896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HHBC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06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39" y="732411"/>
            <a:ext cx="5428090" cy="3962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6800" y="0"/>
            <a:ext cx="693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Ridge loaded waveguide structures: Rama Calaga</a:t>
            </a:r>
            <a:endParaRPr lang="en-GB" sz="24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738854" y="739983"/>
                <a:ext cx="3084443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Double ridged 2 cell cavity:</a:t>
                </a:r>
              </a:p>
              <a:p>
                <a:pPr algn="ctr"/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12GHz SW cavity </a:t>
                </a:r>
              </a:p>
              <a:p>
                <a:pPr algn="ctr"/>
                <a:r>
                  <a:rPr lang="en-GB" sz="1400" dirty="0" err="1" smtClean="0">
                    <a:latin typeface="Times New Roman" pitchFamily="18" charset="0"/>
                    <a:cs typeface="Times New Roman" pitchFamily="18" charset="0"/>
                  </a:rPr>
                  <a:t>Efield</a:t>
                </a:r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 @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latin typeface="Cambria Math"/>
                        <a:cs typeface="Times New Roman" pitchFamily="18" charset="0"/>
                      </a:rPr>
                      <m:t>π</m:t>
                    </m:r>
                  </m:oMath>
                </a14:m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 mode</a:t>
                </a:r>
                <a:endParaRPr lang="en-GB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8854" y="739983"/>
                <a:ext cx="3084443" cy="738664"/>
              </a:xfrm>
              <a:prstGeom prst="rect">
                <a:avLst/>
              </a:prstGeom>
              <a:blipFill rotWithShape="1">
                <a:blip r:embed="rId3"/>
                <a:stretch>
                  <a:fillRect t="-820"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1091654" y="45596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indico.cern.ch/conferenceDisplay.py?confId=178008</a:t>
            </a:r>
            <a:endParaRPr lang="en-GB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0659" y="2592579"/>
            <a:ext cx="2921306" cy="163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538041" y="3895375"/>
            <a:ext cx="7184829" cy="2483214"/>
            <a:chOff x="538041" y="3895375"/>
            <a:chExt cx="7184829" cy="2483214"/>
          </a:xfrm>
        </p:grpSpPr>
        <p:grpSp>
          <p:nvGrpSpPr>
            <p:cNvPr id="14" name="Group 13"/>
            <p:cNvGrpSpPr/>
            <p:nvPr/>
          </p:nvGrpSpPr>
          <p:grpSpPr>
            <a:xfrm>
              <a:off x="538041" y="4238058"/>
              <a:ext cx="7184829" cy="2140531"/>
              <a:chOff x="538041" y="4238058"/>
              <a:chExt cx="7184829" cy="2140531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538041" y="4293715"/>
                <a:ext cx="4712744" cy="1586331"/>
                <a:chOff x="585747" y="4540196"/>
                <a:chExt cx="4712744" cy="1586331"/>
              </a:xfrm>
            </p:grpSpPr>
            <p:pic>
              <p:nvPicPr>
                <p:cNvPr id="68612" name="Picture 4"/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85747" y="4541520"/>
                  <a:ext cx="2476500" cy="1447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68613" name="Picture 5"/>
                <p:cNvPicPr>
                  <a:picLocks noChangeAspect="1" noChangeArrowheads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0" y="4540196"/>
                  <a:ext cx="2250491" cy="15863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  <p:sp>
            <p:nvSpPr>
              <p:cNvPr id="5" name="Rectangle 4"/>
              <p:cNvSpPr/>
              <p:nvPr/>
            </p:nvSpPr>
            <p:spPr>
              <a:xfrm>
                <a:off x="990600" y="5989320"/>
                <a:ext cx="156337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I. Ben-</a:t>
                </a:r>
                <a:r>
                  <a:rPr lang="en-GB" dirty="0" err="1"/>
                  <a:t>Zvi</a:t>
                </a:r>
                <a:r>
                  <a:rPr lang="en-GB" dirty="0"/>
                  <a:t> et al.</a:t>
                </a: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429000" y="6005424"/>
                <a:ext cx="1641027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J. </a:t>
                </a:r>
                <a:r>
                  <a:rPr lang="en-GB" dirty="0" err="1"/>
                  <a:t>Delayen</a:t>
                </a:r>
                <a:r>
                  <a:rPr lang="en-GB" dirty="0"/>
                  <a:t> et al.</a:t>
                </a: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1091654" y="5695380"/>
                <a:ext cx="146232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Quarter wave</a:t>
                </a: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429000" y="5772110"/>
                <a:ext cx="15132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Double ridged</a:t>
                </a:r>
              </a:p>
            </p:txBody>
          </p:sp>
          <p:pic>
            <p:nvPicPr>
              <p:cNvPr id="68614" name="Picture 6"/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34000" y="4238058"/>
                <a:ext cx="2388870" cy="156809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5993029" y="5770171"/>
                <a:ext cx="12860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4-rod cavity</a:t>
                </a: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5975796" y="6009257"/>
                <a:ext cx="136325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/>
                  <a:t>G. Burt et al.</a:t>
                </a:r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2286000" y="3895375"/>
              <a:ext cx="2819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b="1" dirty="0">
                  <a:latin typeface="Times New Roman" pitchFamily="18" charset="0"/>
                  <a:cs typeface="Times New Roman" pitchFamily="18" charset="0"/>
                </a:rPr>
                <a:t>Three Concepts for </a:t>
              </a:r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LHC</a:t>
              </a:r>
              <a:endParaRPr lang="en-GB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672597" y="1530672"/>
            <a:ext cx="3446638" cy="1141161"/>
            <a:chOff x="5672597" y="1530672"/>
            <a:chExt cx="3446638" cy="1141161"/>
          </a:xfrm>
        </p:grpSpPr>
        <p:pic>
          <p:nvPicPr>
            <p:cNvPr id="68610" name="Picture 2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8854" y="1530672"/>
              <a:ext cx="3200400" cy="9744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1" name="Straight Arrow Connector 20"/>
            <p:cNvCxnSpPr/>
            <p:nvPr/>
          </p:nvCxnSpPr>
          <p:spPr>
            <a:xfrm>
              <a:off x="5996050" y="1600200"/>
              <a:ext cx="0" cy="904922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>
              <a:off x="6445196" y="2616432"/>
              <a:ext cx="186060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162800" y="2425612"/>
              <a:ext cx="56007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25 mm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672597" y="1928967"/>
              <a:ext cx="661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12.9 mm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8458200" y="1847951"/>
              <a:ext cx="0" cy="373935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8458200" y="1928966"/>
              <a:ext cx="661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4.0 mm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4829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352799"/>
            <a:ext cx="4039925" cy="2666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647" y="304800"/>
            <a:ext cx="4048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7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29" y="344584"/>
            <a:ext cx="4286250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143" y="3291840"/>
            <a:ext cx="4286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09" y="3291841"/>
            <a:ext cx="2314982" cy="1394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2057400" y="1230868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offset = 0.5 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67200" y="27432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HHBC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1339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3352800"/>
            <a:ext cx="428625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01" y="3291230"/>
            <a:ext cx="428625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022" y="375399"/>
            <a:ext cx="4286250" cy="288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295525" y="23165"/>
            <a:ext cx="43717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Only dipole modes: EHBC quarter symmetry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71298" y="405155"/>
            <a:ext cx="4286250" cy="2886075"/>
            <a:chOff x="152400" y="304799"/>
            <a:chExt cx="4286250" cy="2886075"/>
          </a:xfrm>
        </p:grpSpPr>
        <p:pic>
          <p:nvPicPr>
            <p:cNvPr id="55301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04799"/>
              <a:ext cx="4286250" cy="288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2209800" y="666823"/>
              <a:ext cx="16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Off set = 0.25 mm</a:t>
              </a:r>
            </a:p>
            <a:p>
              <a:pPr marL="285750" indent="-285750">
                <a:buFontTx/>
                <a:buChar char="-"/>
              </a:pP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Off set = </a:t>
              </a:r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0.5 </a:t>
              </a: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mm</a:t>
              </a: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438400" y="15240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90800" y="1676400"/>
            <a:ext cx="838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HPA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71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945529"/>
              </p:ext>
            </p:extLst>
          </p:nvPr>
        </p:nvGraphicFramePr>
        <p:xfrm>
          <a:off x="198346" y="463820"/>
          <a:ext cx="8839199" cy="167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533843"/>
                <a:gridCol w="909083"/>
                <a:gridCol w="662171"/>
                <a:gridCol w="861829"/>
              </a:tblGrid>
              <a:tr h="33528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/x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cw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wgw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wgh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vg/c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V/V</a:t>
                      </a:r>
                      <a:r>
                        <a:rPr lang="en-GB" sz="140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GHz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</a:t>
                      </a:r>
                      <a:r>
                        <a:rPr lang="en-GB" sz="14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/sec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MW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12.22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11.99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3700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110.4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2795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16.3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11.06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5.5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3710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61.2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16.92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10.36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40.0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11.98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3399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32.3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2824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18.5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0.48</a:t>
                      </a:r>
                      <a:endParaRPr lang="en-GB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13787" y="762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Target :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 = 2770 =&gt;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V/V</a:t>
            </a:r>
            <a:r>
              <a:rPr lang="en-GB" baseline="-25000" dirty="0" smtClean="0"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= 0.5%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590800"/>
            <a:ext cx="2796580" cy="196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3337367" y="2590800"/>
            <a:ext cx="26212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Quarter symmetry cell</a:t>
            </a:r>
          </a:p>
          <a:p>
            <a:pPr algn="ctr"/>
            <a:r>
              <a:rPr lang="en-GB" dirty="0">
                <a:latin typeface="Times New Roman" pitchFamily="18" charset="0"/>
                <a:cs typeface="Times New Roman" pitchFamily="18" charset="0"/>
              </a:rPr>
              <a:t>HHBC</a:t>
            </a:r>
          </a:p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Monopole and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quadrupole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28753" y="3719310"/>
            <a:ext cx="3198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on axis : Offset = 0.0 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96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1050" y="304800"/>
            <a:ext cx="4286250" cy="279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656" y="304800"/>
            <a:ext cx="428625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378502"/>
            <a:ext cx="4286250" cy="267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88014"/>
            <a:ext cx="4286250" cy="285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5200" y="293021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offset  = 0.5 mm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58597" y="1447800"/>
            <a:ext cx="262123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Quarter symmetry cell</a:t>
            </a:r>
          </a:p>
          <a:p>
            <a:pPr algn="ctr"/>
            <a:r>
              <a:rPr lang="en-GB" dirty="0">
                <a:latin typeface="Times New Roman" pitchFamily="18" charset="0"/>
                <a:cs typeface="Times New Roman" pitchFamily="18" charset="0"/>
              </a:rPr>
              <a:t>HHBC</a:t>
            </a:r>
          </a:p>
          <a:p>
            <a:pPr algn="ctr"/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Monopole and </a:t>
            </a:r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quadrupole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13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7124700"/>
              </p:ext>
            </p:extLst>
          </p:nvPr>
        </p:nvGraphicFramePr>
        <p:xfrm>
          <a:off x="304800" y="3155950"/>
          <a:ext cx="1104900" cy="546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4" name="Equation" r:id="rId3" imgW="1104840" imgH="545760" progId="Equation.3">
                  <p:embed/>
                </p:oleObj>
              </mc:Choice>
              <mc:Fallback>
                <p:oleObj name="Equation" r:id="rId3" imgW="1104840" imgH="5457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3155950"/>
                        <a:ext cx="1104900" cy="546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0780617"/>
              </p:ext>
            </p:extLst>
          </p:nvPr>
        </p:nvGraphicFramePr>
        <p:xfrm>
          <a:off x="1859087" y="3122410"/>
          <a:ext cx="1371600" cy="59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575" name="Equation" r:id="rId5" imgW="1371600" imgH="596880" progId="Equation.3">
                  <p:embed/>
                </p:oleObj>
              </mc:Choice>
              <mc:Fallback>
                <p:oleObj name="Equation" r:id="rId5" imgW="1371600" imgH="596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59087" y="3122410"/>
                        <a:ext cx="1371600" cy="596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3416205" y="3276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E/E0 &lt; 10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-6</a:t>
            </a:r>
            <a:endParaRPr lang="en-GB" baseline="3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501" name="Picture 39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89" y="420217"/>
            <a:ext cx="4286250" cy="258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7506" name="Picture 40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941" y="163041"/>
            <a:ext cx="4286250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568605" y="34290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E/E0 &lt; 10</a:t>
            </a:r>
            <a:r>
              <a:rPr lang="en-GB" baseline="30000" dirty="0" smtClean="0">
                <a:latin typeface="Times New Roman" pitchFamily="18" charset="0"/>
                <a:cs typeface="Times New Roman" pitchFamily="18" charset="0"/>
              </a:rPr>
              <a:t>-6</a:t>
            </a:r>
            <a:endParaRPr lang="en-GB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4724400"/>
            <a:ext cx="3187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EHBC , HHBC?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86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58928" y="78035"/>
            <a:ext cx="4286250" cy="2762250"/>
            <a:chOff x="258928" y="304800"/>
            <a:chExt cx="4286250" cy="2762250"/>
          </a:xfrm>
        </p:grpSpPr>
        <p:pic>
          <p:nvPicPr>
            <p:cNvPr id="4199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928" y="304800"/>
              <a:ext cx="4286250" cy="2762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2994334" y="533400"/>
              <a:ext cx="1425265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EHBC</a:t>
              </a:r>
            </a:p>
            <a:p>
              <a:pPr marL="285750" indent="-285750">
                <a:buFontTx/>
                <a:buChar char="-"/>
              </a:pPr>
              <a:r>
                <a:rPr lang="en-GB" dirty="0">
                  <a:solidFill>
                    <a:srgbClr val="0070C0"/>
                  </a:solidFill>
                  <a:latin typeface="Times New Roman" pitchFamily="18" charset="0"/>
                  <a:cs typeface="Times New Roman" pitchFamily="18" charset="0"/>
                </a:rPr>
                <a:t>HHBC</a:t>
              </a:r>
            </a:p>
            <a:p>
              <a:pPr marL="285750" indent="-285750">
                <a:buFontTx/>
                <a:buChar char="-"/>
              </a:pPr>
              <a:r>
                <a:rPr lang="en-GB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HEBC</a:t>
              </a:r>
            </a:p>
            <a:p>
              <a:pPr marL="285750" indent="-285750">
                <a:buFontTx/>
                <a:buChar char="-"/>
              </a:pPr>
              <a:r>
                <a:rPr lang="en-GB" dirty="0" smtClean="0">
                  <a:solidFill>
                    <a:srgbClr val="00CCFF"/>
                  </a:solidFill>
                  <a:latin typeface="Times New Roman" pitchFamily="18" charset="0"/>
                  <a:cs typeface="Times New Roman" pitchFamily="18" charset="0"/>
                </a:rPr>
                <a:t>EEBC-X</a:t>
              </a:r>
              <a:endParaRPr lang="en-GB" dirty="0">
                <a:solidFill>
                  <a:srgbClr val="00CC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EEBC-Y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  <a:p>
              <a:pPr marL="285750" indent="-285750">
                <a:buFontTx/>
                <a:buChar char="-"/>
              </a:pPr>
              <a:endPara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809771" y="528019"/>
              <a:ext cx="118456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Offset = 0.5 mm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41993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78035"/>
            <a:ext cx="42862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99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688" y="2935380"/>
            <a:ext cx="530542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008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45650"/>
            <a:ext cx="4286250" cy="463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1905000" y="304800"/>
            <a:ext cx="5943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Higher order modes with deflecting mode @ 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2000" b="1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l-GR" sz="20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2000" b="1" dirty="0" smtClean="0">
                <a:latin typeface="Times New Roman" pitchFamily="18" charset="0"/>
                <a:cs typeface="Times New Roman" pitchFamily="18" charset="0"/>
              </a:rPr>
              <a:t>/6</a:t>
            </a:r>
            <a:endParaRPr lang="en-GB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046463"/>
              </p:ext>
            </p:extLst>
          </p:nvPr>
        </p:nvGraphicFramePr>
        <p:xfrm>
          <a:off x="4438650" y="1220885"/>
          <a:ext cx="4476748" cy="4663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2878"/>
                <a:gridCol w="1011290"/>
                <a:gridCol w="1011290"/>
                <a:gridCol w="1011290"/>
              </a:tblGrid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X </a:t>
                      </a: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/X (%)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t 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GB" sz="1200" b="0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(Deg.)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HOM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GB" sz="1200" b="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@ 0.4mm</a:t>
                      </a:r>
                      <a:endParaRPr lang="en-GB" sz="1200" b="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lang="en-GB" sz="1200" b="0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2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@ 1mm</a:t>
                      </a:r>
                      <a:endParaRPr lang="en-GB" sz="1200" b="0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endParaRPr lang="en-GB" sz="12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GHz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V/</a:t>
                      </a:r>
                      <a:r>
                        <a:rPr lang="en-GB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pC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V/</a:t>
                      </a:r>
                      <a:r>
                        <a:rPr lang="en-GB" sz="12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pC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11.9946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6.8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12.73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0.239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0.273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16.27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1.5x10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en-GB" sz="12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-10</a:t>
                      </a:r>
                      <a:endParaRPr lang="en-GB" sz="1200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GB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20.40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1.3x10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7.5x10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GB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20.89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1.579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22.56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0.025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0.153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algn="ctr"/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2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24.63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10.7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-3</a:t>
                      </a:r>
                      <a:endParaRPr lang="en-GB" sz="12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27.64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5.9x10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5.8x10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30.02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1.8x10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1.1x10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-8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291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30.72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0.913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04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562388"/>
              </p:ext>
            </p:extLst>
          </p:nvPr>
        </p:nvGraphicFramePr>
        <p:xfrm>
          <a:off x="76200" y="1371600"/>
          <a:ext cx="89154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9621"/>
                <a:gridCol w="582424"/>
                <a:gridCol w="582424"/>
                <a:gridCol w="582424"/>
                <a:gridCol w="582424"/>
                <a:gridCol w="728030"/>
                <a:gridCol w="1019241"/>
                <a:gridCol w="1019241"/>
                <a:gridCol w="800833"/>
                <a:gridCol w="770798"/>
                <a:gridCol w="830869"/>
                <a:gridCol w="907071"/>
              </a:tblGrid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#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Roundings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CH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GB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/E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</a:t>
                      </a:r>
                      <a:r>
                        <a:rPr lang="en-GB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/E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GB" baseline="-25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/E</a:t>
                      </a:r>
                      <a:r>
                        <a:rPr lang="en-GB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GB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GB" baseline="-25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GHz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mA/V</a:t>
                      </a:r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imes New Roman" pitchFamily="18" charset="0"/>
                          <a:cs typeface="Times New Roman" pitchFamily="18" charset="0"/>
                        </a:rPr>
                        <a:t>mA/V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5.5411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13.96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5.4706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11.9942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6.95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14.7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5.9</a:t>
                      </a:r>
                      <a:endParaRPr lang="en-GB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5.4218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7.38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6.7453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11.9936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10.8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29.5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12.49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6.7722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9.1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26.4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7.48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6.8143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9.2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25.1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9.75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8.035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15.02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40.1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27.8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8.055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1.9942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13.7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36.8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12.44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00CCFF">
                        <a:alpha val="50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8.0883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11.9945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14.8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37.4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17.46</a:t>
                      </a:r>
                      <a:endParaRPr lang="en-GB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1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1022545"/>
              </p:ext>
            </p:extLst>
          </p:nvPr>
        </p:nvGraphicFramePr>
        <p:xfrm>
          <a:off x="1985963" y="2495550"/>
          <a:ext cx="8128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2" name="Equation" r:id="rId3" imgW="812520" imgH="711000" progId="Equation.3">
                  <p:embed/>
                </p:oleObj>
              </mc:Choice>
              <mc:Fallback>
                <p:oleObj name="Equation" r:id="rId3" imgW="812520" imgH="711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85963" y="2495550"/>
                        <a:ext cx="812800" cy="711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61289631"/>
              </p:ext>
            </p:extLst>
          </p:nvPr>
        </p:nvGraphicFramePr>
        <p:xfrm>
          <a:off x="3730441" y="2514600"/>
          <a:ext cx="9017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3" name="Equation" r:id="rId5" imgW="901440" imgH="431640" progId="Equation.3">
                  <p:embed/>
                </p:oleObj>
              </mc:Choice>
              <mc:Fallback>
                <p:oleObj name="Equation" r:id="rId5" imgW="90144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30441" y="2514600"/>
                        <a:ext cx="9017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96133"/>
              </p:ext>
            </p:extLst>
          </p:nvPr>
        </p:nvGraphicFramePr>
        <p:xfrm>
          <a:off x="1905000" y="3733800"/>
          <a:ext cx="29210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4" name="Equation" r:id="rId7" imgW="2920680" imgH="469800" progId="Equation.3">
                  <p:embed/>
                </p:oleObj>
              </mc:Choice>
              <mc:Fallback>
                <p:oleObj name="Equation" r:id="rId7" imgW="29206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905000" y="3733800"/>
                        <a:ext cx="29210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185554"/>
              </p:ext>
            </p:extLst>
          </p:nvPr>
        </p:nvGraphicFramePr>
        <p:xfrm>
          <a:off x="1981200" y="860859"/>
          <a:ext cx="1447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5" name="Equation" r:id="rId9" imgW="1447560" imgH="431640" progId="Equation.3">
                  <p:embed/>
                </p:oleObj>
              </mc:Choice>
              <mc:Fallback>
                <p:oleObj name="Equation" r:id="rId9" imgW="1447560" imgH="431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981200" y="860859"/>
                        <a:ext cx="1447800" cy="431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121697"/>
              </p:ext>
            </p:extLst>
          </p:nvPr>
        </p:nvGraphicFramePr>
        <p:xfrm>
          <a:off x="2070100" y="4959350"/>
          <a:ext cx="2413000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6" name="Equation" r:id="rId11" imgW="2412720" imgH="482400" progId="Equation.3">
                  <p:embed/>
                </p:oleObj>
              </mc:Choice>
              <mc:Fallback>
                <p:oleObj name="Equation" r:id="rId11" imgW="241272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0100" y="4959350"/>
                        <a:ext cx="2413000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7267798"/>
              </p:ext>
            </p:extLst>
          </p:nvPr>
        </p:nvGraphicFramePr>
        <p:xfrm>
          <a:off x="2942831" y="4419600"/>
          <a:ext cx="6858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7" name="Equation" r:id="rId13" imgW="685800" imgH="393480" progId="Equation.3">
                  <p:embed/>
                </p:oleObj>
              </mc:Choice>
              <mc:Fallback>
                <p:oleObj name="Equation" r:id="rId13" imgW="685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942831" y="4419600"/>
                        <a:ext cx="6858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98933" y="304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What we need ?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57600" y="898161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or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4746842"/>
              </p:ext>
            </p:extLst>
          </p:nvPr>
        </p:nvGraphicFramePr>
        <p:xfrm>
          <a:off x="4311650" y="963613"/>
          <a:ext cx="9652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848" name="Equation" r:id="rId15" imgW="965160" imgH="215640" progId="Equation.3">
                  <p:embed/>
                </p:oleObj>
              </mc:Choice>
              <mc:Fallback>
                <p:oleObj name="Equation" r:id="rId15" imgW="965160" imgH="21564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1650" y="963613"/>
                        <a:ext cx="9652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410200" y="93826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= 15 @ 120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deg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ph.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dv.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19200" y="1643469"/>
            <a:ext cx="632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Can we calculate require power same as we do in acc. str. ?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3733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Units don’t match for the third term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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81600" y="49530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They do after some correction </a:t>
            </a:r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</a:p>
          <a:p>
            <a:r>
              <a:rPr lang="en-GB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Is it correct though?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098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089" y="4191000"/>
            <a:ext cx="2681733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141583" y="573913"/>
            <a:ext cx="3211218" cy="2762236"/>
            <a:chOff x="141583" y="573913"/>
            <a:chExt cx="3211218" cy="2762236"/>
          </a:xfrm>
        </p:grpSpPr>
        <p:grpSp>
          <p:nvGrpSpPr>
            <p:cNvPr id="17" name="Group 16"/>
            <p:cNvGrpSpPr/>
            <p:nvPr/>
          </p:nvGrpSpPr>
          <p:grpSpPr>
            <a:xfrm>
              <a:off x="141583" y="573913"/>
              <a:ext cx="3211218" cy="2762236"/>
              <a:chOff x="228600" y="15114"/>
              <a:chExt cx="3539709" cy="2971800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28600" y="15114"/>
                <a:ext cx="3539709" cy="2971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9" name="Straight Arrow Connector 8"/>
              <p:cNvCxnSpPr/>
              <p:nvPr/>
            </p:nvCxnSpPr>
            <p:spPr>
              <a:xfrm>
                <a:off x="1828800" y="1959786"/>
                <a:ext cx="0" cy="1019574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>
                <a:off x="3320286" y="1066800"/>
                <a:ext cx="401317" cy="0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stealth"/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1806759" y="2469573"/>
                <a:ext cx="228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a</a:t>
                </a:r>
                <a:endParaRPr lang="en-GB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279969" y="1219200"/>
                <a:ext cx="441633" cy="331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>
                    <a:latin typeface="Times New Roman" pitchFamily="18" charset="0"/>
                    <a:cs typeface="Times New Roman" pitchFamily="18" charset="0"/>
                  </a:rPr>
                  <a:t>t/2</a:t>
                </a:r>
                <a:endParaRPr lang="en-GB" sz="1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439181" y="1751082"/>
              <a:ext cx="35767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>
                  <a:latin typeface="Times New Roman" pitchFamily="18" charset="0"/>
                  <a:cs typeface="Times New Roman" pitchFamily="18" charset="0"/>
                </a:rPr>
                <a:t>rz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352800" y="4298820"/>
            <a:ext cx="2721442" cy="1690993"/>
            <a:chOff x="388872" y="4298821"/>
            <a:chExt cx="2721442" cy="1690993"/>
          </a:xfrm>
        </p:grpSpPr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872" y="4298821"/>
              <a:ext cx="2721442" cy="16909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1752147" y="4648200"/>
              <a:ext cx="5465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err="1" smtClean="0">
                  <a:latin typeface="Times New Roman" pitchFamily="18" charset="0"/>
                  <a:cs typeface="Times New Roman" pitchFamily="18" charset="0"/>
                </a:rPr>
                <a:t>Ey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7578083" y="5503353"/>
            <a:ext cx="476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 smtClean="0">
                <a:latin typeface="Times New Roman" pitchFamily="18" charset="0"/>
                <a:cs typeface="Times New Roman" pitchFamily="18" charset="0"/>
              </a:rPr>
              <a:t>Hx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066800" y="67396"/>
            <a:ext cx="766748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Ridge loaded crab cavity : f=12 GHz &amp; </a:t>
            </a:r>
            <a:r>
              <a:rPr lang="el-GR" sz="3000" dirty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GB" sz="3000" dirty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el-GR" sz="300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/3</a:t>
            </a:r>
            <a:endParaRPr lang="en-GB" sz="3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15494" y="3429000"/>
            <a:ext cx="1181100" cy="0"/>
          </a:xfrm>
          <a:prstGeom prst="straightConnector1">
            <a:avLst/>
          </a:prstGeom>
          <a:ln w="41275">
            <a:solidFill>
              <a:srgbClr val="FF0000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1000" y="2956697"/>
            <a:ext cx="1050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>Beam (z)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" name="Picture 14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688385"/>
            <a:ext cx="5567959" cy="319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172070" y="189214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GB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eam</a:t>
            </a:r>
            <a:endParaRPr lang="en-GB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69851" y="3723475"/>
            <a:ext cx="2650846" cy="2588112"/>
            <a:chOff x="369851" y="3723475"/>
            <a:chExt cx="2650846" cy="2588112"/>
          </a:xfrm>
        </p:grpSpPr>
        <p:pic>
          <p:nvPicPr>
            <p:cNvPr id="55298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9851" y="3723475"/>
              <a:ext cx="2614255" cy="25881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/>
            <p:nvPr/>
          </p:nvSpPr>
          <p:spPr>
            <a:xfrm>
              <a:off x="2512742" y="5024643"/>
              <a:ext cx="50795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err="1" smtClean="0">
                  <a:latin typeface="Times New Roman" pitchFamily="18" charset="0"/>
                  <a:cs typeface="Times New Roman" pitchFamily="18" charset="0"/>
                </a:rPr>
                <a:t>rx</a:t>
              </a:r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/2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2545706" y="5017531"/>
              <a:ext cx="36407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Arrow Connector 40"/>
          <p:cNvCxnSpPr/>
          <p:nvPr/>
        </p:nvCxnSpPr>
        <p:spPr>
          <a:xfrm>
            <a:off x="609600" y="2051037"/>
            <a:ext cx="2374506" cy="0"/>
          </a:xfrm>
          <a:prstGeom prst="straightConnector1">
            <a:avLst/>
          </a:prstGeom>
          <a:ln w="15875"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50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632966"/>
              </p:ext>
            </p:extLst>
          </p:nvPr>
        </p:nvGraphicFramePr>
        <p:xfrm>
          <a:off x="550578" y="621394"/>
          <a:ext cx="3433764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4588"/>
                <a:gridCol w="1144588"/>
                <a:gridCol w="1144588"/>
              </a:tblGrid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3.5 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ϕ</a:t>
                      </a:r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(Deg.)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3937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4076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83.2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400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32.4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473902"/>
              </p:ext>
            </p:extLst>
          </p:nvPr>
        </p:nvGraphicFramePr>
        <p:xfrm>
          <a:off x="5029200" y="574406"/>
          <a:ext cx="3733800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33450"/>
                <a:gridCol w="933450"/>
                <a:gridCol w="933450"/>
                <a:gridCol w="933450"/>
              </a:tblGrid>
              <a:tr h="250371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3.5 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1.5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ϕ</a:t>
                      </a:r>
                      <a:endParaRPr lang="en-GB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180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4556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5562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6426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17.78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23.18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23.6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0371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39.73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28.1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171036" y="5410199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Circular shape of the cavity may not be so efficient!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Need to reduce v</a:t>
            </a:r>
            <a:r>
              <a:rPr lang="en-GB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g  </a:t>
            </a:r>
            <a:r>
              <a:rPr lang="en-GB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without much change in R/Q</a:t>
            </a:r>
            <a:endParaRPr lang="en-GB" b="1" baseline="-25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04800" y="2667000"/>
            <a:ext cx="3810000" cy="2479710"/>
            <a:chOff x="228600" y="4190294"/>
            <a:chExt cx="3276599" cy="2175616"/>
          </a:xfrm>
        </p:grpSpPr>
        <p:pic>
          <p:nvPicPr>
            <p:cNvPr id="53685" name="Picture 43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4190294"/>
              <a:ext cx="3209925" cy="21756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514600" y="4778261"/>
              <a:ext cx="99059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-- Unloaded</a:t>
              </a:r>
            </a:p>
            <a:p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- Loaded</a:t>
              </a:r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GB" sz="10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371600" y="4732094"/>
              <a:ext cx="1037463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1200" b="1" dirty="0" smtClean="0">
                  <a:latin typeface="Times New Roman" pitchFamily="18" charset="0"/>
                  <a:cs typeface="Times New Roman" pitchFamily="18" charset="0"/>
                </a:rPr>
                <a:t>ϕ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sz="1200" b="1" dirty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l-GR" sz="1200" b="1" dirty="0" smtClean="0"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/3</a:t>
              </a:r>
            </a:p>
            <a:p>
              <a:r>
                <a:rPr lang="en-GB" sz="1200" b="1" dirty="0" err="1" smtClean="0">
                  <a:latin typeface="Times New Roman" pitchFamily="18" charset="0"/>
                  <a:cs typeface="Times New Roman" pitchFamily="18" charset="0"/>
                </a:rPr>
                <a:t>Nc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=15</a:t>
              </a:r>
            </a:p>
            <a:p>
              <a:r>
                <a:rPr lang="en-GB" sz="1200" b="1" dirty="0" err="1" smtClean="0">
                  <a:latin typeface="Times New Roman" pitchFamily="18" charset="0"/>
                  <a:cs typeface="Times New Roman" pitchFamily="18" charset="0"/>
                </a:rPr>
                <a:t>Vt</a:t>
              </a:r>
              <a:r>
                <a:rPr lang="en-GB" sz="1200" b="1" dirty="0" smtClean="0">
                  <a:latin typeface="Times New Roman" pitchFamily="18" charset="0"/>
                  <a:cs typeface="Times New Roman" pitchFamily="18" charset="0"/>
                </a:rPr>
                <a:t>= 2.55 MV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2262" y="5364766"/>
              <a:ext cx="76976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a = 2.5 mm</a:t>
              </a: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41417" y="4446744"/>
              <a:ext cx="76976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a = </a:t>
              </a:r>
              <a:r>
                <a:rPr lang="en-GB" sz="1000" dirty="0" smtClean="0">
                  <a:latin typeface="Times New Roman" pitchFamily="18" charset="0"/>
                  <a:cs typeface="Times New Roman" pitchFamily="18" charset="0"/>
                </a:rPr>
                <a:t>3.0 </a:t>
              </a:r>
              <a:r>
                <a:rPr lang="en-GB" sz="1000" dirty="0">
                  <a:latin typeface="Times New Roman" pitchFamily="18" charset="0"/>
                  <a:cs typeface="Times New Roman" pitchFamily="18" charset="0"/>
                </a:rPr>
                <a:t>mm</a:t>
              </a:r>
            </a:p>
          </p:txBody>
        </p:sp>
      </p:grpSp>
      <p:sp>
        <p:nvSpPr>
          <p:cNvPr id="35" name="Rectangle 34"/>
          <p:cNvSpPr/>
          <p:nvPr/>
        </p:nvSpPr>
        <p:spPr>
          <a:xfrm>
            <a:off x="1465625" y="-6759"/>
            <a:ext cx="587853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000" dirty="0" smtClean="0">
                <a:latin typeface="Times New Roman" pitchFamily="18" charset="0"/>
                <a:cs typeface="Times New Roman" pitchFamily="18" charset="0"/>
              </a:rPr>
              <a:t>Ridge loaded crab cavity : f=12 GHz</a:t>
            </a:r>
            <a:endParaRPr lang="en-GB" sz="3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665396" y="2690465"/>
            <a:ext cx="3833888" cy="2467509"/>
            <a:chOff x="4665396" y="2690465"/>
            <a:chExt cx="3833888" cy="2467509"/>
          </a:xfrm>
        </p:grpSpPr>
        <p:grpSp>
          <p:nvGrpSpPr>
            <p:cNvPr id="25" name="Group 24"/>
            <p:cNvGrpSpPr/>
            <p:nvPr/>
          </p:nvGrpSpPr>
          <p:grpSpPr>
            <a:xfrm>
              <a:off x="4665396" y="2690465"/>
              <a:ext cx="3763997" cy="2467509"/>
              <a:chOff x="4889390" y="3697307"/>
              <a:chExt cx="3763997" cy="2467509"/>
            </a:xfrm>
          </p:grpSpPr>
          <p:pic>
            <p:nvPicPr>
              <p:cNvPr id="53686" name="Picture 43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89390" y="3697307"/>
                <a:ext cx="3763997" cy="24675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7725355" y="3986579"/>
                <a:ext cx="70403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200" dirty="0" smtClean="0">
                    <a:latin typeface="Times New Roman" pitchFamily="18" charset="0"/>
                    <a:cs typeface="Times New Roman" pitchFamily="18" charset="0"/>
                  </a:rPr>
                  <a:t>ϕ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2</a:t>
                </a:r>
                <a:r>
                  <a:rPr lang="el-GR" sz="1200" dirty="0" smtClean="0"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/3</a:t>
                </a:r>
              </a:p>
              <a:p>
                <a:r>
                  <a:rPr lang="en-GB" sz="1200" dirty="0" err="1" smtClean="0">
                    <a:latin typeface="Times New Roman" pitchFamily="18" charset="0"/>
                    <a:cs typeface="Times New Roman" pitchFamily="18" charset="0"/>
                  </a:rPr>
                  <a:t>Nc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=15</a:t>
                </a:r>
                <a:endParaRPr lang="en-GB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5591580" y="5003190"/>
                <a:ext cx="70403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1200" dirty="0" smtClean="0">
                    <a:latin typeface="Times New Roman" pitchFamily="18" charset="0"/>
                    <a:cs typeface="Times New Roman" pitchFamily="18" charset="0"/>
                  </a:rPr>
                  <a:t>ϕ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= 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5</a:t>
                </a:r>
                <a:r>
                  <a:rPr lang="el-GR" sz="1200" dirty="0" smtClean="0"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/6</a:t>
                </a:r>
              </a:p>
              <a:p>
                <a:r>
                  <a:rPr lang="en-GB" sz="1200" dirty="0" err="1" smtClean="0">
                    <a:latin typeface="Times New Roman" pitchFamily="18" charset="0"/>
                    <a:cs typeface="Times New Roman" pitchFamily="18" charset="0"/>
                  </a:rPr>
                  <a:t>Nc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=12</a:t>
                </a:r>
                <a:endParaRPr lang="en-GB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6468237" y="4448244"/>
                <a:ext cx="103746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Times New Roman" pitchFamily="18" charset="0"/>
                    <a:cs typeface="Times New Roman" pitchFamily="18" charset="0"/>
                  </a:rPr>
                  <a:t>a=5.0 mm</a:t>
                </a:r>
              </a:p>
              <a:p>
                <a:r>
                  <a:rPr lang="en-GB" sz="1200" b="1" dirty="0" err="1" smtClean="0">
                    <a:latin typeface="Times New Roman" pitchFamily="18" charset="0"/>
                    <a:cs typeface="Times New Roman" pitchFamily="18" charset="0"/>
                  </a:rPr>
                  <a:t>Vt</a:t>
                </a:r>
                <a:r>
                  <a:rPr lang="en-GB" sz="1200" b="1" dirty="0" smtClean="0">
                    <a:latin typeface="Times New Roman" pitchFamily="18" charset="0"/>
                    <a:cs typeface="Times New Roman" pitchFamily="18" charset="0"/>
                  </a:rPr>
                  <a:t>= 2.55 MV</a:t>
                </a: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176212" y="4077204"/>
              <a:ext cx="23230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>
                  <a:latin typeface="Times New Roman" pitchFamily="18" charset="0"/>
                  <a:cs typeface="Times New Roman" pitchFamily="18" charset="0"/>
                </a:rPr>
                <a:t>Beam offset </a:t>
              </a:r>
              <a:r>
                <a:rPr lang="en-GB" b="1" dirty="0" smtClean="0">
                  <a:latin typeface="Times New Roman" pitchFamily="18" charset="0"/>
                  <a:cs typeface="Times New Roman" pitchFamily="18" charset="0"/>
                </a:rPr>
                <a:t>= 0.4 </a:t>
              </a:r>
              <a:r>
                <a:rPr lang="en-GB" b="1" dirty="0">
                  <a:latin typeface="Times New Roman" pitchFamily="18" charset="0"/>
                  <a:cs typeface="Times New Roman" pitchFamily="18" charset="0"/>
                </a:rPr>
                <a:t>mm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81752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249391" y="626590"/>
            <a:ext cx="3003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where the parameter needs to be minimised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is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7845242"/>
              </p:ext>
            </p:extLst>
          </p:nvPr>
        </p:nvGraphicFramePr>
        <p:xfrm>
          <a:off x="7467600" y="917662"/>
          <a:ext cx="749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442" name="Equation" r:id="rId3" imgW="749160" imgH="444240" progId="Equation.3">
                  <p:embed/>
                </p:oleObj>
              </mc:Choice>
              <mc:Fallback>
                <p:oleObj name="Equation" r:id="rId3" imgW="749160" imgH="4442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67600" y="917662"/>
                        <a:ext cx="749300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1858376" y="0"/>
            <a:ext cx="65660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Rectangular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cell: One extra handle </a:t>
            </a:r>
            <a:r>
              <a:rPr lang="en-GB" sz="2600" dirty="0" smtClean="0">
                <a:latin typeface="Times New Roman" pitchFamily="18" charset="0"/>
                <a:cs typeface="Times New Roman" pitchFamily="18" charset="0"/>
              </a:rPr>
              <a:t>to tune </a:t>
            </a:r>
            <a:r>
              <a:rPr lang="el-GR" sz="2600" b="1" dirty="0" smtClean="0">
                <a:latin typeface="Times New Roman" pitchFamily="18" charset="0"/>
                <a:cs typeface="Times New Roman" pitchFamily="18" charset="0"/>
              </a:rPr>
              <a:t>χ</a:t>
            </a:r>
            <a:endParaRPr lang="en-GB" sz="2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345632"/>
              </p:ext>
            </p:extLst>
          </p:nvPr>
        </p:nvGraphicFramePr>
        <p:xfrm>
          <a:off x="7073090" y="1496744"/>
          <a:ext cx="1982118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1518"/>
                <a:gridCol w="990600"/>
              </a:tblGrid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5.0</a:t>
                      </a:r>
                      <a:endParaRPr lang="en-GB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t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X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12.0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18.24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2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3798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(R/Q)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21.26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2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200" i="1" dirty="0" smtClean="0"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27.31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Pin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170.4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59080">
                <a:tc>
                  <a:txBody>
                    <a:bodyPr/>
                    <a:lstStyle/>
                    <a:p>
                      <a:pPr algn="ctr"/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GB" sz="12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/sec)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32092.7</a:t>
                      </a:r>
                      <a:endParaRPr lang="en-GB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47" name="Group 46"/>
          <p:cNvGrpSpPr/>
          <p:nvPr/>
        </p:nvGrpSpPr>
        <p:grpSpPr>
          <a:xfrm>
            <a:off x="-17881" y="492443"/>
            <a:ext cx="6216595" cy="5578673"/>
            <a:chOff x="228600" y="492443"/>
            <a:chExt cx="6216595" cy="5578673"/>
          </a:xfrm>
        </p:grpSpPr>
        <p:pic>
          <p:nvPicPr>
            <p:cNvPr id="54429" name="Picture 15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2885" y="492443"/>
              <a:ext cx="2790031" cy="52708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4427" name="Picture 15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5795" y="509507"/>
              <a:ext cx="2819400" cy="5240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682796" y="1419131"/>
              <a:ext cx="351159" cy="27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>
                  <a:latin typeface="Times New Roman" pitchFamily="18" charset="0"/>
                  <a:cs typeface="Times New Roman" pitchFamily="18" charset="0"/>
                </a:rPr>
                <a:t>rx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841180" y="5789927"/>
              <a:ext cx="2701736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1600200" y="2115676"/>
              <a:ext cx="0" cy="1999124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1020268" y="3120895"/>
              <a:ext cx="5037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2a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609600" y="611011"/>
              <a:ext cx="0" cy="5110251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228600" y="3203090"/>
              <a:ext cx="347891" cy="27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Y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880000" y="5761887"/>
              <a:ext cx="314150" cy="274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X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110403" y="1820849"/>
              <a:ext cx="207499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" name="Group 17"/>
            <p:cNvGrpSpPr/>
            <p:nvPr/>
          </p:nvGrpSpPr>
          <p:grpSpPr>
            <a:xfrm>
              <a:off x="2048207" y="3061850"/>
              <a:ext cx="157075" cy="131252"/>
              <a:chOff x="2725968" y="3130137"/>
              <a:chExt cx="172024" cy="146901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2725968" y="3130137"/>
                <a:ext cx="172024" cy="146901"/>
              </a:xfrm>
              <a:prstGeom prst="ellipse">
                <a:avLst/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>
                <a:off x="2730302" y="3160895"/>
                <a:ext cx="146832" cy="8162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744538" y="3151650"/>
                <a:ext cx="141264" cy="95207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/>
            <p:cNvSpPr txBox="1"/>
            <p:nvPr/>
          </p:nvSpPr>
          <p:spPr>
            <a:xfrm>
              <a:off x="2258820" y="2928210"/>
              <a:ext cx="11701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Beam (z)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>
              <a:off x="3636008" y="5763339"/>
              <a:ext cx="2809187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878420" y="5763339"/>
              <a:ext cx="3141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Z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865021" y="1752600"/>
              <a:ext cx="3511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 smtClean="0">
                  <a:latin typeface="Times New Roman" pitchFamily="18" charset="0"/>
                  <a:cs typeface="Times New Roman" pitchFamily="18" charset="0"/>
                </a:rPr>
                <a:t>rz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4656151" y="2077902"/>
              <a:ext cx="7620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4343400" y="2739190"/>
              <a:ext cx="1219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Beam (z)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3651910" y="1295400"/>
              <a:ext cx="1012192" cy="0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3992241" y="1384520"/>
              <a:ext cx="4273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t/2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4343400" y="3131349"/>
              <a:ext cx="121920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6096000" y="4464901"/>
            <a:ext cx="2959208" cy="1939925"/>
            <a:chOff x="6096000" y="4464901"/>
            <a:chExt cx="2959208" cy="1939925"/>
          </a:xfrm>
        </p:grpSpPr>
        <p:grpSp>
          <p:nvGrpSpPr>
            <p:cNvPr id="2" name="Group 1"/>
            <p:cNvGrpSpPr/>
            <p:nvPr/>
          </p:nvGrpSpPr>
          <p:grpSpPr>
            <a:xfrm>
              <a:off x="6096000" y="4464901"/>
              <a:ext cx="2959208" cy="1939925"/>
              <a:chOff x="6096000" y="4464901"/>
              <a:chExt cx="2959208" cy="1939925"/>
            </a:xfrm>
          </p:grpSpPr>
          <p:pic>
            <p:nvPicPr>
              <p:cNvPr id="54425" name="Picture 153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6000" y="4464901"/>
                <a:ext cx="2959208" cy="19399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8" name="Rectangle 27"/>
              <p:cNvSpPr/>
              <p:nvPr/>
            </p:nvSpPr>
            <p:spPr>
              <a:xfrm>
                <a:off x="7751194" y="4487598"/>
                <a:ext cx="1295400" cy="64633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l-GR" sz="1200" dirty="0">
                    <a:latin typeface="Times New Roman" pitchFamily="18" charset="0"/>
                    <a:cs typeface="Times New Roman" pitchFamily="18" charset="0"/>
                  </a:rPr>
                  <a:t>ϕ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 = 2</a:t>
                </a:r>
                <a:r>
                  <a:rPr lang="el-GR" sz="1200" dirty="0">
                    <a:latin typeface="Times New Roman" pitchFamily="18" charset="0"/>
                    <a:cs typeface="Times New Roman" pitchFamily="18" charset="0"/>
                  </a:rPr>
                  <a:t>π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/3</a:t>
                </a:r>
              </a:p>
              <a:p>
                <a:r>
                  <a:rPr lang="en-GB" sz="1200" dirty="0" err="1">
                    <a:latin typeface="Times New Roman" pitchFamily="18" charset="0"/>
                    <a:cs typeface="Times New Roman" pitchFamily="18" charset="0"/>
                  </a:rPr>
                  <a:t>Nc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=15</a:t>
                </a:r>
              </a:p>
              <a:p>
                <a:r>
                  <a:rPr lang="en-GB" sz="1200" dirty="0" err="1">
                    <a:latin typeface="Times New Roman" pitchFamily="18" charset="0"/>
                    <a:cs typeface="Times New Roman" pitchFamily="18" charset="0"/>
                  </a:rPr>
                  <a:t>Vt</a:t>
                </a:r>
                <a:r>
                  <a:rPr lang="en-GB" sz="1200" dirty="0">
                    <a:latin typeface="Times New Roman" pitchFamily="18" charset="0"/>
                    <a:cs typeface="Times New Roman" pitchFamily="18" charset="0"/>
                  </a:rPr>
                  <a:t>= 2.5 </a:t>
                </a:r>
                <a:r>
                  <a:rPr lang="en-GB" sz="1200" dirty="0" smtClean="0">
                    <a:latin typeface="Times New Roman" pitchFamily="18" charset="0"/>
                    <a:cs typeface="Times New Roman" pitchFamily="18" charset="0"/>
                  </a:rPr>
                  <a:t>MV</a:t>
                </a:r>
                <a:endParaRPr lang="en-GB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6599334" y="5562600"/>
                <a:ext cx="115186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000" dirty="0" smtClean="0">
                    <a:latin typeface="Times New Roman" pitchFamily="18" charset="0"/>
                    <a:cs typeface="Times New Roman" pitchFamily="18" charset="0"/>
                  </a:rPr>
                  <a:t>-- Unloaded</a:t>
                </a:r>
              </a:p>
              <a:p>
                <a:r>
                  <a:rPr lang="en-GB" sz="1000" dirty="0" smtClean="0">
                    <a:latin typeface="Times New Roman" pitchFamily="18" charset="0"/>
                    <a:cs typeface="Times New Roman" pitchFamily="18" charset="0"/>
                  </a:rPr>
                  <a:t>- </a:t>
                </a:r>
                <a:r>
                  <a:rPr lang="en-GB" sz="1000" dirty="0" smtClean="0">
                    <a:latin typeface="Times New Roman" pitchFamily="18" charset="0"/>
                    <a:cs typeface="Times New Roman" pitchFamily="18" charset="0"/>
                  </a:rPr>
                  <a:t>Loaded</a:t>
                </a:r>
                <a:endParaRPr lang="en-GB" sz="10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3" name="Rectangle 52"/>
            <p:cNvSpPr/>
            <p:nvPr/>
          </p:nvSpPr>
          <p:spPr>
            <a:xfrm>
              <a:off x="6529014" y="5188642"/>
              <a:ext cx="1403405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000" b="1" dirty="0">
                  <a:latin typeface="Times New Roman" pitchFamily="18" charset="0"/>
                  <a:cs typeface="Times New Roman" pitchFamily="18" charset="0"/>
                </a:rPr>
                <a:t>Beam offset </a:t>
              </a:r>
              <a:r>
                <a:rPr lang="en-GB" sz="1000" b="1" dirty="0" smtClean="0">
                  <a:latin typeface="Times New Roman" pitchFamily="18" charset="0"/>
                  <a:cs typeface="Times New Roman" pitchFamily="18" charset="0"/>
                </a:rPr>
                <a:t>= 0.4 </a:t>
              </a:r>
              <a:r>
                <a:rPr lang="en-GB" sz="1000" b="1" dirty="0">
                  <a:latin typeface="Times New Roman" pitchFamily="18" charset="0"/>
                  <a:cs typeface="Times New Roman" pitchFamily="18" charset="0"/>
                </a:rPr>
                <a:t>mm</a:t>
              </a:r>
              <a:endParaRPr lang="en-GB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27752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743546" y="460020"/>
            <a:ext cx="8367324" cy="5911311"/>
            <a:chOff x="381001" y="-5040"/>
            <a:chExt cx="9053123" cy="6449751"/>
          </a:xfrm>
        </p:grpSpPr>
        <p:pic>
          <p:nvPicPr>
            <p:cNvPr id="1536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8071" y="3139772"/>
              <a:ext cx="4306053" cy="322953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8785" y="3244311"/>
              <a:ext cx="4267200" cy="32004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5400" y="-5040"/>
              <a:ext cx="4328724" cy="32465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36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001" y="-630"/>
              <a:ext cx="4393377" cy="32950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Rectangle 7"/>
          <p:cNvSpPr/>
          <p:nvPr/>
        </p:nvSpPr>
        <p:spPr>
          <a:xfrm>
            <a:off x="4343400" y="2816606"/>
            <a:ext cx="1143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200" b="1" dirty="0">
                <a:latin typeface="Times New Roman" pitchFamily="18" charset="0"/>
                <a:cs typeface="Times New Roman" pitchFamily="18" charset="0"/>
              </a:rPr>
              <a:t>ϕ</a:t>
            </a:r>
            <a:r>
              <a:rPr lang="en-GB" sz="1200" b="1" dirty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l-GR" sz="1200" b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/6</a:t>
            </a:r>
          </a:p>
          <a:p>
            <a:r>
              <a:rPr lang="en-GB" sz="1200" b="1" dirty="0" err="1" smtClean="0">
                <a:latin typeface="Times New Roman" pitchFamily="18" charset="0"/>
                <a:cs typeface="Times New Roman" pitchFamily="18" charset="0"/>
              </a:rPr>
              <a:t>Nc</a:t>
            </a:r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=12</a:t>
            </a:r>
            <a:endParaRPr lang="en-GB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 20 MV/m</a:t>
            </a:r>
          </a:p>
          <a:p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Vt</a:t>
            </a:r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= 2.5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MV</a:t>
            </a:r>
          </a:p>
          <a:p>
            <a:r>
              <a:rPr lang="en-GB" sz="1200" dirty="0">
                <a:latin typeface="Times New Roman" pitchFamily="18" charset="0"/>
                <a:cs typeface="Times New Roman" pitchFamily="18" charset="0"/>
              </a:rPr>
              <a:t>t=6.0 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mm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723239" y="-4178"/>
            <a:ext cx="277031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600" b="1" dirty="0" smtClean="0">
                <a:latin typeface="Times New Roman" pitchFamily="18" charset="0"/>
                <a:cs typeface="Times New Roman" pitchFamily="18" charset="0"/>
              </a:rPr>
              <a:t>Optimisation scan</a:t>
            </a:r>
            <a:endParaRPr lang="en-GB" sz="2600" b="1" dirty="0"/>
          </a:p>
        </p:txBody>
      </p:sp>
    </p:spTree>
    <p:extLst>
      <p:ext uri="{BB962C8B-B14F-4D97-AF65-F5344CB8AC3E}">
        <p14:creationId xmlns:p14="http://schemas.microsoft.com/office/powerpoint/2010/main" val="213152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2968165"/>
              </p:ext>
            </p:extLst>
          </p:nvPr>
        </p:nvGraphicFramePr>
        <p:xfrm>
          <a:off x="4648200" y="5638800"/>
          <a:ext cx="124460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38" name="Equation" r:id="rId3" imgW="1244520" imgH="469800" progId="Equation.3">
                  <p:embed/>
                </p:oleObj>
              </mc:Choice>
              <mc:Fallback>
                <p:oleObj name="Equation" r:id="rId3" imgW="124452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48200" y="5638800"/>
                        <a:ext cx="1244600" cy="46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5"/>
          <p:cNvGrpSpPr/>
          <p:nvPr/>
        </p:nvGrpSpPr>
        <p:grpSpPr>
          <a:xfrm>
            <a:off x="292852" y="548136"/>
            <a:ext cx="4286250" cy="2828925"/>
            <a:chOff x="110206" y="152400"/>
            <a:chExt cx="4286250" cy="2828925"/>
          </a:xfrm>
        </p:grpSpPr>
        <p:pic>
          <p:nvPicPr>
            <p:cNvPr id="15000" name="Picture 66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06" y="152400"/>
              <a:ext cx="4286250" cy="28289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2036193" y="1563353"/>
              <a:ext cx="9508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sz="1000" b="1" dirty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ϕ</a:t>
              </a:r>
              <a:r>
                <a:rPr lang="en-GB" sz="1000" b="1" dirty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GB" sz="10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5</a:t>
              </a:r>
              <a:r>
                <a:rPr lang="el-GR" sz="10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GB" sz="10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/6</a:t>
              </a:r>
            </a:p>
            <a:p>
              <a:r>
                <a:rPr lang="en-GB" sz="1000" b="1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Nc</a:t>
              </a:r>
              <a:r>
                <a:rPr lang="en-GB" sz="10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 = 12</a:t>
              </a:r>
              <a:endParaRPr lang="en-GB" sz="1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000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Et </a:t>
              </a:r>
              <a:r>
                <a:rPr lang="en-GB" sz="1000" dirty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= 20 MV/m</a:t>
              </a:r>
            </a:p>
            <a:p>
              <a:r>
                <a:rPr lang="en-GB" sz="1000" dirty="0" err="1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Vt</a:t>
              </a:r>
              <a:r>
                <a:rPr lang="en-GB" sz="1000" dirty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000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2.55 MV</a:t>
              </a:r>
              <a:endParaRPr lang="en-GB" sz="1000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996393" y="305054"/>
              <a:ext cx="990600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sz="1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ϕ</a:t>
              </a:r>
              <a:r>
                <a:rPr lang="en-GB" sz="1000" b="1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= </a:t>
              </a:r>
              <a:r>
                <a:rPr lang="en-GB" sz="1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l-GR" sz="1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π</a:t>
              </a:r>
              <a:r>
                <a:rPr lang="en-GB" sz="1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/3</a:t>
              </a:r>
            </a:p>
            <a:p>
              <a:r>
                <a:rPr lang="en-GB" sz="1000" b="1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Nc</a:t>
              </a:r>
              <a:r>
                <a:rPr lang="en-GB" sz="1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 = 15</a:t>
              </a:r>
              <a:endParaRPr lang="en-GB" sz="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Et </a:t>
              </a:r>
              <a:r>
                <a:rPr lang="en-GB" sz="1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 20 MV/m</a:t>
              </a:r>
            </a:p>
            <a:p>
              <a:r>
                <a:rPr lang="en-GB" sz="1000" dirty="0" err="1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Vt</a:t>
              </a:r>
              <a:r>
                <a:rPr lang="en-GB" sz="1000" dirty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000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2.55 MV</a:t>
              </a:r>
              <a:endParaRPr lang="en-GB" sz="1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3280662" y="196426"/>
              <a:ext cx="9637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285750" indent="-285750">
                <a:buFontTx/>
                <a:buChar char="-"/>
              </a:pPr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Loaded</a:t>
              </a:r>
            </a:p>
            <a:p>
              <a:r>
                <a:rPr lang="en-GB" sz="1200" dirty="0" smtClean="0">
                  <a:latin typeface="Times New Roman" pitchFamily="18" charset="0"/>
                  <a:cs typeface="Times New Roman" pitchFamily="18" charset="0"/>
                </a:rPr>
                <a:t>--  Unloaded</a:t>
              </a:r>
              <a:endParaRPr lang="en-GB" sz="1200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990600" y="196426"/>
              <a:ext cx="40908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1" dirty="0" smtClean="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16.5</a:t>
              </a:r>
              <a:endParaRPr lang="en-GB" sz="1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70322" y="648997"/>
              <a:ext cx="409086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b="1" dirty="0" smtClean="0">
                  <a:solidFill>
                    <a:srgbClr val="3333FF"/>
                  </a:solidFill>
                  <a:latin typeface="Times New Roman" pitchFamily="18" charset="0"/>
                  <a:cs typeface="Times New Roman" pitchFamily="18" charset="0"/>
                </a:rPr>
                <a:t>16.2</a:t>
              </a:r>
              <a:endParaRPr lang="en-GB" sz="1000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152247"/>
              </p:ext>
            </p:extLst>
          </p:nvPr>
        </p:nvGraphicFramePr>
        <p:xfrm>
          <a:off x="4876800" y="1177131"/>
          <a:ext cx="3628775" cy="4358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10877"/>
                <a:gridCol w="1058949"/>
                <a:gridCol w="1058949"/>
              </a:tblGrid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X 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9.38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a 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rx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/X (%)</a:t>
                      </a:r>
                      <a:endParaRPr lang="en-GB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Φ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(Deg.)</a:t>
                      </a:r>
                      <a:endParaRPr lang="en-GB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150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  <a:endParaRPr lang="en-GB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rz</a:t>
                      </a:r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2.332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4.4145</a:t>
                      </a:r>
                      <a:endParaRPr lang="en-GB" sz="16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algn="ctr"/>
                      <a:r>
                        <a:rPr lang="en-GB" sz="1600" i="0" dirty="0" smtClean="0">
                          <a:latin typeface="Times New Roman" pitchFamily="18" charset="0"/>
                          <a:cs typeface="Times New Roman" pitchFamily="18" charset="0"/>
                        </a:rPr>
                        <a:t>Q</a:t>
                      </a:r>
                      <a:endParaRPr lang="en-GB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3271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3864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el-GR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68.91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algn="ctr"/>
                      <a:r>
                        <a:rPr lang="en-GB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GB" sz="1600" i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GB" sz="1600" i="1" dirty="0" smtClean="0">
                          <a:latin typeface="Times New Roman" pitchFamily="18" charset="0"/>
                          <a:cs typeface="Times New Roman" pitchFamily="18" charset="0"/>
                        </a:rPr>
                        <a:t>/c</a:t>
                      </a: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7.64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8.6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χ</a:t>
                      </a:r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(m</a:t>
                      </a:r>
                      <a:r>
                        <a:rPr lang="en-GB" sz="1600" baseline="300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/sec)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2771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2769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No of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GB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 (MW)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16.5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16.2</a:t>
                      </a:r>
                      <a:endParaRPr lang="en-GB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28941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Δ</a:t>
                      </a:r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V/V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rgbClr val="3333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0.5</a:t>
                      </a:r>
                      <a:endParaRPr lang="en-GB" sz="1600" dirty="0">
                        <a:solidFill>
                          <a:srgbClr val="3333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628900" y="86471"/>
            <a:ext cx="449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Un-damped const. imp. structure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92852" y="3472171"/>
            <a:ext cx="4286250" cy="2838450"/>
            <a:chOff x="4572000" y="142875"/>
            <a:chExt cx="4286250" cy="2838450"/>
          </a:xfrm>
        </p:grpSpPr>
        <p:grpSp>
          <p:nvGrpSpPr>
            <p:cNvPr id="22" name="Group 21"/>
            <p:cNvGrpSpPr/>
            <p:nvPr/>
          </p:nvGrpSpPr>
          <p:grpSpPr>
            <a:xfrm>
              <a:off x="4572000" y="142875"/>
              <a:ext cx="4286250" cy="2838450"/>
              <a:chOff x="4572000" y="142875"/>
              <a:chExt cx="4286250" cy="2838450"/>
            </a:xfrm>
          </p:grpSpPr>
          <p:pic>
            <p:nvPicPr>
              <p:cNvPr id="24" name="Picture 670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142875"/>
                <a:ext cx="4286250" cy="28384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" name="Rectangle 24"/>
              <p:cNvSpPr/>
              <p:nvPr/>
            </p:nvSpPr>
            <p:spPr>
              <a:xfrm>
                <a:off x="6096000" y="424934"/>
                <a:ext cx="22531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dirty="0">
                    <a:latin typeface="Times New Roman" pitchFamily="18" charset="0"/>
                    <a:cs typeface="Times New Roman" pitchFamily="18" charset="0"/>
                  </a:rPr>
                  <a:t>Beam offset </a:t>
                </a:r>
                <a:r>
                  <a:rPr lang="en-GB" dirty="0" smtClean="0">
                    <a:latin typeface="Times New Roman" pitchFamily="18" charset="0"/>
                    <a:cs typeface="Times New Roman" pitchFamily="18" charset="0"/>
                  </a:rPr>
                  <a:t>= 0.4 </a:t>
                </a:r>
                <a:r>
                  <a:rPr lang="en-GB" dirty="0">
                    <a:latin typeface="Times New Roman" pitchFamily="18" charset="0"/>
                    <a:cs typeface="Times New Roman" pitchFamily="18" charset="0"/>
                  </a:rPr>
                  <a:t>mm</a:t>
                </a:r>
                <a:endParaRPr lang="en-GB" dirty="0"/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5486400" y="1573005"/>
              <a:ext cx="14643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GB" baseline="-25000" dirty="0">
                  <a:latin typeface="Times New Roman" pitchFamily="18" charset="0"/>
                  <a:cs typeface="Times New Roman" pitchFamily="18" charset="0"/>
                </a:rPr>
                <a:t>T</a:t>
              </a:r>
              <a:r>
                <a:rPr lang="en-GB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GB" dirty="0" smtClean="0">
                  <a:latin typeface="Times New Roman" pitchFamily="18" charset="0"/>
                  <a:cs typeface="Times New Roman" pitchFamily="18" charset="0"/>
                </a:rPr>
                <a:t>=2.55 MV</a:t>
              </a:r>
              <a:endParaRPr lang="en-GB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5719406"/>
              </p:ext>
            </p:extLst>
          </p:nvPr>
        </p:nvGraphicFramePr>
        <p:xfrm>
          <a:off x="8153400" y="5638800"/>
          <a:ext cx="7493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39" name="Equation" r:id="rId7" imgW="749160" imgH="444240" progId="Equation.3">
                  <p:embed/>
                </p:oleObj>
              </mc:Choice>
              <mc:Fallback>
                <p:oleObj name="Equation" r:id="rId7" imgW="749160" imgH="4442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53400" y="5638800"/>
                        <a:ext cx="7493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/>
          <p:nvPr/>
        </p:nvSpPr>
        <p:spPr>
          <a:xfrm>
            <a:off x="4876800" y="702931"/>
            <a:ext cx="403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Target for (</a:t>
            </a:r>
            <a:r>
              <a:rPr lang="el-GR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en-GB" b="1" dirty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V/V </a:t>
            </a:r>
            <a:r>
              <a:rPr lang="en-GB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=0.5 %) =&gt; </a:t>
            </a:r>
            <a:r>
              <a:rPr lang="el-GR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χ</a:t>
            </a:r>
            <a:r>
              <a:rPr lang="en-GB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 = 2770</a:t>
            </a:r>
            <a:endParaRPr lang="en-GB" dirty="0">
              <a:solidFill>
                <a:srgbClr val="3333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74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4547452" y="3393198"/>
            <a:ext cx="4520348" cy="2702802"/>
            <a:chOff x="4419600" y="3401573"/>
            <a:chExt cx="3276594" cy="190702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9600" y="3401573"/>
              <a:ext cx="3276594" cy="1907025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6358453" y="3697272"/>
              <a:ext cx="105983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X=9.38 mm</a:t>
              </a:r>
            </a:p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t=6 mm</a:t>
              </a:r>
            </a:p>
            <a:p>
              <a:r>
                <a:rPr lang="en-GB" sz="1400" dirty="0" err="1" smtClean="0">
                  <a:latin typeface="Times New Roman" pitchFamily="18" charset="0"/>
                  <a:cs typeface="Times New Roman" pitchFamily="18" charset="0"/>
                </a:rPr>
                <a:t>rx</a:t>
              </a:r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/x=40%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52400" y="295136"/>
            <a:ext cx="4051629" cy="3020881"/>
            <a:chOff x="914400" y="358867"/>
            <a:chExt cx="3421309" cy="199125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358867"/>
              <a:ext cx="3421309" cy="1991251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794763" y="409133"/>
              <a:ext cx="1305459" cy="486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F=11.99 GHz</a:t>
              </a:r>
            </a:p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Q=3246</a:t>
              </a: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θ = 150 </a:t>
              </a:r>
              <a:r>
                <a:rPr lang="en-GB" sz="1400" b="1" dirty="0" err="1" smtClean="0">
                  <a:latin typeface="Times New Roman" pitchFamily="18" charset="0"/>
                  <a:cs typeface="Times New Roman" pitchFamily="18" charset="0"/>
                </a:rPr>
                <a:t>deg</a:t>
              </a:r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07733" y="329592"/>
            <a:ext cx="4371660" cy="2876770"/>
            <a:chOff x="5350959" y="409133"/>
            <a:chExt cx="3328392" cy="193370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50959" y="409133"/>
              <a:ext cx="3322429" cy="1933702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7129433" y="521222"/>
              <a:ext cx="154991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vg/c=2.8 %</a:t>
              </a:r>
            </a:p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R/Q=125 </a:t>
              </a:r>
              <a:r>
                <a:rPr lang="el-GR" sz="1400" dirty="0" smtClean="0">
                  <a:latin typeface="Times New Roman" pitchFamily="18" charset="0"/>
                  <a:cs typeface="Times New Roman" pitchFamily="18" charset="0"/>
                </a:rPr>
                <a:t>Ω</a:t>
              </a:r>
              <a:endParaRPr lang="en-GB" sz="1400" dirty="0" smtClean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l-GR" sz="1400" dirty="0" smtClean="0">
                  <a:latin typeface="Times New Roman" pitchFamily="18" charset="0"/>
                  <a:cs typeface="Times New Roman" pitchFamily="18" charset="0"/>
                </a:rPr>
                <a:t>χ</a:t>
              </a:r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 = 693 (m</a:t>
              </a:r>
              <a:r>
                <a:rPr lang="en-GB" sz="1400" baseline="30000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l-GR" sz="1400" dirty="0">
                  <a:latin typeface="Times New Roman" pitchFamily="18" charset="0"/>
                  <a:cs typeface="Times New Roman" pitchFamily="18" charset="0"/>
                </a:rPr>
                <a:t>Ω</a:t>
              </a:r>
              <a:r>
                <a:rPr lang="en-GB" sz="1400" dirty="0">
                  <a:latin typeface="Times New Roman" pitchFamily="18" charset="0"/>
                  <a:cs typeface="Times New Roman" pitchFamily="18" charset="0"/>
                </a:rPr>
                <a:t>/sec)</a:t>
              </a:r>
              <a:endParaRPr lang="en-GB" sz="14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81000" y="3304326"/>
            <a:ext cx="4051629" cy="2845965"/>
            <a:chOff x="381000" y="3872352"/>
            <a:chExt cx="3481984" cy="202656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000" y="3872352"/>
              <a:ext cx="3481984" cy="202656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437251" y="4114800"/>
              <a:ext cx="114415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F=12.8</a:t>
              </a:r>
            </a:p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Q=25</a:t>
              </a:r>
            </a:p>
            <a:p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θ </a:t>
              </a:r>
              <a:r>
                <a:rPr lang="en-GB" sz="1400" dirty="0"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GB" sz="1400" dirty="0" smtClean="0">
                  <a:latin typeface="Times New Roman" pitchFamily="18" charset="0"/>
                  <a:cs typeface="Times New Roman" pitchFamily="18" charset="0"/>
                </a:rPr>
                <a:t>166 </a:t>
              </a:r>
              <a:r>
                <a:rPr lang="en-GB" sz="1400" dirty="0" err="1" smtClean="0">
                  <a:latin typeface="Times New Roman" pitchFamily="18" charset="0"/>
                  <a:cs typeface="Times New Roman" pitchFamily="18" charset="0"/>
                </a:rPr>
                <a:t>deg</a:t>
              </a:r>
              <a:endParaRPr lang="en-GB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7222269" y="2142177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GB" b="1" dirty="0" smtClean="0">
                <a:latin typeface="Times New Roman" pitchFamily="18" charset="0"/>
                <a:cs typeface="Times New Roman" pitchFamily="18" charset="0"/>
              </a:rPr>
              <a:t>=150 deg.</a:t>
            </a:r>
            <a:endParaRPr lang="en-GB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96633" y="4744599"/>
            <a:ext cx="14719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WGW</a:t>
            </a:r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= 12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WGH= 40 </a:t>
            </a:r>
            <a:r>
              <a:rPr lang="en-GB" sz="1400" dirty="0">
                <a:latin typeface="Times New Roman" pitchFamily="18" charset="0"/>
                <a:cs typeface="Times New Roman" pitchFamily="18" charset="0"/>
              </a:rPr>
              <a:t>mm</a:t>
            </a:r>
          </a:p>
          <a:p>
            <a:r>
              <a:rPr lang="en-GB" sz="1400" b="1" u="sng" dirty="0" smtClean="0">
                <a:latin typeface="Times New Roman" pitchFamily="18" charset="0"/>
                <a:cs typeface="Times New Roman" pitchFamily="18" charset="0"/>
              </a:rPr>
              <a:t>CW= 8 mm</a:t>
            </a:r>
            <a:endParaRPr lang="en-GB" sz="14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400" dirty="0" smtClean="0">
                <a:latin typeface="Times New Roman" pitchFamily="18" charset="0"/>
                <a:cs typeface="Times New Roman" pitchFamily="18" charset="0"/>
              </a:rPr>
              <a:t>CH= 1 mm</a:t>
            </a:r>
            <a:endParaRPr lang="en-GB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73649" y="-80667"/>
            <a:ext cx="30197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latin typeface="Times New Roman" pitchFamily="18" charset="0"/>
                <a:cs typeface="Times New Roman" pitchFamily="18" charset="0"/>
              </a:rPr>
              <a:t>Waveguide damping</a:t>
            </a:r>
            <a:endParaRPr lang="en-GB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19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69130</TotalTime>
  <Words>1756</Words>
  <Application>Microsoft Office PowerPoint</Application>
  <PresentationFormat>On-screen Show (4:3)</PresentationFormat>
  <Paragraphs>814</Paragraphs>
  <Slides>38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Office Theme</vt:lpstr>
      <vt:lpstr>Equation</vt:lpstr>
      <vt:lpstr>PowerPoint Presentation</vt:lpstr>
      <vt:lpstr>CLIC crab cavity – base line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Remarks</vt:lpstr>
      <vt:lpstr>Additional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CLIC_G_Dipole</dc:title>
  <dc:creator>Vasim Firoj Khan</dc:creator>
  <cp:lastModifiedBy>vkhan</cp:lastModifiedBy>
  <cp:revision>1739</cp:revision>
  <cp:lastPrinted>2012-10-18T09:33:07Z</cp:lastPrinted>
  <dcterms:created xsi:type="dcterms:W3CDTF">2006-08-16T00:00:00Z</dcterms:created>
  <dcterms:modified xsi:type="dcterms:W3CDTF">2013-01-30T09:42:26Z</dcterms:modified>
</cp:coreProperties>
</file>