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2" r:id="rId3"/>
    <p:sldId id="266" r:id="rId4"/>
    <p:sldId id="283" r:id="rId5"/>
    <p:sldId id="286" r:id="rId6"/>
    <p:sldId id="287" r:id="rId7"/>
    <p:sldId id="288" r:id="rId8"/>
    <p:sldId id="313" r:id="rId9"/>
    <p:sldId id="295" r:id="rId10"/>
    <p:sldId id="296" r:id="rId11"/>
    <p:sldId id="301" r:id="rId12"/>
    <p:sldId id="302" r:id="rId13"/>
    <p:sldId id="307" r:id="rId14"/>
    <p:sldId id="279" r:id="rId15"/>
    <p:sldId id="276" r:id="rId16"/>
    <p:sldId id="309" r:id="rId17"/>
    <p:sldId id="310" r:id="rId18"/>
    <p:sldId id="332" r:id="rId19"/>
    <p:sldId id="331" r:id="rId20"/>
    <p:sldId id="311" r:id="rId21"/>
    <p:sldId id="316" r:id="rId22"/>
    <p:sldId id="317" r:id="rId23"/>
    <p:sldId id="324" r:id="rId24"/>
    <p:sldId id="262" r:id="rId25"/>
    <p:sldId id="329" r:id="rId26"/>
    <p:sldId id="328" r:id="rId27"/>
    <p:sldId id="319" r:id="rId28"/>
    <p:sldId id="323" r:id="rId29"/>
    <p:sldId id="320" r:id="rId30"/>
    <p:sldId id="321" r:id="rId31"/>
    <p:sldId id="322" r:id="rId32"/>
    <p:sldId id="314" r:id="rId33"/>
    <p:sldId id="260" r:id="rId34"/>
    <p:sldId id="330" r:id="rId35"/>
    <p:sldId id="29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8A"/>
    <a:srgbClr val="001C54"/>
    <a:srgbClr val="740B23"/>
    <a:srgbClr val="740321"/>
    <a:srgbClr val="700000"/>
    <a:srgbClr val="0033CC"/>
    <a:srgbClr val="15E7F1"/>
    <a:srgbClr val="F610CA"/>
    <a:srgbClr val="008000"/>
    <a:srgbClr val="640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2705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02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07C0C-9509-4C8B-AA51-8DB9C7B2291D}" type="datetimeFigureOut">
              <a:rPr lang="en-GB" smtClean="0"/>
              <a:pPr/>
              <a:t>29/01/2013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555FA-B6A4-4E9C-9C91-B75D1319083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62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2C6A2-ED6E-426F-A9C8-B8353E8FD42E}" type="datetimeFigureOut">
              <a:rPr lang="en-GB" smtClean="0"/>
              <a:pPr/>
              <a:t>29/01/2013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245B0-4103-4FE0-A56D-9B0B7FD9AD8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74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Pilot Beams</a:t>
            </a:r>
          </a:p>
          <a:p>
            <a:pPr lvl="1"/>
            <a:r>
              <a:rPr lang="en-US" dirty="0" smtClean="0"/>
              <a:t>Main Beam</a:t>
            </a:r>
          </a:p>
          <a:p>
            <a:pPr lvl="2"/>
            <a:r>
              <a:rPr lang="en-US" dirty="0" smtClean="0"/>
              <a:t>First injection into </a:t>
            </a:r>
            <a:r>
              <a:rPr lang="en-US" dirty="0" err="1" smtClean="0"/>
              <a:t>linac</a:t>
            </a:r>
            <a:r>
              <a:rPr lang="en-US" dirty="0" smtClean="0"/>
              <a:t>: 6 bunches, in 10ns spacing</a:t>
            </a:r>
          </a:p>
          <a:p>
            <a:pPr lvl="1"/>
            <a:r>
              <a:rPr lang="en-US" dirty="0" smtClean="0"/>
              <a:t>Drive Beam </a:t>
            </a:r>
          </a:p>
          <a:p>
            <a:pPr lvl="2"/>
            <a:r>
              <a:rPr lang="en-US" dirty="0" smtClean="0"/>
              <a:t>First injection: 30 bunches, 24 * 83 </a:t>
            </a:r>
            <a:r>
              <a:rPr lang="en-US" dirty="0" err="1" smtClean="0"/>
              <a:t>ps</a:t>
            </a:r>
            <a:r>
              <a:rPr lang="en-US" dirty="0" smtClean="0"/>
              <a:t> spacing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84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effectLst/>
              </a:rPr>
              <a:t>that the average losses are related to the nominal beam envelope since all static errors are corrected and the jitter contribution is averaged out;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07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Ionization Chambers fulfill necessary requirements for machine protection and diagnostics</a:t>
            </a:r>
          </a:p>
          <a:p>
            <a:pPr lvl="1"/>
            <a:r>
              <a:rPr lang="en-US" dirty="0" smtClean="0"/>
              <a:t>LHC Ionization Chamber + readout electronics</a:t>
            </a:r>
          </a:p>
          <a:p>
            <a:pPr lvl="2"/>
            <a:r>
              <a:rPr lang="en-US" dirty="0" smtClean="0">
                <a:solidFill>
                  <a:srgbClr val="002E8A"/>
                </a:solidFill>
              </a:rPr>
              <a:t>Dynamic Range 10</a:t>
            </a:r>
            <a:r>
              <a:rPr lang="en-US" baseline="30000" dirty="0" smtClean="0">
                <a:solidFill>
                  <a:srgbClr val="002E8A"/>
                </a:solidFill>
              </a:rPr>
              <a:t>5</a:t>
            </a:r>
            <a:r>
              <a:rPr lang="en-US" dirty="0" smtClean="0">
                <a:solidFill>
                  <a:srgbClr val="002E8A"/>
                </a:solidFill>
              </a:rPr>
              <a:t> (10</a:t>
            </a:r>
            <a:r>
              <a:rPr lang="en-US" baseline="30000" dirty="0" smtClean="0">
                <a:solidFill>
                  <a:srgbClr val="002E8A"/>
                </a:solidFill>
              </a:rPr>
              <a:t>6</a:t>
            </a:r>
            <a:r>
              <a:rPr lang="en-US" dirty="0" smtClean="0">
                <a:solidFill>
                  <a:srgbClr val="002E8A"/>
                </a:solidFill>
              </a:rPr>
              <a:t> under investigation)</a:t>
            </a:r>
          </a:p>
          <a:p>
            <a:pPr lvl="2"/>
            <a:r>
              <a:rPr lang="en-US" dirty="0" smtClean="0">
                <a:solidFill>
                  <a:srgbClr val="002E8A"/>
                </a:solidFill>
              </a:rPr>
              <a:t>Sensitivity 7e10</a:t>
            </a:r>
            <a:r>
              <a:rPr lang="en-US" baseline="30000" dirty="0" smtClean="0">
                <a:solidFill>
                  <a:srgbClr val="002E8A"/>
                </a:solidFill>
              </a:rPr>
              <a:t>-9</a:t>
            </a:r>
            <a:r>
              <a:rPr lang="en-US" dirty="0" smtClean="0">
                <a:solidFill>
                  <a:srgbClr val="002E8A"/>
                </a:solidFill>
              </a:rPr>
              <a:t> </a:t>
            </a:r>
            <a:r>
              <a:rPr lang="en-US" dirty="0" err="1" smtClean="0">
                <a:solidFill>
                  <a:srgbClr val="002E8A"/>
                </a:solidFill>
              </a:rPr>
              <a:t>Gy</a:t>
            </a:r>
            <a:endParaRPr lang="en-US" dirty="0" smtClean="0">
              <a:solidFill>
                <a:srgbClr val="002E8A"/>
              </a:solidFill>
            </a:endParaRPr>
          </a:p>
          <a:p>
            <a:pPr lvl="1"/>
            <a:r>
              <a:rPr lang="en-US" dirty="0" smtClean="0"/>
              <a:t>See: CLIC CDR</a:t>
            </a:r>
          </a:p>
          <a:p>
            <a:r>
              <a:rPr lang="en-US" dirty="0" smtClean="0"/>
              <a:t>But: High costs due to the large number of BLMs required</a:t>
            </a:r>
          </a:p>
          <a:p>
            <a:pPr lvl="1"/>
            <a:r>
              <a:rPr lang="en-US" dirty="0" smtClean="0"/>
              <a:t>&gt;45 thousand </a:t>
            </a:r>
            <a:r>
              <a:rPr lang="en-US" dirty="0" err="1" smtClean="0"/>
              <a:t>quadrupole</a:t>
            </a:r>
            <a:r>
              <a:rPr lang="en-US" dirty="0" smtClean="0"/>
              <a:t> magnets over 42 km (41.5 thousand in the decelerator modules)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Investigate Alternative Technologies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75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Need to Consider:</a:t>
            </a:r>
          </a:p>
          <a:p>
            <a:pPr lvl="1"/>
            <a:r>
              <a:rPr lang="en-US" dirty="0" smtClean="0"/>
              <a:t>The number of photons generated in fiber</a:t>
            </a:r>
          </a:p>
          <a:p>
            <a:pPr lvl="1"/>
            <a:r>
              <a:rPr lang="en-US" dirty="0" smtClean="0"/>
              <a:t>The fraction of those photons transmitted</a:t>
            </a:r>
          </a:p>
          <a:p>
            <a:pPr lvl="2"/>
            <a:r>
              <a:rPr lang="en-US" dirty="0" smtClean="0"/>
              <a:t>As a function of β and α  </a:t>
            </a:r>
          </a:p>
          <a:p>
            <a:pPr lvl="1"/>
            <a:r>
              <a:rPr lang="en-US" dirty="0" smtClean="0"/>
              <a:t>The fraction exiting the fiber (i.e. within the nominal exit cone)</a:t>
            </a:r>
          </a:p>
          <a:p>
            <a:pPr lvl="1"/>
            <a:r>
              <a:rPr lang="en-US" dirty="0" smtClean="0"/>
              <a:t>for a given fiber diameter and Numerical Aperture (NA)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65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Number of  photons exiting within  the acceptance cone; loss at a  single aperture; d=365µm;  NA = 0.22</a:t>
            </a:r>
          </a:p>
          <a:p>
            <a:pPr lvl="1"/>
            <a:r>
              <a:rPr lang="en-US" sz="1600" dirty="0" smtClean="0"/>
              <a:t>Dynamic Range for downstream  detection: Considered Arrival  duration of the photons 100m fiber (410ns)</a:t>
            </a:r>
          </a:p>
          <a:p>
            <a:pPr lvl="1"/>
            <a:r>
              <a:rPr lang="en-US" sz="1600" dirty="0" smtClean="0"/>
              <a:t>Not including Attenuation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512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‘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errorbars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‘.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just show the width of the rising edge. The width of the rising edge is for upstream and downstream nearly the same but the blue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errorbars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bigger (signals are much more shifted together at the downstream side which can be also seen from the space time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diagramms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farest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point is less than 30 cm away from the black line!</a:t>
            </a:r>
            <a:b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976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81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BEAM Conditions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Factor 4 , Stable Beam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14 A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Pulse length ~240ns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245B0-4103-4FE0-A56D-9B0B7FD9AD8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947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wrap="square">
            <a:noAutofit/>
          </a:bodyPr>
          <a:lstStyle>
            <a:lvl1pPr algn="ctr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199"/>
            <a:ext cx="8229600" cy="5257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838199"/>
            <a:ext cx="8229600" cy="5257801"/>
          </a:xfrm>
          <a:prstGeom prst="rect">
            <a:avLst/>
          </a:prstGeom>
        </p:spPr>
        <p:txBody>
          <a:bodyPr vert="horz" lIns="612000" tIns="324000" rIns="91440" bIns="45720" rtlCol="0" anchor="t" anchorCtr="0">
            <a:normAutofit/>
          </a:bodyPr>
          <a:lstStyle>
            <a:lvl1pPr>
              <a:defRPr b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9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199"/>
            <a:ext cx="8229600" cy="52578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105518"/>
            <a:ext cx="3670236" cy="43088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475488" y="371475"/>
            <a:ext cx="822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8229"/>
            <a:ext cx="3674789" cy="461665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9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94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Sophie Mallows, CLIC Workshop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9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75488" y="6324600"/>
            <a:ext cx="8229600" cy="0"/>
          </a:xfrm>
          <a:prstGeom prst="line">
            <a:avLst/>
          </a:prstGeom>
          <a:ln w="19050">
            <a:solidFill>
              <a:srgbClr val="001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199"/>
            <a:ext cx="8229600" cy="525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rgbClr val="002E8A"/>
          </a:solidFill>
          <a:effectLst>
            <a:outerShdw blurRad="38100" dist="38100" dir="2700000" algn="tl" rotWithShape="0">
              <a:prstClr val="black">
                <a:alpha val="43000"/>
              </a:prstClr>
            </a:outerShdw>
          </a:effectLst>
          <a:latin typeface="Tw Cen MT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§"/>
        <a:defRPr sz="2400" kern="1200">
          <a:solidFill>
            <a:srgbClr val="002E8A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Tw Cen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Tw Cen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Tw Cen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Tw Cen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wmf"/><Relationship Id="rId18" Type="http://schemas.openxmlformats.org/officeDocument/2006/relationships/oleObject" Target="../embeddings/oleObject7.bin"/><Relationship Id="rId26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3.wmf"/><Relationship Id="rId7" Type="http://schemas.openxmlformats.org/officeDocument/2006/relationships/image" Target="../media/image15.png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1.wmf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6.bin"/><Relationship Id="rId20" Type="http://schemas.openxmlformats.org/officeDocument/2006/relationships/oleObject" Target="../embeddings/oleObject8.bin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8.wmf"/><Relationship Id="rId24" Type="http://schemas.openxmlformats.org/officeDocument/2006/relationships/oleObject" Target="../embeddings/oleObject11.bin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0.wmf"/><Relationship Id="rId23" Type="http://schemas.openxmlformats.org/officeDocument/2006/relationships/oleObject" Target="../embeddings/oleObject10.bin"/><Relationship Id="rId28" Type="http://schemas.openxmlformats.org/officeDocument/2006/relationships/oleObject" Target="../embeddings/oleObject15.bin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12.wmf"/><Relationship Id="rId4" Type="http://schemas.openxmlformats.org/officeDocument/2006/relationships/image" Target="../media/image14.png"/><Relationship Id="rId9" Type="http://schemas.openxmlformats.org/officeDocument/2006/relationships/image" Target="../media/image7.wmf"/><Relationship Id="rId14" Type="http://schemas.openxmlformats.org/officeDocument/2006/relationships/oleObject" Target="../embeddings/oleObject5.bin"/><Relationship Id="rId22" Type="http://schemas.openxmlformats.org/officeDocument/2006/relationships/oleObject" Target="../embeddings/oleObject9.bin"/><Relationship Id="rId27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9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7539"/>
            <a:ext cx="7772400" cy="1214896"/>
          </a:xfrm>
        </p:spPr>
        <p:txBody>
          <a:bodyPr/>
          <a:lstStyle/>
          <a:p>
            <a:r>
              <a:rPr lang="en-GB" dirty="0" smtClean="0"/>
              <a:t>Beam Loss Monitoring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S.Mallows</a:t>
            </a:r>
            <a:r>
              <a:rPr lang="en-GB" sz="2400" dirty="0" smtClean="0"/>
              <a:t>, </a:t>
            </a:r>
            <a:r>
              <a:rPr lang="en-GB" sz="2400" dirty="0" err="1" smtClean="0"/>
              <a:t>E.B.Holzer</a:t>
            </a:r>
            <a:r>
              <a:rPr lang="en-GB" sz="2400" dirty="0" smtClean="0"/>
              <a:t>, </a:t>
            </a:r>
            <a:r>
              <a:rPr lang="en-GB" sz="2400" dirty="0"/>
              <a:t>J. van </a:t>
            </a:r>
            <a:r>
              <a:rPr lang="en-GB" sz="2400" dirty="0" err="1"/>
              <a:t>Hoorne</a:t>
            </a:r>
            <a:r>
              <a:rPr lang="en-GB" sz="2400" dirty="0"/>
              <a:t> </a:t>
            </a:r>
            <a:r>
              <a:rPr lang="en-GB" sz="2400" dirty="0" err="1" smtClean="0"/>
              <a:t>M.Zingl</a:t>
            </a:r>
            <a:r>
              <a:rPr lang="en-GB" sz="2400" dirty="0" smtClean="0"/>
              <a:t>, </a:t>
            </a:r>
            <a:r>
              <a:rPr lang="en-GB" sz="2400" dirty="0" err="1" smtClean="0"/>
              <a:t>L.Devlin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534026"/>
            <a:ext cx="2582160" cy="593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49669"/>
            <a:ext cx="962026" cy="962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199"/>
            <a:ext cx="4724400" cy="5257801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a charged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 with v&gt;c  enters the fiber, photons are produced along Cherenkov cone  of opening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angle 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Detect photons that are produced, trapped and propagate to the fiber end face and exit in the nominal acceptance cone</a:t>
            </a:r>
          </a:p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‘Typical’ Fiber BLM: detect upstream photons</a:t>
            </a:r>
          </a:p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771143" cy="461665"/>
          </a:xfrm>
        </p:spPr>
        <p:txBody>
          <a:bodyPr/>
          <a:lstStyle/>
          <a:p>
            <a:r>
              <a:rPr lang="en-US" dirty="0" smtClean="0"/>
              <a:t>Cherenkov Fiber BLM </a:t>
            </a:r>
            <a:endParaRPr lang="en-GB" dirty="0"/>
          </a:p>
        </p:txBody>
      </p:sp>
      <p:pic>
        <p:nvPicPr>
          <p:cNvPr id="8" name="Picture 7" descr="fiber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43550" y="1066800"/>
            <a:ext cx="2971800" cy="1802665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5562600" y="3027776"/>
            <a:ext cx="2971800" cy="1667123"/>
            <a:chOff x="6333548" y="3048000"/>
            <a:chExt cx="3228975" cy="1742220"/>
          </a:xfrm>
        </p:grpSpPr>
        <p:sp>
          <p:nvSpPr>
            <p:cNvPr id="13" name="TextBox 12"/>
            <p:cNvSpPr txBox="1"/>
            <p:nvPr/>
          </p:nvSpPr>
          <p:spPr>
            <a:xfrm>
              <a:off x="6333548" y="3048000"/>
              <a:ext cx="3228975" cy="1742220"/>
            </a:xfrm>
            <a:prstGeom prst="rect">
              <a:avLst/>
            </a:prstGeom>
            <a:noFill/>
            <a:ln w="6350">
              <a:solidFill>
                <a:srgbClr val="FFFFFF">
                  <a:lumMod val="7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α</a:t>
              </a:r>
              <a:r>
                <a:rPr kumimoji="0" lang="en-GB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- angle between particle track and </a:t>
              </a:r>
              <a:r>
                <a:rPr kumimoji="0" lang="en-GB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fiber</a:t>
              </a:r>
              <a:r>
                <a:rPr kumimoji="0" lang="en-GB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axis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l-GR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β</a:t>
              </a:r>
              <a:r>
                <a:rPr kumimoji="0" lang="en-GB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 -</a:t>
              </a:r>
              <a:r>
                <a:rPr kumimoji="0" lang="en-GB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particle velocity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9510767"/>
                </p:ext>
              </p:extLst>
            </p:nvPr>
          </p:nvGraphicFramePr>
          <p:xfrm>
            <a:off x="6790749" y="4038600"/>
            <a:ext cx="1676400" cy="4579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9" name="Equation" r:id="rId5" imgW="1231560" imgH="304560" progId="Equation.3">
                    <p:embed/>
                  </p:oleObj>
                </mc:Choice>
                <mc:Fallback>
                  <p:oleObj name="Equation" r:id="rId5" imgW="1231560" imgH="304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90749" y="4038600"/>
                          <a:ext cx="1676400" cy="45794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9"/>
          <p:cNvGrpSpPr/>
          <p:nvPr/>
        </p:nvGrpSpPr>
        <p:grpSpPr>
          <a:xfrm>
            <a:off x="187889" y="3141095"/>
            <a:ext cx="4840373" cy="1140838"/>
            <a:chOff x="187889" y="3319220"/>
            <a:chExt cx="4840373" cy="1140838"/>
          </a:xfrm>
        </p:grpSpPr>
        <p:grpSp>
          <p:nvGrpSpPr>
            <p:cNvPr id="68" name="Group 67"/>
            <p:cNvGrpSpPr/>
            <p:nvPr/>
          </p:nvGrpSpPr>
          <p:grpSpPr>
            <a:xfrm>
              <a:off x="187889" y="3319220"/>
              <a:ext cx="4840373" cy="1140838"/>
              <a:chOff x="5078159" y="5175685"/>
              <a:chExt cx="3740079" cy="681317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6074871" y="5175685"/>
                <a:ext cx="2743367" cy="672387"/>
                <a:chOff x="5620607" y="3987486"/>
                <a:chExt cx="4424000" cy="1601754"/>
              </a:xfrm>
            </p:grpSpPr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20607" y="4095384"/>
                  <a:ext cx="4424000" cy="1310812"/>
                </a:xfrm>
                <a:prstGeom prst="rect">
                  <a:avLst/>
                </a:prstGeom>
                <a:ln w="12700">
                  <a:noFill/>
                </a:ln>
              </p:spPr>
            </p:pic>
            <p:graphicFrame>
              <p:nvGraphicFramePr>
                <p:cNvPr id="72" name="Object 7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12561790"/>
                    </p:ext>
                  </p:extLst>
                </p:nvPr>
              </p:nvGraphicFramePr>
              <p:xfrm>
                <a:off x="5940152" y="4726560"/>
                <a:ext cx="431027" cy="3516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0" name="Equation" r:id="rId8" imgW="279360" imgH="228600" progId="Equation.3">
                        <p:embed/>
                      </p:oleObj>
                    </mc:Choice>
                    <mc:Fallback>
                      <p:oleObj name="Equation" r:id="rId8" imgW="27936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940152" y="4726560"/>
                              <a:ext cx="431027" cy="351697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3" name="Object 7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293367592"/>
                    </p:ext>
                  </p:extLst>
                </p:nvPr>
              </p:nvGraphicFramePr>
              <p:xfrm>
                <a:off x="7492157" y="4662910"/>
                <a:ext cx="248194" cy="34223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1" name="Equation" r:id="rId10" imgW="164880" imgH="228600" progId="Equation.3">
                        <p:embed/>
                      </p:oleObj>
                    </mc:Choice>
                    <mc:Fallback>
                      <p:oleObj name="Equation" r:id="rId10" imgW="16488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492157" y="4662910"/>
                              <a:ext cx="248194" cy="342232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4" name="Object 7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1868174"/>
                    </p:ext>
                  </p:extLst>
                </p:nvPr>
              </p:nvGraphicFramePr>
              <p:xfrm>
                <a:off x="7780734" y="4662910"/>
                <a:ext cx="247650" cy="3413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2" name="Equation" r:id="rId12" imgW="164880" imgH="228600" progId="Equation.3">
                        <p:embed/>
                      </p:oleObj>
                    </mc:Choice>
                    <mc:Fallback>
                      <p:oleObj name="Equation" r:id="rId12" imgW="16488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780734" y="4662910"/>
                              <a:ext cx="247650" cy="3413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7" name="Object 7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17938824"/>
                    </p:ext>
                  </p:extLst>
                </p:nvPr>
              </p:nvGraphicFramePr>
              <p:xfrm>
                <a:off x="8172400" y="5158608"/>
                <a:ext cx="360040" cy="40409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3" name="Equation" r:id="rId14" imgW="203040" imgH="228600" progId="Equation.3">
                        <p:embed/>
                      </p:oleObj>
                    </mc:Choice>
                    <mc:Fallback>
                      <p:oleObj name="Equation" r:id="rId14" imgW="20304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172400" y="5158608"/>
                              <a:ext cx="360040" cy="404096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8" name="Object 7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11704481"/>
                    </p:ext>
                  </p:extLst>
                </p:nvPr>
              </p:nvGraphicFramePr>
              <p:xfrm>
                <a:off x="6876256" y="5157193"/>
                <a:ext cx="360580" cy="43204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4" name="Equation" r:id="rId16" imgW="190440" imgH="228600" progId="Equation.3">
                        <p:embed/>
                      </p:oleObj>
                    </mc:Choice>
                    <mc:Fallback>
                      <p:oleObj name="Equation" r:id="rId16" imgW="19044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76256" y="5157193"/>
                              <a:ext cx="360580" cy="43204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79" name="Straight Connector 78"/>
                <p:cNvCxnSpPr/>
                <p:nvPr/>
              </p:nvCxnSpPr>
              <p:spPr>
                <a:xfrm flipH="1">
                  <a:off x="5796136" y="4930354"/>
                  <a:ext cx="864096" cy="37227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H="1" flipV="1">
                  <a:off x="5796136" y="4277010"/>
                  <a:ext cx="864096" cy="305534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81" name="Object 8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7598131"/>
                    </p:ext>
                  </p:extLst>
                </p:nvPr>
              </p:nvGraphicFramePr>
              <p:xfrm>
                <a:off x="6134000" y="3987486"/>
                <a:ext cx="428276" cy="43215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5" name="Equation" r:id="rId18" imgW="228600" imgH="228600" progId="Equation.3">
                        <p:embed/>
                      </p:oleObj>
                    </mc:Choice>
                    <mc:Fallback>
                      <p:oleObj name="Equation" r:id="rId18" imgW="2286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34000" y="3987486"/>
                              <a:ext cx="428276" cy="43215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70" name="Object 6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66977092"/>
                  </p:ext>
                </p:extLst>
              </p:nvPr>
            </p:nvGraphicFramePr>
            <p:xfrm>
              <a:off x="5078159" y="5685464"/>
              <a:ext cx="1008091" cy="171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6" name="Equation" r:id="rId20" imgW="1091880" imgH="228600" progId="Equation.3">
                      <p:embed/>
                    </p:oleObj>
                  </mc:Choice>
                  <mc:Fallback>
                    <p:oleObj name="Equation" r:id="rId20" imgW="1091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78159" y="5685464"/>
                            <a:ext cx="1008091" cy="1715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7" name="Group 66"/>
            <p:cNvGrpSpPr/>
            <p:nvPr/>
          </p:nvGrpSpPr>
          <p:grpSpPr>
            <a:xfrm>
              <a:off x="356623" y="3319222"/>
              <a:ext cx="4359175" cy="1125885"/>
              <a:chOff x="4223538" y="3987486"/>
              <a:chExt cx="5431720" cy="1601754"/>
            </a:xfrm>
          </p:grpSpPr>
          <p:graphicFrame>
            <p:nvGraphicFramePr>
              <p:cNvPr id="83" name="Object 8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66212840"/>
                  </p:ext>
                </p:extLst>
              </p:nvPr>
            </p:nvGraphicFramePr>
            <p:xfrm>
              <a:off x="5940152" y="4726560"/>
              <a:ext cx="431027" cy="3516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7" name="Equation" r:id="rId22" imgW="279360" imgH="228600" progId="Equation.3">
                      <p:embed/>
                    </p:oleObj>
                  </mc:Choice>
                  <mc:Fallback>
                    <p:oleObj name="Equation" r:id="rId22" imgW="27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0152" y="4726560"/>
                            <a:ext cx="431027" cy="351697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Object 8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74320942"/>
                  </p:ext>
                </p:extLst>
              </p:nvPr>
            </p:nvGraphicFramePr>
            <p:xfrm>
              <a:off x="7492157" y="4662910"/>
              <a:ext cx="248194" cy="3422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8" name="Equation" r:id="rId23" imgW="164880" imgH="228600" progId="Equation.3">
                      <p:embed/>
                    </p:oleObj>
                  </mc:Choice>
                  <mc:Fallback>
                    <p:oleObj name="Equation" r:id="rId23" imgW="164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92157" y="4662910"/>
                            <a:ext cx="248194" cy="34223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ject 8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68583723"/>
                  </p:ext>
                </p:extLst>
              </p:nvPr>
            </p:nvGraphicFramePr>
            <p:xfrm>
              <a:off x="7780734" y="4662910"/>
              <a:ext cx="247650" cy="3413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9" name="Equation" r:id="rId24" imgW="164880" imgH="228600" progId="Equation.3">
                      <p:embed/>
                    </p:oleObj>
                  </mc:Choice>
                  <mc:Fallback>
                    <p:oleObj name="Equation" r:id="rId24" imgW="164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80734" y="4662910"/>
                            <a:ext cx="247650" cy="3413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6" name="Object 8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3468210"/>
                  </p:ext>
                </p:extLst>
              </p:nvPr>
            </p:nvGraphicFramePr>
            <p:xfrm>
              <a:off x="9087950" y="4626512"/>
              <a:ext cx="247650" cy="341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0" name="Equation" r:id="rId25" imgW="165028" imgH="228501" progId="Equation.3">
                      <p:embed/>
                    </p:oleObj>
                  </mc:Choice>
                  <mc:Fallback>
                    <p:oleObj name="Equation" r:id="rId25" imgW="165028" imgH="22850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087950" y="4626512"/>
                            <a:ext cx="247650" cy="341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7" name="Object 8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22939130"/>
                  </p:ext>
                </p:extLst>
              </p:nvPr>
            </p:nvGraphicFramePr>
            <p:xfrm>
              <a:off x="9407608" y="4626512"/>
              <a:ext cx="247650" cy="341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1" name="Equation" r:id="rId26" imgW="165028" imgH="228501" progId="Equation.3">
                      <p:embed/>
                    </p:oleObj>
                  </mc:Choice>
                  <mc:Fallback>
                    <p:oleObj name="Equation" r:id="rId26" imgW="165028" imgH="22850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407608" y="4626512"/>
                            <a:ext cx="247650" cy="341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8" name="Object 8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7417264"/>
                  </p:ext>
                </p:extLst>
              </p:nvPr>
            </p:nvGraphicFramePr>
            <p:xfrm>
              <a:off x="8172400" y="5158608"/>
              <a:ext cx="360040" cy="4040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2" name="Equation" r:id="rId27" imgW="203040" imgH="228600" progId="Equation.3">
                      <p:embed/>
                    </p:oleObj>
                  </mc:Choice>
                  <mc:Fallback>
                    <p:oleObj name="Equation" r:id="rId27" imgW="2030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72400" y="5158608"/>
                            <a:ext cx="360040" cy="40409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9" name="Object 8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2999527"/>
                  </p:ext>
                </p:extLst>
              </p:nvPr>
            </p:nvGraphicFramePr>
            <p:xfrm>
              <a:off x="6876256" y="5157193"/>
              <a:ext cx="360580" cy="4320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3" name="Equation" r:id="rId28" imgW="190440" imgH="228600" progId="Equation.3">
                      <p:embed/>
                    </p:oleObj>
                  </mc:Choice>
                  <mc:Fallback>
                    <p:oleObj name="Equation" r:id="rId28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76256" y="5157193"/>
                            <a:ext cx="360580" cy="43204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0" name="Straight Connector 89"/>
              <p:cNvCxnSpPr/>
              <p:nvPr/>
            </p:nvCxnSpPr>
            <p:spPr>
              <a:xfrm flipH="1">
                <a:off x="5796136" y="4930354"/>
                <a:ext cx="864096" cy="37227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 flipV="1">
                <a:off x="5796136" y="4277010"/>
                <a:ext cx="864096" cy="305534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Oval 91"/>
              <p:cNvSpPr/>
              <p:nvPr/>
            </p:nvSpPr>
            <p:spPr>
              <a:xfrm>
                <a:off x="5692616" y="4277010"/>
                <a:ext cx="247536" cy="1025613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graphicFrame>
            <p:nvGraphicFramePr>
              <p:cNvPr id="93" name="Object 9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67185559"/>
                  </p:ext>
                </p:extLst>
              </p:nvPr>
            </p:nvGraphicFramePr>
            <p:xfrm>
              <a:off x="6134000" y="3987486"/>
              <a:ext cx="428276" cy="432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4" name="Equation" r:id="rId29" imgW="228600" imgH="228600" progId="Equation.3">
                      <p:embed/>
                    </p:oleObj>
                  </mc:Choice>
                  <mc:Fallback>
                    <p:oleObj name="Equation" r:id="rId29" imgW="2286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34000" y="3987486"/>
                            <a:ext cx="428276" cy="432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4" name="TextBox 93"/>
              <p:cNvSpPr txBox="1"/>
              <p:nvPr/>
            </p:nvSpPr>
            <p:spPr>
              <a:xfrm>
                <a:off x="4223538" y="4225354"/>
                <a:ext cx="1958866" cy="105086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 smtClean="0">
                    <a:solidFill>
                      <a:srgbClr val="002E8A"/>
                    </a:solidFill>
                    <a:latin typeface="+mj-lt"/>
                  </a:rPr>
                  <a:t>nominal </a:t>
                </a:r>
                <a:r>
                  <a:rPr lang="de-AT" sz="1400" dirty="0" err="1" smtClean="0">
                    <a:solidFill>
                      <a:srgbClr val="002E8A"/>
                    </a:solidFill>
                    <a:latin typeface="+mj-lt"/>
                  </a:rPr>
                  <a:t>acceptance</a:t>
                </a:r>
                <a:r>
                  <a:rPr lang="de-AT" sz="1400" dirty="0" smtClean="0">
                    <a:solidFill>
                      <a:srgbClr val="002E8A"/>
                    </a:solidFill>
                    <a:latin typeface="+mj-lt"/>
                  </a:rPr>
                  <a:t> </a:t>
                </a:r>
              </a:p>
              <a:p>
                <a:r>
                  <a:rPr lang="de-AT" sz="1400" dirty="0" err="1" smtClean="0">
                    <a:solidFill>
                      <a:srgbClr val="002E8A"/>
                    </a:solidFill>
                    <a:latin typeface="+mj-lt"/>
                  </a:rPr>
                  <a:t>cone</a:t>
                </a:r>
                <a:r>
                  <a:rPr lang="de-AT" sz="1400" dirty="0" smtClean="0">
                    <a:solidFill>
                      <a:srgbClr val="002E8A"/>
                    </a:solidFill>
                    <a:latin typeface="+mj-lt"/>
                  </a:rPr>
                  <a:t> </a:t>
                </a:r>
                <a:endParaRPr lang="de-AT" sz="1400" dirty="0">
                  <a:solidFill>
                    <a:srgbClr val="002E8A"/>
                  </a:solidFill>
                  <a:latin typeface="+mj-lt"/>
                </a:endParaRPr>
              </a:p>
            </p:txBody>
          </p:sp>
        </p:grpSp>
      </p:grpSp>
      <p:cxnSp>
        <p:nvCxnSpPr>
          <p:cNvPr id="42" name="Straight Connector 41"/>
          <p:cNvCxnSpPr/>
          <p:nvPr/>
        </p:nvCxnSpPr>
        <p:spPr>
          <a:xfrm>
            <a:off x="399115" y="5246558"/>
            <a:ext cx="4877398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37823" y="5353748"/>
            <a:ext cx="6503197" cy="172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4" name="Rectangle 43"/>
          <p:cNvSpPr/>
          <p:nvPr/>
        </p:nvSpPr>
        <p:spPr>
          <a:xfrm>
            <a:off x="5712903" y="5393592"/>
            <a:ext cx="288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238712" y="5411858"/>
            <a:ext cx="47419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37823" y="5641446"/>
            <a:ext cx="6503197" cy="0"/>
          </a:xfrm>
          <a:prstGeom prst="line">
            <a:avLst/>
          </a:prstGeom>
          <a:ln w="158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238712" y="5422361"/>
            <a:ext cx="474191" cy="41282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629037" y="5430124"/>
            <a:ext cx="1016125" cy="32819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4967745" y="5430124"/>
            <a:ext cx="677416" cy="40506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5645161" y="5430124"/>
            <a:ext cx="67742" cy="40506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712903" y="5430124"/>
            <a:ext cx="270967" cy="32819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241020" y="5546878"/>
            <a:ext cx="270967" cy="21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6" name="Curved Connector 55"/>
          <p:cNvCxnSpPr/>
          <p:nvPr/>
        </p:nvCxnSpPr>
        <p:spPr>
          <a:xfrm rot="10800000" flipV="1">
            <a:off x="4324199" y="5623750"/>
            <a:ext cx="169355" cy="67283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>
            <a:off x="4493555" y="5623749"/>
            <a:ext cx="220163" cy="6985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087104" y="5691034"/>
            <a:ext cx="237094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10800000" flipV="1">
            <a:off x="6051611" y="5623750"/>
            <a:ext cx="169356" cy="67283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/>
          <p:nvPr/>
        </p:nvCxnSpPr>
        <p:spPr>
          <a:xfrm>
            <a:off x="6220967" y="5623750"/>
            <a:ext cx="220163" cy="6985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441126" y="5703270"/>
            <a:ext cx="186289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0800000" flipV="1">
            <a:off x="4391940" y="5681290"/>
            <a:ext cx="169355" cy="67283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/>
          <p:nvPr/>
        </p:nvCxnSpPr>
        <p:spPr>
          <a:xfrm>
            <a:off x="4561296" y="5681289"/>
            <a:ext cx="220163" cy="6985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4154846" y="5748574"/>
            <a:ext cx="237094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772174" y="5074499"/>
            <a:ext cx="855241" cy="295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c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05648" y="5681289"/>
            <a:ext cx="626614" cy="295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>
                <a:solidFill>
                  <a:srgbClr val="92D050"/>
                </a:solidFill>
              </a:rPr>
              <a:t>2/3</a:t>
            </a:r>
            <a:r>
              <a:rPr lang="de-AT" dirty="0" smtClean="0">
                <a:solidFill>
                  <a:srgbClr val="92D050"/>
                </a:solidFill>
              </a:rPr>
              <a:t>c</a:t>
            </a:r>
            <a:endParaRPr lang="de-AT" dirty="0">
              <a:solidFill>
                <a:srgbClr val="92D05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51610" y="5711252"/>
            <a:ext cx="626614" cy="295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>
                <a:solidFill>
                  <a:srgbClr val="92D050"/>
                </a:solidFill>
              </a:rPr>
              <a:t>2/3</a:t>
            </a:r>
            <a:r>
              <a:rPr lang="de-AT" dirty="0" smtClean="0">
                <a:solidFill>
                  <a:srgbClr val="92D050"/>
                </a:solidFill>
              </a:rPr>
              <a:t>c</a:t>
            </a:r>
            <a:endParaRPr lang="de-AT" dirty="0">
              <a:solidFill>
                <a:srgbClr val="92D05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7633" y="5824750"/>
            <a:ext cx="1422574" cy="24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rgbClr val="00B0F0"/>
                </a:solidFill>
                <a:latin typeface="+mj-lt"/>
              </a:rPr>
              <a:t>fiber</a:t>
            </a:r>
            <a:endParaRPr lang="de-AT" sz="14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759507" y="5807691"/>
            <a:ext cx="1539582" cy="24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tx2"/>
                </a:solidFill>
                <a:latin typeface="+mj-lt"/>
              </a:rPr>
              <a:t>photon detector</a:t>
            </a:r>
            <a:endParaRPr lang="de-AT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696200" y="5238414"/>
            <a:ext cx="1388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E8A"/>
                </a:solidFill>
              </a:rPr>
              <a:t>t=</a:t>
            </a:r>
            <a:r>
              <a:rPr lang="el-GR" i="1" dirty="0" smtClean="0">
                <a:solidFill>
                  <a:srgbClr val="002E8A"/>
                </a:solidFill>
              </a:rPr>
              <a:t>Δ</a:t>
            </a:r>
            <a:r>
              <a:rPr lang="en-US" i="1" dirty="0" smtClean="0">
                <a:solidFill>
                  <a:srgbClr val="002E8A"/>
                </a:solidFill>
              </a:rPr>
              <a:t> </a:t>
            </a:r>
            <a:r>
              <a:rPr lang="en-US" i="1" dirty="0">
                <a:solidFill>
                  <a:srgbClr val="002E8A"/>
                </a:solidFill>
              </a:rPr>
              <a:t>z</a:t>
            </a:r>
            <a:r>
              <a:rPr lang="en-US" i="1" dirty="0" smtClean="0">
                <a:solidFill>
                  <a:srgbClr val="002E8A"/>
                </a:solidFill>
              </a:rPr>
              <a:t>/c </a:t>
            </a:r>
          </a:p>
          <a:p>
            <a:r>
              <a:rPr lang="en-US" i="1" dirty="0" smtClean="0">
                <a:solidFill>
                  <a:srgbClr val="002E8A"/>
                </a:solidFill>
              </a:rPr>
              <a:t>+ </a:t>
            </a:r>
            <a:r>
              <a:rPr lang="el-GR" i="1" dirty="0">
                <a:solidFill>
                  <a:srgbClr val="002E8A"/>
                </a:solidFill>
              </a:rPr>
              <a:t>Δ</a:t>
            </a:r>
            <a:r>
              <a:rPr lang="en-US" i="1" dirty="0">
                <a:solidFill>
                  <a:srgbClr val="002E8A"/>
                </a:solidFill>
              </a:rPr>
              <a:t> z</a:t>
            </a:r>
            <a:r>
              <a:rPr lang="en-US" i="1" dirty="0" smtClean="0">
                <a:solidFill>
                  <a:srgbClr val="002E8A"/>
                </a:solidFill>
              </a:rPr>
              <a:t>/(c.2/3) </a:t>
            </a:r>
            <a:endParaRPr lang="en-GB" i="1" dirty="0">
              <a:solidFill>
                <a:srgbClr val="002E8A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7823" y="5024260"/>
            <a:ext cx="9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E8A"/>
                </a:solidFill>
              </a:rPr>
              <a:t>t=</a:t>
            </a:r>
            <a:r>
              <a:rPr lang="el-GR" i="1" dirty="0">
                <a:solidFill>
                  <a:srgbClr val="002E8A"/>
                </a:solidFill>
              </a:rPr>
              <a:t> Δ</a:t>
            </a:r>
            <a:r>
              <a:rPr lang="en-US" i="1" dirty="0">
                <a:solidFill>
                  <a:srgbClr val="002E8A"/>
                </a:solidFill>
              </a:rPr>
              <a:t> z/c </a:t>
            </a:r>
            <a:endParaRPr lang="en-GB" i="1" dirty="0">
              <a:solidFill>
                <a:srgbClr val="002E8A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703600" y="503299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E8A"/>
                </a:solidFill>
              </a:rPr>
              <a:t>t=0</a:t>
            </a:r>
            <a:r>
              <a:rPr lang="en-US" i="1" dirty="0" smtClean="0"/>
              <a:t> </a:t>
            </a:r>
            <a:endParaRPr lang="en-GB" i="1" dirty="0"/>
          </a:p>
        </p:txBody>
      </p:sp>
      <p:cxnSp>
        <p:nvCxnSpPr>
          <p:cNvPr id="104" name="Straight Arrow Connector 103"/>
          <p:cNvCxnSpPr/>
          <p:nvPr/>
        </p:nvCxnSpPr>
        <p:spPr>
          <a:xfrm flipH="1">
            <a:off x="803949" y="5411858"/>
            <a:ext cx="1016125" cy="32819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>
            <a:off x="1142657" y="5411858"/>
            <a:ext cx="677416" cy="40506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1820073" y="5411858"/>
            <a:ext cx="67742" cy="40506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1887815" y="5411858"/>
            <a:ext cx="270967" cy="32819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166322" y="5623750"/>
            <a:ext cx="626614" cy="295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>
                <a:solidFill>
                  <a:srgbClr val="92D050"/>
                </a:solidFill>
              </a:rPr>
              <a:t>2/3</a:t>
            </a:r>
            <a:r>
              <a:rPr lang="de-AT" dirty="0" smtClean="0">
                <a:solidFill>
                  <a:srgbClr val="92D050"/>
                </a:solidFill>
              </a:rPr>
              <a:t>c</a:t>
            </a:r>
            <a:endParaRPr lang="de-AT" dirty="0">
              <a:solidFill>
                <a:srgbClr val="92D050"/>
              </a:solidFill>
            </a:endParaRPr>
          </a:p>
        </p:txBody>
      </p:sp>
      <p:cxnSp>
        <p:nvCxnSpPr>
          <p:cNvPr id="109" name="Curved Connector 108"/>
          <p:cNvCxnSpPr/>
          <p:nvPr/>
        </p:nvCxnSpPr>
        <p:spPr>
          <a:xfrm rot="10800000" flipV="1">
            <a:off x="2123984" y="5642892"/>
            <a:ext cx="169356" cy="67283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urved Connector 109"/>
          <p:cNvCxnSpPr/>
          <p:nvPr/>
        </p:nvCxnSpPr>
        <p:spPr>
          <a:xfrm>
            <a:off x="2293340" y="5642892"/>
            <a:ext cx="220163" cy="6985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2513499" y="5722412"/>
            <a:ext cx="186289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1794780" y="5384405"/>
            <a:ext cx="288000" cy="45719"/>
          </a:xfrm>
          <a:prstGeom prst="rect">
            <a:avLst/>
          </a:prstGeom>
          <a:pattFill prst="lt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>
                <a:alpha val="63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13" name="Straight Arrow Connector 112"/>
          <p:cNvCxnSpPr/>
          <p:nvPr/>
        </p:nvCxnSpPr>
        <p:spPr>
          <a:xfrm flipH="1">
            <a:off x="1320589" y="5402671"/>
            <a:ext cx="474191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199"/>
            <a:ext cx="4820029" cy="525780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Model </a:t>
            </a:r>
            <a:r>
              <a:rPr lang="en-US" sz="2000" dirty="0"/>
              <a:t>to calculate probability as function of incident particle velocity and </a:t>
            </a:r>
            <a:r>
              <a:rPr lang="en-US" sz="2000" dirty="0" smtClean="0"/>
              <a:t>angle:</a:t>
            </a:r>
          </a:p>
          <a:p>
            <a:pPr marL="468000" lvl="1" indent="-252000">
              <a:spcBef>
                <a:spcPts val="0"/>
              </a:spcBef>
            </a:pPr>
            <a:r>
              <a:rPr lang="en-US" sz="1900" i="1" dirty="0" err="1" smtClean="0"/>
              <a:t>P</a:t>
            </a:r>
            <a:r>
              <a:rPr lang="en-US" sz="1900" i="1" baseline="-25000" dirty="0" err="1" smtClean="0"/>
              <a:t>t</a:t>
            </a:r>
            <a:r>
              <a:rPr lang="en-US" sz="1900" i="1" baseline="-25000" dirty="0" smtClean="0"/>
              <a:t> </a:t>
            </a:r>
            <a:r>
              <a:rPr lang="en-US" sz="1900" i="1" dirty="0" smtClean="0"/>
              <a:t>:</a:t>
            </a:r>
            <a:r>
              <a:rPr lang="en-US" sz="1900" dirty="0" smtClean="0"/>
              <a:t>trapping produced photons inside the fiber</a:t>
            </a:r>
          </a:p>
          <a:p>
            <a:pPr marL="468000" lvl="1" indent="-252000">
              <a:spcBef>
                <a:spcPts val="0"/>
              </a:spcBef>
            </a:pPr>
            <a:r>
              <a:rPr lang="en-US" sz="1900" i="1" dirty="0" err="1" smtClean="0"/>
              <a:t>P</a:t>
            </a:r>
            <a:r>
              <a:rPr lang="en-US" sz="1900" i="1" baseline="-25000" dirty="0" err="1" smtClean="0"/>
              <a:t>e</a:t>
            </a:r>
            <a:r>
              <a:rPr lang="en-US" sz="1900" i="1" baseline="-25000" dirty="0" smtClean="0"/>
              <a:t> </a:t>
            </a:r>
            <a:r>
              <a:rPr lang="en-US" sz="1900" dirty="0"/>
              <a:t>:photons exiting at the fiber end face</a:t>
            </a:r>
          </a:p>
          <a:p>
            <a:pPr marL="468000" lvl="1" indent="-252000">
              <a:spcBef>
                <a:spcPts val="0"/>
              </a:spcBef>
            </a:pPr>
            <a:r>
              <a:rPr lang="en-US" sz="1900" i="1" dirty="0" err="1"/>
              <a:t>P</a:t>
            </a:r>
            <a:r>
              <a:rPr lang="en-US" sz="1900" i="1" baseline="-25000" dirty="0" err="1"/>
              <a:t>e,a</a:t>
            </a:r>
            <a:r>
              <a:rPr lang="en-US" sz="1900" dirty="0"/>
              <a:t>: photons exiting within ‘acceptance’ cone</a:t>
            </a:r>
          </a:p>
          <a:p>
            <a:endParaRPr lang="en-GB" dirty="0"/>
          </a:p>
          <a:p>
            <a:endParaRPr lang="en-US" b="1" dirty="0" smtClean="0"/>
          </a:p>
          <a:p>
            <a:pPr marL="0" indent="0">
              <a:buNone/>
            </a:pPr>
            <a:endParaRPr lang="en-US" sz="2100" dirty="0" smtClean="0"/>
          </a:p>
          <a:p>
            <a:endParaRPr lang="en-US" sz="2100" dirty="0" smtClean="0"/>
          </a:p>
          <a:p>
            <a:r>
              <a:rPr lang="en-US" sz="2100" dirty="0" smtClean="0"/>
              <a:t>Test </a:t>
            </a:r>
            <a:r>
              <a:rPr lang="en-US" sz="2100" dirty="0"/>
              <a:t>beam measurements with </a:t>
            </a:r>
            <a:r>
              <a:rPr lang="en-US" sz="2100" dirty="0" smtClean="0"/>
              <a:t> 120 </a:t>
            </a:r>
            <a:r>
              <a:rPr lang="en-US" sz="2100" dirty="0" err="1"/>
              <a:t>GeV</a:t>
            </a:r>
            <a:r>
              <a:rPr lang="en-US" sz="2100" dirty="0"/>
              <a:t> protons to </a:t>
            </a:r>
            <a:r>
              <a:rPr lang="en-US" sz="2100" dirty="0" smtClean="0"/>
              <a:t>compare with model:</a:t>
            </a:r>
            <a:endParaRPr lang="en-US" sz="2100" dirty="0"/>
          </a:p>
          <a:p>
            <a:pPr lvl="1"/>
            <a:r>
              <a:rPr lang="en-US" sz="2100" dirty="0"/>
              <a:t>Angular dependency</a:t>
            </a:r>
          </a:p>
          <a:p>
            <a:pPr lvl="1"/>
            <a:r>
              <a:rPr lang="en-US" sz="2100" dirty="0"/>
              <a:t>Diameter dependency</a:t>
            </a:r>
          </a:p>
          <a:p>
            <a:pPr lvl="1"/>
            <a:r>
              <a:rPr lang="en-US" sz="2100" dirty="0"/>
              <a:t>Time dispersion</a:t>
            </a:r>
            <a:endParaRPr lang="en-GB" sz="21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464777" cy="461665"/>
          </a:xfrm>
        </p:spPr>
        <p:txBody>
          <a:bodyPr/>
          <a:lstStyle/>
          <a:p>
            <a:r>
              <a:rPr lang="en-US" dirty="0" smtClean="0"/>
              <a:t>Light Yield in Fiber 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561680" y="685800"/>
            <a:ext cx="3204000" cy="3823869"/>
            <a:chOff x="608815" y="2566207"/>
            <a:chExt cx="2591585" cy="31875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815" y="2566207"/>
              <a:ext cx="2591585" cy="3187596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37288" y="2570824"/>
              <a:ext cx="788944" cy="2217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b="1" i="1" dirty="0" smtClean="0"/>
                <a:t>J. van </a:t>
              </a:r>
              <a:r>
                <a:rPr lang="en-GB" sz="1200" b="1" i="1" dirty="0" err="1" smtClean="0"/>
                <a:t>Hoorne</a:t>
              </a:r>
              <a:endParaRPr lang="en-GB" sz="1200" b="1" i="1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5567856" y="4562475"/>
            <a:ext cx="3204000" cy="78483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AT" sz="15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Results Angular dependency of the photon </a:t>
            </a:r>
            <a:r>
              <a:rPr lang="de-AT" sz="15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yield </a:t>
            </a:r>
            <a:r>
              <a:rPr lang="de-AT" sz="15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in a fiber </a:t>
            </a:r>
            <a:r>
              <a:rPr lang="de-AT" sz="15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(</a:t>
            </a:r>
            <a:r>
              <a:rPr lang="de-AT" sz="15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d</a:t>
            </a:r>
            <a:r>
              <a:rPr lang="de-AT" sz="1500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fiber</a:t>
            </a:r>
            <a:r>
              <a:rPr lang="de-AT" sz="15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=0.365mm, NA=0.22, L</a:t>
            </a:r>
            <a:r>
              <a:rPr lang="de-AT" sz="1500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fiber</a:t>
            </a:r>
            <a:r>
              <a:rPr lang="de-AT" sz="15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~4m)</a:t>
            </a:r>
            <a:endParaRPr lang="de-AT" sz="1500" i="1" dirty="0">
              <a:solidFill>
                <a:schemeClr val="tx1">
                  <a:lumMod val="50000"/>
                  <a:lumOff val="50000"/>
                </a:schemeClr>
              </a:solidFill>
              <a:latin typeface="Tw Cen MT" pitchFamily="34" charset="0"/>
            </a:endParaRPr>
          </a:p>
        </p:txBody>
      </p: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256572"/>
              </p:ext>
            </p:extLst>
          </p:nvPr>
        </p:nvGraphicFramePr>
        <p:xfrm>
          <a:off x="1066800" y="2845087"/>
          <a:ext cx="336219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" name="Equation" r:id="rId4" imgW="2260440" imgH="583920" progId="Equation.3">
                  <p:embed/>
                </p:oleObj>
              </mc:Choice>
              <mc:Fallback>
                <p:oleObj name="Equation" r:id="rId4" imgW="2260440" imgH="58392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845087"/>
                        <a:ext cx="3362193" cy="876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990600" y="3721387"/>
            <a:ext cx="391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Analytical expression from: S.H. Law et al.,</a:t>
            </a:r>
          </a:p>
          <a:p>
            <a:r>
              <a:rPr lang="en-US" sz="1600" i="1" dirty="0" smtClean="0"/>
              <a:t> Appl. Opt. 45(36):9151-9159, 2006</a:t>
            </a:r>
            <a:endParaRPr lang="en-GB" sz="1600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3962400" y="5638798"/>
            <a:ext cx="3470051" cy="523219"/>
            <a:chOff x="4656126" y="2857637"/>
            <a:chExt cx="3228975" cy="465150"/>
          </a:xfrm>
        </p:grpSpPr>
        <p:sp>
          <p:nvSpPr>
            <p:cNvPr id="14" name="TextBox 13"/>
            <p:cNvSpPr txBox="1"/>
            <p:nvPr/>
          </p:nvSpPr>
          <p:spPr>
            <a:xfrm>
              <a:off x="4656126" y="2857637"/>
              <a:ext cx="3228975" cy="465150"/>
            </a:xfrm>
            <a:prstGeom prst="rect">
              <a:avLst/>
            </a:prstGeom>
            <a:noFill/>
            <a:ln w="6350">
              <a:solidFill>
                <a:srgbClr val="FFFFFF">
                  <a:lumMod val="7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marR="0" lvl="0" defTabSz="914400" eaLnBrk="1" fontAlgn="auto" latinLnBrk="0" hangingPunct="1">
                <a:lnSpc>
                  <a:spcPct val="100000"/>
                </a:lnSpc>
                <a:spcAft>
                  <a:spcPts val="600"/>
                </a:spcAft>
                <a:buClrTx/>
                <a:buSzTx/>
                <a:tabLst/>
                <a:defRPr/>
              </a:pP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α</a:t>
              </a: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- angle between particle track and </a:t>
              </a:r>
              <a:r>
                <a:rPr kumimoji="0" lang="en-GB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fiber</a:t>
              </a: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axis;</a:t>
              </a:r>
              <a:r>
                <a:rPr kumimoji="0" lang="en-GB" sz="1400" b="0" i="1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r>
                <a:rPr kumimoji="0" lang="el-GR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β</a:t>
              </a: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 -</a:t>
              </a: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particle velocity</a:t>
              </a:r>
              <a:r>
                <a:rPr lang="en-GB" sz="1400" i="1" kern="0" dirty="0" smtClean="0">
                  <a:solidFill>
                    <a:sysClr val="windowText" lastClr="000000"/>
                  </a:solidFill>
                </a:rPr>
                <a:t>;</a:t>
              </a:r>
              <a:endPara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9011529"/>
                </p:ext>
              </p:extLst>
            </p:nvPr>
          </p:nvGraphicFramePr>
          <p:xfrm>
            <a:off x="6499685" y="3021375"/>
            <a:ext cx="1103381" cy="301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" name="Equation" r:id="rId6" imgW="1231560" imgH="304560" progId="Equation.3">
                    <p:embed/>
                  </p:oleObj>
                </mc:Choice>
                <mc:Fallback>
                  <p:oleObj name="Equation" r:id="rId6" imgW="1231560" imgH="304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99685" y="3021375"/>
                          <a:ext cx="1103381" cy="30141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5777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575309"/>
            <a:ext cx="4646269" cy="4500687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FLUKA </a:t>
            </a: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simulations</a:t>
            </a: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Score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angular and velocity distribution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charged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 at fiber locations and use as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input to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determine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the photon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signal</a:t>
            </a: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800" dirty="0" smtClean="0"/>
              <a:t>Initial study in </a:t>
            </a:r>
            <a:r>
              <a:rPr lang="en-US" sz="1800" dirty="0" smtClean="0"/>
              <a:t>post </a:t>
            </a:r>
            <a:r>
              <a:rPr lang="en-US" sz="1800" dirty="0" smtClean="0"/>
              <a:t>CDR phase indicated fibers as feasible option in terms of sensitivity and </a:t>
            </a:r>
            <a:r>
              <a:rPr lang="en-US" sz="1800" dirty="0"/>
              <a:t>d</a:t>
            </a:r>
            <a:r>
              <a:rPr lang="en-US" sz="1800" dirty="0" smtClean="0"/>
              <a:t>ynamic range for drive beams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(I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PAC, 2011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800" dirty="0"/>
          </a:p>
          <a:p>
            <a:pPr lvl="1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Tables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[Scaling: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assumptions as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specified in CDR]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800" dirty="0"/>
          </a:p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4481804" cy="461665"/>
          </a:xfrm>
        </p:spPr>
        <p:txBody>
          <a:bodyPr/>
          <a:lstStyle/>
          <a:p>
            <a:r>
              <a:rPr lang="en-US" dirty="0" smtClean="0"/>
              <a:t>Cherenkov Fibers as a BLM for CLIC</a:t>
            </a:r>
            <a:endParaRPr lang="en-GB" dirty="0"/>
          </a:p>
        </p:txBody>
      </p:sp>
      <p:pic>
        <p:nvPicPr>
          <p:cNvPr id="7" name="Picture 38" descr="WEPC171_fluka_ge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647699"/>
            <a:ext cx="3346873" cy="1981201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44893" y="5733800"/>
            <a:ext cx="2974663" cy="5232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e+/e- </a:t>
            </a:r>
            <a:r>
              <a:rPr lang="en-GB" sz="1400" i="1" dirty="0" err="1"/>
              <a:t>fluence</a:t>
            </a:r>
            <a:r>
              <a:rPr lang="en-GB" sz="1400" i="1" dirty="0"/>
              <a:t> per primary electron impacting at single </a:t>
            </a:r>
            <a:r>
              <a:rPr lang="en-GB" sz="1400" i="1" dirty="0" smtClean="0"/>
              <a:t>location</a:t>
            </a:r>
            <a:endParaRPr lang="en-GB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52270" y="2692449"/>
            <a:ext cx="3358330" cy="492443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i="1" dirty="0" smtClean="0"/>
              <a:t>Blue lines indicate location of boundaries for scoring particle shower distribution (5cm high)</a:t>
            </a:r>
            <a:endParaRPr lang="en-US" sz="1300" i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5610049" y="3311996"/>
            <a:ext cx="2821425" cy="2326804"/>
            <a:chOff x="4725286" y="3768468"/>
            <a:chExt cx="2449017" cy="200608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" t="2247" r="24" b="1946"/>
            <a:stretch/>
          </p:blipFill>
          <p:spPr bwMode="auto">
            <a:xfrm>
              <a:off x="4725286" y="3768468"/>
              <a:ext cx="2449017" cy="2006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5057775" y="4972050"/>
              <a:ext cx="1552672" cy="0"/>
            </a:xfrm>
            <a:prstGeom prst="line">
              <a:avLst/>
            </a:prstGeom>
            <a:ln w="15875" cmpd="sng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048250" y="4171950"/>
              <a:ext cx="1552672" cy="0"/>
            </a:xfrm>
            <a:prstGeom prst="line">
              <a:avLst/>
            </a:prstGeom>
            <a:ln w="15875" cmpd="sng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932781"/>
              </p:ext>
            </p:extLst>
          </p:nvPr>
        </p:nvGraphicFramePr>
        <p:xfrm>
          <a:off x="762000" y="3505200"/>
          <a:ext cx="3733800" cy="1344168"/>
        </p:xfrm>
        <a:graphic>
          <a:graphicData uri="http://schemas.openxmlformats.org/drawingml/2006/table">
            <a:tbl>
              <a:tblPr/>
              <a:tblGrid>
                <a:gridCol w="1198891"/>
                <a:gridCol w="1265418"/>
                <a:gridCol w="1269491"/>
              </a:tblGrid>
              <a:tr h="463840">
                <a:tc>
                  <a:txBody>
                    <a:bodyPr/>
                    <a:lstStyle/>
                    <a:p>
                      <a:pPr marL="4572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Destructive Loss</a:t>
                      </a:r>
                    </a:p>
                    <a:p>
                      <a:pPr marL="4572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3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ph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/train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downstream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3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ph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/train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Upstream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</a:tr>
              <a:tr h="313092">
                <a:tc>
                  <a:txBody>
                    <a:bodyPr/>
                    <a:lstStyle/>
                    <a:p>
                      <a:pPr marL="45720" marR="0" lvl="1" indent="0" algn="l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DB 0.24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GeV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4.3∙10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7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2.8∙10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7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0E5B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092">
                <a:tc>
                  <a:txBody>
                    <a:bodyPr/>
                    <a:lstStyle/>
                    <a:p>
                      <a:pPr marL="45720" marR="0" lvl="1" indent="0" algn="l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DB 2.4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GeV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5.4∙10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8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3.7∙10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8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0E5B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945434"/>
              </p:ext>
            </p:extLst>
          </p:nvPr>
        </p:nvGraphicFramePr>
        <p:xfrm>
          <a:off x="733301" y="5029200"/>
          <a:ext cx="3810000" cy="1146048"/>
        </p:xfrm>
        <a:graphic>
          <a:graphicData uri="http://schemas.openxmlformats.org/drawingml/2006/table">
            <a:tbl>
              <a:tblPr/>
              <a:tblGrid>
                <a:gridCol w="1223358"/>
                <a:gridCol w="1295321"/>
                <a:gridCol w="1291321"/>
              </a:tblGrid>
              <a:tr h="455254">
                <a:tc>
                  <a:txBody>
                    <a:bodyPr/>
                    <a:lstStyle/>
                    <a:p>
                      <a:pPr marL="4572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Sensitivity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3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ph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/train)</a:t>
                      </a: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Dynamic Range</a:t>
                      </a: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  <a:alpha val="79000"/>
                      </a:schemeClr>
                    </a:solidFill>
                  </a:tcPr>
                </a:tc>
              </a:tr>
              <a:tr h="307297">
                <a:tc>
                  <a:txBody>
                    <a:bodyPr/>
                    <a:lstStyle/>
                    <a:p>
                      <a:pPr marL="45720" marR="0" lvl="1" indent="0" algn="l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DB 0.24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GeV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2∙10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4∙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0E5B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297">
                <a:tc>
                  <a:txBody>
                    <a:bodyPr/>
                    <a:lstStyle/>
                    <a:p>
                      <a:pPr marL="45720" marR="0" lvl="1" indent="0" algn="l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DB 2.4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GeV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4∙10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3∙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90E5B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3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0E5B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2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UV/VIS range (λ=300 to 700nm) the dominant attenuation effect in optical fibers is </a:t>
            </a:r>
            <a:r>
              <a:rPr lang="en-US" sz="2200" b="1" dirty="0"/>
              <a:t>Rayleigh Scattering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attenuation coefficient is proportional to λ</a:t>
            </a:r>
            <a:r>
              <a:rPr lang="en-US" sz="22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-4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Therefore, for fibers longer than 200m the blue/green part of the radiation spectrum becomes insignificant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b="1" dirty="0">
                <a:sym typeface="Wingdings" pitchFamily="2" charset="2"/>
              </a:rPr>
              <a:t></a:t>
            </a:r>
            <a:r>
              <a:rPr lang="en-US" sz="2200" b="1" dirty="0"/>
              <a:t>  Fibers should not be longer than ≈100m 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1477328" cy="461665"/>
          </a:xfrm>
        </p:spPr>
        <p:txBody>
          <a:bodyPr/>
          <a:lstStyle/>
          <a:p>
            <a:r>
              <a:rPr lang="en-US" dirty="0" smtClean="0"/>
              <a:t>Attenuation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00" y="3548112"/>
            <a:ext cx="2472597" cy="18794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419600" y="3505200"/>
            <a:ext cx="3907904" cy="2232829"/>
            <a:chOff x="4210865" y="2806328"/>
            <a:chExt cx="4635045" cy="30878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9" t="3591" r="3627"/>
            <a:stretch/>
          </p:blipFill>
          <p:spPr>
            <a:xfrm>
              <a:off x="4293592" y="2806328"/>
              <a:ext cx="4427984" cy="3087861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3225546" y="4217346"/>
              <a:ext cx="2232248" cy="26161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</a:t>
              </a:r>
              <a:r>
                <a:rPr lang="en-US" sz="1100" dirty="0" smtClean="0"/>
                <a:t>hoton yield [</a:t>
              </a:r>
              <a:r>
                <a:rPr lang="en-US" sz="1100" dirty="0" err="1" smtClean="0"/>
                <a:t>a.u</a:t>
              </a:r>
              <a:r>
                <a:rPr lang="en-US" sz="1100" dirty="0" smtClean="0"/>
                <a:t>.]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310948" y="4139025"/>
              <a:ext cx="2808314" cy="26161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Photon detection efficiency of MPPC [%]</a:t>
              </a:r>
              <a:endParaRPr lang="en-GB" sz="11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50922" y="4082917"/>
            <a:ext cx="822729" cy="9387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Additional absorption bands from impurities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3933056"/>
            <a:ext cx="2160239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Example of photon efficiency of a Hamamatsu MPPC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4339788" y="3217823"/>
            <a:ext cx="403244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Photon spectra after propagation through quartz fiber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67042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927"/>
            <a:ext cx="4594078" cy="461665"/>
          </a:xfrm>
        </p:spPr>
        <p:txBody>
          <a:bodyPr/>
          <a:lstStyle/>
          <a:p>
            <a:r>
              <a:rPr lang="en-US" dirty="0" smtClean="0"/>
              <a:t>Radiation Effects in Multimode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properties are changed (some only at high doses)</a:t>
            </a:r>
          </a:p>
          <a:p>
            <a:pPr lvl="1"/>
            <a:r>
              <a:rPr lang="en-US" sz="1800" dirty="0" smtClean="0"/>
              <a:t>Including Refractive Index, bandwidth, and mechanical properties</a:t>
            </a:r>
          </a:p>
          <a:p>
            <a:r>
              <a:rPr lang="en-US" sz="2000" dirty="0" smtClean="0"/>
              <a:t>Most Important: Increase in attenuation (Radiation Induced Attenuation -RIA)</a:t>
            </a:r>
            <a:endParaRPr lang="en-US" sz="2000" dirty="0"/>
          </a:p>
          <a:p>
            <a:pPr lvl="1"/>
            <a:r>
              <a:rPr lang="en-US" sz="1600" dirty="0" smtClean="0"/>
              <a:t>Depends on radiation environment ,  </a:t>
            </a:r>
            <a:r>
              <a:rPr lang="en-US" sz="1800" dirty="0" smtClean="0"/>
              <a:t>fiber </a:t>
            </a:r>
            <a:r>
              <a:rPr lang="en-US" sz="1800" dirty="0"/>
              <a:t>materials and manufacturing conditions </a:t>
            </a:r>
            <a:endParaRPr lang="en-US" sz="1800" dirty="0" smtClean="0"/>
          </a:p>
          <a:p>
            <a:pPr marL="342900" lvl="1" indent="-342900"/>
            <a:r>
              <a:rPr lang="en-US" sz="1800" dirty="0" smtClean="0"/>
              <a:t>Some general rules of thumb for rad hardness: Fluorine,  not phosphorus-doped</a:t>
            </a:r>
            <a:r>
              <a:rPr lang="en-GB" sz="1800" dirty="0" smtClean="0"/>
              <a:t>, High OH content, </a:t>
            </a:r>
            <a:r>
              <a:rPr lang="en-GB" sz="1800" i="1" dirty="0" err="1">
                <a:solidFill>
                  <a:srgbClr val="002E8A"/>
                </a:solidFill>
              </a:rPr>
              <a:t>J.Kuhnhenn</a:t>
            </a:r>
            <a:r>
              <a:rPr lang="en-GB" sz="1800" i="1" dirty="0">
                <a:solidFill>
                  <a:srgbClr val="002E8A"/>
                </a:solidFill>
              </a:rPr>
              <a:t>, 7</a:t>
            </a:r>
            <a:r>
              <a:rPr lang="en-GB" sz="1800" i="1" baseline="30000" dirty="0">
                <a:solidFill>
                  <a:srgbClr val="002E8A"/>
                </a:solidFill>
              </a:rPr>
              <a:t>th</a:t>
            </a:r>
            <a:r>
              <a:rPr lang="en-GB" sz="1800" i="1" dirty="0">
                <a:solidFill>
                  <a:srgbClr val="002E8A"/>
                </a:solidFill>
              </a:rPr>
              <a:t> DTANET Topical </a:t>
            </a:r>
            <a:r>
              <a:rPr lang="en-GB" sz="1800" i="1" dirty="0" smtClean="0">
                <a:solidFill>
                  <a:srgbClr val="002E8A"/>
                </a:solidFill>
              </a:rPr>
              <a:t>Workshop</a:t>
            </a:r>
            <a:endParaRPr lang="en-US" sz="1800" dirty="0" smtClean="0"/>
          </a:p>
          <a:p>
            <a:pPr lvl="1"/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/>
              <a:t>Careful selection and radiation testing is </a:t>
            </a:r>
            <a:r>
              <a:rPr lang="en-US" sz="1800" dirty="0" smtClean="0"/>
              <a:t>necessary</a:t>
            </a:r>
            <a:endParaRPr lang="en-US" sz="1600" i="1" dirty="0"/>
          </a:p>
          <a:p>
            <a:pPr lvl="1"/>
            <a:endParaRPr lang="en-US" sz="1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Content Placeholder 11"/>
          <p:cNvSpPr txBox="1">
            <a:spLocks/>
          </p:cNvSpPr>
          <p:nvPr/>
        </p:nvSpPr>
        <p:spPr>
          <a:xfrm>
            <a:off x="4938001" y="3351934"/>
            <a:ext cx="3672599" cy="266786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9144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90000"/>
              <a:buFont typeface="Wingdings" pitchFamily="2" charset="2"/>
              <a:buChar char="§"/>
              <a:tabLst/>
              <a:defRPr/>
            </a:pPr>
            <a:r>
              <a:rPr lang="en-GB" sz="1400" dirty="0" smtClean="0"/>
              <a:t>Example: Coating /CCDR influence on </a:t>
            </a:r>
            <a:r>
              <a:rPr lang="en-GB" sz="1400" dirty="0"/>
              <a:t>R</a:t>
            </a:r>
            <a:r>
              <a:rPr lang="en-GB" sz="1400" dirty="0" smtClean="0"/>
              <a:t>IA in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Index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Fibers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2" cstate="print"/>
          <a:srcRect l="6982" r="-6982"/>
          <a:stretch/>
        </p:blipFill>
        <p:spPr bwMode="auto">
          <a:xfrm>
            <a:off x="6408000" y="3725141"/>
            <a:ext cx="2286000" cy="229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466726" y="3200401"/>
            <a:ext cx="4181474" cy="2895196"/>
            <a:chOff x="752475" y="2895600"/>
            <a:chExt cx="4204575" cy="3223748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2475" y="2895600"/>
              <a:ext cx="4204575" cy="3223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505200" y="3076694"/>
              <a:ext cx="1277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 smtClean="0">
                  <a:solidFill>
                    <a:srgbClr val="002E8A"/>
                  </a:solidFill>
                </a:rPr>
                <a:t>J.Kuhnhenn</a:t>
              </a:r>
              <a:endParaRPr lang="en-GB" i="1" dirty="0">
                <a:solidFill>
                  <a:srgbClr val="002E8A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424"/>
            <a:ext cx="4643964" cy="461665"/>
          </a:xfrm>
        </p:spPr>
        <p:txBody>
          <a:bodyPr/>
          <a:lstStyle/>
          <a:p>
            <a:r>
              <a:rPr lang="en-GB" dirty="0" smtClean="0"/>
              <a:t>Radiation Hardness Cherenkov </a:t>
            </a:r>
            <a:r>
              <a:rPr lang="en-GB" dirty="0" err="1" smtClean="0"/>
              <a:t>Fibers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 </a:t>
            </a:r>
            <a:r>
              <a:rPr lang="en-GB" dirty="0"/>
              <a:t>CLIC </a:t>
            </a:r>
            <a:r>
              <a:rPr lang="en-GB" dirty="0" smtClean="0"/>
              <a:t>radiation environment: Conservative </a:t>
            </a:r>
            <a:r>
              <a:rPr lang="en-GB" dirty="0"/>
              <a:t>estimates </a:t>
            </a:r>
            <a:r>
              <a:rPr lang="en-GB" dirty="0" smtClean="0"/>
              <a:t>- </a:t>
            </a:r>
            <a:r>
              <a:rPr lang="en-GB" dirty="0" smtClean="0"/>
              <a:t>50kGy/</a:t>
            </a:r>
            <a:r>
              <a:rPr lang="en-GB" dirty="0" err="1" smtClean="0"/>
              <a:t>yr</a:t>
            </a:r>
            <a:r>
              <a:rPr lang="en-GB" dirty="0" smtClean="0"/>
              <a:t> </a:t>
            </a:r>
            <a:r>
              <a:rPr lang="en-GB" dirty="0" smtClean="0"/>
              <a:t>near beam lines. </a:t>
            </a:r>
          </a:p>
          <a:p>
            <a:pPr lvl="1"/>
            <a:r>
              <a:rPr lang="en-GB" sz="2100" dirty="0" smtClean="0"/>
              <a:t>Better estimate </a:t>
            </a:r>
            <a:r>
              <a:rPr lang="en-GB" sz="2100" dirty="0"/>
              <a:t>of </a:t>
            </a:r>
            <a:r>
              <a:rPr lang="en-GB" sz="2100" dirty="0" smtClean="0"/>
              <a:t>loss distribution along </a:t>
            </a:r>
            <a:r>
              <a:rPr lang="en-GB" sz="2100" dirty="0"/>
              <a:t>d</a:t>
            </a:r>
            <a:r>
              <a:rPr lang="en-GB" sz="2100" dirty="0" smtClean="0"/>
              <a:t>rive beam </a:t>
            </a:r>
            <a:r>
              <a:rPr lang="en-GB" sz="2100" dirty="0" err="1" smtClean="0"/>
              <a:t>linacs</a:t>
            </a:r>
            <a:r>
              <a:rPr lang="en-GB" sz="2100" dirty="0" smtClean="0"/>
              <a:t> might reduce </a:t>
            </a:r>
            <a:r>
              <a:rPr lang="en-GB" sz="2100" dirty="0" smtClean="0"/>
              <a:t>this.</a:t>
            </a:r>
            <a:endParaRPr lang="en-GB" sz="2100" dirty="0" smtClean="0"/>
          </a:p>
          <a:p>
            <a:r>
              <a:rPr lang="en-US" sz="2100" dirty="0" smtClean="0"/>
              <a:t>Rad Hard Fibers</a:t>
            </a:r>
            <a:endParaRPr lang="en-GB" sz="2100" dirty="0"/>
          </a:p>
          <a:p>
            <a:pPr lvl="1"/>
            <a:r>
              <a:rPr lang="en-US" sz="1900" dirty="0"/>
              <a:t>CMS quartz calorimeter fibers: some tested ok up to 22 </a:t>
            </a:r>
            <a:r>
              <a:rPr lang="en-US" sz="1900" dirty="0" err="1"/>
              <a:t>MGy</a:t>
            </a:r>
            <a:r>
              <a:rPr lang="en-US" sz="1900" dirty="0"/>
              <a:t> </a:t>
            </a:r>
            <a:r>
              <a:rPr lang="en-US" sz="1900" i="1" dirty="0"/>
              <a:t>(P. </a:t>
            </a:r>
            <a:r>
              <a:rPr lang="en-US" sz="1900" i="1" dirty="0" err="1"/>
              <a:t>Gorodetzky</a:t>
            </a:r>
            <a:r>
              <a:rPr lang="en-US" sz="1900" i="1" dirty="0"/>
              <a:t> et al., NIMA 361:161-179, 1995; and V. </a:t>
            </a:r>
            <a:r>
              <a:rPr lang="en-US" sz="1900" i="1" dirty="0" err="1"/>
              <a:t>Hagopian</a:t>
            </a:r>
            <a:r>
              <a:rPr lang="en-US" sz="1900" i="1" dirty="0"/>
              <a:t>, CMS-CR-1999-002</a:t>
            </a:r>
            <a:r>
              <a:rPr lang="en-US" sz="1900" i="1" dirty="0" smtClean="0"/>
              <a:t>) (wavelength dependence!)</a:t>
            </a:r>
            <a:endParaRPr lang="en-US" sz="1900" i="1" dirty="0"/>
          </a:p>
          <a:p>
            <a:pPr lvl="1"/>
            <a:r>
              <a:rPr lang="en-US" sz="1900" dirty="0" err="1" smtClean="0"/>
              <a:t>Kuhnhenn</a:t>
            </a:r>
            <a:r>
              <a:rPr lang="en-US" sz="1900" dirty="0" smtClean="0"/>
              <a:t> et al, RADECS 2005</a:t>
            </a:r>
            <a:endParaRPr lang="en-GB" sz="1900" dirty="0" smtClean="0"/>
          </a:p>
          <a:p>
            <a:pPr marL="457200" lvl="1" indent="0">
              <a:buNone/>
            </a:pPr>
            <a:endParaRPr lang="en-GB" sz="1800" dirty="0"/>
          </a:p>
          <a:p>
            <a:pPr marL="457200" lvl="1" indent="0">
              <a:buNone/>
            </a:pP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marL="457200" lvl="1" indent="0">
              <a:buNone/>
            </a:pPr>
            <a:endParaRPr lang="en-GB" sz="1800" dirty="0"/>
          </a:p>
          <a:p>
            <a:pPr marL="457200" lvl="1" indent="0">
              <a:buNone/>
            </a:pPr>
            <a:endParaRPr lang="en-GB" sz="1800" dirty="0" smtClean="0"/>
          </a:p>
          <a:p>
            <a:pPr marL="457200" lvl="1" indent="0">
              <a:buNone/>
            </a:pPr>
            <a:endParaRPr lang="en-GB" sz="1800" dirty="0"/>
          </a:p>
          <a:p>
            <a:pPr marL="457200" lvl="1" indent="0">
              <a:buNone/>
            </a:pP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r>
              <a:rPr lang="en-GB" sz="1900" b="1" dirty="0" smtClean="0"/>
              <a:t>Perform </a:t>
            </a:r>
            <a:r>
              <a:rPr lang="en-GB" sz="1900" b="1" dirty="0"/>
              <a:t>tests at </a:t>
            </a:r>
            <a:r>
              <a:rPr lang="en-GB" sz="1900" b="1" dirty="0" err="1" smtClean="0"/>
              <a:t>Frauenhofer</a:t>
            </a:r>
            <a:r>
              <a:rPr lang="en-GB" sz="1900" b="1" dirty="0" smtClean="0"/>
              <a:t> </a:t>
            </a:r>
            <a:r>
              <a:rPr lang="en-GB" sz="1900" b="1" dirty="0"/>
              <a:t>Institute </a:t>
            </a:r>
            <a:r>
              <a:rPr lang="en-GB" sz="1900" b="1" dirty="0" smtClean="0"/>
              <a:t>(early 2013) </a:t>
            </a:r>
            <a:r>
              <a:rPr lang="en-GB" sz="1900" b="1" dirty="0"/>
              <a:t> </a:t>
            </a:r>
            <a:r>
              <a:rPr lang="en-GB" sz="1900" dirty="0" smtClean="0"/>
              <a:t>RIA </a:t>
            </a:r>
            <a:r>
              <a:rPr lang="en-GB" sz="1900" dirty="0"/>
              <a:t>at approx. 450nm for up to </a:t>
            </a:r>
            <a:r>
              <a:rPr lang="en-GB" sz="1900" dirty="0" smtClean="0"/>
              <a:t>at least 10 </a:t>
            </a:r>
            <a:r>
              <a:rPr lang="en-GB" sz="1900" dirty="0" err="1"/>
              <a:t>kGy</a:t>
            </a:r>
            <a:r>
              <a:rPr lang="en-GB" sz="1900" dirty="0"/>
              <a:t> </a:t>
            </a:r>
            <a:r>
              <a:rPr lang="en-GB" sz="1900" dirty="0" smtClean="0"/>
              <a:t> on 2 </a:t>
            </a:r>
            <a:r>
              <a:rPr lang="en-GB" sz="1900" dirty="0" err="1" smtClean="0"/>
              <a:t>fibers</a:t>
            </a:r>
            <a:r>
              <a:rPr lang="en-GB" sz="1900" dirty="0" smtClean="0"/>
              <a:t>: </a:t>
            </a:r>
            <a:r>
              <a:rPr lang="en-GB" sz="1900" dirty="0" err="1" smtClean="0"/>
              <a:t>Heraeus</a:t>
            </a:r>
            <a:r>
              <a:rPr lang="en-GB" sz="1900" dirty="0" smtClean="0"/>
              <a:t> </a:t>
            </a:r>
            <a:r>
              <a:rPr lang="en-GB" sz="1900" dirty="0" smtClean="0"/>
              <a:t>preform</a:t>
            </a:r>
            <a:r>
              <a:rPr lang="en-GB" sz="1900" dirty="0" smtClean="0">
                <a:sym typeface="Wingdings" pitchFamily="2" charset="2"/>
              </a:rPr>
              <a:t> </a:t>
            </a:r>
            <a:r>
              <a:rPr lang="en-GB" sz="1900" dirty="0">
                <a:sym typeface="Wingdings" pitchFamily="2" charset="2"/>
              </a:rPr>
              <a:t>(as installed at </a:t>
            </a:r>
            <a:r>
              <a:rPr lang="en-GB" sz="1900" dirty="0" smtClean="0">
                <a:sym typeface="Wingdings" pitchFamily="2" charset="2"/>
              </a:rPr>
              <a:t>CTF-3), </a:t>
            </a:r>
            <a:r>
              <a:rPr lang="en-GB" sz="1900" dirty="0" err="1" smtClean="0">
                <a:sym typeface="Wingdings" pitchFamily="2" charset="2"/>
              </a:rPr>
              <a:t>Ultrasol-fibers</a:t>
            </a:r>
            <a:r>
              <a:rPr lang="en-GB" sz="1900" dirty="0" smtClean="0">
                <a:sym typeface="Wingdings" pitchFamily="2" charset="2"/>
              </a:rPr>
              <a:t> </a:t>
            </a:r>
            <a:r>
              <a:rPr lang="en-GB" sz="1900" dirty="0">
                <a:sym typeface="Wingdings" pitchFamily="2" charset="2"/>
              </a:rPr>
              <a:t>(Solarisation resistant)</a:t>
            </a:r>
          </a:p>
          <a:p>
            <a:pPr lvl="1"/>
            <a:endParaRPr lang="en-GB" sz="1600" b="1" dirty="0"/>
          </a:p>
          <a:p>
            <a:pPr marL="457200" lvl="1" indent="0">
              <a:buNone/>
            </a:pPr>
            <a:endParaRPr lang="en-US" sz="1600" i="1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3153836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 </a:t>
            </a:r>
            <a:r>
              <a:rPr lang="en-US" dirty="0"/>
              <a:t>Radiation Induced Attenuation for </a:t>
            </a:r>
            <a:r>
              <a:rPr lang="en-US" dirty="0" smtClean="0"/>
              <a:t>various</a:t>
            </a:r>
            <a:r>
              <a:rPr lang="en-US" dirty="0" smtClean="0"/>
              <a:t> </a:t>
            </a:r>
            <a:r>
              <a:rPr lang="en-US" dirty="0"/>
              <a:t>fibers measured at 660nm 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032755"/>
            <a:ext cx="3063246" cy="2301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Required resolution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achine </a:t>
            </a:r>
            <a:r>
              <a:rPr lang="en-US" dirty="0"/>
              <a:t>p</a:t>
            </a:r>
            <a:r>
              <a:rPr lang="en-US" dirty="0" smtClean="0"/>
              <a:t>rotection  purposes</a:t>
            </a:r>
            <a:endParaRPr lang="en-US" dirty="0" smtClean="0"/>
          </a:p>
          <a:p>
            <a:pPr lvl="2"/>
            <a:r>
              <a:rPr lang="en-US" dirty="0">
                <a:sym typeface="Wingdings" pitchFamily="2" charset="2"/>
              </a:rPr>
              <a:t>D</a:t>
            </a:r>
            <a:r>
              <a:rPr lang="en-US" dirty="0" smtClean="0"/>
              <a:t>etecting </a:t>
            </a:r>
            <a:r>
              <a:rPr lang="en-US" dirty="0"/>
              <a:t>the integrated loss signal is </a:t>
            </a:r>
            <a:r>
              <a:rPr lang="en-US" dirty="0" smtClean="0"/>
              <a:t>sufficient</a:t>
            </a:r>
          </a:p>
          <a:p>
            <a:pPr lvl="1"/>
            <a:r>
              <a:rPr lang="en-US" dirty="0" smtClean="0"/>
              <a:t>Beam </a:t>
            </a:r>
            <a:r>
              <a:rPr lang="en-US" dirty="0" smtClean="0"/>
              <a:t>diagnostics </a:t>
            </a:r>
            <a:endParaRPr lang="en-US" dirty="0" smtClean="0"/>
          </a:p>
          <a:p>
            <a:pPr lvl="2"/>
            <a:r>
              <a:rPr lang="en-US" b="1" dirty="0" smtClean="0"/>
              <a:t>What is the desired longitudinal resolution ?</a:t>
            </a:r>
          </a:p>
          <a:p>
            <a:pPr lvl="3"/>
            <a:r>
              <a:rPr lang="en-US" b="1" dirty="0" smtClean="0"/>
              <a:t>(for which loss scenario)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r>
              <a:rPr lang="en-US" dirty="0"/>
              <a:t> </a:t>
            </a:r>
            <a:r>
              <a:rPr lang="en-US" dirty="0" smtClean="0"/>
              <a:t>spacing </a:t>
            </a:r>
            <a:r>
              <a:rPr lang="en-US" dirty="0" smtClean="0"/>
              <a:t>is</a:t>
            </a:r>
            <a:r>
              <a:rPr lang="en-US" dirty="0" smtClean="0"/>
              <a:t> ~1m </a:t>
            </a:r>
            <a:r>
              <a:rPr lang="en-US" dirty="0" smtClean="0"/>
              <a:t>in drive beams</a:t>
            </a:r>
          </a:p>
          <a:p>
            <a:r>
              <a:rPr lang="en-US" dirty="0"/>
              <a:t>A</a:t>
            </a:r>
            <a:r>
              <a:rPr lang="en-US" dirty="0" smtClean="0"/>
              <a:t>chievable resolution </a:t>
            </a:r>
          </a:p>
          <a:p>
            <a:pPr lvl="2"/>
            <a:r>
              <a:rPr lang="en-US" dirty="0" smtClean="0"/>
              <a:t>Single short pulses:  Fiber coupled to </a:t>
            </a:r>
            <a:r>
              <a:rPr lang="en-US" dirty="0" err="1" smtClean="0"/>
              <a:t>SiPM</a:t>
            </a:r>
            <a:r>
              <a:rPr lang="en-US" dirty="0"/>
              <a:t>,</a:t>
            </a:r>
            <a:r>
              <a:rPr lang="en-US" dirty="0" smtClean="0"/>
              <a:t> 250MS/s ADC</a:t>
            </a:r>
            <a:r>
              <a:rPr lang="en-US" dirty="0"/>
              <a:t> </a:t>
            </a:r>
            <a:r>
              <a:rPr lang="en-US" dirty="0" smtClean="0"/>
              <a:t>~ 50cm</a:t>
            </a:r>
          </a:p>
          <a:p>
            <a:pPr lvl="2"/>
            <a:r>
              <a:rPr lang="en-US" dirty="0" smtClean="0"/>
              <a:t>What is the achievable resolution with long bunch trains ?</a:t>
            </a:r>
            <a:endParaRPr lang="en-US" dirty="0"/>
          </a:p>
          <a:p>
            <a:pPr lvl="3"/>
            <a:r>
              <a:rPr lang="en-US" dirty="0" smtClean="0"/>
              <a:t>Drive beam 244ns or 80m </a:t>
            </a:r>
          </a:p>
          <a:p>
            <a:pPr lvl="3"/>
            <a:r>
              <a:rPr lang="en-US" dirty="0" smtClean="0"/>
              <a:t>Main beam 156ns or 50m 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3728393" cy="461665"/>
          </a:xfrm>
        </p:spPr>
        <p:txBody>
          <a:bodyPr/>
          <a:lstStyle/>
          <a:p>
            <a:r>
              <a:rPr lang="en-US" dirty="0" smtClean="0"/>
              <a:t>Longitudinal Resolution </a:t>
            </a:r>
            <a:r>
              <a:rPr lang="en-US" dirty="0" smtClean="0"/>
              <a:t>Fibers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269920" y="5059978"/>
            <a:ext cx="8784976" cy="1305436"/>
            <a:chOff x="178862" y="3090500"/>
            <a:chExt cx="8784976" cy="130543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78862" y="3218657"/>
              <a:ext cx="5184576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38902" y="3352800"/>
              <a:ext cx="6912768" cy="21602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15166" y="3424808"/>
              <a:ext cx="4680520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2411110" y="3447667"/>
              <a:ext cx="50405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38902" y="3712840"/>
              <a:ext cx="6912768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c 12"/>
            <p:cNvSpPr/>
            <p:nvPr/>
          </p:nvSpPr>
          <p:spPr>
            <a:xfrm flipH="1">
              <a:off x="394886" y="3712840"/>
              <a:ext cx="360040" cy="529208"/>
            </a:xfrm>
            <a:prstGeom prst="arc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Arc 13"/>
            <p:cNvSpPr/>
            <p:nvPr/>
          </p:nvSpPr>
          <p:spPr>
            <a:xfrm>
              <a:off x="7029088" y="3712840"/>
              <a:ext cx="854630" cy="529208"/>
            </a:xfrm>
            <a:prstGeom prst="arc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411110" y="3460812"/>
              <a:ext cx="504056" cy="516632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763038" y="3470527"/>
              <a:ext cx="1080120" cy="410716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2123078" y="3470527"/>
              <a:ext cx="720080" cy="506917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2843158" y="3470527"/>
              <a:ext cx="72008" cy="506917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915166" y="3470527"/>
              <a:ext cx="288032" cy="410716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50870" y="3977444"/>
              <a:ext cx="288032" cy="2646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11710" y="3977444"/>
              <a:ext cx="288032" cy="2646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22" name="Curved Connector 21"/>
            <p:cNvCxnSpPr/>
            <p:nvPr/>
          </p:nvCxnSpPr>
          <p:spPr>
            <a:xfrm rot="10800000" flipV="1">
              <a:off x="1439001" y="3712840"/>
              <a:ext cx="180021" cy="84202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>
              <a:off x="1619023" y="3712839"/>
              <a:ext cx="234029" cy="87417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1186974" y="3797043"/>
              <a:ext cx="252026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urved Connector 24"/>
            <p:cNvCxnSpPr/>
            <p:nvPr/>
          </p:nvCxnSpPr>
          <p:spPr>
            <a:xfrm rot="10800000" flipV="1">
              <a:off x="3275206" y="3712841"/>
              <a:ext cx="180022" cy="84202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urved Connector 25"/>
            <p:cNvCxnSpPr/>
            <p:nvPr/>
          </p:nvCxnSpPr>
          <p:spPr>
            <a:xfrm>
              <a:off x="3455228" y="3712840"/>
              <a:ext cx="234029" cy="87417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689252" y="3812356"/>
              <a:ext cx="198022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urved Connector 27"/>
            <p:cNvCxnSpPr/>
            <p:nvPr/>
          </p:nvCxnSpPr>
          <p:spPr>
            <a:xfrm rot="10800000" flipV="1">
              <a:off x="1511009" y="3784849"/>
              <a:ext cx="180021" cy="84202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urved Connector 28"/>
            <p:cNvCxnSpPr/>
            <p:nvPr/>
          </p:nvCxnSpPr>
          <p:spPr>
            <a:xfrm>
              <a:off x="1691031" y="3784848"/>
              <a:ext cx="234029" cy="87417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1258982" y="3869052"/>
              <a:ext cx="252026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582126" y="3090500"/>
              <a:ext cx="909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smtClean="0">
                  <a:solidFill>
                    <a:srgbClr val="FF0000"/>
                  </a:solidFill>
                </a:rPr>
                <a:t>c</a:t>
              </a:r>
              <a:endParaRPr lang="de-AT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312984" y="3784848"/>
              <a:ext cx="666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600" dirty="0" smtClean="0">
                  <a:solidFill>
                    <a:srgbClr val="92D050"/>
                  </a:solidFill>
                </a:rPr>
                <a:t>2/3</a:t>
              </a:r>
              <a:r>
                <a:rPr lang="de-AT" dirty="0" smtClean="0">
                  <a:solidFill>
                    <a:srgbClr val="92D050"/>
                  </a:solidFill>
                </a:rPr>
                <a:t>c</a:t>
              </a:r>
              <a:endParaRPr lang="de-AT" dirty="0">
                <a:solidFill>
                  <a:srgbClr val="92D05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57200" y="3784848"/>
              <a:ext cx="666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600" dirty="0" smtClean="0">
                  <a:solidFill>
                    <a:srgbClr val="92D050"/>
                  </a:solidFill>
                </a:rPr>
                <a:t>2/3</a:t>
              </a:r>
              <a:r>
                <a:rPr lang="de-AT" dirty="0" smtClean="0">
                  <a:solidFill>
                    <a:srgbClr val="92D050"/>
                  </a:solidFill>
                </a:rPr>
                <a:t>c</a:t>
              </a:r>
              <a:endParaRPr lang="de-AT" dirty="0">
                <a:solidFill>
                  <a:srgbClr val="92D05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51670" y="3414936"/>
              <a:ext cx="1512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>
                  <a:solidFill>
                    <a:srgbClr val="FF0000"/>
                  </a:solidFill>
                  <a:latin typeface="+mj-lt"/>
                </a:rPr>
                <a:t>bunch train</a:t>
              </a:r>
              <a:endParaRPr lang="de-AT" sz="14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47414" y="3693095"/>
              <a:ext cx="1512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>
                  <a:solidFill>
                    <a:srgbClr val="00B0F0"/>
                  </a:solidFill>
                  <a:latin typeface="+mj-lt"/>
                </a:rPr>
                <a:t>fiber</a:t>
              </a:r>
              <a:endParaRPr lang="de-AT" sz="1400" dirty="0">
                <a:solidFill>
                  <a:srgbClr val="00B0F0"/>
                </a:solidFill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6894" y="4088159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err="1" smtClean="0">
                  <a:solidFill>
                    <a:schemeClr val="tx2"/>
                  </a:solidFill>
                  <a:latin typeface="+mj-lt"/>
                </a:rPr>
                <a:t>photon</a:t>
              </a:r>
              <a:r>
                <a:rPr lang="de-AT" sz="1400" dirty="0" smtClean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de-AT" sz="1400" dirty="0" err="1" smtClean="0">
                  <a:solidFill>
                    <a:schemeClr val="tx2"/>
                  </a:solidFill>
                  <a:latin typeface="+mj-lt"/>
                </a:rPr>
                <a:t>detector</a:t>
              </a:r>
              <a:endParaRPr lang="de-AT" sz="1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63197" y="4009527"/>
              <a:ext cx="16365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dirty="0" smtClean="0">
                  <a:solidFill>
                    <a:schemeClr val="tx2"/>
                  </a:solidFill>
                  <a:latin typeface="+mj-lt"/>
                </a:rPr>
                <a:t>photon detector</a:t>
              </a:r>
              <a:endParaRPr lang="de-AT" sz="1400" dirty="0">
                <a:solidFill>
                  <a:schemeClr val="tx2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674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199"/>
            <a:ext cx="5029200" cy="5257801"/>
          </a:xfrm>
        </p:spPr>
        <p:txBody>
          <a:bodyPr>
            <a:normAutofit/>
          </a:bodyPr>
          <a:lstStyle/>
          <a:p>
            <a:r>
              <a:rPr lang="en-US" dirty="0" smtClean="0"/>
              <a:t>Dispersion effects: </a:t>
            </a:r>
          </a:p>
          <a:p>
            <a:pPr lvl="1"/>
            <a:r>
              <a:rPr lang="en-US" dirty="0" smtClean="0"/>
              <a:t>Arrival time depends on photon trajectory in fiber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ighly skewed </a:t>
            </a:r>
            <a:r>
              <a:rPr lang="en-US" dirty="0"/>
              <a:t>r</a:t>
            </a:r>
            <a:r>
              <a:rPr lang="en-US" dirty="0" smtClean="0"/>
              <a:t>ays can be blocked by collimation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dirty="0" smtClean="0"/>
              <a:t>Single Bunch Resolution: </a:t>
            </a:r>
          </a:p>
          <a:p>
            <a:pPr lvl="1"/>
            <a:r>
              <a:rPr lang="en-US" dirty="0" smtClean="0"/>
              <a:t>Arrival time distribution of photons simulated for drive </a:t>
            </a:r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 smtClean="0"/>
              <a:t>2.4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smtClean="0"/>
              <a:t>loss at 50m along 100m </a:t>
            </a:r>
            <a:r>
              <a:rPr lang="en-GB" dirty="0" err="1" smtClean="0"/>
              <a:t>fiber</a:t>
            </a:r>
            <a:endParaRPr lang="en-GB" dirty="0" smtClean="0"/>
          </a:p>
          <a:p>
            <a:pPr lvl="1"/>
            <a:r>
              <a:rPr lang="en-US" b="1" dirty="0" smtClean="0"/>
              <a:t>Rising edge </a:t>
            </a:r>
            <a:r>
              <a:rPr lang="en-US" dirty="0" smtClean="0"/>
              <a:t>of the photon signal &lt; </a:t>
            </a:r>
            <a:r>
              <a:rPr lang="en-US" dirty="0"/>
              <a:t>2</a:t>
            </a:r>
            <a:r>
              <a:rPr lang="en-US" dirty="0" smtClean="0"/>
              <a:t> ns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476384" cy="461665"/>
          </a:xfrm>
        </p:spPr>
        <p:txBody>
          <a:bodyPr/>
          <a:lstStyle/>
          <a:p>
            <a:r>
              <a:rPr lang="en-US" dirty="0" smtClean="0"/>
              <a:t>Single Bunch </a:t>
            </a:r>
            <a:r>
              <a:rPr lang="en-US" dirty="0" smtClean="0"/>
              <a:t>Trains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57275"/>
            <a:ext cx="23241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sophie\Desktop\manuelplots2\Manuel3\plots_sophie2\risinged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3194"/>
            <a:ext cx="2851548" cy="287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06886" y="254322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M</a:t>
            </a:r>
            <a:r>
              <a:rPr lang="en-GB" i="1" dirty="0" err="1" smtClean="0"/>
              <a:t>.Zingl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0196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Loss at a single location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4468274" cy="461665"/>
          </a:xfrm>
        </p:spPr>
        <p:txBody>
          <a:bodyPr/>
          <a:lstStyle/>
          <a:p>
            <a:r>
              <a:rPr lang="en-GB" dirty="0" smtClean="0"/>
              <a:t>Loss Scenarios - Example Simulation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543639"/>
              </p:ext>
            </p:extLst>
          </p:nvPr>
        </p:nvGraphicFramePr>
        <p:xfrm>
          <a:off x="798625" y="1600200"/>
          <a:ext cx="7265661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Acrobat Document" r:id="rId3" imgW="9744056" imgH="4495744" progId="AcroExch.Document.7">
                  <p:embed/>
                </p:oleObj>
              </mc:Choice>
              <mc:Fallback>
                <p:oleObj name="Acrobat Document" r:id="rId3" imgW="9744056" imgH="4495744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8625" y="1600200"/>
                        <a:ext cx="7265661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72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199"/>
            <a:ext cx="2133600" cy="525780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Drive Beam </a:t>
            </a:r>
            <a:r>
              <a:rPr lang="en-GB" dirty="0" smtClean="0"/>
              <a:t>2.4 </a:t>
            </a:r>
            <a:r>
              <a:rPr lang="en-GB" dirty="0" err="1" smtClean="0"/>
              <a:t>GeV</a:t>
            </a:r>
            <a:endParaRPr lang="en-GB" dirty="0" smtClean="0"/>
          </a:p>
          <a:p>
            <a:r>
              <a:rPr lang="en-GB" dirty="0" smtClean="0"/>
              <a:t>Naïve (simple) back projection</a:t>
            </a:r>
          </a:p>
          <a:p>
            <a:r>
              <a:rPr lang="en-GB" dirty="0" smtClean="0"/>
              <a:t>Bars indicate the full extent of the rise</a:t>
            </a:r>
          </a:p>
          <a:p>
            <a:r>
              <a:rPr lang="en-GB" dirty="0" smtClean="0"/>
              <a:t>Furthest point is &lt; 50cm from the real loss location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341795" cy="461665"/>
          </a:xfrm>
        </p:spPr>
        <p:txBody>
          <a:bodyPr/>
          <a:lstStyle/>
          <a:p>
            <a:r>
              <a:rPr lang="en-GB" dirty="0" smtClean="0"/>
              <a:t>Loss Reconstruction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6229904"/>
              </p:ext>
            </p:extLst>
          </p:nvPr>
        </p:nvGraphicFramePr>
        <p:xfrm>
          <a:off x="2819400" y="762000"/>
          <a:ext cx="5438775" cy="551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2" name="Acrobat Document" r:id="rId4" imgW="5438769" imgH="5514743" progId="AcroExch.Document.7">
                  <p:embed/>
                </p:oleObj>
              </mc:Choice>
              <mc:Fallback>
                <p:oleObj name="Acrobat Document" r:id="rId4" imgW="5438769" imgH="551474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19400" y="762000"/>
                        <a:ext cx="5438775" cy="551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90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20000" y="838199"/>
            <a:ext cx="7357200" cy="5257801"/>
          </a:xfrm>
        </p:spPr>
        <p:txBody>
          <a:bodyPr>
            <a:normAutofit/>
          </a:bodyPr>
          <a:lstStyle/>
          <a:p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CLIC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BLM Considerations 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Machine Protection Strategy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Expected Beam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Losses in the 2 beam modules</a:t>
            </a:r>
          </a:p>
          <a:p>
            <a:pPr>
              <a:spcAft>
                <a:spcPts val="600"/>
              </a:spcAft>
              <a:buFont typeface="Arial"/>
              <a:buChar char="•"/>
              <a:defRPr/>
            </a:pP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Ionization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Chambers as a Suitable Baseline Technology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Choice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Dynamic Range, Sensitivity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/>
            </a:endParaRPr>
          </a:p>
          <a:p>
            <a:pPr>
              <a:spcAft>
                <a:spcPts val="600"/>
              </a:spcAft>
              <a:buFont typeface="Arial"/>
              <a:buChar char="•"/>
              <a:defRPr/>
            </a:pP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Investigation of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Cherenkov Fibers as an Alternative Technology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Choice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Model for light yield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Longitudinal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Position Resolution 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with Fiber</a:t>
            </a:r>
          </a:p>
          <a:p>
            <a:pPr lvl="1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Radiation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/>
              </a:rPr>
              <a:t>Hardness</a:t>
            </a:r>
          </a:p>
          <a:p>
            <a:pPr marL="0" indent="0">
              <a:spcAft>
                <a:spcPts val="600"/>
              </a:spcAft>
              <a:buNone/>
              <a:defRPr/>
            </a:pPr>
            <a:endParaRPr lang="en-US" sz="2200" dirty="0"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/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1281761" cy="461665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689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general it is not possible to reconstruct an arbitrary loss pattern (in </a:t>
            </a:r>
            <a:r>
              <a:rPr lang="en-US" dirty="0" smtClean="0"/>
              <a:t>position </a:t>
            </a:r>
            <a:r>
              <a:rPr lang="en-GB" dirty="0" smtClean="0"/>
              <a:t>and </a:t>
            </a:r>
            <a:r>
              <a:rPr lang="en-GB" dirty="0"/>
              <a:t>time)</a:t>
            </a:r>
          </a:p>
          <a:p>
            <a:r>
              <a:rPr lang="en-US" dirty="0" smtClean="0"/>
              <a:t>But</a:t>
            </a:r>
            <a:r>
              <a:rPr lang="en-US" dirty="0"/>
              <a:t>, only </a:t>
            </a:r>
            <a:r>
              <a:rPr lang="en-US" dirty="0" smtClean="0"/>
              <a:t>few </a:t>
            </a:r>
            <a:r>
              <a:rPr lang="en-US" dirty="0"/>
              <a:t>different loss patterns are to be </a:t>
            </a:r>
            <a:r>
              <a:rPr lang="en-US" dirty="0" smtClean="0"/>
              <a:t>expected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Single or multiple individual loss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locations</a:t>
            </a:r>
          </a:p>
          <a:p>
            <a:pPr lvl="2"/>
            <a:r>
              <a:rPr lang="en-GB" dirty="0" smtClean="0"/>
              <a:t> Constant </a:t>
            </a:r>
            <a:r>
              <a:rPr lang="en-GB" dirty="0"/>
              <a:t>losses in time, i.e. obstructions</a:t>
            </a:r>
          </a:p>
          <a:p>
            <a:pPr lvl="2"/>
            <a:r>
              <a:rPr lang="en-US" dirty="0" smtClean="0"/>
              <a:t> Variation </a:t>
            </a:r>
            <a:r>
              <a:rPr lang="en-US" dirty="0"/>
              <a:t>in time, i.e. interaction with “</a:t>
            </a:r>
            <a:r>
              <a:rPr lang="en-US" dirty="0" smtClean="0"/>
              <a:t>dust particles”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Losses building up along the train, starting at a certain position </a:t>
            </a:r>
          </a:p>
          <a:p>
            <a:pPr lvl="2"/>
            <a:r>
              <a:rPr lang="en-US" dirty="0"/>
              <a:t>bunch number (i.e. long range or resistive wall wake </a:t>
            </a:r>
            <a:r>
              <a:rPr lang="en-US" dirty="0" smtClean="0"/>
              <a:t>fields)</a:t>
            </a:r>
          </a:p>
          <a:p>
            <a:pPr lvl="2"/>
            <a:r>
              <a:rPr lang="en-US" dirty="0" smtClean="0"/>
              <a:t>Combined </a:t>
            </a:r>
            <a:r>
              <a:rPr lang="en-US" dirty="0"/>
              <a:t>with aperture </a:t>
            </a:r>
            <a:r>
              <a:rPr lang="en-US" dirty="0" smtClean="0"/>
              <a:t>limitation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Constant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losses </a:t>
            </a:r>
            <a:endParaRPr lang="en-GB" dirty="0"/>
          </a:p>
          <a:p>
            <a:pPr lvl="2"/>
            <a:r>
              <a:rPr lang="en-GB" dirty="0" smtClean="0"/>
              <a:t>Beam gas scattering</a:t>
            </a:r>
            <a:endParaRPr lang="en-GB" dirty="0"/>
          </a:p>
          <a:p>
            <a:pPr lvl="2"/>
            <a:r>
              <a:rPr lang="en-GB" dirty="0" smtClean="0"/>
              <a:t>As a function of distance along decelerator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3"/>
            <a:r>
              <a:rPr lang="en-GB" dirty="0" smtClean="0"/>
              <a:t>optics </a:t>
            </a:r>
            <a:r>
              <a:rPr lang="en-GB" dirty="0" err="1" smtClean="0"/>
              <a:t>mis</a:t>
            </a:r>
            <a:r>
              <a:rPr lang="en-GB" dirty="0"/>
              <a:t>-</a:t>
            </a:r>
            <a:r>
              <a:rPr lang="en-GB" dirty="0" smtClean="0"/>
              <a:t>match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dirty="0" smtClean="0"/>
              <a:t>4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Equipment failures</a:t>
            </a:r>
          </a:p>
          <a:p>
            <a:pPr marL="457200" lvl="1" indent="0">
              <a:buNone/>
            </a:pPr>
            <a:r>
              <a:rPr lang="en-GB" dirty="0" smtClean="0"/>
              <a:t>5.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Others?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267993" cy="461665"/>
          </a:xfrm>
        </p:spPr>
        <p:txBody>
          <a:bodyPr/>
          <a:lstStyle/>
          <a:p>
            <a:r>
              <a:rPr lang="en-US" dirty="0" smtClean="0"/>
              <a:t>Multi-bunch Trains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103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 </a:t>
            </a:r>
            <a:r>
              <a:rPr lang="en-US" dirty="0"/>
              <a:t>at </a:t>
            </a:r>
            <a:r>
              <a:rPr lang="en-US" dirty="0"/>
              <a:t>s</a:t>
            </a:r>
            <a:r>
              <a:rPr lang="en-US" dirty="0" smtClean="0"/>
              <a:t>ingle location</a:t>
            </a:r>
            <a:r>
              <a:rPr lang="en-US" dirty="0" smtClean="0"/>
              <a:t>,  </a:t>
            </a:r>
            <a:r>
              <a:rPr lang="en-US" dirty="0" smtClean="0"/>
              <a:t>Loss </a:t>
            </a:r>
            <a:r>
              <a:rPr lang="en-US" dirty="0"/>
              <a:t>at </a:t>
            </a:r>
            <a:r>
              <a:rPr lang="en-US" dirty="0" smtClean="0"/>
              <a:t>two locations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Location </a:t>
            </a:r>
            <a:r>
              <a:rPr lang="en-US" dirty="0" smtClean="0"/>
              <a:t>of loss determined from signal rise time</a:t>
            </a:r>
          </a:p>
          <a:p>
            <a:r>
              <a:rPr lang="en-US" dirty="0" smtClean="0"/>
              <a:t>Upstream </a:t>
            </a:r>
            <a:r>
              <a:rPr lang="en-US" dirty="0" smtClean="0"/>
              <a:t>signal </a:t>
            </a:r>
            <a:r>
              <a:rPr lang="en-US" dirty="0" smtClean="0"/>
              <a:t>gives a better resolution and real time sequence of losses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844881" cy="461665"/>
          </a:xfrm>
        </p:spPr>
        <p:txBody>
          <a:bodyPr/>
          <a:lstStyle/>
          <a:p>
            <a:r>
              <a:rPr lang="en-US" dirty="0" smtClean="0"/>
              <a:t>Space Time Diagrams 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65" y="1381766"/>
            <a:ext cx="3282449" cy="320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374" y="1358016"/>
            <a:ext cx="3593405" cy="337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Can all the </a:t>
            </a:r>
            <a:r>
              <a:rPr lang="en-US" dirty="0"/>
              <a:t>expected loss scenarios be distinguished? </a:t>
            </a:r>
            <a:endParaRPr lang="en-US" dirty="0"/>
          </a:p>
          <a:p>
            <a:pPr lvl="1"/>
            <a:r>
              <a:rPr lang="en-US" dirty="0" smtClean="0"/>
              <a:t>With </a:t>
            </a:r>
            <a:r>
              <a:rPr lang="en-US" dirty="0" smtClean="0"/>
              <a:t>what </a:t>
            </a:r>
            <a:r>
              <a:rPr lang="en-US" dirty="0" smtClean="0"/>
              <a:t>resolution ?</a:t>
            </a:r>
            <a:endParaRPr lang="en-US" dirty="0" smtClean="0"/>
          </a:p>
          <a:p>
            <a:pPr lvl="2"/>
            <a:r>
              <a:rPr lang="en-US" dirty="0" smtClean="0"/>
              <a:t>Do </a:t>
            </a:r>
            <a:r>
              <a:rPr lang="en-US" dirty="0"/>
              <a:t>all scenarios </a:t>
            </a:r>
            <a:r>
              <a:rPr lang="en-US" dirty="0" smtClean="0"/>
              <a:t>require the </a:t>
            </a:r>
            <a:r>
              <a:rPr lang="en-US" dirty="0"/>
              <a:t>same longitudinal resolution?</a:t>
            </a:r>
          </a:p>
          <a:p>
            <a:pPr lvl="1"/>
            <a:r>
              <a:rPr lang="en-US" dirty="0" smtClean="0"/>
              <a:t>Could </a:t>
            </a:r>
            <a:r>
              <a:rPr lang="en-US" dirty="0"/>
              <a:t>a</a:t>
            </a:r>
            <a:r>
              <a:rPr lang="en-US" dirty="0" smtClean="0"/>
              <a:t>dditional </a:t>
            </a:r>
            <a:r>
              <a:rPr lang="en-US" dirty="0"/>
              <a:t>measurements </a:t>
            </a:r>
            <a:r>
              <a:rPr lang="en-US" dirty="0" smtClean="0"/>
              <a:t>improve </a:t>
            </a:r>
            <a:r>
              <a:rPr lang="en-US" dirty="0" smtClean="0"/>
              <a:t>resolution?</a:t>
            </a:r>
            <a:endParaRPr lang="en-US" dirty="0"/>
          </a:p>
          <a:p>
            <a:pPr lvl="2"/>
            <a:r>
              <a:rPr lang="en-US" dirty="0"/>
              <a:t>E.g. fast, </a:t>
            </a:r>
            <a:r>
              <a:rPr lang="en-US" dirty="0" err="1"/>
              <a:t>localised</a:t>
            </a:r>
            <a:r>
              <a:rPr lang="en-US" dirty="0"/>
              <a:t> detector every ≈ 20 </a:t>
            </a:r>
            <a:r>
              <a:rPr lang="en-US" dirty="0" smtClean="0"/>
              <a:t>- </a:t>
            </a:r>
            <a:r>
              <a:rPr lang="en-US" dirty="0"/>
              <a:t>100 m to measure loss structure within the train (e.g. diamond BLM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688108" cy="461665"/>
          </a:xfrm>
        </p:spPr>
        <p:txBody>
          <a:bodyPr/>
          <a:lstStyle/>
          <a:p>
            <a:r>
              <a:rPr lang="en-GB" dirty="0" smtClean="0"/>
              <a:t>Current investigations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245472"/>
              </p:ext>
            </p:extLst>
          </p:nvPr>
        </p:nvGraphicFramePr>
        <p:xfrm>
          <a:off x="2133600" y="3352800"/>
          <a:ext cx="4419600" cy="2546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Acrobat Document" r:id="rId3" imgW="3124026" imgH="1800187" progId="AcroExch.Document.7">
                  <p:embed/>
                </p:oleObj>
              </mc:Choice>
              <mc:Fallback>
                <p:oleObj name="Acrobat Document" r:id="rId3" imgW="3124026" imgH="180018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3600" y="3352800"/>
                        <a:ext cx="4419600" cy="2546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584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Integration </a:t>
            </a:r>
            <a:r>
              <a:rPr lang="en-US" sz="2200" dirty="0" smtClean="0"/>
              <a:t>into </a:t>
            </a:r>
            <a:r>
              <a:rPr lang="en-US" sz="2200" dirty="0"/>
              <a:t>2 Beam Modules</a:t>
            </a:r>
          </a:p>
          <a:p>
            <a:pPr lvl="1"/>
            <a:r>
              <a:rPr lang="en-US" dirty="0"/>
              <a:t>Best location for </a:t>
            </a:r>
            <a:r>
              <a:rPr lang="en-US" dirty="0" smtClean="0"/>
              <a:t>fibers</a:t>
            </a:r>
          </a:p>
          <a:p>
            <a:r>
              <a:rPr lang="en-US" sz="2200" dirty="0"/>
              <a:t>Measurements at CTF-3 </a:t>
            </a:r>
          </a:p>
          <a:p>
            <a:r>
              <a:rPr lang="en-US" sz="2200" dirty="0" smtClean="0"/>
              <a:t>‘Catalogue’ of simulations for all expected loss </a:t>
            </a:r>
            <a:r>
              <a:rPr lang="en-US" sz="2200" dirty="0" smtClean="0"/>
              <a:t>scenarios</a:t>
            </a:r>
          </a:p>
          <a:p>
            <a:pPr lvl="1"/>
            <a:r>
              <a:rPr lang="en-US" sz="2000" dirty="0" smtClean="0"/>
              <a:t>E.g. </a:t>
            </a:r>
            <a:r>
              <a:rPr lang="en-GB" sz="2000" dirty="0" smtClean="0"/>
              <a:t>UFO 100 um thick , 2.4 </a:t>
            </a:r>
            <a:r>
              <a:rPr lang="en-GB" sz="2000" dirty="0" err="1" smtClean="0"/>
              <a:t>GeV</a:t>
            </a:r>
            <a:r>
              <a:rPr lang="en-GB" sz="2000" dirty="0" smtClean="0"/>
              <a:t> Drive Beam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688108" cy="461665"/>
          </a:xfrm>
        </p:spPr>
        <p:txBody>
          <a:bodyPr/>
          <a:lstStyle/>
          <a:p>
            <a:r>
              <a:rPr lang="en-GB" dirty="0" smtClean="0"/>
              <a:t>Current Investigations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07894"/>
              </p:ext>
            </p:extLst>
          </p:nvPr>
        </p:nvGraphicFramePr>
        <p:xfrm>
          <a:off x="1600200" y="3113325"/>
          <a:ext cx="4953000" cy="3015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Acrobat Document" r:id="rId3" imgW="4086095" imgH="2876412" progId="AcroExch.Document.7">
                  <p:embed/>
                </p:oleObj>
              </mc:Choice>
              <mc:Fallback>
                <p:oleObj name="Acrobat Document" r:id="rId3" imgW="4086095" imgH="2876412" progId="AcroExch.Document.7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113325"/>
                        <a:ext cx="4953000" cy="30157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46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925"/>
            <a:ext cx="4981492" cy="461665"/>
          </a:xfrm>
        </p:spPr>
        <p:txBody>
          <a:bodyPr/>
          <a:lstStyle/>
          <a:p>
            <a:r>
              <a:rPr lang="en-GB" dirty="0" smtClean="0"/>
              <a:t>First Measurements </a:t>
            </a:r>
            <a:r>
              <a:rPr lang="en-GB" dirty="0"/>
              <a:t>at TBL </a:t>
            </a:r>
            <a:r>
              <a:rPr lang="en-GB" dirty="0" smtClean="0"/>
              <a:t>- </a:t>
            </a:r>
            <a:r>
              <a:rPr lang="en-GB" dirty="0" err="1" smtClean="0"/>
              <a:t>Fiber</a:t>
            </a:r>
            <a:r>
              <a:rPr lang="en-GB" dirty="0" smtClean="0"/>
              <a:t> Signal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3" name="Group 105"/>
          <p:cNvGrpSpPr/>
          <p:nvPr/>
        </p:nvGrpSpPr>
        <p:grpSpPr>
          <a:xfrm>
            <a:off x="609600" y="890163"/>
            <a:ext cx="7620000" cy="1929237"/>
            <a:chOff x="655320" y="1371600"/>
            <a:chExt cx="7955280" cy="2042755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762000" y="2365467"/>
              <a:ext cx="7772400" cy="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560161" y="3103602"/>
              <a:ext cx="10199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err="1" smtClean="0"/>
                <a:t>Faisceau</a:t>
              </a:r>
              <a:r>
                <a:rPr lang="en-GB" sz="1200" i="1" dirty="0" smtClean="0"/>
                <a:t>: TBL</a:t>
              </a:r>
              <a:endParaRPr lang="en-GB" sz="1200" i="1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938223" y="2284784"/>
              <a:ext cx="228601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410200" y="2362200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Elbow Connector 47"/>
            <p:cNvCxnSpPr/>
            <p:nvPr/>
          </p:nvCxnSpPr>
          <p:spPr>
            <a:xfrm rot="5400000">
              <a:off x="1195730" y="2322576"/>
              <a:ext cx="1307592" cy="320040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5400000">
              <a:off x="1326008" y="2301240"/>
              <a:ext cx="1295400" cy="350520"/>
            </a:xfrm>
            <a:prstGeom prst="bentConnector3">
              <a:avLst>
                <a:gd name="adj1" fmla="val 54746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rot="16200000" flipH="1">
              <a:off x="5934456" y="1792353"/>
              <a:ext cx="914400" cy="1810512"/>
            </a:xfrm>
            <a:prstGeom prst="bentConnector3">
              <a:avLst>
                <a:gd name="adj1" fmla="val 63446"/>
              </a:avLst>
            </a:prstGeom>
            <a:ln w="12700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/>
            <p:nvPr/>
          </p:nvCxnSpPr>
          <p:spPr>
            <a:xfrm rot="16200000" flipH="1">
              <a:off x="6006084" y="1728344"/>
              <a:ext cx="1066800" cy="1755648"/>
            </a:xfrm>
            <a:prstGeom prst="bentConnector3">
              <a:avLst>
                <a:gd name="adj1" fmla="val 62119"/>
              </a:avLst>
            </a:prstGeom>
            <a:ln w="12700">
              <a:solidFill>
                <a:srgbClr val="0033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5486400" y="1641339"/>
              <a:ext cx="0" cy="871384"/>
            </a:xfrm>
            <a:prstGeom prst="line">
              <a:avLst/>
            </a:prstGeom>
            <a:ln w="12700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5659792" y="1560655"/>
              <a:ext cx="0" cy="774563"/>
            </a:xfrm>
            <a:prstGeom prst="line">
              <a:avLst/>
            </a:prstGeom>
            <a:ln w="12700">
              <a:solidFill>
                <a:srgbClr val="0033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087270" y="1560654"/>
              <a:ext cx="3566160" cy="0"/>
            </a:xfrm>
            <a:prstGeom prst="line">
              <a:avLst/>
            </a:prstGeom>
            <a:ln w="12700">
              <a:solidFill>
                <a:srgbClr val="0033CC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087270" y="1641339"/>
              <a:ext cx="3401568" cy="0"/>
            </a:xfrm>
            <a:prstGeom prst="line">
              <a:avLst/>
            </a:prstGeom>
            <a:ln w="1270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5667146" y="1802706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solidFill>
                    <a:srgbClr val="0033CC"/>
                  </a:solidFill>
                </a:rPr>
                <a:t>75m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530401" y="1962049"/>
              <a:ext cx="9144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i="1" dirty="0" smtClean="0">
                  <a:solidFill>
                    <a:srgbClr val="FF0000"/>
                  </a:solidFill>
                </a:rPr>
                <a:t>25m</a:t>
              </a:r>
              <a:endParaRPr lang="en-US" sz="1200" b="1" i="1" dirty="0">
                <a:solidFill>
                  <a:srgbClr val="FF0000"/>
                </a:solidFill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1874520" y="2923401"/>
              <a:ext cx="5257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798320" y="2923401"/>
              <a:ext cx="7620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132320" y="2923401"/>
              <a:ext cx="15240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2087270" y="2694801"/>
              <a:ext cx="11256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i="1" dirty="0" smtClean="0"/>
                <a:t>TBL FIBER 28m</a:t>
              </a:r>
              <a:endParaRPr lang="en-US" sz="1100" b="1" i="1" dirty="0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655320" y="3334881"/>
              <a:ext cx="7955280" cy="0"/>
            </a:xfrm>
            <a:prstGeom prst="line">
              <a:avLst/>
            </a:prstGeom>
            <a:ln cap="sq">
              <a:solidFill>
                <a:schemeClr val="bg1">
                  <a:lumMod val="5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711426" y="3075801"/>
              <a:ext cx="3706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e-</a:t>
              </a: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878787" y="1371600"/>
              <a:ext cx="685800" cy="4572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04999" y="1447799"/>
              <a:ext cx="584399" cy="293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err="1" smtClean="0"/>
                <a:t>SiPMs</a:t>
              </a:r>
              <a:endParaRPr lang="en-GB" sz="1200" i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856753" y="2123416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Ceiling</a:t>
              </a:r>
              <a:endParaRPr lang="en-GB" sz="1200" i="1" dirty="0"/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>
              <a:off x="3810000" y="2827084"/>
              <a:ext cx="1280160" cy="0"/>
            </a:xfrm>
            <a:prstGeom prst="straightConnector1">
              <a:avLst/>
            </a:prstGeom>
            <a:ln w="22225">
              <a:solidFill>
                <a:srgbClr val="F610C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514600" y="3002536"/>
              <a:ext cx="1280160" cy="0"/>
            </a:xfrm>
            <a:prstGeom prst="straightConnector1">
              <a:avLst/>
            </a:prstGeom>
            <a:ln w="22225">
              <a:solidFill>
                <a:srgbClr val="15E7F1"/>
              </a:solidFill>
              <a:tailEnd type="arrow"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3598774" y="2590800"/>
              <a:ext cx="1394858" cy="2932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rgbClr val="F610CA"/>
                  </a:solidFill>
                </a:rPr>
                <a:t>Upstream Photons</a:t>
              </a:r>
              <a:endParaRPr lang="en-GB" sz="1200" i="1" dirty="0">
                <a:solidFill>
                  <a:srgbClr val="F610CA"/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806827" y="2926336"/>
              <a:ext cx="1587314" cy="293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rgbClr val="15E7F1"/>
                  </a:solidFill>
                </a:rPr>
                <a:t>Downstream Photons</a:t>
              </a:r>
              <a:endParaRPr lang="en-GB" sz="1200" i="1" dirty="0">
                <a:solidFill>
                  <a:srgbClr val="15E7F1"/>
                </a:solidFill>
              </a:endParaRPr>
            </a:p>
          </p:txBody>
        </p:sp>
      </p:grpSp>
      <p:pic>
        <p:nvPicPr>
          <p:cNvPr id="45" name="Picture 44" descr="Down_Up.jpg"/>
          <p:cNvPicPr>
            <a:picLocks noChangeAspect="1"/>
          </p:cNvPicPr>
          <p:nvPr/>
        </p:nvPicPr>
        <p:blipFill>
          <a:blip r:embed="rId3" cstate="print"/>
          <a:srcRect r="6857"/>
          <a:stretch>
            <a:fillRect/>
          </a:stretch>
        </p:blipFill>
        <p:spPr>
          <a:xfrm>
            <a:off x="4443723" y="3582610"/>
            <a:ext cx="3075581" cy="2476500"/>
          </a:xfrm>
          <a:prstGeom prst="rect">
            <a:avLst/>
          </a:prstGeom>
        </p:spPr>
      </p:pic>
      <p:pic>
        <p:nvPicPr>
          <p:cNvPr id="67" name="Picture 66" descr="FiberAll_29_11_2012.jpg"/>
          <p:cNvPicPr>
            <a:picLocks noChangeAspect="1"/>
          </p:cNvPicPr>
          <p:nvPr/>
        </p:nvPicPr>
        <p:blipFill>
          <a:blip r:embed="rId4" cstate="print"/>
          <a:srcRect r="6857"/>
          <a:stretch>
            <a:fillRect/>
          </a:stretch>
        </p:blipFill>
        <p:spPr>
          <a:xfrm>
            <a:off x="1055732" y="3582610"/>
            <a:ext cx="2929124" cy="2437190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499925" y="3428721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Raw Signals</a:t>
            </a:r>
            <a:endParaRPr lang="en-GB" sz="1400" b="1" i="1" dirty="0"/>
          </a:p>
        </p:txBody>
      </p:sp>
      <p:sp>
        <p:nvSpPr>
          <p:cNvPr id="73" name="TextBox 72"/>
          <p:cNvSpPr txBox="1"/>
          <p:nvPr/>
        </p:nvSpPr>
        <p:spPr>
          <a:xfrm>
            <a:off x="4765071" y="3425742"/>
            <a:ext cx="2296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Subtraction of ‘Background’ </a:t>
            </a:r>
            <a:endParaRPr lang="en-GB" sz="1400" b="1" i="1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0" y="3276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Layout: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Ionization chambers suitable (but expensive) baseline technology choice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Cherenkov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fibers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seem feasible alternative for CLIC drive beams</a:t>
            </a:r>
          </a:p>
          <a:p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Ongoing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investigation of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scenarios (CLIC)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corresponding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simulations.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Ongoing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measurements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 CTF3 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Determination achievable longitudinal resolution  to allow comparison with other technologies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1217641" cy="461665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6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3017236" cy="707886"/>
          </a:xfrm>
        </p:spPr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5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199"/>
            <a:ext cx="6553200" cy="525780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5000"/>
              </a:lnSpc>
              <a:buClr>
                <a:srgbClr val="800000"/>
              </a:buClr>
              <a:buSzPct val="120000"/>
              <a:defRPr/>
            </a:pPr>
            <a:r>
              <a:rPr lang="en-GB" sz="2000" i="1" dirty="0"/>
              <a:t>What is an </a:t>
            </a:r>
            <a:r>
              <a:rPr lang="en-GB" sz="2000" i="1" dirty="0" err="1"/>
              <a:t>SiPM</a:t>
            </a:r>
            <a:r>
              <a:rPr lang="en-GB" sz="2000" i="1" dirty="0"/>
              <a:t>?</a:t>
            </a:r>
          </a:p>
          <a:p>
            <a:pPr marL="800100" lvl="1" indent="-342900"/>
            <a:r>
              <a:rPr lang="en-GB" sz="2000" dirty="0"/>
              <a:t>Silicon Photomultiplier - array of APDs connected in parallel</a:t>
            </a:r>
          </a:p>
          <a:p>
            <a:pPr marL="800100" lvl="1" indent="-342900"/>
            <a:r>
              <a:rPr lang="en-GB" sz="2000" dirty="0"/>
              <a:t>Each pixel is a p-n junction in self-quenching Geiger mode</a:t>
            </a:r>
          </a:p>
          <a:p>
            <a:pPr marL="800100" lvl="1" indent="-342900"/>
            <a:r>
              <a:rPr lang="en-GB" sz="2000" dirty="0"/>
              <a:t>Reverse Bias causes APD breakdown</a:t>
            </a:r>
          </a:p>
          <a:p>
            <a:pPr marL="800100" lvl="1" indent="-342900"/>
            <a:r>
              <a:rPr lang="en-GB" sz="2000" dirty="0"/>
              <a:t>Electron avalanche: PMT-like gain</a:t>
            </a:r>
          </a:p>
          <a:p>
            <a:pPr marL="800100" lvl="1" indent="-342900"/>
            <a:r>
              <a:rPr lang="en-GB" sz="2000" dirty="0"/>
              <a:t>Pixels are equally sized and independent </a:t>
            </a:r>
          </a:p>
          <a:p>
            <a:pPr marL="800100" lvl="1" indent="-342900"/>
            <a:r>
              <a:rPr lang="en-GB" sz="2000" dirty="0" err="1"/>
              <a:t>Analog</a:t>
            </a:r>
            <a:r>
              <a:rPr lang="en-GB" sz="2000" dirty="0"/>
              <a:t> output – Signal is sum of fired pixel signals</a:t>
            </a:r>
            <a:endParaRPr lang="en-GB" sz="2000" i="1" dirty="0"/>
          </a:p>
          <a:p>
            <a:endParaRPr lang="en-GB" sz="2000" i="1" dirty="0"/>
          </a:p>
          <a:p>
            <a:r>
              <a:rPr lang="en-GB" sz="2000" i="1" dirty="0" err="1"/>
              <a:t>SiPM</a:t>
            </a:r>
            <a:r>
              <a:rPr lang="en-GB" sz="2000" i="1" dirty="0"/>
              <a:t> Advantages</a:t>
            </a:r>
            <a:r>
              <a:rPr lang="en-GB" sz="2000" dirty="0"/>
              <a:t>:</a:t>
            </a:r>
          </a:p>
          <a:p>
            <a:pPr marL="800100" lvl="1" indent="-342900"/>
            <a:r>
              <a:rPr lang="en-GB" sz="2000" dirty="0"/>
              <a:t>Compact and light </a:t>
            </a:r>
          </a:p>
          <a:p>
            <a:pPr marL="800100" lvl="1" indent="-342900"/>
            <a:r>
              <a:rPr lang="en-GB" sz="2000" dirty="0"/>
              <a:t>Low operating voltage (20-100V)</a:t>
            </a:r>
          </a:p>
          <a:p>
            <a:pPr marL="800100" lvl="1" indent="-342900"/>
            <a:r>
              <a:rPr lang="en-GB" sz="2000" dirty="0"/>
              <a:t>Simple FE electronics</a:t>
            </a:r>
          </a:p>
          <a:p>
            <a:pPr marL="800100" lvl="1" indent="-342900"/>
            <a:r>
              <a:rPr lang="en-GB" sz="2000" dirty="0"/>
              <a:t>Fast signal (~1ns)</a:t>
            </a:r>
          </a:p>
          <a:p>
            <a:pPr marL="800100" lvl="1" indent="-342900"/>
            <a:r>
              <a:rPr lang="en-GB" sz="2000" dirty="0"/>
              <a:t>Cheap</a:t>
            </a:r>
            <a:endParaRPr lang="en-GB" sz="2000" i="1" dirty="0">
              <a:cs typeface="Times New Roman" pitchFamily="18" charset="0"/>
            </a:endParaRPr>
          </a:p>
          <a:p>
            <a:endParaRPr lang="en-GB" sz="2000" i="1" dirty="0">
              <a:cs typeface="Times New Roman" pitchFamily="18" charset="0"/>
            </a:endParaRPr>
          </a:p>
          <a:p>
            <a:r>
              <a:rPr lang="en-GB" sz="2000" i="1" dirty="0" smtClean="0">
                <a:cs typeface="Times New Roman" pitchFamily="18" charset="0"/>
              </a:rPr>
              <a:t>Suitability Dynamic </a:t>
            </a:r>
            <a:r>
              <a:rPr lang="en-GB" sz="2000" i="1" dirty="0">
                <a:cs typeface="Times New Roman" pitchFamily="18" charset="0"/>
              </a:rPr>
              <a:t>range, radiation </a:t>
            </a:r>
            <a:r>
              <a:rPr lang="en-GB" sz="2000" i="1" dirty="0" smtClean="0">
                <a:cs typeface="Times New Roman" pitchFamily="18" charset="0"/>
              </a:rPr>
              <a:t>hardness </a:t>
            </a:r>
            <a:endParaRPr lang="en-US" sz="2000" i="1" dirty="0"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027158" cy="461665"/>
          </a:xfrm>
        </p:spPr>
        <p:txBody>
          <a:bodyPr/>
          <a:lstStyle/>
          <a:p>
            <a:r>
              <a:rPr lang="en-US" dirty="0" smtClean="0"/>
              <a:t>Photon Detector</a:t>
            </a:r>
            <a:endParaRPr lang="en-GB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724400"/>
            <a:ext cx="250092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\\cern.ch\dfs\Users\s\smallows\Desktop\hamburg\web_Hammmat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581400"/>
            <a:ext cx="1447800" cy="96398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57200"/>
            <a:ext cx="2003400" cy="27432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30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09/05/2012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Workshop on Machine Protection 6-8th June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61047-5939-4EC6-9F51-1529079288D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89573"/>
            <a:ext cx="74888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/>
            <a:endParaRPr lang="en-US" sz="2200" dirty="0" smtClean="0"/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190E5B"/>
                </a:solidFill>
                <a:latin typeface="Tw Cen MT" pitchFamily="34" charset="0"/>
              </a:rPr>
              <a:t>Desirable to distinguish between a failure loss from each of the beams</a:t>
            </a: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w Cen MT" pitchFamily="34" charset="0"/>
              </a:rPr>
              <a:t>Spatial Distribution of prompt Absorbed Dose (</a:t>
            </a:r>
            <a:r>
              <a:rPr lang="en-US" dirty="0" err="1" smtClean="0">
                <a:solidFill>
                  <a:srgbClr val="002060"/>
                </a:solidFill>
                <a:latin typeface="Tw Cen MT" pitchFamily="34" charset="0"/>
              </a:rPr>
              <a:t>Gy</a:t>
            </a:r>
            <a:r>
              <a:rPr lang="en-US" dirty="0" smtClean="0">
                <a:solidFill>
                  <a:srgbClr val="002060"/>
                </a:solidFill>
                <a:latin typeface="Tw Cen MT" pitchFamily="34" charset="0"/>
              </a:rPr>
              <a:t>) from FLUKA Simulations:</a:t>
            </a:r>
            <a:endParaRPr lang="en-US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</a:pPr>
            <a:endParaRPr lang="en-US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  <a:buFont typeface="Wingdings" pitchFamily="2" charset="2"/>
              <a:buChar char="§"/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</a:pPr>
            <a:endParaRPr lang="en-US" b="1" dirty="0" smtClean="0">
              <a:solidFill>
                <a:srgbClr val="190E5B"/>
              </a:solidFill>
              <a:latin typeface="Tw Cen MT" pitchFamily="34" charset="0"/>
            </a:endParaRPr>
          </a:p>
          <a:p>
            <a:pPr marL="285750" lvl="1" indent="-285750">
              <a:buClr>
                <a:srgbClr val="800000"/>
              </a:buClr>
            </a:pPr>
            <a:endParaRPr lang="en-US" dirty="0">
              <a:latin typeface="Tw Cen MT" pitchFamily="34" charset="0"/>
            </a:endParaRPr>
          </a:p>
          <a:p>
            <a:pPr marL="285750" lvl="1" indent="-285750">
              <a:buClr>
                <a:srgbClr val="002060"/>
              </a:buClr>
              <a:buFont typeface="Wingdings" pitchFamily="2" charset="2"/>
              <a:buChar char="§"/>
            </a:pPr>
            <a:r>
              <a:rPr lang="en-US" dirty="0" smtClean="0">
                <a:latin typeface="Tw Cen MT" pitchFamily="34" charset="0"/>
              </a:rPr>
              <a:t>Loss </a:t>
            </a:r>
            <a:r>
              <a:rPr lang="en-US" dirty="0">
                <a:latin typeface="Tw Cen MT" pitchFamily="34" charset="0"/>
              </a:rPr>
              <a:t>of 1.0% in DB provokes similar signal as a loss of 0.01% of MB in region close to MB </a:t>
            </a:r>
            <a:r>
              <a:rPr lang="en-US" dirty="0" err="1">
                <a:latin typeface="Tw Cen MT" pitchFamily="34" charset="0"/>
              </a:rPr>
              <a:t>quadrupole</a:t>
            </a:r>
            <a:r>
              <a:rPr lang="en-US" dirty="0" smtClean="0">
                <a:latin typeface="Tw Cen MT" pitchFamily="34" charset="0"/>
              </a:rPr>
              <a:t>.</a:t>
            </a:r>
          </a:p>
          <a:p>
            <a:pPr marL="285750" lvl="1" indent="-285750">
              <a:buClr>
                <a:srgbClr val="002060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B050"/>
                </a:solidFill>
                <a:latin typeface="Tw Cen MT" pitchFamily="34" charset="0"/>
              </a:rPr>
              <a:t>NOT </a:t>
            </a:r>
            <a:r>
              <a:rPr lang="en-US" dirty="0">
                <a:solidFill>
                  <a:srgbClr val="00B050"/>
                </a:solidFill>
                <a:latin typeface="Tw Cen MT" pitchFamily="34" charset="0"/>
              </a:rPr>
              <a:t>a Machine Protection Issue – </a:t>
            </a:r>
            <a:r>
              <a:rPr lang="en-US" b="1" dirty="0">
                <a:solidFill>
                  <a:srgbClr val="00B050"/>
                </a:solidFill>
                <a:latin typeface="Tw Cen MT" pitchFamily="34" charset="0"/>
              </a:rPr>
              <a:t>Dangerous loss would never go </a:t>
            </a:r>
            <a:r>
              <a:rPr lang="en-US" b="1" dirty="0" smtClean="0">
                <a:solidFill>
                  <a:srgbClr val="00B050"/>
                </a:solidFill>
                <a:latin typeface="Tw Cen MT" pitchFamily="34" charset="0"/>
              </a:rPr>
              <a:t>unnoticed</a:t>
            </a:r>
            <a:endParaRPr lang="en-US" dirty="0">
              <a:latin typeface="Tw Cen MT" pitchFamily="34" charset="0"/>
            </a:endParaRPr>
          </a:p>
          <a:p>
            <a:pPr marL="285750" lvl="1" indent="-285750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B050"/>
                </a:solidFill>
                <a:latin typeface="Tw Cen MT" pitchFamily="34" charset="0"/>
              </a:rPr>
              <a:t>Compare signals from both fibers each side to distinguish  Main and Drive Beam losses</a:t>
            </a:r>
            <a:r>
              <a:rPr lang="en-US" b="1" dirty="0" smtClean="0">
                <a:solidFill>
                  <a:srgbClr val="00B050"/>
                </a:solidFill>
                <a:latin typeface="Tw Cen MT" pitchFamily="34" charset="0"/>
              </a:rPr>
              <a:t>.</a:t>
            </a:r>
            <a:endParaRPr lang="en-US" b="1" dirty="0">
              <a:solidFill>
                <a:srgbClr val="00B050"/>
              </a:solidFill>
              <a:latin typeface="Tw Cen MT" pitchFamily="34" charset="0"/>
            </a:endParaRPr>
          </a:p>
        </p:txBody>
      </p:sp>
      <p:pic>
        <p:nvPicPr>
          <p:cNvPr id="6" name="Picture 5" descr="ZYfig3_2_4GeV_Loss_1QP_type1up_2modul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93388"/>
            <a:ext cx="3697222" cy="2772918"/>
          </a:xfrm>
          <a:prstGeom prst="rect">
            <a:avLst/>
          </a:prstGeom>
        </p:spPr>
      </p:pic>
      <p:pic>
        <p:nvPicPr>
          <p:cNvPr id="7" name="Picture 6" descr="ZYfig3_9GeV_Loss_1QP_2mo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5529" y="1812000"/>
            <a:ext cx="3672408" cy="275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155039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Destructive DB </a:t>
            </a:r>
            <a:r>
              <a:rPr lang="en-US" sz="1400" dirty="0" smtClean="0"/>
              <a:t>1.0% of bunch train hits single aperture restriction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159450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</a:t>
            </a:r>
            <a:r>
              <a:rPr lang="en-US" sz="1400" b="1" dirty="0" smtClean="0"/>
              <a:t>estructive MB </a:t>
            </a:r>
            <a:r>
              <a:rPr lang="en-US" sz="1400" dirty="0" smtClean="0"/>
              <a:t>0.01% of bunch train hits single aperture restriction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131840" y="3521580"/>
            <a:ext cx="1656184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547664" y="3449572"/>
            <a:ext cx="1008112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291"/>
          <p:cNvSpPr>
            <a:spLocks noChangeArrowheads="1"/>
          </p:cNvSpPr>
          <p:nvPr/>
        </p:nvSpPr>
        <p:spPr bwMode="auto">
          <a:xfrm>
            <a:off x="322118" y="18039"/>
            <a:ext cx="6442365" cy="36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  <a:cs typeface="Arial" charset="0"/>
              </a:rPr>
              <a:t>Cross Talk Issues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8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/>
          </p:nvPr>
        </p:nvSpPr>
        <p:spPr>
          <a:xfrm>
            <a:off x="457200" y="90129"/>
            <a:ext cx="1583382" cy="461665"/>
          </a:xfrm>
        </p:spPr>
        <p:txBody>
          <a:bodyPr/>
          <a:lstStyle/>
          <a:p>
            <a:r>
              <a:rPr lang="en-US" dirty="0" smtClean="0"/>
              <a:t>Drive Beam 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5937250" y="477838"/>
            <a:ext cx="279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pPr algn="r"/>
            <a:r>
              <a:rPr lang="en-US" i="1"/>
              <a:t>Sophie Mallows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869950"/>
            <a:ext cx="4606925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"/>
          <a:stretch>
            <a:fillRect/>
          </a:stretch>
        </p:blipFill>
        <p:spPr bwMode="auto">
          <a:xfrm>
            <a:off x="4389438" y="3179763"/>
            <a:ext cx="460375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4751388" y="1066800"/>
            <a:ext cx="12811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/>
              <a:t>0.24 GeV</a:t>
            </a:r>
          </a:p>
        </p:txBody>
      </p:sp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7797800" y="2789238"/>
            <a:ext cx="11557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/>
              <a:t>2.4 GeV</a:t>
            </a:r>
          </a:p>
        </p:txBody>
      </p:sp>
      <p:sp>
        <p:nvSpPr>
          <p:cNvPr id="23560" name="TextBox 10"/>
          <p:cNvSpPr txBox="1">
            <a:spLocks noChangeArrowheads="1"/>
          </p:cNvSpPr>
          <p:nvPr/>
        </p:nvSpPr>
        <p:spPr bwMode="auto">
          <a:xfrm>
            <a:off x="409575" y="4619625"/>
            <a:ext cx="2886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 dirty="0"/>
              <a:t>Same FLUKA </a:t>
            </a:r>
            <a:r>
              <a:rPr lang="en-US" dirty="0" smtClean="0"/>
              <a:t>- Particle </a:t>
            </a:r>
            <a:r>
              <a:rPr lang="en-US" dirty="0" err="1"/>
              <a:t>fluence</a:t>
            </a:r>
            <a:r>
              <a:rPr lang="en-US" dirty="0"/>
              <a:t> spectra after </a:t>
            </a:r>
            <a:r>
              <a:rPr lang="en-US" dirty="0" err="1"/>
              <a:t>quadrupoles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476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BLM typically sits outside the vacuum chamber and measures the secondary particle shower resulting from beam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GB" dirty="0" smtClean="0"/>
              <a:t>Used </a:t>
            </a:r>
            <a:r>
              <a:rPr lang="en-GB" dirty="0"/>
              <a:t>for </a:t>
            </a:r>
            <a:r>
              <a:rPr lang="en-GB" b="1" dirty="0"/>
              <a:t>machine protection </a:t>
            </a:r>
            <a:r>
              <a:rPr lang="en-GB" dirty="0"/>
              <a:t>and </a:t>
            </a:r>
            <a:r>
              <a:rPr lang="en-GB" b="1" dirty="0"/>
              <a:t>beam </a:t>
            </a:r>
            <a:r>
              <a:rPr lang="en-GB" b="1" dirty="0" smtClean="0"/>
              <a:t>diagnostics</a:t>
            </a:r>
          </a:p>
          <a:p>
            <a:pPr lvl="1"/>
            <a:endParaRPr lang="en-GB" b="1" dirty="0"/>
          </a:p>
          <a:p>
            <a:pPr marL="457200" lvl="1" indent="0">
              <a:buNone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rgbClr val="0033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05518"/>
            <a:ext cx="2743200" cy="430887"/>
          </a:xfrm>
        </p:spPr>
        <p:txBody>
          <a:bodyPr/>
          <a:lstStyle/>
          <a:p>
            <a:r>
              <a:rPr lang="en-US" dirty="0" smtClean="0">
                <a:latin typeface="Tw Cen MT" pitchFamily="34" charset="0"/>
              </a:rPr>
              <a:t>Beam Loss Monitors</a:t>
            </a:r>
            <a:endParaRPr lang="en-GB" dirty="0">
              <a:latin typeface="Tw Cen M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709862"/>
            <a:ext cx="4900085" cy="2205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2"/>
          <p:cNvSpPr>
            <a:spLocks noGrp="1"/>
          </p:cNvSpPr>
          <p:nvPr>
            <p:ph type="title"/>
          </p:nvPr>
        </p:nvSpPr>
        <p:spPr>
          <a:xfrm>
            <a:off x="457200" y="90129"/>
            <a:ext cx="1469313" cy="461665"/>
          </a:xfrm>
        </p:spPr>
        <p:txBody>
          <a:bodyPr/>
          <a:lstStyle/>
          <a:p>
            <a:r>
              <a:rPr lang="en-US" dirty="0" smtClean="0"/>
              <a:t>Main Beam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5937250" y="477838"/>
            <a:ext cx="279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pPr algn="r"/>
            <a:r>
              <a:rPr lang="en-US" i="1"/>
              <a:t>Sophie Mallows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" t="1682" r="583"/>
          <a:stretch>
            <a:fillRect/>
          </a:stretch>
        </p:blipFill>
        <p:spPr bwMode="auto">
          <a:xfrm>
            <a:off x="4278313" y="3070225"/>
            <a:ext cx="4729162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4683125" y="1066800"/>
            <a:ext cx="12811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/>
              <a:t>9 GeV</a:t>
            </a:r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7797800" y="2760663"/>
            <a:ext cx="1155700" cy="401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/>
              <a:t>1.5 TeV</a:t>
            </a:r>
          </a:p>
        </p:txBody>
      </p:sp>
      <p:pic>
        <p:nvPicPr>
          <p:cNvPr id="225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"/>
          <a:stretch>
            <a:fillRect/>
          </a:stretch>
        </p:blipFill>
        <p:spPr bwMode="auto">
          <a:xfrm>
            <a:off x="112713" y="860425"/>
            <a:ext cx="4445000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393700" y="4619625"/>
            <a:ext cx="28860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99"/>
                </a:solidFill>
                <a:latin typeface="Helvetica" pitchFamily="34" charset="0"/>
              </a:defRPr>
            </a:lvl1pPr>
            <a:lvl2pPr marL="742950" indent="-285750">
              <a:defRPr sz="2000">
                <a:solidFill>
                  <a:srgbClr val="003399"/>
                </a:solidFill>
                <a:latin typeface="Helvetica" pitchFamily="34" charset="0"/>
              </a:defRPr>
            </a:lvl2pPr>
            <a:lvl3pPr marL="11430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3pPr>
            <a:lvl4pPr marL="16002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4pPr>
            <a:lvl5pPr marL="2057400" indent="-228600">
              <a:defRPr sz="2000">
                <a:solidFill>
                  <a:srgbClr val="003399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rgbClr val="003399"/>
                </a:solidFill>
                <a:latin typeface="Helvetica" pitchFamily="34" charset="0"/>
              </a:defRPr>
            </a:lvl9pPr>
          </a:lstStyle>
          <a:p>
            <a:r>
              <a:rPr lang="en-US" dirty="0" smtClean="0"/>
              <a:t>Particle </a:t>
            </a:r>
            <a:r>
              <a:rPr lang="en-US" dirty="0" err="1"/>
              <a:t>fluence</a:t>
            </a:r>
            <a:r>
              <a:rPr lang="en-US" dirty="0"/>
              <a:t> spectra after </a:t>
            </a:r>
            <a:r>
              <a:rPr lang="en-US" dirty="0" err="1"/>
              <a:t>quadrupoles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090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09/05/2012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Workshop on Machine Protection 6-8th June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61047-5939-4EC6-9F51-1529079288D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0"/>
            <a:ext cx="820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  <a:cs typeface="Arial" charset="0"/>
              </a:rPr>
              <a:t>Radiation Levels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2133600" y="200025"/>
            <a:ext cx="6445246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12" name="Picture 11" descr="2_4cont_plot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46632" r="26104" b="13624"/>
          <a:stretch/>
        </p:blipFill>
        <p:spPr>
          <a:xfrm>
            <a:off x="533400" y="381000"/>
            <a:ext cx="4089400" cy="2133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5029200" y="990600"/>
            <a:ext cx="2489200" cy="13849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400" i="1" dirty="0" smtClean="0"/>
          </a:p>
          <a:p>
            <a:r>
              <a:rPr lang="en-US" sz="1400" i="1" dirty="0" smtClean="0"/>
              <a:t>Annual Absorbed Dose from maximum permissible losses in Drive Beam at 2.4 </a:t>
            </a:r>
            <a:r>
              <a:rPr lang="en-US" sz="1400" i="1" dirty="0" err="1" smtClean="0"/>
              <a:t>GeV</a:t>
            </a:r>
            <a:r>
              <a:rPr lang="en-US" sz="1400" i="1" dirty="0" smtClean="0"/>
              <a:t> (assuming 180 days running at nominal intensity ) </a:t>
            </a:r>
            <a:endParaRPr lang="en-US" sz="1400" i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5410200" y="3303032"/>
            <a:ext cx="3041676" cy="2209800"/>
            <a:chOff x="5001882" y="2793757"/>
            <a:chExt cx="3925596" cy="2946156"/>
          </a:xfrm>
        </p:grpSpPr>
        <p:pic>
          <p:nvPicPr>
            <p:cNvPr id="11" name="Picture 10" descr="scoring_elec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5001882" y="2793757"/>
              <a:ext cx="3925596" cy="2946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248889" y="4051498"/>
              <a:ext cx="3129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1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77041" y="3392827"/>
              <a:ext cx="206504" cy="410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2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57200" y="4635500"/>
          <a:ext cx="4953000" cy="1612900"/>
        </p:xfrm>
        <a:graphic>
          <a:graphicData uri="http://schemas.openxmlformats.org/drawingml/2006/table">
            <a:tbl>
              <a:tblPr/>
              <a:tblGrid>
                <a:gridCol w="1092042"/>
                <a:gridCol w="1845154"/>
                <a:gridCol w="2015804"/>
              </a:tblGrid>
              <a:tr h="5778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1-MeV neutron  eq.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fluence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Close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to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accelerator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(cm</a:t>
                      </a:r>
                      <a:r>
                        <a:rPr lang="en-US" sz="1100" b="1" baseline="30000" dirty="0">
                          <a:latin typeface="Times New Roman"/>
                          <a:ea typeface="Times New Roman"/>
                        </a:rPr>
                        <a:t>-2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 year</a:t>
                      </a:r>
                      <a:r>
                        <a:rPr lang="en-US" sz="1100" b="1" baseline="30000" dirty="0"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), 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1-MeV neutron eq.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fluence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Close to tunnel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wall 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(cm</a:t>
                      </a:r>
                      <a:r>
                        <a:rPr lang="en-US" sz="1100" b="1" baseline="30000" dirty="0">
                          <a:latin typeface="Times New Roman"/>
                          <a:ea typeface="Times New Roman"/>
                        </a:rPr>
                        <a:t>-2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 year</a:t>
                      </a:r>
                      <a:r>
                        <a:rPr lang="en-US" sz="1100" b="1" baseline="30000" dirty="0"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DB – 240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MeV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3.4e11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1.2e11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 DB - 2.4 </a:t>
                      </a:r>
                      <a:r>
                        <a:rPr lang="en-US" sz="1100" b="1" dirty="0" err="1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3.2e12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1.3e12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 MB – 9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1.0e10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4.0e9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MB – 1500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8.5e11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3.1e11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354372"/>
              </p:ext>
            </p:extLst>
          </p:nvPr>
        </p:nvGraphicFramePr>
        <p:xfrm>
          <a:off x="457200" y="2730500"/>
          <a:ext cx="4953000" cy="1746766"/>
        </p:xfrm>
        <a:graphic>
          <a:graphicData uri="http://schemas.openxmlformats.org/drawingml/2006/table">
            <a:tbl>
              <a:tblPr/>
              <a:tblGrid>
                <a:gridCol w="1157700"/>
                <a:gridCol w="1817246"/>
                <a:gridCol w="1978054"/>
              </a:tblGrid>
              <a:tr h="63543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Absorbed Dose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Close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to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accelerator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100" b="1" dirty="0" err="1" smtClean="0">
                          <a:latin typeface="Times New Roman"/>
                          <a:ea typeface="Times New Roman"/>
                        </a:rPr>
                        <a:t>Gy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1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year</a:t>
                      </a:r>
                      <a:r>
                        <a:rPr lang="en-US" sz="1100" b="1" baseline="30000" dirty="0" smtClean="0"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Absorbed Dose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Close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to tunnel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wall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1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100" b="1" dirty="0" err="1" smtClean="0">
                          <a:latin typeface="Times New Roman"/>
                          <a:ea typeface="Times New Roman"/>
                        </a:rPr>
                        <a:t>Gy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1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year</a:t>
                      </a:r>
                      <a:r>
                        <a:rPr lang="en-US" sz="1100" b="1" baseline="30000" dirty="0" smtClean="0"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DB – 240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MeV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≤10e4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≤10e3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 DB - 2.4 </a:t>
                      </a:r>
                      <a:r>
                        <a:rPr lang="en-US" sz="1100" b="1" dirty="0" err="1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≤ 10e5</a:t>
                      </a:r>
                      <a:endParaRPr lang="en-US" sz="1100" b="1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</a:rPr>
                        <a:t>≤10e4</a:t>
                      </a:r>
                      <a:endParaRPr lang="en-US" sz="1100" b="1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 MB – 9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≤10e4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≤10e3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MB – 1500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</a:rPr>
                        <a:t>GeV</a:t>
                      </a:r>
                      <a:endParaRPr lang="en-US" sz="11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≤10e5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≤10e4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1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90039" cy="523220"/>
          </a:xfrm>
        </p:spPr>
        <p:txBody>
          <a:bodyPr/>
          <a:lstStyle/>
          <a:p>
            <a:r>
              <a:rPr lang="en-US" dirty="0" smtClean="0"/>
              <a:t>Radiation Induced Attenuation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1669" y="6025897"/>
            <a:ext cx="2133600" cy="365125"/>
          </a:xfrm>
        </p:spPr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8669" y="6025897"/>
            <a:ext cx="2895600" cy="365125"/>
          </a:xfrm>
        </p:spPr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7669" y="602589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13881" y="881898"/>
            <a:ext cx="4040188" cy="239572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548640" bIns="45720" rtlCol="0">
            <a:normAutofit/>
          </a:bodyPr>
          <a:lstStyle/>
          <a:p>
            <a:pPr marL="9144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Ge doped fiber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801758" y="609476"/>
            <a:ext cx="4041775" cy="274320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Core Doping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804806" y="881898"/>
            <a:ext cx="4041775" cy="239572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9144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1200" b="0" i="0" u="none" strike="noStrike" kern="1200" cap="none" spc="0" normalizeH="0" baseline="-2500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fiber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100m, for </a:t>
            </a:r>
            <a:r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λ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830nm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8"/>
          <p:cNvSpPr txBox="1">
            <a:spLocks/>
          </p:cNvSpPr>
          <p:nvPr/>
        </p:nvSpPr>
        <p:spPr>
          <a:xfrm>
            <a:off x="510833" y="3493847"/>
            <a:ext cx="4040188" cy="274320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Manufacturing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510833" y="3768167"/>
            <a:ext cx="4040188" cy="239572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9144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Graded Index Fibers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4806731" y="3493847"/>
            <a:ext cx="4041775" cy="274320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Manufacturing (Coating/CCDR )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801758" y="3768167"/>
            <a:ext cx="4041775" cy="239572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9144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Index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Fibers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269" y="1253567"/>
            <a:ext cx="2228398" cy="198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 r="3067" b="1564"/>
          <a:stretch>
            <a:fillRect/>
          </a:stretch>
        </p:blipFill>
        <p:spPr bwMode="auto">
          <a:xfrm>
            <a:off x="5468469" y="1177367"/>
            <a:ext cx="2108581" cy="210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9869" y="3996767"/>
            <a:ext cx="2133600" cy="21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2269" y="3996767"/>
            <a:ext cx="2133888" cy="214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6"/>
          <p:cNvSpPr txBox="1">
            <a:spLocks/>
          </p:cNvSpPr>
          <p:nvPr/>
        </p:nvSpPr>
        <p:spPr>
          <a:xfrm>
            <a:off x="513881" y="609476"/>
            <a:ext cx="4040188" cy="27432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Wavelength Dependence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46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98"/>
            <a:ext cx="3798860" cy="523220"/>
          </a:xfrm>
        </p:spPr>
        <p:txBody>
          <a:bodyPr/>
          <a:lstStyle/>
          <a:p>
            <a:r>
              <a:rPr lang="en-GB" dirty="0" smtClean="0"/>
              <a:t>BLM Installation (ACEMs)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87680" y="4781388"/>
            <a:ext cx="7848600" cy="0"/>
          </a:xfrm>
          <a:prstGeom prst="line">
            <a:avLst/>
          </a:prstGeom>
          <a:ln cap="sq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>
            <a:spLocks noChangeAspect="1"/>
          </p:cNvSpPr>
          <p:nvPr/>
        </p:nvSpPr>
        <p:spPr>
          <a:xfrm>
            <a:off x="23622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>
            <a:spLocks noChangeAspect="1"/>
          </p:cNvSpPr>
          <p:nvPr/>
        </p:nvSpPr>
        <p:spPr>
          <a:xfrm>
            <a:off x="32766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41910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51054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60198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69342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78486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1447800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19069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28213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37357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>
            <a:spLocks noChangeAspect="1"/>
          </p:cNvSpPr>
          <p:nvPr/>
        </p:nvSpPr>
        <p:spPr>
          <a:xfrm>
            <a:off x="46501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55645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64789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73933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>
            <a:spLocks noChangeAspect="1"/>
          </p:cNvSpPr>
          <p:nvPr/>
        </p:nvSpPr>
        <p:spPr>
          <a:xfrm>
            <a:off x="992586" y="4646214"/>
            <a:ext cx="192024" cy="274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992586" y="4408339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276600" y="4417614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1444352" y="4409663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815952" y="4417614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648200" y="4417614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105400" y="4409663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477000" y="4409663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934200" y="4401712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28600" y="44958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7580859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CB.QF200</a:t>
            </a:r>
            <a:endParaRPr lang="en-GB" sz="1000" b="1" i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7081623" y="5088174"/>
            <a:ext cx="7467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 smtClean="0"/>
              <a:t> CB.QF240</a:t>
            </a:r>
            <a:endParaRPr lang="en-GB" sz="1000" b="1" i="1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6658618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CB.QF300</a:t>
            </a:r>
            <a:endParaRPr lang="en-GB" sz="1000" b="1" i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6201419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CB.QF340</a:t>
            </a:r>
            <a:endParaRPr lang="en-GB" sz="1000" b="1" i="1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4834460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CB.QF500</a:t>
            </a:r>
            <a:endParaRPr lang="en-GB" sz="1000" b="1" i="1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4369308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CB.QF540</a:t>
            </a:r>
            <a:endParaRPr lang="en-GB" sz="1000" b="1" i="1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5739578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CB.QF400</a:t>
            </a:r>
            <a:endParaRPr lang="en-GB" sz="10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5279067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CB.QF440</a:t>
            </a:r>
            <a:endParaRPr lang="en-GB" sz="1000" b="1" i="1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3013610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CB.QF700</a:t>
            </a:r>
            <a:endParaRPr lang="en-GB" sz="1000" b="1" i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2548459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CB.QF740</a:t>
            </a:r>
            <a:endParaRPr lang="en-GB" sz="1000" b="1" i="1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3920060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CB.QF600</a:t>
            </a:r>
            <a:endParaRPr lang="en-GB" sz="1000" b="1" i="1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3450267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CB.QF640</a:t>
            </a:r>
            <a:endParaRPr lang="en-GB" sz="1000" b="1" i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1172219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CB.QF900</a:t>
            </a:r>
            <a:endParaRPr lang="en-GB" sz="1000" b="1" i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718328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CB.QF940</a:t>
            </a:r>
            <a:endParaRPr lang="en-GB" sz="1000" b="1" i="1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2099210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CB.QF800</a:t>
            </a:r>
            <a:endParaRPr lang="en-GB" sz="1000" b="1" i="1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1628088" y="508817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/>
              <a:t>CB.QF840</a:t>
            </a:r>
            <a:endParaRPr lang="en-GB" sz="1000" b="1" i="1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441289"/>
              </p:ext>
            </p:extLst>
          </p:nvPr>
        </p:nvGraphicFramePr>
        <p:xfrm>
          <a:off x="1258824" y="1008493"/>
          <a:ext cx="2590800" cy="2783614"/>
        </p:xfrm>
        <a:graphic>
          <a:graphicData uri="http://schemas.openxmlformats.org/drawingml/2006/table">
            <a:tbl>
              <a:tblPr/>
              <a:tblGrid>
                <a:gridCol w="1290950"/>
                <a:gridCol w="1299850"/>
              </a:tblGrid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Signal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 Detector</a:t>
                      </a:r>
                      <a:r>
                        <a:rPr lang="en-US" sz="1000" b="0" i="1" u="none" strike="noStrike" baseline="0" dirty="0" smtClean="0">
                          <a:solidFill>
                            <a:srgbClr val="0070C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1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Location</a:t>
                      </a:r>
                      <a:endParaRPr lang="en-US" sz="1000" b="0" i="1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 smtClean="0">
                          <a:solidFill>
                            <a:srgbClr val="0070C0"/>
                          </a:solidFill>
                          <a:latin typeface="Arial"/>
                        </a:rPr>
                        <a:t>01-AS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02-AS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03-AS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CB.QF300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04-AS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CB.QF340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05-AS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06-AS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07-AS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CB.QF500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08-AS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CB.QF540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09-AS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10-AS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11-AS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CB.QF700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12-AS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CB.QF740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13-AS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14-AS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15-AS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CB.QF900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CB.TBLBLM</a:t>
                      </a:r>
                      <a:r>
                        <a:rPr lang="en-US" sz="10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16-AS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70C0"/>
                          </a:solidFill>
                          <a:latin typeface="+mn-lt"/>
                        </a:rPr>
                        <a:t>After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quad CB.QF940</a:t>
                      </a:r>
                      <a:endParaRPr lang="en-US" sz="1000" b="0" i="0" u="none" strike="noStrike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8" name="Rectangle 57"/>
          <p:cNvSpPr/>
          <p:nvPr/>
        </p:nvSpPr>
        <p:spPr>
          <a:xfrm>
            <a:off x="6096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16-AS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0668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15-AS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796751" y="5638800"/>
            <a:ext cx="54864" cy="182880"/>
          </a:xfrm>
          <a:prstGeom prst="rect">
            <a:avLst/>
          </a:prstGeom>
          <a:solidFill>
            <a:srgbClr val="DD733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5949151" y="5562600"/>
            <a:ext cx="1478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ACEM installed </a:t>
            </a:r>
            <a:endParaRPr lang="en-GB" sz="1600" dirty="0"/>
          </a:p>
        </p:txBody>
      </p:sp>
      <p:sp>
        <p:nvSpPr>
          <p:cNvPr id="64" name="Rectangle 63"/>
          <p:cNvSpPr/>
          <p:nvPr/>
        </p:nvSpPr>
        <p:spPr>
          <a:xfrm>
            <a:off x="24384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12-AS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8956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11-AS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2672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08-AS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7244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07-AS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0960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04-AS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553200" y="4221480"/>
            <a:ext cx="60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900" b="1" dirty="0" smtClean="0">
                <a:solidFill>
                  <a:srgbClr val="0070C0"/>
                </a:solidFill>
                <a:latin typeface="Arial"/>
              </a:rPr>
              <a:t>03-AS</a:t>
            </a:r>
            <a:endParaRPr lang="en-US" sz="900" b="1" dirty="0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70" name="Picture 2" descr="\\cern.ch\dfs\Users\s\smallows\Desktop\CTF_3_blm\TBLacems_fiber\IMG_1994.JPG"/>
          <p:cNvPicPr>
            <a:picLocks noChangeAspect="1" noChangeArrowheads="1"/>
          </p:cNvPicPr>
          <p:nvPr/>
        </p:nvPicPr>
        <p:blipFill>
          <a:blip r:embed="rId2" cstate="print"/>
          <a:srcRect l="11111"/>
          <a:stretch>
            <a:fillRect/>
          </a:stretch>
        </p:blipFill>
        <p:spPr bwMode="auto">
          <a:xfrm>
            <a:off x="5241041" y="1209675"/>
            <a:ext cx="2799583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4519571" cy="461665"/>
          </a:xfrm>
        </p:spPr>
        <p:txBody>
          <a:bodyPr/>
          <a:lstStyle/>
          <a:p>
            <a:r>
              <a:rPr lang="en-GB" dirty="0" smtClean="0"/>
              <a:t>Loss Scenario – Example Simulations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684547"/>
              </p:ext>
            </p:extLst>
          </p:nvPr>
        </p:nvGraphicFramePr>
        <p:xfrm>
          <a:off x="1828800" y="1676400"/>
          <a:ext cx="4541837" cy="3372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name="Acrobat Document" r:id="rId3" imgW="5248190" imgH="3895681" progId="AcroExch.Document.7">
                  <p:embed/>
                </p:oleObj>
              </mc:Choice>
              <mc:Fallback>
                <p:oleObj name="Acrobat Document" r:id="rId3" imgW="5248190" imgH="3895681" progId="AcroExch.Document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676400"/>
                        <a:ext cx="4541837" cy="33725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Impact Points (UFO Simulation)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6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584425" cy="461665"/>
          </a:xfrm>
        </p:spPr>
        <p:txBody>
          <a:bodyPr/>
          <a:lstStyle/>
          <a:p>
            <a:r>
              <a:rPr lang="en-US" dirty="0" smtClean="0"/>
              <a:t>CDR Summary Table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187492"/>
              </p:ext>
            </p:extLst>
          </p:nvPr>
        </p:nvGraphicFramePr>
        <p:xfrm>
          <a:off x="1033989" y="1162604"/>
          <a:ext cx="6857999" cy="4724400"/>
        </p:xfrm>
        <a:graphic>
          <a:graphicData uri="http://schemas.openxmlformats.org/drawingml/2006/table">
            <a:tbl>
              <a:tblPr/>
              <a:tblGrid>
                <a:gridCol w="2274505"/>
                <a:gridCol w="914292"/>
                <a:gridCol w="935948"/>
                <a:gridCol w="914292"/>
                <a:gridCol w="682512"/>
                <a:gridCol w="1136450"/>
              </a:tblGrid>
              <a:tr h="45907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Machine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Sub-Systems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Dynamic Range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Sensitivity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(</a:t>
                      </a:r>
                      <a:r>
                        <a:rPr lang="en-US" sz="1100" dirty="0" err="1">
                          <a:latin typeface="Cambria"/>
                          <a:ea typeface="Times New Roman"/>
                        </a:rPr>
                        <a:t>Gy</a:t>
                      </a:r>
                      <a:r>
                        <a:rPr lang="en-US" sz="1100" dirty="0">
                          <a:latin typeface="Cambria"/>
                          <a:ea typeface="Times New Roman"/>
                        </a:rPr>
                        <a:t>/pulse)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Response time (ms)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Quantity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Recommended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64849">
                <a:tc grid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mbria"/>
                          <a:ea typeface="Times New Roman"/>
                        </a:rPr>
                        <a:t>Main Beam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84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e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</a:t>
                      </a:r>
                      <a:r>
                        <a:rPr lang="en-US" sz="1100" dirty="0">
                          <a:latin typeface="Cambria"/>
                          <a:ea typeface="Times New Roman"/>
                        </a:rPr>
                        <a:t> and e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+ </a:t>
                      </a:r>
                      <a:r>
                        <a:rPr lang="en-US" sz="1100" dirty="0">
                          <a:latin typeface="Cambria"/>
                          <a:ea typeface="Times New Roman"/>
                        </a:rPr>
                        <a:t> injector complex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4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>
                          <a:latin typeface="Cambria"/>
                          <a:ea typeface="Times New Roman"/>
                        </a:rPr>
                        <a:t>-7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>
                        <a:highlight>
                          <a:srgbClr val="FF0000"/>
                        </a:highlight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83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Pre-Damping and Damping Rings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4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-9 </a:t>
                      </a:r>
                      <a:r>
                        <a:rPr lang="en-US" sz="1100" dirty="0">
                          <a:latin typeface="Cambria"/>
                          <a:ea typeface="Times New Roman"/>
                        </a:rPr>
                        <a:t>(Gy per millisecond)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1396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Insensitive to Synch. Rad.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3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RTML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4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-7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2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Main </a:t>
                      </a:r>
                      <a:r>
                        <a:rPr lang="en-US" sz="1100" dirty="0" err="1">
                          <a:latin typeface="Cambria"/>
                          <a:ea typeface="Times New Roman"/>
                        </a:rPr>
                        <a:t>Linac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6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-9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4196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Distinguish losses from DB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2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Beam Delivery System (energy spoiler + collimator)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6 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>
                          <a:latin typeface="Cambria"/>
                          <a:ea typeface="Times New Roman"/>
                        </a:rPr>
                        <a:t>-3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2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Beam Delivery System (</a:t>
                      </a:r>
                      <a:r>
                        <a:rPr lang="en-US" sz="1100" dirty="0" err="1">
                          <a:latin typeface="Cambria"/>
                          <a:ea typeface="Times New Roman"/>
                        </a:rPr>
                        <a:t>betatron</a:t>
                      </a:r>
                      <a:r>
                        <a:rPr lang="en-US" sz="1100" dirty="0">
                          <a:latin typeface="Cambria"/>
                          <a:ea typeface="Times New Roman"/>
                        </a:rPr>
                        <a:t> spoilers + absorbers)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5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>
                          <a:latin typeface="Cambria"/>
                          <a:ea typeface="Times New Roman"/>
                        </a:rPr>
                        <a:t>-3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2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Beam Delivery System (except collimators)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&gt;10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5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&lt;10</a:t>
                      </a:r>
                      <a:r>
                        <a:rPr lang="en-US" sz="1100" baseline="30000">
                          <a:latin typeface="Cambria"/>
                          <a:ea typeface="Times New Roman"/>
                        </a:rPr>
                        <a:t>-5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&lt;8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588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493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Spent Beam Line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6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10</a:t>
                      </a:r>
                      <a:r>
                        <a:rPr lang="en-US" sz="1100" baseline="300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-7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&lt;8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</a:rPr>
                        <a:t>56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39">
                <a:tc grid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mbria"/>
                          <a:ea typeface="Times New Roman"/>
                        </a:rPr>
                        <a:t>Drive Beam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93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Injector complex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5. 10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4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5. 10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-6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Times New Roman"/>
                        </a:rPr>
                        <a:t>&lt;8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Times New Roman"/>
                        </a:rPr>
                        <a:t>4000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Decelerator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5. 10</a:t>
                      </a:r>
                      <a:r>
                        <a:rPr lang="en-US" sz="1100" baseline="30000">
                          <a:latin typeface="Cambria"/>
                          <a:ea typeface="Times New Roman"/>
                        </a:rPr>
                        <a:t>6</a:t>
                      </a:r>
                      <a:endParaRPr lang="en-US" sz="110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5. 10</a:t>
                      </a:r>
                      <a:r>
                        <a:rPr lang="en-US" sz="1100" baseline="30000" dirty="0">
                          <a:latin typeface="Cambria"/>
                          <a:ea typeface="Times New Roman"/>
                        </a:rPr>
                        <a:t>-8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Times New Roman"/>
                        </a:rPr>
                        <a:t>&lt;8 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41484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Distinguish losses from MB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3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Times New Roman"/>
                        </a:rPr>
                        <a:t>Dump lines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</a:rPr>
                        <a:t>tbd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Cambria"/>
                          <a:ea typeface="Times New Roman"/>
                        </a:rPr>
                        <a:t>tbd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Times New Roman"/>
                        </a:rPr>
                        <a:t>&lt;8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30200" algn="l"/>
                        </a:tabLst>
                      </a:pPr>
                      <a:r>
                        <a:rPr lang="en-US" sz="1100" dirty="0" smtClean="0">
                          <a:latin typeface="Cambria"/>
                          <a:ea typeface="Times New Roman"/>
                        </a:rPr>
                        <a:t>48</a:t>
                      </a: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054289" y="5257800"/>
            <a:ext cx="696379" cy="3229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054289" y="2996854"/>
            <a:ext cx="696379" cy="3364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7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</a:t>
            </a:r>
            <a:r>
              <a:rPr lang="en-US" b="1" dirty="0"/>
              <a:t>Passive protection </a:t>
            </a:r>
            <a:r>
              <a:rPr lang="en-US" dirty="0"/>
              <a:t>and a “</a:t>
            </a:r>
            <a:r>
              <a:rPr lang="en-US" b="1" dirty="0"/>
              <a:t>Next cycle </a:t>
            </a:r>
            <a:r>
              <a:rPr lang="en-US" b="1" dirty="0" smtClean="0"/>
              <a:t>permit</a:t>
            </a:r>
            <a:r>
              <a:rPr lang="en-US" dirty="0" smtClean="0"/>
              <a:t>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Primary </a:t>
            </a:r>
            <a:r>
              <a:rPr lang="en-US" dirty="0" smtClean="0"/>
              <a:t>role of </a:t>
            </a:r>
            <a:r>
              <a:rPr lang="en-US" dirty="0"/>
              <a:t>the BLM system as part of the Machine Protection System is to prevent </a:t>
            </a:r>
            <a:r>
              <a:rPr lang="en-US" b="1" dirty="0"/>
              <a:t>subsequent</a:t>
            </a:r>
            <a:r>
              <a:rPr lang="en-US" dirty="0"/>
              <a:t> injection into the Main Beam </a:t>
            </a:r>
            <a:r>
              <a:rPr lang="en-US" dirty="0" err="1"/>
              <a:t>linac</a:t>
            </a:r>
            <a:r>
              <a:rPr lang="en-US" dirty="0"/>
              <a:t> and the Drive Beam decelerators when potentially dangerous beam instabilities are </a:t>
            </a:r>
            <a:r>
              <a:rPr lang="en-US" dirty="0" smtClean="0"/>
              <a:t>detected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Option </a:t>
            </a:r>
            <a:r>
              <a:rPr lang="en-US" dirty="0" smtClean="0"/>
              <a:t>of CLIC </a:t>
            </a:r>
            <a:r>
              <a:rPr lang="en-US" dirty="0"/>
              <a:t>at 100Hz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/>
              <a:t>Minimum Response time &lt;8ms required by BLMs </a:t>
            </a:r>
            <a:r>
              <a:rPr lang="en-US" dirty="0"/>
              <a:t>to allow post pulse analysis </a:t>
            </a:r>
            <a:endParaRPr lang="en-US" dirty="0" smtClean="0"/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4194610" cy="461665"/>
          </a:xfrm>
        </p:spPr>
        <p:txBody>
          <a:bodyPr/>
          <a:lstStyle/>
          <a:p>
            <a:r>
              <a:rPr lang="en-US" dirty="0" smtClean="0"/>
              <a:t>CLIC Machine Protection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57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Limits in the Two Beam Modules </a:t>
            </a:r>
          </a:p>
          <a:p>
            <a:pPr lvl="1"/>
            <a:r>
              <a:rPr lang="en-US" b="1" dirty="0" smtClean="0"/>
              <a:t>Activation</a:t>
            </a:r>
            <a:r>
              <a:rPr lang="en-US" dirty="0" smtClean="0"/>
              <a:t> </a:t>
            </a:r>
            <a:r>
              <a:rPr lang="en-US" i="1" dirty="0"/>
              <a:t>(Residual Dose Rates – Access Issues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D</a:t>
            </a:r>
            <a:r>
              <a:rPr lang="en-US" b="1" dirty="0" smtClean="0"/>
              <a:t>amage </a:t>
            </a:r>
            <a:r>
              <a:rPr lang="en-US" b="1" dirty="0"/>
              <a:t>to </a:t>
            </a:r>
            <a:r>
              <a:rPr lang="en-US" b="1" dirty="0" err="1"/>
              <a:t>beamline</a:t>
            </a:r>
            <a:r>
              <a:rPr lang="en-US" b="1" dirty="0"/>
              <a:t> components </a:t>
            </a:r>
          </a:p>
          <a:p>
            <a:pPr lvl="1"/>
            <a:r>
              <a:rPr lang="en-US" b="1" dirty="0"/>
              <a:t>Damage to electronics (</a:t>
            </a:r>
            <a:r>
              <a:rPr lang="en-US" i="1" dirty="0"/>
              <a:t>SEE’s, Lattice Displacement, Total Ionizing Dose</a:t>
            </a:r>
            <a:r>
              <a:rPr lang="en-US" b="1" dirty="0" smtClean="0"/>
              <a:t>)</a:t>
            </a:r>
            <a:endParaRPr lang="en-US" dirty="0" smtClean="0"/>
          </a:p>
          <a:p>
            <a:pPr lvl="1"/>
            <a:r>
              <a:rPr lang="en-US" b="1" dirty="0" smtClean="0"/>
              <a:t>Beam dynamics considerations </a:t>
            </a:r>
            <a:r>
              <a:rPr lang="en-US" i="1" dirty="0"/>
              <a:t>(luminosity losses due to beam loading variations) </a:t>
            </a:r>
          </a:p>
          <a:p>
            <a:pPr marL="1257300" lvl="3" indent="-342900"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</a:pPr>
            <a:r>
              <a:rPr lang="en-US" i="1" dirty="0">
                <a:solidFill>
                  <a:srgbClr val="0070C0"/>
                </a:solidFill>
              </a:rPr>
              <a:t>10</a:t>
            </a:r>
            <a:r>
              <a:rPr lang="en-US" i="1" baseline="30000" dirty="0">
                <a:solidFill>
                  <a:srgbClr val="0070C0"/>
                </a:solidFill>
              </a:rPr>
              <a:t>-3</a:t>
            </a:r>
            <a:r>
              <a:rPr lang="en-US" i="1" dirty="0">
                <a:solidFill>
                  <a:srgbClr val="0070C0"/>
                </a:solidFill>
              </a:rPr>
              <a:t> of full intensity of the Main Beam over 21km </a:t>
            </a:r>
            <a:r>
              <a:rPr lang="en-US" i="1" dirty="0" err="1">
                <a:solidFill>
                  <a:srgbClr val="0070C0"/>
                </a:solidFill>
              </a:rPr>
              <a:t>linac</a:t>
            </a:r>
            <a:endParaRPr lang="en-US" i="1" dirty="0">
              <a:solidFill>
                <a:srgbClr val="0070C0"/>
              </a:solidFill>
            </a:endParaRPr>
          </a:p>
          <a:p>
            <a:pPr marL="1257300" lvl="3" indent="-342900"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</a:pPr>
            <a:r>
              <a:rPr lang="en-US" i="1" dirty="0">
                <a:solidFill>
                  <a:srgbClr val="0070C0"/>
                </a:solidFill>
              </a:rPr>
              <a:t>10</a:t>
            </a:r>
            <a:r>
              <a:rPr lang="en-US" i="1" baseline="30000" dirty="0">
                <a:solidFill>
                  <a:srgbClr val="0070C0"/>
                </a:solidFill>
              </a:rPr>
              <a:t>-3</a:t>
            </a:r>
            <a:r>
              <a:rPr lang="en-US" i="1" dirty="0">
                <a:solidFill>
                  <a:srgbClr val="0070C0"/>
                </a:solidFill>
              </a:rPr>
              <a:t> of full intensity of the Drive Beam over ~</a:t>
            </a:r>
            <a:r>
              <a:rPr lang="en-US" i="1" dirty="0" smtClean="0">
                <a:solidFill>
                  <a:srgbClr val="0070C0"/>
                </a:solidFill>
              </a:rPr>
              <a:t>875m </a:t>
            </a:r>
            <a:r>
              <a:rPr lang="en-US" i="1" dirty="0">
                <a:solidFill>
                  <a:srgbClr val="0070C0"/>
                </a:solidFill>
              </a:rPr>
              <a:t>decelerator </a:t>
            </a:r>
            <a:endParaRPr lang="en-US" i="1" dirty="0" smtClean="0">
              <a:solidFill>
                <a:srgbClr val="0070C0"/>
              </a:solidFill>
            </a:endParaRPr>
          </a:p>
          <a:p>
            <a:pPr marL="1714500" lvl="4" indent="-342900"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</a:pPr>
            <a:r>
              <a:rPr lang="en-US" i="1" dirty="0" smtClean="0"/>
              <a:t>How are the losses distributed over the length of the decelerator?</a:t>
            </a:r>
          </a:p>
          <a:p>
            <a:pPr marL="1371600" lvl="4" indent="0"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i="1" dirty="0" smtClean="0">
                <a:sym typeface="Wingdings" pitchFamily="2" charset="2"/>
              </a:rPr>
              <a:t>	 </a:t>
            </a:r>
            <a:r>
              <a:rPr lang="en-US" i="1" dirty="0" smtClean="0">
                <a:sym typeface="Wingdings" pitchFamily="2" charset="2"/>
              </a:rPr>
              <a:t>Recent discussions </a:t>
            </a:r>
            <a:r>
              <a:rPr lang="en-US" i="1" dirty="0" smtClean="0">
                <a:sym typeface="Wingdings" pitchFamily="2" charset="2"/>
              </a:rPr>
              <a:t>with Guido </a:t>
            </a:r>
            <a:r>
              <a:rPr lang="en-US" i="1" dirty="0" err="1" smtClean="0">
                <a:sym typeface="Wingdings" pitchFamily="2" charset="2"/>
              </a:rPr>
              <a:t>Sterbini</a:t>
            </a:r>
            <a:r>
              <a:rPr lang="en-US" i="1" dirty="0" smtClean="0">
                <a:sym typeface="Wingdings" pitchFamily="2" charset="2"/>
              </a:rPr>
              <a:t>, </a:t>
            </a:r>
            <a:r>
              <a:rPr lang="en-US" i="1" dirty="0" err="1" smtClean="0">
                <a:sym typeface="Wingdings" pitchFamily="2" charset="2"/>
              </a:rPr>
              <a:t>Jakob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i="1" dirty="0" err="1" smtClean="0">
                <a:sym typeface="Wingdings" pitchFamily="2" charset="2"/>
              </a:rPr>
              <a:t>Esberg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to define estimation</a:t>
            </a:r>
            <a:endParaRPr lang="en-US" i="1" dirty="0" smtClean="0"/>
          </a:p>
          <a:p>
            <a:pPr marL="457200" lvl="1" indent="0">
              <a:buNone/>
            </a:pPr>
            <a:endParaRPr lang="en-US" b="1" i="1" dirty="0">
              <a:solidFill>
                <a:srgbClr val="10253F"/>
              </a:solidFill>
            </a:endParaRPr>
          </a:p>
          <a:p>
            <a:pPr lvl="1"/>
            <a:endParaRPr lang="en-US" dirty="0">
              <a:solidFill>
                <a:srgbClr val="10253F"/>
              </a:solidFill>
            </a:endParaRPr>
          </a:p>
          <a:p>
            <a:pPr lvl="1"/>
            <a:endParaRPr lang="en-US" i="1" dirty="0">
              <a:solidFill>
                <a:srgbClr val="10253F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3657604" cy="461665"/>
          </a:xfrm>
        </p:spPr>
        <p:txBody>
          <a:bodyPr/>
          <a:lstStyle/>
          <a:p>
            <a:r>
              <a:rPr lang="en-US" dirty="0" smtClean="0"/>
              <a:t>Standard Operational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5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US" dirty="0" smtClean="0"/>
              <a:t>Dust particles </a:t>
            </a:r>
            <a:r>
              <a:rPr lang="en-US" dirty="0" smtClean="0"/>
              <a:t>falling </a:t>
            </a:r>
            <a:r>
              <a:rPr lang="en-US" dirty="0" smtClean="0"/>
              <a:t>into </a:t>
            </a:r>
            <a:r>
              <a:rPr lang="en-US" dirty="0"/>
              <a:t>b</a:t>
            </a:r>
            <a:r>
              <a:rPr lang="en-US" dirty="0" smtClean="0"/>
              <a:t>eam (‘UFOs’), </a:t>
            </a:r>
            <a:r>
              <a:rPr lang="en-US" dirty="0" smtClean="0"/>
              <a:t> misalignments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342900" lvl="1" indent="-342900"/>
            <a:r>
              <a:rPr lang="en-US" dirty="0" smtClean="0"/>
              <a:t>Possible </a:t>
            </a:r>
            <a:r>
              <a:rPr lang="en-US" dirty="0"/>
              <a:t>failure scenarios in two beam modules under investigation (PLACET Simulations, CERN: TE-MPE-PE</a:t>
            </a:r>
            <a:r>
              <a:rPr lang="en-US" dirty="0" smtClean="0"/>
              <a:t>)</a:t>
            </a:r>
          </a:p>
          <a:p>
            <a:pPr marL="342900" lvl="1" indent="-34290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Consider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destructive limits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fraction of beam hitting single aperture).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1200150" lvl="3" indent="-342900"/>
            <a:r>
              <a:rPr lang="en-US" dirty="0" smtClean="0"/>
              <a:t>[ </a:t>
            </a:r>
            <a:r>
              <a:rPr lang="en-GB" dirty="0" smtClean="0"/>
              <a:t>Destructive </a:t>
            </a:r>
            <a:r>
              <a:rPr lang="en-GB" dirty="0"/>
              <a:t>potential:  </a:t>
            </a:r>
            <a:r>
              <a:rPr lang="en-US" b="1" dirty="0"/>
              <a:t>not</a:t>
            </a:r>
            <a:r>
              <a:rPr lang="en-US" dirty="0"/>
              <a:t> </a:t>
            </a:r>
            <a:r>
              <a:rPr lang="en-GB" dirty="0" smtClean="0"/>
              <a:t>determined </a:t>
            </a:r>
            <a:r>
              <a:rPr lang="en-GB" dirty="0"/>
              <a:t>by </a:t>
            </a:r>
            <a:r>
              <a:rPr lang="en-US" dirty="0"/>
              <a:t>Beam Power but by </a:t>
            </a:r>
            <a:r>
              <a:rPr lang="en-GB" dirty="0"/>
              <a:t>Power Density, i.e. Beam Charge/ Beam </a:t>
            </a:r>
            <a:r>
              <a:rPr lang="en-GB" dirty="0" smtClean="0"/>
              <a:t>Size</a:t>
            </a:r>
            <a:endParaRPr lang="en-GB" dirty="0"/>
          </a:p>
          <a:p>
            <a:pPr marL="742950" lvl="2" indent="-342900"/>
            <a:r>
              <a:rPr lang="en-US" dirty="0" smtClean="0"/>
              <a:t>Main Beam (damping ring exit) 10000 * safe beam</a:t>
            </a:r>
          </a:p>
          <a:p>
            <a:pPr marL="1200150" lvl="3" indent="-342900"/>
            <a:r>
              <a:rPr lang="en-US" dirty="0" smtClean="0"/>
              <a:t>0.01 % of bunch – 1.16e8 </a:t>
            </a:r>
            <a:r>
              <a:rPr lang="en-US" dirty="0" smtClean="0"/>
              <a:t>electrons</a:t>
            </a:r>
            <a:endParaRPr lang="en-US" dirty="0" smtClean="0"/>
          </a:p>
          <a:p>
            <a:pPr marL="742950" lvl="2" indent="-342900"/>
            <a:r>
              <a:rPr lang="en-US" dirty="0" smtClean="0"/>
              <a:t>Drive Beam decelerators 100 * safe beam</a:t>
            </a:r>
          </a:p>
          <a:p>
            <a:pPr marL="1200150" lvl="3" indent="-342900"/>
            <a:r>
              <a:rPr lang="en-US" dirty="0" smtClean="0"/>
              <a:t>1.0% of a bunch train 1.53e12 electrons</a:t>
            </a:r>
            <a:endParaRPr lang="en-GB" dirty="0" smtClean="0"/>
          </a:p>
          <a:p>
            <a:pPr marL="400050" lvl="2" indent="0">
              <a:buNone/>
            </a:pPr>
            <a:endParaRPr lang="en-US" sz="1800" dirty="0" smtClean="0"/>
          </a:p>
          <a:p>
            <a:pPr marL="400050" lvl="2" indent="0">
              <a:buNone/>
            </a:pPr>
            <a:endParaRPr lang="en-US" sz="1800" dirty="0" smtClean="0"/>
          </a:p>
          <a:p>
            <a:pPr marL="400050" lvl="2" indent="0">
              <a:buNone/>
            </a:pPr>
            <a:endParaRPr lang="en-US" sz="1800" dirty="0" smtClean="0"/>
          </a:p>
          <a:p>
            <a:pPr marL="400050" lvl="2" indent="0">
              <a:buNone/>
            </a:pPr>
            <a:endParaRPr lang="en-US" sz="1800" dirty="0" smtClean="0"/>
          </a:p>
          <a:p>
            <a:pPr marL="400050" lvl="2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1812356" cy="461665"/>
          </a:xfrm>
        </p:spPr>
        <p:txBody>
          <a:bodyPr/>
          <a:lstStyle/>
          <a:p>
            <a:r>
              <a:rPr lang="en-US" dirty="0" smtClean="0"/>
              <a:t>Loss </a:t>
            </a:r>
            <a:r>
              <a:rPr lang="en-US" dirty="0" smtClean="0"/>
              <a:t>Scenarios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6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6150" y="609599"/>
            <a:ext cx="4424450" cy="5257801"/>
          </a:xfrm>
        </p:spPr>
        <p:txBody>
          <a:bodyPr>
            <a:normAutofit/>
          </a:bodyPr>
          <a:lstStyle/>
          <a:p>
            <a:pPr marL="0" lvl="1" indent="0">
              <a:buClr>
                <a:srgbClr val="002E8A"/>
              </a:buClr>
              <a:buNone/>
            </a:pPr>
            <a:r>
              <a:rPr lang="en-US" sz="1800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 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i="1" dirty="0" smtClean="0"/>
              <a:t>Standard </a:t>
            </a:r>
            <a:r>
              <a:rPr lang="en-US" sz="1800" i="1" dirty="0"/>
              <a:t>Operational </a:t>
            </a:r>
            <a:r>
              <a:rPr lang="en-US" sz="1800" i="1" dirty="0" smtClean="0"/>
              <a:t>Losses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i="1" dirty="0" smtClean="0"/>
              <a:t>FLUKA: Loss </a:t>
            </a:r>
            <a:r>
              <a:rPr lang="en-US" sz="1800" i="1" dirty="0"/>
              <a:t>distributed longitudinally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b="1" i="1" dirty="0"/>
              <a:t>Lower Limit of Dynamic Range</a:t>
            </a:r>
            <a:r>
              <a:rPr lang="en-US" sz="1800" i="1" dirty="0"/>
              <a:t>: 1% loss limit for beam dynamics requirements </a:t>
            </a:r>
            <a:endParaRPr lang="en-US" sz="1800" i="1" dirty="0" smtClean="0"/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600" i="1" dirty="0" smtClean="0"/>
              <a:t>10</a:t>
            </a:r>
            <a:r>
              <a:rPr lang="en-US" sz="1600" i="1" baseline="30000" dirty="0" smtClean="0"/>
              <a:t>-5 </a:t>
            </a:r>
            <a:r>
              <a:rPr lang="en-US" sz="1600" i="1" dirty="0"/>
              <a:t>train distributed over MB </a:t>
            </a:r>
            <a:r>
              <a:rPr lang="en-US" sz="1600" i="1" dirty="0" err="1"/>
              <a:t>linac</a:t>
            </a:r>
            <a:r>
              <a:rPr lang="en-US" sz="1600" i="1" dirty="0"/>
              <a:t>,  DB </a:t>
            </a:r>
            <a:r>
              <a:rPr lang="en-US" sz="1600" i="1" dirty="0" smtClean="0"/>
              <a:t>decelerator </a:t>
            </a:r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NB! </a:t>
            </a:r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Assumed uniform losses along decelerators/</a:t>
            </a:r>
            <a:r>
              <a:rPr lang="en-US" sz="16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linacs</a:t>
            </a:r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] </a:t>
            </a:r>
            <a:endParaRPr lang="en-US" sz="1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endParaRPr lang="en-US" sz="1800" i="1" dirty="0">
              <a:solidFill>
                <a:srgbClr val="FF0000"/>
              </a:solidFill>
            </a:endParaRPr>
          </a:p>
          <a:p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5078121" cy="461665"/>
          </a:xfrm>
        </p:spPr>
        <p:txBody>
          <a:bodyPr/>
          <a:lstStyle/>
          <a:p>
            <a:r>
              <a:rPr lang="en-US" dirty="0" smtClean="0"/>
              <a:t>BLM Requirements (as specified in CDR )</a:t>
            </a:r>
            <a:endParaRPr lang="en-GB" dirty="0"/>
          </a:p>
        </p:txBody>
      </p:sp>
      <p:pic>
        <p:nvPicPr>
          <p:cNvPr id="7" name="Picture 2" descr="\\cern.ch\dfs\Users\s\smallows\Desktop\CLIC_workshop2011\Dose_op_losses.png"/>
          <p:cNvPicPr>
            <a:picLocks noChangeAspect="1" noChangeArrowheads="1"/>
          </p:cNvPicPr>
          <p:nvPr/>
        </p:nvPicPr>
        <p:blipFill rotWithShape="1">
          <a:blip r:embed="rId2" cstate="print"/>
          <a:srcRect l="4663" t="11810" r="47874" b="8545"/>
          <a:stretch/>
        </p:blipFill>
        <p:spPr bwMode="auto">
          <a:xfrm>
            <a:off x="752474" y="3019424"/>
            <a:ext cx="3216176" cy="216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52475" y="5260528"/>
            <a:ext cx="3216175" cy="9541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1">
              <a:buClr>
                <a:srgbClr val="800000"/>
              </a:buClr>
            </a:pPr>
            <a:r>
              <a:rPr lang="en-US" sz="1400" i="1" dirty="0">
                <a:solidFill>
                  <a:srgbClr val="000000"/>
                </a:solidFill>
                <a:latin typeface="Times New Roman"/>
                <a:cs typeface="Times New Roman"/>
              </a:rPr>
              <a:t>Example: Spatial distribution of absorbed dose </a:t>
            </a:r>
            <a:r>
              <a:rPr lang="en-US" sz="1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 maximum operational losses distributed along aperture (DB </a:t>
            </a:r>
            <a:r>
              <a:rPr lang="en-US" sz="1400" i="1" dirty="0">
                <a:solidFill>
                  <a:srgbClr val="000000"/>
                </a:solidFill>
                <a:latin typeface="Times New Roman"/>
                <a:cs typeface="Times New Roman"/>
              </a:rPr>
              <a:t>2.4 </a:t>
            </a:r>
            <a:r>
              <a:rPr lang="en-US" sz="1400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GeV</a:t>
            </a:r>
            <a:r>
              <a:rPr lang="en-US" sz="1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Scaling: 10</a:t>
            </a:r>
            <a:r>
              <a:rPr lang="en-US" sz="1400" i="1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-3 </a:t>
            </a:r>
            <a:r>
              <a:rPr lang="en-US" sz="1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bunch train/875m 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610100" y="609599"/>
            <a:ext cx="4267200" cy="525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§"/>
              <a:defRPr sz="2400" kern="1200">
                <a:solidFill>
                  <a:srgbClr val="002E8A"/>
                </a:solidFill>
                <a:latin typeface="Tw Cen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Tw Cen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002E8A"/>
              </a:buClr>
              <a:buNone/>
            </a:pPr>
            <a:r>
              <a:rPr lang="en-US" sz="1800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Range - Upper Limit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i="1" dirty="0"/>
              <a:t>D</a:t>
            </a:r>
            <a:r>
              <a:rPr lang="en-US" sz="1800" i="1" dirty="0" smtClean="0"/>
              <a:t>etect onset of Dangerous losses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i="1" dirty="0" smtClean="0"/>
              <a:t>FLUKA: Loss at single aperture</a:t>
            </a:r>
          </a:p>
          <a:p>
            <a:pPr marL="342900" lvl="1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800" b="1" i="1" dirty="0" smtClean="0"/>
              <a:t>Upper Limit of Dynamic Range, </a:t>
            </a:r>
            <a:r>
              <a:rPr lang="en-US" sz="1800" i="1" dirty="0" smtClean="0"/>
              <a:t>10% destructive loss (desirable)</a:t>
            </a:r>
          </a:p>
          <a:p>
            <a:pPr marL="800100" lvl="2" indent="-342900">
              <a:buClr>
                <a:srgbClr val="002E8A"/>
              </a:buClr>
              <a:buFont typeface="Wingdings" charset="2"/>
              <a:buChar char="§"/>
            </a:pPr>
            <a:r>
              <a:rPr lang="en-US" sz="1600" i="1" dirty="0" smtClean="0"/>
              <a:t>0.1% DB bunch train, 0.001% bunch train MB</a:t>
            </a:r>
          </a:p>
          <a:p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075935" y="5260528"/>
            <a:ext cx="3252401" cy="9541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1">
              <a:buClr>
                <a:srgbClr val="800000"/>
              </a:buClr>
            </a:pPr>
            <a:r>
              <a:rPr lang="en-US" sz="1400" i="1" dirty="0">
                <a:solidFill>
                  <a:srgbClr val="000000"/>
                </a:solidFill>
                <a:latin typeface="Times New Roman"/>
                <a:cs typeface="Times New Roman"/>
              </a:rPr>
              <a:t>Example: Spatial distribution of absorbed dose resulting </a:t>
            </a:r>
            <a:r>
              <a:rPr lang="en-US" sz="1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from loss of 0.01% of 9 </a:t>
            </a:r>
            <a:r>
              <a:rPr lang="en-US" sz="1400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GeV</a:t>
            </a:r>
            <a:r>
              <a:rPr lang="en-US" sz="14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MB bunch train at a single aperture</a:t>
            </a:r>
            <a:endParaRPr lang="en-US" dirty="0"/>
          </a:p>
          <a:p>
            <a:pPr marL="0" lvl="1">
              <a:buClr>
                <a:srgbClr val="800000"/>
              </a:buClr>
            </a:pPr>
            <a:endParaRPr lang="en-US" sz="1400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10" descr="ZYfig3_9GeV_Loss_1QP_2mod.png"/>
          <p:cNvPicPr>
            <a:picLocks noChangeAspect="1"/>
          </p:cNvPicPr>
          <p:nvPr/>
        </p:nvPicPr>
        <p:blipFill rotWithShape="1">
          <a:blip r:embed="rId3" cstate="print"/>
          <a:srcRect l="9825" t="12394" r="2174" b="8845"/>
          <a:stretch/>
        </p:blipFill>
        <p:spPr>
          <a:xfrm>
            <a:off x="5086475" y="3036926"/>
            <a:ext cx="3218111" cy="216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8559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Ionization Chambers fulfill necessary requirements for machine protection and diagnostics</a:t>
            </a:r>
          </a:p>
          <a:p>
            <a:pPr lvl="1"/>
            <a:r>
              <a:rPr lang="en-US" dirty="0" smtClean="0"/>
              <a:t>LHC Ionization Chamber + readout electronics</a:t>
            </a:r>
          </a:p>
          <a:p>
            <a:pPr lvl="2"/>
            <a:r>
              <a:rPr lang="en-US" dirty="0" smtClean="0"/>
              <a:t>Dynamic Range 10</a:t>
            </a:r>
            <a:r>
              <a:rPr lang="en-US" baseline="30000" dirty="0" smtClean="0"/>
              <a:t>5</a:t>
            </a:r>
            <a:r>
              <a:rPr lang="en-US" dirty="0" smtClean="0"/>
              <a:t> (10</a:t>
            </a:r>
            <a:r>
              <a:rPr lang="en-US" baseline="30000" dirty="0" smtClean="0"/>
              <a:t>6</a:t>
            </a:r>
            <a:r>
              <a:rPr lang="en-US" dirty="0" smtClean="0"/>
              <a:t> under investigation)</a:t>
            </a:r>
          </a:p>
          <a:p>
            <a:pPr lvl="2"/>
            <a:r>
              <a:rPr lang="en-US" dirty="0" smtClean="0"/>
              <a:t>Sensitivity 7e10</a:t>
            </a:r>
            <a:r>
              <a:rPr lang="en-US" baseline="30000" dirty="0" smtClean="0"/>
              <a:t>-9</a:t>
            </a:r>
            <a:r>
              <a:rPr lang="en-US" dirty="0" smtClean="0"/>
              <a:t> </a:t>
            </a:r>
            <a:r>
              <a:rPr lang="en-US" dirty="0" err="1" smtClean="0"/>
              <a:t>Gy</a:t>
            </a:r>
            <a:endParaRPr lang="en-US" dirty="0" smtClean="0"/>
          </a:p>
          <a:p>
            <a:pPr lvl="1"/>
            <a:r>
              <a:rPr lang="en-US" dirty="0" smtClean="0"/>
              <a:t>See: CLIC CDR</a:t>
            </a:r>
          </a:p>
          <a:p>
            <a:r>
              <a:rPr lang="en-US" sz="2200" dirty="0" smtClean="0"/>
              <a:t>But: Large number of BLMs required – cost </a:t>
            </a:r>
            <a:r>
              <a:rPr lang="en-US" sz="2200" dirty="0" smtClean="0"/>
              <a:t>concern</a:t>
            </a:r>
            <a:endParaRPr lang="en-US" sz="2200" dirty="0" smtClean="0"/>
          </a:p>
          <a:p>
            <a:pPr lvl="1"/>
            <a:r>
              <a:rPr lang="en-US" dirty="0" smtClean="0">
                <a:solidFill>
                  <a:srgbClr val="002E8A"/>
                </a:solidFill>
              </a:rPr>
              <a:t>&gt;45 thousand </a:t>
            </a:r>
            <a:r>
              <a:rPr lang="en-US" dirty="0" err="1" smtClean="0">
                <a:solidFill>
                  <a:srgbClr val="002E8A"/>
                </a:solidFill>
              </a:rPr>
              <a:t>quadrupole</a:t>
            </a:r>
            <a:r>
              <a:rPr lang="en-US" dirty="0" smtClean="0">
                <a:solidFill>
                  <a:srgbClr val="002E8A"/>
                </a:solidFill>
              </a:rPr>
              <a:t> </a:t>
            </a:r>
            <a:r>
              <a:rPr lang="en-US" dirty="0" smtClean="0"/>
              <a:t>magnets over 42 km (41.5 thousand in the decelerator modules)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Investigate Alternative Technologies for the Two Beam Modules in the post CDR phase</a:t>
            </a:r>
          </a:p>
          <a:p>
            <a:pPr lvl="1"/>
            <a:r>
              <a:rPr lang="en-US" dirty="0" smtClean="0"/>
              <a:t>Technologies </a:t>
            </a:r>
            <a:r>
              <a:rPr lang="en-US" dirty="0"/>
              <a:t>that cover a large distance along the </a:t>
            </a:r>
            <a:r>
              <a:rPr lang="en-US" dirty="0" err="1"/>
              <a:t>beamline</a:t>
            </a:r>
            <a:endParaRPr lang="en-US" dirty="0"/>
          </a:p>
          <a:p>
            <a:pPr lvl="1"/>
            <a:r>
              <a:rPr lang="en-US" dirty="0"/>
              <a:t>E.g.  long ionization chambers, optical fibers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3720186" cy="461665"/>
          </a:xfrm>
        </p:spPr>
        <p:txBody>
          <a:bodyPr/>
          <a:lstStyle/>
          <a:p>
            <a:r>
              <a:rPr lang="en-US" dirty="0" smtClean="0"/>
              <a:t>Ionization Chambers for TBMs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9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rgbClr val="002E8A"/>
              </a:buClr>
            </a:pPr>
            <a:r>
              <a:rPr lang="en-US" dirty="0" smtClean="0"/>
              <a:t>Advantages</a:t>
            </a:r>
            <a:endParaRPr lang="en-US" dirty="0"/>
          </a:p>
          <a:p>
            <a:pPr marL="742950" lvl="2" indent="-285750">
              <a:buClr>
                <a:srgbClr val="002E8A"/>
              </a:buClr>
            </a:pPr>
            <a:r>
              <a:rPr lang="en-US" i="1" dirty="0" smtClean="0"/>
              <a:t>Only </a:t>
            </a:r>
            <a:r>
              <a:rPr lang="en-US" i="1" dirty="0"/>
              <a:t>sensitive to charged particles </a:t>
            </a:r>
            <a:r>
              <a:rPr lang="en-US" i="1" dirty="0">
                <a:sym typeface="Wingdings" pitchFamily="2" charset="2"/>
              </a:rPr>
              <a:t> </a:t>
            </a:r>
            <a:r>
              <a:rPr lang="en-US" i="1" dirty="0"/>
              <a:t>Insensitive to gamma radiation (and therefore background from activation)</a:t>
            </a:r>
          </a:p>
          <a:p>
            <a:pPr marL="742950" lvl="2" indent="-285750">
              <a:buClr>
                <a:srgbClr val="002E8A"/>
              </a:buClr>
            </a:pPr>
            <a:r>
              <a:rPr lang="en-US" i="1" dirty="0"/>
              <a:t>Very small,  diameter &lt;1mm</a:t>
            </a:r>
          </a:p>
          <a:p>
            <a:pPr marL="742950" lvl="2" indent="-285750">
              <a:buClr>
                <a:srgbClr val="002E8A"/>
              </a:buClr>
            </a:pPr>
            <a:r>
              <a:rPr lang="en-US" i="1" dirty="0" smtClean="0"/>
              <a:t>Quartz </a:t>
            </a:r>
            <a:r>
              <a:rPr lang="en-US" i="1" dirty="0"/>
              <a:t>is radiation hard (c.f. scintillating fibers)</a:t>
            </a:r>
          </a:p>
          <a:p>
            <a:pPr marL="742950" lvl="2" indent="-285750">
              <a:buClr>
                <a:srgbClr val="002E8A"/>
              </a:buClr>
            </a:pPr>
            <a:r>
              <a:rPr lang="en-US" i="1" dirty="0"/>
              <a:t>Insensitive to magnetic field, temperature </a:t>
            </a:r>
            <a:r>
              <a:rPr lang="en-US" i="1" dirty="0" smtClean="0"/>
              <a:t>fluctuations.</a:t>
            </a:r>
            <a:endParaRPr lang="en-US" i="1" dirty="0"/>
          </a:p>
          <a:p>
            <a:pPr marL="742950" lvl="2" indent="-285750">
              <a:buClr>
                <a:srgbClr val="002E8A"/>
              </a:buClr>
            </a:pPr>
            <a:endParaRPr lang="en-US" i="1" dirty="0"/>
          </a:p>
          <a:p>
            <a:pPr marL="285750" lvl="1">
              <a:buClr>
                <a:srgbClr val="002E8A"/>
              </a:buClr>
            </a:pPr>
            <a:r>
              <a:rPr lang="en-US" i="1" dirty="0"/>
              <a:t> </a:t>
            </a:r>
            <a:r>
              <a:rPr lang="en-US" dirty="0" smtClean="0"/>
              <a:t>Disadvantages</a:t>
            </a:r>
            <a:endParaRPr lang="en-US" dirty="0"/>
          </a:p>
          <a:p>
            <a:pPr marL="742950" lvl="2" indent="-285750">
              <a:buClr>
                <a:srgbClr val="002E8A"/>
              </a:buClr>
            </a:pPr>
            <a:r>
              <a:rPr lang="en-US" i="1" dirty="0" smtClean="0"/>
              <a:t>Lower Sensitivity c.f. scintillating fibers (which give about 1000 times more light output</a:t>
            </a:r>
            <a:r>
              <a:rPr lang="en-US" i="1" dirty="0" smtClean="0"/>
              <a:t>)</a:t>
            </a:r>
            <a:endParaRPr lang="en-US" i="1" dirty="0" smtClean="0"/>
          </a:p>
          <a:p>
            <a:pPr marL="1200150" lvl="3" indent="-285750">
              <a:buClr>
                <a:srgbClr val="002E8A"/>
              </a:buClr>
              <a:buFont typeface="Wingdings" pitchFamily="2" charset="2"/>
              <a:buChar char="§"/>
            </a:pPr>
            <a:r>
              <a:rPr lang="en-US" i="1" dirty="0" smtClean="0"/>
              <a:t>A low proportion of the produced Cherenkov light reaches fiber end face</a:t>
            </a:r>
          </a:p>
          <a:p>
            <a:pPr marL="742950" lvl="2" indent="-285750">
              <a:buClr>
                <a:srgbClr val="002E8A"/>
              </a:buClr>
            </a:pPr>
            <a:r>
              <a:rPr lang="en-US" i="1" dirty="0" smtClean="0"/>
              <a:t>Angular dependent response</a:t>
            </a:r>
          </a:p>
          <a:p>
            <a:pPr marL="742950" lvl="2" indent="-285750">
              <a:buClr>
                <a:srgbClr val="002E8A"/>
              </a:buClr>
            </a:pPr>
            <a:r>
              <a:rPr lang="en-US" i="1" dirty="0" smtClean="0"/>
              <a:t>Radiation Effects: Radiation Induced Attenuation</a:t>
            </a:r>
          </a:p>
          <a:p>
            <a:pPr marL="457200" lvl="2" indent="0">
              <a:buClr>
                <a:srgbClr val="002E8A"/>
              </a:buClr>
              <a:buNone/>
            </a:pPr>
            <a:endParaRPr lang="en-US" i="1" dirty="0" smtClean="0"/>
          </a:p>
          <a:p>
            <a:pPr marL="742950" lvl="2" indent="-285750">
              <a:buClr>
                <a:srgbClr val="002E8A"/>
              </a:buClr>
            </a:pPr>
            <a:endParaRPr lang="en-US" i="1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Sophie Mallows, CLIC Workshop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0129"/>
            <a:ext cx="2686185" cy="461665"/>
          </a:xfrm>
        </p:spPr>
        <p:txBody>
          <a:bodyPr/>
          <a:lstStyle/>
          <a:p>
            <a:r>
              <a:rPr lang="en-US" dirty="0" smtClean="0"/>
              <a:t>Cherenkov Fiber BLM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5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5418</TotalTime>
  <Words>3013</Words>
  <Application>Microsoft Office PowerPoint</Application>
  <PresentationFormat>On-screen Show (4:3)</PresentationFormat>
  <Paragraphs>644</Paragraphs>
  <Slides>35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Office Theme</vt:lpstr>
      <vt:lpstr>Equation</vt:lpstr>
      <vt:lpstr>Acrobat Document</vt:lpstr>
      <vt:lpstr>Beam Loss Monitoring</vt:lpstr>
      <vt:lpstr>Overview</vt:lpstr>
      <vt:lpstr>Beam Loss Monitors</vt:lpstr>
      <vt:lpstr>CLIC Machine Protection Strategy</vt:lpstr>
      <vt:lpstr>Standard Operational Losses</vt:lpstr>
      <vt:lpstr>Loss Scenarios</vt:lpstr>
      <vt:lpstr>BLM Requirements (as specified in CDR )</vt:lpstr>
      <vt:lpstr>Ionization Chambers for TBMs</vt:lpstr>
      <vt:lpstr>Cherenkov Fiber BLM</vt:lpstr>
      <vt:lpstr>Cherenkov Fiber BLM </vt:lpstr>
      <vt:lpstr>Light Yield in Fiber </vt:lpstr>
      <vt:lpstr>Cherenkov Fibers as a BLM for CLIC</vt:lpstr>
      <vt:lpstr>Attenuation</vt:lpstr>
      <vt:lpstr>Radiation Effects in Multimode Fibers</vt:lpstr>
      <vt:lpstr>Radiation Hardness Cherenkov Fibers</vt:lpstr>
      <vt:lpstr>Longitudinal Resolution Fibers</vt:lpstr>
      <vt:lpstr>Single Bunch Trains </vt:lpstr>
      <vt:lpstr>Loss Scenarios - Example Simulation</vt:lpstr>
      <vt:lpstr>Loss Reconstruction</vt:lpstr>
      <vt:lpstr>Multi-bunch Trains</vt:lpstr>
      <vt:lpstr>Space Time Diagrams </vt:lpstr>
      <vt:lpstr>Current investigations</vt:lpstr>
      <vt:lpstr>Current Investigations</vt:lpstr>
      <vt:lpstr>First Measurements at TBL - Fiber Signal</vt:lpstr>
      <vt:lpstr>Summary</vt:lpstr>
      <vt:lpstr>Spare SLIDES</vt:lpstr>
      <vt:lpstr>Photon Detector</vt:lpstr>
      <vt:lpstr>PowerPoint Presentation</vt:lpstr>
      <vt:lpstr>Drive Beam </vt:lpstr>
      <vt:lpstr>Main Beam</vt:lpstr>
      <vt:lpstr>PowerPoint Presentation</vt:lpstr>
      <vt:lpstr>Radiation Induced Attenuation </vt:lpstr>
      <vt:lpstr>BLM Installation (ACEMs) </vt:lpstr>
      <vt:lpstr>Loss Scenario – Example Simulations</vt:lpstr>
      <vt:lpstr>CDR Summary Table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Sophie Mallows</dc:creator>
  <cp:lastModifiedBy>sophie</cp:lastModifiedBy>
  <cp:revision>297</cp:revision>
  <dcterms:created xsi:type="dcterms:W3CDTF">2012-12-03T21:44:18Z</dcterms:created>
  <dcterms:modified xsi:type="dcterms:W3CDTF">2013-01-29T10:21:44Z</dcterms:modified>
</cp:coreProperties>
</file>