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28" r:id="rId3"/>
    <p:sldId id="325" r:id="rId4"/>
    <p:sldId id="326" r:id="rId5"/>
    <p:sldId id="327" r:id="rId6"/>
    <p:sldId id="324" r:id="rId7"/>
    <p:sldId id="329" r:id="rId8"/>
    <p:sldId id="330" r:id="rId9"/>
    <p:sldId id="331" r:id="rId10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1F497D"/>
    <a:srgbClr val="FF6600"/>
    <a:srgbClr val="DBBDDA"/>
    <a:srgbClr val="B8C2E0"/>
    <a:srgbClr val="000000"/>
    <a:srgbClr val="4B5C29"/>
    <a:srgbClr val="7F7F7F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65" autoAdjust="0"/>
    <p:restoredTop sz="94660"/>
  </p:normalViewPr>
  <p:slideViewPr>
    <p:cSldViewPr>
      <p:cViewPr>
        <p:scale>
          <a:sx n="60" d="100"/>
          <a:sy n="60" d="100"/>
        </p:scale>
        <p:origin x="-82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11610"/>
    </p:cViewPr>
  </p:sorterViewPr>
  <p:notesViewPr>
    <p:cSldViewPr>
      <p:cViewPr varScale="1">
        <p:scale>
          <a:sx n="59" d="100"/>
          <a:sy n="59" d="100"/>
        </p:scale>
        <p:origin x="-1740" y="-90"/>
      </p:cViewPr>
      <p:guideLst>
        <p:guide orient="horz" pos="2928"/>
        <p:guide pos="220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slide footer_blue_64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756650"/>
            <a:ext cx="93472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7" descr="slide header_64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36800" y="0"/>
            <a:ext cx="934720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155575"/>
            <a:ext cx="3038475" cy="3095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D23BB16-587D-4A1D-8CD4-E24B129FE035}" type="datetime1">
              <a:rPr lang="en-US" altLang="zh-CN"/>
              <a:pPr/>
              <a:t>1/30/2013</a:t>
            </a:fld>
            <a:endParaRPr lang="en-US" altLang="zh-CN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779463" y="8753475"/>
            <a:ext cx="4906962" cy="2333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Go to "View | Header and Footer" to add your organization, sponsor, meeting name here; then, click "Apply to All"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919788" y="8829675"/>
            <a:ext cx="1089025" cy="465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629A96A-348D-4DA2-A02F-FAC1F29AAF8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243698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C3AB763-A3C7-4A79-82D3-D9C574197ACD}" type="datetime1">
              <a:rPr lang="en-US" altLang="zh-CN"/>
              <a:pPr/>
              <a:t>1/30/2013</a:t>
            </a:fld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Go to "View | Header and Footer" to add your organization, sponsor, meeting name here; then, click "Apply to All"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99079D12-8F23-4DB5-AEC0-4F57FFB815B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8484101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 smtClean="0"/>
              <a:t>Go to "View | Header and Footer" to add your organization, sponsor, meeting name here; then, click "Apply to All"</a:t>
            </a:r>
          </a:p>
        </p:txBody>
      </p:sp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69654E4-422F-447A-9BDF-1F39FA821337}" type="slidenum">
              <a:rPr lang="en-US" altLang="zh-CN"/>
              <a:pPr/>
              <a:t>1</a:t>
            </a:fld>
            <a:endParaRPr lang="en-US" altLang="zh-CN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 smtClean="0"/>
              <a:t>Go to "View | Header and Footer" to add your organization, sponsor, meeting name here; then, click "Apply to All"</a:t>
            </a:r>
          </a:p>
        </p:txBody>
      </p:sp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18AB810-31E9-4E88-807A-BEF953FE902D}" type="slidenum">
              <a:rPr lang="en-US" altLang="zh-CN"/>
              <a:pPr/>
              <a:t>4</a:t>
            </a:fld>
            <a:endParaRPr lang="en-US" altLang="zh-CN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 smtClean="0"/>
              <a:t>Go to "View | Header and Footer" to add your organization, sponsor, meeting name here; then, click "Apply to All"</a:t>
            </a:r>
          </a:p>
        </p:txBody>
      </p:sp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C05FEE5-12EC-491C-9036-FAB331877230}" type="slidenum">
              <a:rPr lang="en-US" altLang="zh-CN"/>
              <a:pPr/>
              <a:t>5</a:t>
            </a:fld>
            <a:endParaRPr lang="en-US" altLang="zh-CN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title header_Blue_64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doe_blac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4963" y="6456363"/>
            <a:ext cx="96043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title footer_Blue_64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794500"/>
            <a:ext cx="91440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1671638"/>
            <a:ext cx="7696200" cy="1069975"/>
          </a:xfr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85838" y="312578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637F5E-7CA5-492C-82DF-A1DB71BC71B2}" type="datetime1">
              <a:rPr lang="en-US" altLang="zh-CN"/>
              <a:pPr/>
              <a:t>1/30/2013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DOE visit Aug/10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EB5685-AB65-415C-B02C-13EFEDAB15C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367E57-68F1-421B-A7E5-CCB8FCEDBAC7}" type="datetime1">
              <a:rPr lang="en-US" altLang="zh-CN"/>
              <a:pPr/>
              <a:t>1/30/2013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DOE visit Aug/10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B0CD0B-4422-476F-B85E-880CB620F0B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FDEF69-64D5-4409-9E7A-B1379926EF2A}" type="datetime1">
              <a:rPr lang="en-US" altLang="zh-CN"/>
              <a:pPr/>
              <a:t>1/30/2013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DOE visit Aug/10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A5ADA6-5A98-4832-92B6-EE95002F5CB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34DD7E-0FE8-48DE-8077-60B3D618AE12}" type="datetime1">
              <a:rPr lang="en-US" altLang="zh-CN"/>
              <a:pPr/>
              <a:t>1/30/2013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DOE visit Aug/10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589F5F-D284-456C-A95E-168BFE60857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20DA03-268D-4777-B98C-9147EE456888}" type="datetime1">
              <a:rPr lang="en-US" altLang="zh-CN"/>
              <a:pPr/>
              <a:t>1/30/2013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DOE visit Aug/10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FC460A-6F5D-4784-8C06-C3A11F3491F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F36361-B8FD-400A-9994-444C359885D9}" type="datetime1">
              <a:rPr lang="en-US" altLang="zh-CN"/>
              <a:pPr/>
              <a:t>1/30/2013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DOE visit Aug/10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46B2CE-3296-4843-8A1C-BFA0A13D231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BB272B-BBA0-49F5-8CA8-CC614ECBDCF0}" type="datetime1">
              <a:rPr lang="en-US" altLang="zh-CN"/>
              <a:pPr/>
              <a:t>1/30/2013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DOE visit Aug/10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5CF0CD-976E-405E-895B-0BB8867EB24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F4C701-BEA8-4B68-84B5-D9B8FE5210A1}" type="datetime1">
              <a:rPr lang="en-US" altLang="zh-CN"/>
              <a:pPr/>
              <a:t>1/30/2013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DOE visit Aug/10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4E5B13-D290-4BB3-9A38-3EBB67D60CB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71E18-3056-477C-A0E6-49EDD27E04E1}" type="datetime1">
              <a:rPr lang="en-US" altLang="zh-CN"/>
              <a:pPr/>
              <a:t>1/30/2013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DOE visit Aug/10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01C74C-DA37-4DA5-BA7A-DC0F8899A3C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095BCF-3BF7-4CD8-9283-F9572B47BE46}" type="datetime1">
              <a:rPr lang="en-US" altLang="zh-CN"/>
              <a:pPr/>
              <a:t>1/30/2013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DOE visit Aug/10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FC71E1-C87D-4A7B-A315-683BFC4FDBC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slide footer_blue_646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324600"/>
            <a:ext cx="91440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6572250"/>
            <a:ext cx="1371600" cy="209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a typeface="宋体" pitchFamily="2" charset="-122"/>
              </a:defRPr>
            </a:lvl1pPr>
          </a:lstStyle>
          <a:p>
            <a:fld id="{60740168-9CDD-4453-BAF8-D055D3BBD82C}" type="datetime1">
              <a:rPr lang="en-US" altLang="zh-CN"/>
              <a:pPr/>
              <a:t>1/30/2013</a:t>
            </a:fld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DOE visit Aug/10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ea typeface="宋体" pitchFamily="2" charset="-122"/>
              </a:defRPr>
            </a:lvl1pPr>
          </a:lstStyle>
          <a:p>
            <a:fld id="{CD0A3DBD-00DC-4543-A4A4-5CF83D8A2716}" type="slidenum">
              <a:rPr lang="en-US" altLang="zh-CN"/>
              <a:pPr/>
              <a:t>‹#›</a:t>
            </a:fld>
            <a:endParaRPr lang="en-US" altLang="zh-CN"/>
          </a:p>
        </p:txBody>
      </p:sp>
      <p:pic>
        <p:nvPicPr>
          <p:cNvPr id="18440" name="Picture 7" descr="slide header_646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Font typeface="Wingdings" pitchFamily="2" charset="2"/>
        <a:buChar char="§"/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Char char="–"/>
        <a:defRPr sz="16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Char char="•"/>
        <a:defRPr sz="1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Char char="–"/>
        <a:defRPr sz="14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736812"/>
            <a:ext cx="8186378" cy="771511"/>
          </a:xfrm>
        </p:spPr>
        <p:txBody>
          <a:bodyPr/>
          <a:lstStyle/>
          <a:p>
            <a:pPr eaLnBrk="1" hangingPunct="1"/>
            <a:r>
              <a:rPr lang="en-US" altLang="zh-CN" sz="4800" dirty="0" smtClean="0">
                <a:latin typeface="Calibri" pitchFamily="34" charset="0"/>
                <a:ea typeface="宋体" pitchFamily="2" charset="-122"/>
              </a:rPr>
              <a:t>Argonne Wakefield Accelerator</a:t>
            </a:r>
            <a:br>
              <a:rPr lang="en-US" altLang="zh-CN" sz="4800" dirty="0" smtClean="0">
                <a:latin typeface="Calibri" pitchFamily="34" charset="0"/>
                <a:ea typeface="宋体" pitchFamily="2" charset="-122"/>
              </a:rPr>
            </a:br>
            <a:r>
              <a:rPr lang="en-US" altLang="zh-CN" sz="3600" dirty="0" smtClean="0">
                <a:latin typeface="Calibri" pitchFamily="34" charset="0"/>
                <a:ea typeface="宋体" pitchFamily="2" charset="-122"/>
              </a:rPr>
              <a:t>-</a:t>
            </a:r>
            <a:r>
              <a:rPr lang="en-US" altLang="zh-CN" sz="3200" dirty="0" smtClean="0">
                <a:latin typeface="Calibri" pitchFamily="34" charset="0"/>
                <a:ea typeface="宋体" pitchFamily="2" charset="-122"/>
              </a:rPr>
              <a:t>A </a:t>
            </a:r>
            <a:r>
              <a:rPr lang="en-US" altLang="zh-CN" sz="3200" dirty="0" err="1" smtClean="0">
                <a:latin typeface="Calibri" pitchFamily="34" charset="0"/>
                <a:ea typeface="宋体" pitchFamily="2" charset="-122"/>
              </a:rPr>
              <a:t>testbed</a:t>
            </a:r>
            <a:r>
              <a:rPr lang="en-US" altLang="zh-CN" sz="3200" dirty="0" smtClean="0">
                <a:latin typeface="Calibri" pitchFamily="34" charset="0"/>
                <a:ea typeface="宋体" pitchFamily="2" charset="-122"/>
              </a:rPr>
              <a:t> for future accelerator technologies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7604" y="4185084"/>
            <a:ext cx="6485436" cy="496044"/>
          </a:xfrm>
        </p:spPr>
        <p:txBody>
          <a:bodyPr/>
          <a:lstStyle/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 Wei </a:t>
            </a:r>
            <a:r>
              <a:rPr lang="en-US" altLang="zh-CN" sz="2400" dirty="0" err="1" smtClean="0">
                <a:ea typeface="宋体" pitchFamily="2" charset="-122"/>
              </a:rPr>
              <a:t>Gai</a:t>
            </a:r>
            <a:endParaRPr lang="en-US" altLang="zh-CN" sz="2400" dirty="0" smtClean="0">
              <a:ea typeface="宋体" pitchFamily="2" charset="-122"/>
            </a:endParaRPr>
          </a:p>
          <a:p>
            <a:pPr eaLnBrk="1" hangingPunct="1"/>
            <a:endParaRPr lang="en-US" altLang="zh-CN" sz="2400" dirty="0">
              <a:ea typeface="宋体" pitchFamily="2" charset="-122"/>
            </a:endParaRP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ANL </a:t>
            </a:r>
          </a:p>
          <a:p>
            <a:pPr eaLnBrk="1" hangingPunct="1"/>
            <a:endParaRPr lang="en-US" altLang="zh-CN" sz="2400" dirty="0">
              <a:ea typeface="宋体" pitchFamily="2" charset="-122"/>
            </a:endParaRP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CLIC workshop 2013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89D7209-192B-4AFA-B974-3C1AE6E4525B}" type="slidenum">
              <a:rPr lang="en-US" altLang="zh-CN"/>
              <a:pPr/>
              <a:t>2</a:t>
            </a:fld>
            <a:endParaRPr lang="en-US" altLang="zh-CN"/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19220"/>
            <a:ext cx="8839200" cy="390380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Introduction--- AWA Facility In The Past</a:t>
            </a:r>
          </a:p>
        </p:txBody>
      </p:sp>
      <p:sp>
        <p:nvSpPr>
          <p:cNvPr id="1034" name="Text Box 3"/>
          <p:cNvSpPr txBox="1">
            <a:spLocks noChangeArrowheads="1"/>
          </p:cNvSpPr>
          <p:nvPr/>
        </p:nvSpPr>
        <p:spPr bwMode="auto">
          <a:xfrm>
            <a:off x="48480" y="976740"/>
            <a:ext cx="571500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389438">
              <a:spcBef>
                <a:spcPct val="50000"/>
              </a:spcBef>
            </a:pPr>
            <a:r>
              <a:rPr lang="en-US" altLang="zh-CN" sz="2000" b="1" dirty="0" smtClean="0">
                <a:solidFill>
                  <a:srgbClr val="0000FF"/>
                </a:solidFill>
                <a:ea typeface="宋体" pitchFamily="2" charset="-122"/>
              </a:rPr>
              <a:t>Basic parameters:</a:t>
            </a:r>
            <a:endParaRPr lang="en-US" altLang="zh-CN" sz="2000" b="1" dirty="0">
              <a:solidFill>
                <a:srgbClr val="0000FF"/>
              </a:solidFill>
              <a:ea typeface="宋体" pitchFamily="2" charset="-122"/>
            </a:endParaRPr>
          </a:p>
          <a:p>
            <a:pPr defTabSz="4389438">
              <a:spcBef>
                <a:spcPct val="50000"/>
              </a:spcBef>
              <a:buFontTx/>
              <a:buChar char="•"/>
            </a:pP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 1.3GHz </a:t>
            </a:r>
            <a:r>
              <a:rPr lang="en-US" altLang="zh-CN" dirty="0" err="1" smtClean="0">
                <a:solidFill>
                  <a:srgbClr val="000000"/>
                </a:solidFill>
                <a:ea typeface="宋体" pitchFamily="2" charset="-122"/>
              </a:rPr>
              <a:t>Photogun</a:t>
            </a: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 w/ Mg cathode </a:t>
            </a:r>
          </a:p>
          <a:p>
            <a:pPr defTabSz="4389438">
              <a:spcBef>
                <a:spcPct val="50000"/>
              </a:spcBef>
              <a:buFontTx/>
              <a:buChar char="•"/>
            </a:pP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 15 </a:t>
            </a:r>
            <a:r>
              <a:rPr lang="en-US" altLang="zh-CN" dirty="0" err="1">
                <a:solidFill>
                  <a:srgbClr val="000000"/>
                </a:solidFill>
                <a:ea typeface="宋体" pitchFamily="2" charset="-122"/>
              </a:rPr>
              <a:t>MeV</a:t>
            </a:r>
            <a:r>
              <a:rPr lang="en-US" altLang="zh-CN" dirty="0">
                <a:solidFill>
                  <a:srgbClr val="000000"/>
                </a:solidFill>
                <a:ea typeface="宋体" pitchFamily="2" charset="-122"/>
              </a:rPr>
              <a:t>, 1 – 100 </a:t>
            </a:r>
            <a:r>
              <a:rPr lang="en-US" altLang="zh-CN" dirty="0" err="1">
                <a:solidFill>
                  <a:srgbClr val="000000"/>
                </a:solidFill>
                <a:ea typeface="宋体" pitchFamily="2" charset="-122"/>
              </a:rPr>
              <a:t>nC</a:t>
            </a:r>
            <a:r>
              <a:rPr lang="en-US" altLang="zh-CN" dirty="0">
                <a:solidFill>
                  <a:srgbClr val="000000"/>
                </a:solidFill>
                <a:ea typeface="宋体" pitchFamily="2" charset="-122"/>
              </a:rPr>
              <a:t> (reached 150 </a:t>
            </a:r>
            <a:r>
              <a:rPr lang="en-US" altLang="zh-CN" dirty="0" err="1">
                <a:solidFill>
                  <a:srgbClr val="000000"/>
                </a:solidFill>
                <a:ea typeface="宋体" pitchFamily="2" charset="-122"/>
              </a:rPr>
              <a:t>nC</a:t>
            </a:r>
            <a:r>
              <a:rPr lang="en-US" altLang="zh-CN" dirty="0">
                <a:solidFill>
                  <a:srgbClr val="000000"/>
                </a:solidFill>
                <a:ea typeface="宋体" pitchFamily="2" charset="-122"/>
              </a:rPr>
              <a:t>)</a:t>
            </a:r>
          </a:p>
          <a:p>
            <a:pPr defTabSz="4389438">
              <a:spcBef>
                <a:spcPct val="50000"/>
              </a:spcBef>
              <a:buFontTx/>
              <a:buChar char="•"/>
            </a:pPr>
            <a:r>
              <a:rPr lang="en-US" altLang="zh-CN" dirty="0">
                <a:solidFill>
                  <a:srgbClr val="000000"/>
                </a:solidFill>
                <a:ea typeface="宋体" pitchFamily="2" charset="-122"/>
              </a:rPr>
              <a:t> 2 mm bunch length</a:t>
            </a:r>
          </a:p>
          <a:p>
            <a:pPr defTabSz="4389438">
              <a:spcBef>
                <a:spcPct val="50000"/>
              </a:spcBef>
              <a:buFontTx/>
              <a:buChar char="•"/>
            </a:pPr>
            <a:r>
              <a:rPr lang="en-US" altLang="zh-CN" dirty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norm </a:t>
            </a:r>
            <a:r>
              <a:rPr lang="en-US" altLang="zh-CN" dirty="0" err="1" smtClean="0">
                <a:solidFill>
                  <a:srgbClr val="000000"/>
                </a:solidFill>
                <a:ea typeface="宋体" pitchFamily="2" charset="-122"/>
              </a:rPr>
              <a:t>emittance</a:t>
            </a: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itchFamily="2" charset="-122"/>
              </a:rPr>
              <a:t>&lt; 200 mm </a:t>
            </a:r>
            <a:r>
              <a:rPr lang="en-US" altLang="zh-CN" dirty="0" err="1">
                <a:solidFill>
                  <a:srgbClr val="000000"/>
                </a:solidFill>
                <a:ea typeface="宋体" pitchFamily="2" charset="-122"/>
              </a:rPr>
              <a:t>mrad</a:t>
            </a:r>
            <a:r>
              <a:rPr lang="en-US" altLang="zh-CN" dirty="0">
                <a:solidFill>
                  <a:srgbClr val="000000"/>
                </a:solidFill>
                <a:ea typeface="宋体" pitchFamily="2" charset="-122"/>
              </a:rPr>
              <a:t> (at 100 </a:t>
            </a:r>
            <a:r>
              <a:rPr lang="en-US" altLang="zh-CN" dirty="0" err="1">
                <a:solidFill>
                  <a:srgbClr val="000000"/>
                </a:solidFill>
                <a:ea typeface="宋体" pitchFamily="2" charset="-122"/>
              </a:rPr>
              <a:t>nC</a:t>
            </a:r>
            <a:r>
              <a:rPr lang="en-US" altLang="zh-CN" dirty="0">
                <a:solidFill>
                  <a:srgbClr val="000000"/>
                </a:solidFill>
                <a:ea typeface="宋体" pitchFamily="2" charset="-122"/>
              </a:rPr>
              <a:t>)</a:t>
            </a:r>
          </a:p>
          <a:p>
            <a:pPr defTabSz="4389438">
              <a:spcBef>
                <a:spcPct val="50000"/>
              </a:spcBef>
              <a:buFontTx/>
              <a:buChar char="•"/>
            </a:pPr>
            <a:r>
              <a:rPr lang="en-US" altLang="zh-CN" dirty="0">
                <a:solidFill>
                  <a:srgbClr val="000000"/>
                </a:solidFill>
                <a:ea typeface="宋体" pitchFamily="2" charset="-122"/>
              </a:rPr>
              <a:t> High Current:  ~ 10 </a:t>
            </a: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kA</a:t>
            </a:r>
          </a:p>
          <a:p>
            <a:pPr defTabSz="4389438">
              <a:spcBef>
                <a:spcPct val="50000"/>
              </a:spcBef>
              <a:buFontTx/>
              <a:buChar char="•"/>
            </a:pP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 Bunch train operation: 4 X 25nC or 16 X 5nC</a:t>
            </a:r>
            <a:endParaRPr lang="en-US" altLang="zh-CN" dirty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036" name="Text Box 5"/>
          <p:cNvSpPr txBox="1">
            <a:spLocks noChangeArrowheads="1"/>
          </p:cNvSpPr>
          <p:nvPr/>
        </p:nvSpPr>
        <p:spPr bwMode="auto">
          <a:xfrm>
            <a:off x="27700" y="4076690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4625" indent="-174625" defTabSz="4389438">
              <a:spcBef>
                <a:spcPct val="50000"/>
              </a:spcBef>
            </a:pPr>
            <a:r>
              <a:rPr lang="en-US" altLang="zh-CN" sz="2000" b="1" dirty="0" smtClean="0">
                <a:solidFill>
                  <a:srgbClr val="0000FF"/>
                </a:solidFill>
                <a:ea typeface="宋体" pitchFamily="2" charset="-122"/>
              </a:rPr>
              <a:t>Selected results in the past 5 years:</a:t>
            </a:r>
            <a:endParaRPr lang="en-US" altLang="zh-CN" sz="2000" b="1" dirty="0">
              <a:ea typeface="宋体" pitchFamily="2" charset="-122"/>
            </a:endParaRPr>
          </a:p>
          <a:p>
            <a:pPr marL="174625" indent="-174625" defTabSz="4389438">
              <a:spcBef>
                <a:spcPct val="50000"/>
              </a:spcBef>
              <a:buFontTx/>
              <a:buChar char="•"/>
            </a:pP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100MV/m  short pulse in an X-band DWA (dielectric </a:t>
            </a:r>
            <a:r>
              <a:rPr lang="en-US" altLang="zh-CN" dirty="0" err="1" smtClean="0">
                <a:solidFill>
                  <a:srgbClr val="000000"/>
                </a:solidFill>
                <a:ea typeface="宋体" pitchFamily="2" charset="-122"/>
              </a:rPr>
              <a:t>wakefield</a:t>
            </a: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 accelerator)</a:t>
            </a:r>
            <a:endParaRPr lang="en-US" altLang="zh-CN" dirty="0">
              <a:solidFill>
                <a:srgbClr val="000000"/>
              </a:solidFill>
              <a:ea typeface="宋体" pitchFamily="2" charset="-122"/>
            </a:endParaRPr>
          </a:p>
          <a:p>
            <a:pPr marL="174625" indent="-174625" defTabSz="4389438">
              <a:spcBef>
                <a:spcPct val="50000"/>
              </a:spcBef>
              <a:buFontTx/>
              <a:buChar char="•"/>
            </a:pP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50MW short pulse in C-band DWPE (dielectric </a:t>
            </a:r>
            <a:r>
              <a:rPr lang="en-US" altLang="zh-CN" dirty="0" err="1" smtClean="0">
                <a:solidFill>
                  <a:srgbClr val="000000"/>
                </a:solidFill>
                <a:ea typeface="宋体" pitchFamily="2" charset="-122"/>
              </a:rPr>
              <a:t>wakefield</a:t>
            </a: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 power extractor); 20 MW in K-band</a:t>
            </a:r>
            <a:endParaRPr lang="en-US" altLang="zh-CN" dirty="0">
              <a:solidFill>
                <a:srgbClr val="000000"/>
              </a:solidFill>
              <a:ea typeface="宋体" pitchFamily="2" charset="-122"/>
            </a:endParaRPr>
          </a:p>
          <a:p>
            <a:pPr marL="174625" indent="-174625" defTabSz="4389438">
              <a:spcBef>
                <a:spcPct val="50000"/>
              </a:spcBef>
              <a:buFontTx/>
              <a:buChar char="•"/>
            </a:pP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300MV/m short pulse in a K-band diamond based DWA.</a:t>
            </a:r>
          </a:p>
          <a:p>
            <a:pPr marL="174625" indent="-174625" defTabSz="4389438">
              <a:spcBef>
                <a:spcPct val="50000"/>
              </a:spcBef>
              <a:buFontTx/>
              <a:buChar char="•"/>
            </a:pP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Enhanced transformer ratio (R=3.4) achieved in a collinear </a:t>
            </a:r>
            <a:r>
              <a:rPr lang="en-US" altLang="zh-CN" dirty="0" err="1" smtClean="0">
                <a:solidFill>
                  <a:srgbClr val="000000"/>
                </a:solidFill>
                <a:ea typeface="宋体" pitchFamily="2" charset="-122"/>
              </a:rPr>
              <a:t>wakefield</a:t>
            </a: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 acceleration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/>
          <a:srcRect l="4000"/>
          <a:stretch>
            <a:fillRect/>
          </a:stretch>
        </p:blipFill>
        <p:spPr bwMode="auto">
          <a:xfrm>
            <a:off x="4901184" y="1066800"/>
            <a:ext cx="4242816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4991100" y="3162300"/>
            <a:ext cx="1409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Present </a:t>
            </a:r>
            <a:r>
              <a:rPr lang="en-US" dirty="0" err="1" smtClean="0">
                <a:solidFill>
                  <a:srgbClr val="FFFF00"/>
                </a:solidFill>
              </a:rPr>
              <a:t>photogun</a:t>
            </a:r>
            <a:r>
              <a:rPr lang="en-US" dirty="0" smtClean="0">
                <a:solidFill>
                  <a:srgbClr val="FFFF00"/>
                </a:solidFill>
              </a:rPr>
              <a:t> + 1 </a:t>
            </a:r>
            <a:r>
              <a:rPr lang="en-US" dirty="0" err="1" smtClean="0">
                <a:solidFill>
                  <a:srgbClr val="FFFF00"/>
                </a:solidFill>
              </a:rPr>
              <a:t>linac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rot="5400000" flipH="1" flipV="1">
            <a:off x="5200650" y="2876550"/>
            <a:ext cx="495300" cy="76200"/>
          </a:xfrm>
          <a:prstGeom prst="straightConnector1">
            <a:avLst/>
          </a:prstGeom>
          <a:noFill/>
          <a:ln w="38100">
            <a:solidFill>
              <a:srgbClr val="FFFF00"/>
            </a:solidFill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7429500" y="2019300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½ EEX </a:t>
            </a:r>
            <a:r>
              <a:rPr lang="en-US" dirty="0" err="1" smtClean="0">
                <a:solidFill>
                  <a:srgbClr val="FFFF00"/>
                </a:solidFill>
              </a:rPr>
              <a:t>beamline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rot="16200000" flipH="1">
            <a:off x="7924800" y="2476500"/>
            <a:ext cx="342900" cy="38100"/>
          </a:xfrm>
          <a:prstGeom prst="straightConnector1">
            <a:avLst/>
          </a:prstGeom>
          <a:noFill/>
          <a:ln w="38100">
            <a:solidFill>
              <a:srgbClr val="FFFF00"/>
            </a:solidFill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5410200" y="1916668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Experimental area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rot="16200000" flipH="1">
            <a:off x="5848350" y="2343150"/>
            <a:ext cx="457200" cy="38100"/>
          </a:xfrm>
          <a:prstGeom prst="straightConnector1">
            <a:avLst/>
          </a:prstGeom>
          <a:noFill/>
          <a:ln w="38100">
            <a:solidFill>
              <a:srgbClr val="FFFF00"/>
            </a:solidFill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77117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 t="3461" r="6317" b="-139"/>
          <a:stretch>
            <a:fillRect/>
          </a:stretch>
        </p:blipFill>
        <p:spPr bwMode="auto">
          <a:xfrm>
            <a:off x="5205855" y="1246937"/>
            <a:ext cx="393815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89D7209-192B-4AFA-B974-3C1AE6E4525B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426036" cy="937637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Introduction--- AWA Facility in 2013:                             75 </a:t>
            </a:r>
            <a:r>
              <a:rPr lang="en-US" altLang="zh-CN" dirty="0" err="1" smtClean="0">
                <a:ea typeface="宋体" pitchFamily="2" charset="-122"/>
              </a:rPr>
              <a:t>MeV</a:t>
            </a:r>
            <a:r>
              <a:rPr lang="en-US" altLang="zh-CN" dirty="0" smtClean="0">
                <a:ea typeface="宋体" pitchFamily="2" charset="-122"/>
              </a:rPr>
              <a:t> Drive Beam+ 15MeV witness beam</a:t>
            </a:r>
          </a:p>
        </p:txBody>
      </p:sp>
      <p:sp>
        <p:nvSpPr>
          <p:cNvPr id="1034" name="Text Box 3"/>
          <p:cNvSpPr txBox="1">
            <a:spLocks noChangeArrowheads="1"/>
          </p:cNvSpPr>
          <p:nvPr/>
        </p:nvSpPr>
        <p:spPr bwMode="auto">
          <a:xfrm>
            <a:off x="0" y="1143000"/>
            <a:ext cx="571500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389438">
              <a:spcBef>
                <a:spcPct val="50000"/>
              </a:spcBef>
            </a:pPr>
            <a:r>
              <a:rPr lang="en-US" altLang="zh-CN" sz="2000" b="1" dirty="0" smtClean="0">
                <a:solidFill>
                  <a:srgbClr val="0000FF"/>
                </a:solidFill>
                <a:ea typeface="宋体" pitchFamily="2" charset="-122"/>
              </a:rPr>
              <a:t>Basic parameters for the drive beam:</a:t>
            </a:r>
            <a:endParaRPr lang="en-US" altLang="zh-CN" sz="2000" b="1" dirty="0">
              <a:solidFill>
                <a:srgbClr val="0000FF"/>
              </a:solidFill>
              <a:ea typeface="宋体" pitchFamily="2" charset="-122"/>
            </a:endParaRPr>
          </a:p>
          <a:p>
            <a:pPr defTabSz="4389438">
              <a:spcBef>
                <a:spcPct val="50000"/>
              </a:spcBef>
              <a:buFontTx/>
              <a:buChar char="•"/>
            </a:pP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 1.3GHz </a:t>
            </a:r>
            <a:r>
              <a:rPr lang="en-US" altLang="zh-CN" dirty="0" err="1" smtClean="0">
                <a:solidFill>
                  <a:srgbClr val="000000"/>
                </a:solidFill>
                <a:ea typeface="宋体" pitchFamily="2" charset="-122"/>
              </a:rPr>
              <a:t>Photogun</a:t>
            </a: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 w/ </a:t>
            </a:r>
            <a:r>
              <a:rPr lang="en-US" altLang="zh-CN" dirty="0" err="1" smtClean="0">
                <a:solidFill>
                  <a:srgbClr val="000000"/>
                </a:solidFill>
                <a:ea typeface="宋体" pitchFamily="2" charset="-122"/>
              </a:rPr>
              <a:t>CsTe</a:t>
            </a: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 cathode</a:t>
            </a:r>
          </a:p>
          <a:p>
            <a:pPr defTabSz="4389438">
              <a:spcBef>
                <a:spcPct val="50000"/>
              </a:spcBef>
              <a:buFontTx/>
              <a:buChar char="•"/>
            </a:pP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 75 </a:t>
            </a:r>
            <a:r>
              <a:rPr lang="en-US" altLang="zh-CN" dirty="0" err="1">
                <a:solidFill>
                  <a:srgbClr val="000000"/>
                </a:solidFill>
                <a:ea typeface="宋体" pitchFamily="2" charset="-122"/>
              </a:rPr>
              <a:t>MeV</a:t>
            </a:r>
            <a:r>
              <a:rPr lang="en-US" altLang="zh-CN" dirty="0">
                <a:solidFill>
                  <a:srgbClr val="000000"/>
                </a:solidFill>
                <a:ea typeface="宋体" pitchFamily="2" charset="-122"/>
              </a:rPr>
              <a:t>, 1 – 100 </a:t>
            </a:r>
            <a:r>
              <a:rPr lang="en-US" altLang="zh-CN" dirty="0" err="1">
                <a:solidFill>
                  <a:srgbClr val="000000"/>
                </a:solidFill>
                <a:ea typeface="宋体" pitchFamily="2" charset="-122"/>
              </a:rPr>
              <a:t>nC</a:t>
            </a:r>
            <a:r>
              <a:rPr lang="en-US" altLang="zh-CN" dirty="0">
                <a:solidFill>
                  <a:srgbClr val="000000"/>
                </a:solidFill>
                <a:ea typeface="宋体" pitchFamily="2" charset="-122"/>
              </a:rPr>
              <a:t> (reached 150 </a:t>
            </a:r>
            <a:r>
              <a:rPr lang="en-US" altLang="zh-CN" dirty="0" err="1">
                <a:solidFill>
                  <a:srgbClr val="000000"/>
                </a:solidFill>
                <a:ea typeface="宋体" pitchFamily="2" charset="-122"/>
              </a:rPr>
              <a:t>nC</a:t>
            </a:r>
            <a:r>
              <a:rPr lang="en-US" altLang="zh-CN" dirty="0">
                <a:solidFill>
                  <a:srgbClr val="000000"/>
                </a:solidFill>
                <a:ea typeface="宋体" pitchFamily="2" charset="-122"/>
              </a:rPr>
              <a:t>)</a:t>
            </a:r>
          </a:p>
          <a:p>
            <a:pPr defTabSz="4389438">
              <a:spcBef>
                <a:spcPct val="50000"/>
              </a:spcBef>
              <a:buFontTx/>
              <a:buChar char="•"/>
            </a:pPr>
            <a:r>
              <a:rPr lang="en-US" altLang="zh-CN" dirty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1~2.5 </a:t>
            </a:r>
            <a:r>
              <a:rPr lang="en-US" altLang="zh-CN" dirty="0">
                <a:solidFill>
                  <a:srgbClr val="000000"/>
                </a:solidFill>
                <a:ea typeface="宋体" pitchFamily="2" charset="-122"/>
              </a:rPr>
              <a:t>mm bunch </a:t>
            </a: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length (a bunch compressor is planned )</a:t>
            </a:r>
            <a:endParaRPr lang="en-US" altLang="zh-CN" dirty="0">
              <a:solidFill>
                <a:srgbClr val="000000"/>
              </a:solidFill>
              <a:ea typeface="宋体" pitchFamily="2" charset="-122"/>
            </a:endParaRPr>
          </a:p>
          <a:p>
            <a:pPr defTabSz="4389438">
              <a:spcBef>
                <a:spcPct val="50000"/>
              </a:spcBef>
              <a:buFontTx/>
              <a:buChar char="•"/>
            </a:pPr>
            <a:r>
              <a:rPr lang="en-US" altLang="zh-CN" dirty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Normalized </a:t>
            </a:r>
            <a:r>
              <a:rPr lang="en-US" altLang="zh-CN" dirty="0" err="1" smtClean="0">
                <a:solidFill>
                  <a:srgbClr val="000000"/>
                </a:solidFill>
                <a:ea typeface="宋体" pitchFamily="2" charset="-122"/>
              </a:rPr>
              <a:t>emittance</a:t>
            </a: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itchFamily="2" charset="-122"/>
              </a:rPr>
              <a:t>&lt; 200 mm </a:t>
            </a:r>
            <a:r>
              <a:rPr lang="en-US" altLang="zh-CN" dirty="0" err="1">
                <a:solidFill>
                  <a:srgbClr val="000000"/>
                </a:solidFill>
                <a:ea typeface="宋体" pitchFamily="2" charset="-122"/>
              </a:rPr>
              <a:t>mrad</a:t>
            </a:r>
            <a:r>
              <a:rPr lang="en-US" altLang="zh-CN" dirty="0">
                <a:solidFill>
                  <a:srgbClr val="000000"/>
                </a:solidFill>
                <a:ea typeface="宋体" pitchFamily="2" charset="-122"/>
              </a:rPr>
              <a:t> (at 100 </a:t>
            </a:r>
            <a:r>
              <a:rPr lang="en-US" altLang="zh-CN" dirty="0" err="1">
                <a:solidFill>
                  <a:srgbClr val="000000"/>
                </a:solidFill>
                <a:ea typeface="宋体" pitchFamily="2" charset="-122"/>
              </a:rPr>
              <a:t>nC</a:t>
            </a: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)</a:t>
            </a:r>
          </a:p>
          <a:p>
            <a:pPr defTabSz="4389438">
              <a:spcBef>
                <a:spcPct val="50000"/>
              </a:spcBef>
              <a:buFontTx/>
              <a:buChar char="•"/>
            </a:pP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 Bunch train operation: 32 X 30nC or 10 X 100nC</a:t>
            </a:r>
          </a:p>
          <a:p>
            <a:pPr defTabSz="4389438">
              <a:spcBef>
                <a:spcPct val="50000"/>
              </a:spcBef>
              <a:buFontTx/>
              <a:buChar char="•"/>
            </a:pP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 Beam power: 3GW or 10GW</a:t>
            </a:r>
            <a:endParaRPr lang="en-US" altLang="zh-CN" dirty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036" name="Text Box 5"/>
          <p:cNvSpPr txBox="1">
            <a:spLocks noChangeArrowheads="1"/>
          </p:cNvSpPr>
          <p:nvPr/>
        </p:nvSpPr>
        <p:spPr bwMode="auto">
          <a:xfrm>
            <a:off x="13845" y="4381500"/>
            <a:ext cx="8839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4625" indent="-174625" defTabSz="4389438">
              <a:spcBef>
                <a:spcPct val="50000"/>
              </a:spcBef>
            </a:pPr>
            <a:r>
              <a:rPr lang="en-US" altLang="zh-CN" sz="2000" b="1" dirty="0" smtClean="0">
                <a:solidFill>
                  <a:srgbClr val="0000FF"/>
                </a:solidFill>
                <a:ea typeface="宋体" pitchFamily="2" charset="-122"/>
              </a:rPr>
              <a:t>Experiments forecast in 5 years:</a:t>
            </a:r>
            <a:endParaRPr lang="en-US" altLang="zh-CN" sz="2000" b="1" dirty="0">
              <a:ea typeface="宋体" pitchFamily="2" charset="-122"/>
            </a:endParaRPr>
          </a:p>
          <a:p>
            <a:pPr marL="174625" indent="-174625" defTabSz="4389438">
              <a:spcBef>
                <a:spcPct val="50000"/>
              </a:spcBef>
              <a:buFontTx/>
              <a:buChar char="•"/>
            </a:pP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High power </a:t>
            </a:r>
            <a:r>
              <a:rPr lang="en-US" altLang="zh-CN" dirty="0" err="1" smtClean="0">
                <a:solidFill>
                  <a:srgbClr val="000000"/>
                </a:solidFill>
                <a:ea typeface="宋体" pitchFamily="2" charset="-122"/>
              </a:rPr>
              <a:t>rf</a:t>
            </a: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 generation: 0.1~1GW, ~20ns duration, frequency covers cm to mm wave.</a:t>
            </a:r>
            <a:endParaRPr lang="en-US" altLang="zh-CN" dirty="0">
              <a:solidFill>
                <a:srgbClr val="000000"/>
              </a:solidFill>
              <a:ea typeface="宋体" pitchFamily="2" charset="-122"/>
            </a:endParaRPr>
          </a:p>
          <a:p>
            <a:pPr marL="174625" indent="-174625" defTabSz="4389438">
              <a:spcBef>
                <a:spcPct val="50000"/>
              </a:spcBef>
              <a:buFontTx/>
              <a:buChar char="•"/>
            </a:pP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Two beam acceleration: &gt;200MeV/m energy gain (short </a:t>
            </a:r>
            <a:r>
              <a:rPr lang="en-US" altLang="zh-CN" dirty="0" err="1" smtClean="0">
                <a:solidFill>
                  <a:srgbClr val="000000"/>
                </a:solidFill>
                <a:ea typeface="宋体" pitchFamily="2" charset="-122"/>
              </a:rPr>
              <a:t>rf</a:t>
            </a: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 pulse, ~20ns).</a:t>
            </a:r>
          </a:p>
          <a:p>
            <a:pPr marL="174625" indent="-174625" defTabSz="4389438">
              <a:spcBef>
                <a:spcPct val="50000"/>
              </a:spcBef>
              <a:buFontTx/>
              <a:buChar char="•"/>
            </a:pP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Collinear </a:t>
            </a:r>
            <a:r>
              <a:rPr lang="en-US" altLang="zh-CN" dirty="0" err="1" smtClean="0">
                <a:solidFill>
                  <a:srgbClr val="000000"/>
                </a:solidFill>
                <a:ea typeface="宋体" pitchFamily="2" charset="-122"/>
              </a:rPr>
              <a:t>wakefield</a:t>
            </a: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 acceleration: &gt;300MeV/m energy gain.</a:t>
            </a:r>
          </a:p>
          <a:p>
            <a:pPr marL="174625" indent="-174625" defTabSz="4389438">
              <a:spcBef>
                <a:spcPct val="50000"/>
              </a:spcBef>
              <a:buFontTx/>
              <a:buChar char="•"/>
            </a:pP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Bunch shaping to improve efficiency for collinear </a:t>
            </a:r>
            <a:r>
              <a:rPr lang="en-US" altLang="zh-CN" dirty="0" err="1" smtClean="0">
                <a:solidFill>
                  <a:srgbClr val="000000"/>
                </a:solidFill>
                <a:ea typeface="宋体" pitchFamily="2" charset="-122"/>
              </a:rPr>
              <a:t>wakefield</a:t>
            </a: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 acceleration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35090" y="3087550"/>
            <a:ext cx="19950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New drive gun w/ </a:t>
            </a:r>
            <a:r>
              <a:rPr lang="en-US" dirty="0" err="1" smtClean="0">
                <a:solidFill>
                  <a:srgbClr val="FFFF00"/>
                </a:solidFill>
              </a:rPr>
              <a:t>CsTe</a:t>
            </a:r>
            <a:r>
              <a:rPr lang="en-US" dirty="0" smtClean="0">
                <a:solidFill>
                  <a:srgbClr val="FFFF00"/>
                </a:solidFill>
              </a:rPr>
              <a:t> cathode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rot="16200000" flipV="1">
            <a:off x="8087600" y="2829780"/>
            <a:ext cx="419100" cy="342900"/>
          </a:xfrm>
          <a:prstGeom prst="straightConnector1">
            <a:avLst/>
          </a:prstGeom>
          <a:noFill/>
          <a:ln w="38100">
            <a:solidFill>
              <a:srgbClr val="FFFF00"/>
            </a:solidFill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078464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207817" y="602673"/>
            <a:ext cx="6525491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389438">
              <a:spcBef>
                <a:spcPct val="50000"/>
              </a:spcBef>
            </a:pPr>
            <a:r>
              <a:rPr lang="en-US" altLang="zh-CN" sz="2400" b="1" dirty="0" smtClean="0">
                <a:solidFill>
                  <a:srgbClr val="0000FF"/>
                </a:solidFill>
                <a:ea typeface="宋体" pitchFamily="2" charset="-122"/>
              </a:rPr>
              <a:t>with</a:t>
            </a:r>
            <a:r>
              <a:rPr lang="en-US" altLang="zh-CN" sz="2400" b="1" dirty="0" smtClean="0">
                <a:solidFill>
                  <a:srgbClr val="0000FF"/>
                </a:solidFill>
                <a:ea typeface="宋体" pitchFamily="2" charset="-122"/>
              </a:rPr>
              <a:t> DoE </a:t>
            </a:r>
            <a:r>
              <a:rPr lang="en-US" altLang="zh-CN" sz="2400" b="1" dirty="0" smtClean="0">
                <a:solidFill>
                  <a:srgbClr val="0000FF"/>
                </a:solidFill>
                <a:ea typeface="宋体" pitchFamily="2" charset="-122"/>
              </a:rPr>
              <a:t>fund:</a:t>
            </a:r>
          </a:p>
          <a:p>
            <a:pPr defTabSz="4389438">
              <a:spcBef>
                <a:spcPts val="600"/>
              </a:spcBef>
              <a:buFontTx/>
              <a:buChar char="•"/>
            </a:pP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4  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klystrons </a:t>
            </a:r>
          </a:p>
          <a:p>
            <a:pPr defTabSz="4389438">
              <a:spcBef>
                <a:spcPts val="600"/>
              </a:spcBef>
              <a:buFontTx/>
              <a:buChar char="•"/>
            </a:pP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6 </a:t>
            </a:r>
            <a:r>
              <a:rPr lang="en-US" altLang="zh-CN" sz="2000" dirty="0" err="1" smtClean="0">
                <a:solidFill>
                  <a:srgbClr val="000000"/>
                </a:solidFill>
                <a:ea typeface="宋体" pitchFamily="2" charset="-122"/>
              </a:rPr>
              <a:t>linac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tanks</a:t>
            </a:r>
          </a:p>
          <a:p>
            <a:pPr defTabSz="4389438">
              <a:spcBef>
                <a:spcPts val="600"/>
              </a:spcBef>
              <a:buFontTx/>
              <a:buChar char="•"/>
            </a:pP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RF distribution  and Control systems upgrade</a:t>
            </a:r>
          </a:p>
          <a:p>
            <a:pPr defTabSz="4389438">
              <a:spcBef>
                <a:spcPts val="600"/>
              </a:spcBef>
              <a:buFontTx/>
              <a:buChar char="•"/>
            </a:pP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Laser upgrade</a:t>
            </a:r>
            <a:endParaRPr lang="en-US" altLang="zh-CN" sz="2000" dirty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59825" y="6492875"/>
            <a:ext cx="384175" cy="365125"/>
          </a:xfrm>
          <a:noFill/>
        </p:spPr>
        <p:txBody>
          <a:bodyPr/>
          <a:lstStyle/>
          <a:p>
            <a:fld id="{1C96CBAE-D367-452E-9CE0-BE73240FDC43}" type="slidenum">
              <a:rPr lang="en-US"/>
              <a:pPr/>
              <a:t>4</a:t>
            </a:fld>
            <a:endParaRPr lang="en-US" dirty="0"/>
          </a:p>
        </p:txBody>
      </p:sp>
      <p:pic>
        <p:nvPicPr>
          <p:cNvPr id="29" name="Picture 6" descr="C:\Users\sdoran\Documents\Projects\AWA\DOE Review 2012\Pics\IMG_1566.JPG"/>
          <p:cNvPicPr>
            <a:picLocks noChangeAspect="1" noChangeArrowheads="1"/>
          </p:cNvPicPr>
          <p:nvPr/>
        </p:nvPicPr>
        <p:blipFill>
          <a:blip r:embed="rId3" cstate="print"/>
          <a:srcRect b="-923"/>
          <a:stretch>
            <a:fillRect/>
          </a:stretch>
        </p:blipFill>
        <p:spPr bwMode="auto">
          <a:xfrm>
            <a:off x="60289" y="3269692"/>
            <a:ext cx="3352581" cy="25375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" name="TextBox 29"/>
          <p:cNvSpPr txBox="1"/>
          <p:nvPr/>
        </p:nvSpPr>
        <p:spPr>
          <a:xfrm>
            <a:off x="290719" y="5871145"/>
            <a:ext cx="2841970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b="1" dirty="0" smtClean="0">
                <a:solidFill>
                  <a:schemeClr val="tx1"/>
                </a:solidFill>
              </a:rPr>
              <a:t>Klystrons Stations</a:t>
            </a:r>
            <a:endParaRPr lang="en-US" sz="1200" b="1" dirty="0">
              <a:solidFill>
                <a:schemeClr val="tx1"/>
              </a:solidFill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3" t="578" r="10010" b="494"/>
          <a:stretch>
            <a:fillRect/>
          </a:stretch>
        </p:blipFill>
        <p:spPr>
          <a:xfrm>
            <a:off x="3428785" y="3279732"/>
            <a:ext cx="3373794" cy="2542225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588100" y="5885000"/>
            <a:ext cx="2841970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b="1" dirty="0" smtClean="0">
                <a:solidFill>
                  <a:schemeClr val="tx1"/>
                </a:solidFill>
              </a:rPr>
              <a:t>6 </a:t>
            </a:r>
            <a:r>
              <a:rPr lang="en-US" sz="1200" b="1" dirty="0" err="1" smtClean="0">
                <a:solidFill>
                  <a:schemeClr val="tx1"/>
                </a:solidFill>
              </a:rPr>
              <a:t>Linacs</a:t>
            </a:r>
            <a:r>
              <a:rPr lang="en-US" sz="1200" b="1" dirty="0" smtClean="0">
                <a:solidFill>
                  <a:schemeClr val="tx1"/>
                </a:solidFill>
              </a:rPr>
              <a:t> are ready for use</a:t>
            </a:r>
            <a:endParaRPr lang="en-US" sz="1200" b="1" dirty="0">
              <a:solidFill>
                <a:schemeClr val="tx1"/>
              </a:solidFill>
            </a:endParaRPr>
          </a:p>
        </p:txBody>
      </p:sp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5"/>
          <a:srcRect l="11587" r="12914"/>
          <a:stretch>
            <a:fillRect/>
          </a:stretch>
        </p:blipFill>
        <p:spPr bwMode="auto">
          <a:xfrm>
            <a:off x="6857994" y="3283527"/>
            <a:ext cx="2105897" cy="2507678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6996542" y="5888182"/>
            <a:ext cx="1814950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b="1" dirty="0" smtClean="0">
                <a:solidFill>
                  <a:schemeClr val="tx1"/>
                </a:solidFill>
              </a:rPr>
              <a:t>New </a:t>
            </a:r>
            <a:r>
              <a:rPr lang="en-US" sz="1200" b="1" dirty="0" err="1" smtClean="0">
                <a:solidFill>
                  <a:schemeClr val="tx1"/>
                </a:solidFill>
              </a:rPr>
              <a:t>KrF</a:t>
            </a:r>
            <a:r>
              <a:rPr lang="en-US" sz="1200" b="1" dirty="0" smtClean="0">
                <a:solidFill>
                  <a:schemeClr val="tx1"/>
                </a:solidFill>
              </a:rPr>
              <a:t> UV amplifier </a:t>
            </a:r>
            <a:endParaRPr lang="en-US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81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21" name="Picture 1"/>
          <p:cNvPicPr>
            <a:picLocks noChangeAspect="1" noChangeArrowheads="1"/>
          </p:cNvPicPr>
          <p:nvPr/>
        </p:nvPicPr>
        <p:blipFill>
          <a:blip r:embed="rId3"/>
          <a:srcRect l="4027" t="20704" b="27502"/>
          <a:stretch>
            <a:fillRect/>
          </a:stretch>
        </p:blipFill>
        <p:spPr bwMode="auto">
          <a:xfrm>
            <a:off x="166260" y="4045324"/>
            <a:ext cx="2715485" cy="220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20693" y="6541097"/>
            <a:ext cx="446614" cy="316903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DEE3DD32-4A52-49CA-9C67-AD437C6DA564}" type="slidenum">
              <a:rPr lang="en-US" altLang="zh-CN"/>
              <a:pPr/>
              <a:t>5</a:t>
            </a:fld>
            <a:endParaRPr lang="en-US" altLang="zh-CN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/>
          <a:srcRect l="4518" t="14206" r="53839" b="5920"/>
          <a:stretch>
            <a:fillRect/>
          </a:stretch>
        </p:blipFill>
        <p:spPr bwMode="auto">
          <a:xfrm>
            <a:off x="3771900" y="534988"/>
            <a:ext cx="5364163" cy="32144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 rot="10800000" flipV="1">
            <a:off x="2348345" y="3131126"/>
            <a:ext cx="1530928" cy="831273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 bwMode="auto">
          <a:xfrm>
            <a:off x="3733800" y="1981200"/>
            <a:ext cx="2019300" cy="14859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dash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79663" y="335965"/>
            <a:ext cx="6044045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389438">
              <a:spcBef>
                <a:spcPct val="50000"/>
              </a:spcBef>
            </a:pPr>
            <a:r>
              <a:rPr lang="en-US" altLang="zh-CN" sz="2400" b="1" dirty="0" smtClean="0">
                <a:solidFill>
                  <a:srgbClr val="0000FF"/>
                </a:solidFill>
                <a:ea typeface="宋体" pitchFamily="2" charset="-122"/>
              </a:rPr>
              <a:t>Thanks to ANL management for $2M+ construction fund:</a:t>
            </a:r>
            <a:endParaRPr lang="en-US" altLang="zh-CN" sz="2400" b="1" dirty="0">
              <a:solidFill>
                <a:srgbClr val="0000FF"/>
              </a:solidFill>
              <a:ea typeface="宋体" pitchFamily="2" charset="-122"/>
            </a:endParaRPr>
          </a:p>
          <a:p>
            <a:pPr defTabSz="4389438">
              <a:spcBef>
                <a:spcPts val="600"/>
              </a:spcBef>
              <a:buFontTx/>
              <a:buChar char="•"/>
            </a:pP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new annex building</a:t>
            </a:r>
          </a:p>
          <a:p>
            <a:pPr defTabSz="4389438">
              <a:spcBef>
                <a:spcPts val="600"/>
              </a:spcBef>
              <a:buFontTx/>
              <a:buChar char="•"/>
            </a:pP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new SF6 recovery system</a:t>
            </a:r>
          </a:p>
          <a:p>
            <a:pPr defTabSz="4389438">
              <a:spcBef>
                <a:spcPts val="600"/>
              </a:spcBef>
              <a:buFontTx/>
              <a:buChar char="•"/>
            </a:pP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new cooling water station</a:t>
            </a:r>
          </a:p>
          <a:p>
            <a:pPr defTabSz="4389438">
              <a:spcBef>
                <a:spcPts val="600"/>
              </a:spcBef>
              <a:buFontTx/>
              <a:buChar char="•"/>
            </a:pP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new 1MW power transformer</a:t>
            </a:r>
            <a:endParaRPr lang="en-US" altLang="zh-CN" sz="2000" dirty="0">
              <a:solidFill>
                <a:srgbClr val="000000"/>
              </a:solidFill>
              <a:ea typeface="宋体" pitchFamily="2" charset="-122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16200000" flipH="1">
            <a:off x="4585855" y="3622963"/>
            <a:ext cx="495300" cy="266700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37645" y="6303902"/>
            <a:ext cx="2014616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b="1" dirty="0" smtClean="0">
                <a:solidFill>
                  <a:schemeClr val="tx1"/>
                </a:solidFill>
              </a:rPr>
              <a:t>Bunker Interior</a:t>
            </a:r>
            <a:endParaRPr lang="en-US" sz="1200" b="1" dirty="0">
              <a:solidFill>
                <a:schemeClr val="tx1"/>
              </a:solidFill>
            </a:endParaRPr>
          </a:p>
        </p:txBody>
      </p:sp>
      <p:pic>
        <p:nvPicPr>
          <p:cNvPr id="15" name="Picture 2" descr="C:\Users\sdoran\Documents\Projects\AWA\DOE Review 2012\Pics\IMG_156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6624" y="4084677"/>
            <a:ext cx="2811436" cy="21084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3588106" y="6331611"/>
            <a:ext cx="2092258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b="1" dirty="0" smtClean="0">
                <a:solidFill>
                  <a:schemeClr val="tx1"/>
                </a:solidFill>
              </a:rPr>
              <a:t>New annex building</a:t>
            </a:r>
            <a:endParaRPr lang="en-US" sz="1200" b="1" dirty="0">
              <a:solidFill>
                <a:schemeClr val="tx1"/>
              </a:solidFill>
            </a:endParaRPr>
          </a:p>
        </p:txBody>
      </p:sp>
      <p:pic>
        <p:nvPicPr>
          <p:cNvPr id="18" name="Picture 2" descr="C:\Users\sdoran\Documents\Projects\AWA\DOE Review 2012\Pics\IMG_1573.JPG"/>
          <p:cNvPicPr>
            <a:picLocks noChangeAspect="1" noChangeArrowheads="1"/>
          </p:cNvPicPr>
          <p:nvPr/>
        </p:nvPicPr>
        <p:blipFill>
          <a:blip r:embed="rId6" cstate="print">
            <a:lum bright="10000"/>
          </a:blip>
          <a:srcRect/>
          <a:stretch>
            <a:fillRect/>
          </a:stretch>
        </p:blipFill>
        <p:spPr bwMode="auto">
          <a:xfrm>
            <a:off x="6182151" y="4084677"/>
            <a:ext cx="2811177" cy="21083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TextBox 18"/>
          <p:cNvSpPr txBox="1"/>
          <p:nvPr/>
        </p:nvSpPr>
        <p:spPr>
          <a:xfrm>
            <a:off x="6510598" y="6276109"/>
            <a:ext cx="2356302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b="1" dirty="0" smtClean="0">
                <a:solidFill>
                  <a:schemeClr val="tx1"/>
                </a:solidFill>
              </a:rPr>
              <a:t>Roof of the new bunker</a:t>
            </a:r>
            <a:endParaRPr lang="en-US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84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AWA Facility </a:t>
            </a:r>
            <a:r>
              <a:rPr lang="en-US" dirty="0" smtClean="0"/>
              <a:t>update (as last week): 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64" y="872716"/>
            <a:ext cx="7197234" cy="478539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ADA6-5A98-4832-92B6-EE95002F5CBB}" type="slidenum">
              <a:rPr lang="en-US" altLang="zh-CN" smtClean="0"/>
              <a:pPr/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88585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5389A-1711-45FC-BAEC-D67A6DEAC3B5}" type="slidenum">
              <a:rPr lang="en-US" altLang="zh-CN" smtClean="0"/>
              <a:pPr/>
              <a:t>7</a:t>
            </a:fld>
            <a:endParaRPr lang="en-US" altLang="zh-CN"/>
          </a:p>
        </p:txBody>
      </p:sp>
      <p:pic>
        <p:nvPicPr>
          <p:cNvPr id="5" name="Picture 19"/>
          <p:cNvPicPr>
            <a:picLocks noChangeAspect="1" noChangeArrowheads="1"/>
          </p:cNvPicPr>
          <p:nvPr/>
        </p:nvPicPr>
        <p:blipFill>
          <a:blip r:embed="rId2"/>
          <a:srcRect l="476" t="35048" r="1666" b="29143"/>
          <a:stretch>
            <a:fillRect/>
          </a:stretch>
        </p:blipFill>
        <p:spPr bwMode="auto">
          <a:xfrm>
            <a:off x="0" y="3463670"/>
            <a:ext cx="9144000" cy="1046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720055" y="1614085"/>
            <a:ext cx="3429000" cy="1357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19063" indent="-119063">
              <a:spcBef>
                <a:spcPct val="20000"/>
              </a:spcBef>
              <a:buClr>
                <a:srgbClr val="1F497D"/>
              </a:buClr>
              <a:buFont typeface="Wingdings" pitchFamily="2" charset="2"/>
              <a:buNone/>
            </a:pPr>
            <a:r>
              <a:rPr lang="en-US"/>
              <a:t>3. EEX beamline</a:t>
            </a:r>
            <a:r>
              <a:rPr lang="en-US" b="0"/>
              <a:t>: </a:t>
            </a:r>
          </a:p>
          <a:p>
            <a:pPr marL="119063" indent="-119063">
              <a:spcBef>
                <a:spcPct val="20000"/>
              </a:spcBef>
              <a:buClr>
                <a:srgbClr val="1F497D"/>
              </a:buClr>
              <a:buFont typeface="Wingdings" pitchFamily="2" charset="2"/>
              <a:buChar char="§"/>
            </a:pPr>
            <a:r>
              <a:rPr lang="en-US" b="0"/>
              <a:t>Ramped bunch production</a:t>
            </a:r>
          </a:p>
          <a:p>
            <a:pPr marL="119063" indent="-119063">
              <a:spcBef>
                <a:spcPct val="20000"/>
              </a:spcBef>
              <a:buClr>
                <a:srgbClr val="1F497D"/>
              </a:buClr>
              <a:buFont typeface="Wingdings" pitchFamily="2" charset="2"/>
              <a:buChar char="§"/>
            </a:pPr>
            <a:r>
              <a:rPr lang="en-US" b="0"/>
              <a:t>Continue EEX experiment</a:t>
            </a:r>
          </a:p>
          <a:p>
            <a:pPr marL="119063" indent="-119063">
              <a:spcBef>
                <a:spcPct val="20000"/>
              </a:spcBef>
              <a:buClr>
                <a:srgbClr val="1F497D"/>
              </a:buClr>
              <a:buFont typeface="Wingdings" pitchFamily="2" charset="2"/>
              <a:buChar char="§"/>
            </a:pPr>
            <a:r>
              <a:rPr lang="en-US" b="0"/>
              <a:t>LPS measurements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2189085" y="4850575"/>
            <a:ext cx="4773613" cy="1443038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1F497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4491455" y="1650598"/>
            <a:ext cx="3810000" cy="15240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1F497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 flipH="1">
            <a:off x="4849091" y="3176185"/>
            <a:ext cx="425002" cy="329015"/>
          </a:xfrm>
          <a:prstGeom prst="line">
            <a:avLst/>
          </a:prstGeom>
          <a:noFill/>
          <a:ln w="38100">
            <a:solidFill>
              <a:srgbClr val="1F497D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304800" y="1834895"/>
            <a:ext cx="4038600" cy="1027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1F497D"/>
              </a:buClr>
              <a:buFont typeface="Wingdings" pitchFamily="2" charset="2"/>
              <a:buNone/>
            </a:pPr>
            <a:r>
              <a:rPr lang="en-US"/>
              <a:t>2. Collinear wakefield beamline</a:t>
            </a:r>
            <a:r>
              <a:rPr lang="en-US" b="0"/>
              <a:t>:</a:t>
            </a:r>
          </a:p>
          <a:p>
            <a:pPr>
              <a:spcBef>
                <a:spcPct val="20000"/>
              </a:spcBef>
              <a:buClr>
                <a:srgbClr val="1F497D"/>
              </a:buClr>
              <a:buFont typeface="Wingdings" pitchFamily="2" charset="2"/>
              <a:buChar char="§"/>
            </a:pPr>
            <a:r>
              <a:rPr lang="en-US" b="0"/>
              <a:t>Drive bunch enters at 6 deg</a:t>
            </a:r>
          </a:p>
          <a:p>
            <a:pPr>
              <a:spcBef>
                <a:spcPct val="20000"/>
              </a:spcBef>
              <a:buClr>
                <a:srgbClr val="1F497D"/>
              </a:buClr>
              <a:buFont typeface="Wingdings" pitchFamily="2" charset="2"/>
              <a:buChar char="§"/>
            </a:pPr>
            <a:r>
              <a:rPr lang="en-US" b="0"/>
              <a:t>Witness bunch enters at 42 deg</a:t>
            </a:r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228600" y="1758695"/>
            <a:ext cx="3810000" cy="12192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1F497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>
            <a:off x="2133600" y="2977895"/>
            <a:ext cx="368300" cy="476250"/>
          </a:xfrm>
          <a:prstGeom prst="line">
            <a:avLst/>
          </a:prstGeom>
          <a:noFill/>
          <a:ln w="38100">
            <a:solidFill>
              <a:srgbClr val="1F497D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 flipH="1" flipV="1">
            <a:off x="3200400" y="4419600"/>
            <a:ext cx="900544" cy="457200"/>
          </a:xfrm>
          <a:prstGeom prst="line">
            <a:avLst/>
          </a:prstGeom>
          <a:noFill/>
          <a:ln w="38100">
            <a:solidFill>
              <a:srgbClr val="1F497D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Freeform 20"/>
          <p:cNvSpPr>
            <a:spLocks/>
          </p:cNvSpPr>
          <p:nvPr/>
        </p:nvSpPr>
        <p:spPr bwMode="auto">
          <a:xfrm>
            <a:off x="3736975" y="3420808"/>
            <a:ext cx="1838325" cy="576262"/>
          </a:xfrm>
          <a:custGeom>
            <a:avLst/>
            <a:gdLst>
              <a:gd name="T0" fmla="*/ 0 w 1158"/>
              <a:gd name="T1" fmla="*/ 0 h 363"/>
              <a:gd name="T2" fmla="*/ 2147483647 w 1158"/>
              <a:gd name="T3" fmla="*/ 2147483647 h 363"/>
              <a:gd name="T4" fmla="*/ 2147483647 w 1158"/>
              <a:gd name="T5" fmla="*/ 2147483647 h 363"/>
              <a:gd name="T6" fmla="*/ 2147483647 w 1158"/>
              <a:gd name="T7" fmla="*/ 2147483647 h 363"/>
              <a:gd name="T8" fmla="*/ 2147483647 w 1158"/>
              <a:gd name="T9" fmla="*/ 2147483647 h 363"/>
              <a:gd name="T10" fmla="*/ 2147483647 w 1158"/>
              <a:gd name="T11" fmla="*/ 2147483647 h 363"/>
              <a:gd name="T12" fmla="*/ 2147483647 w 1158"/>
              <a:gd name="T13" fmla="*/ 2147483647 h 363"/>
              <a:gd name="T14" fmla="*/ 2147483647 w 1158"/>
              <a:gd name="T15" fmla="*/ 2147483647 h 363"/>
              <a:gd name="T16" fmla="*/ 2147483647 w 1158"/>
              <a:gd name="T17" fmla="*/ 2147483647 h 363"/>
              <a:gd name="T18" fmla="*/ 2147483647 w 1158"/>
              <a:gd name="T19" fmla="*/ 2147483647 h 363"/>
              <a:gd name="T20" fmla="*/ 0 w 1158"/>
              <a:gd name="T21" fmla="*/ 0 h 36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58" h="363">
                <a:moveTo>
                  <a:pt x="0" y="0"/>
                </a:moveTo>
                <a:lnTo>
                  <a:pt x="6" y="156"/>
                </a:lnTo>
                <a:lnTo>
                  <a:pt x="313" y="169"/>
                </a:lnTo>
                <a:lnTo>
                  <a:pt x="526" y="244"/>
                </a:lnTo>
                <a:lnTo>
                  <a:pt x="814" y="244"/>
                </a:lnTo>
                <a:lnTo>
                  <a:pt x="1046" y="363"/>
                </a:lnTo>
                <a:lnTo>
                  <a:pt x="1158" y="363"/>
                </a:lnTo>
                <a:lnTo>
                  <a:pt x="1158" y="163"/>
                </a:lnTo>
                <a:lnTo>
                  <a:pt x="1033" y="163"/>
                </a:lnTo>
                <a:lnTo>
                  <a:pt x="870" y="69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F33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AutoShape 21"/>
          <p:cNvSpPr>
            <a:spLocks noChangeArrowheads="1"/>
          </p:cNvSpPr>
          <p:nvPr/>
        </p:nvSpPr>
        <p:spPr bwMode="auto">
          <a:xfrm>
            <a:off x="1501775" y="3735133"/>
            <a:ext cx="1689100" cy="665162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AutoShape 22"/>
          <p:cNvSpPr>
            <a:spLocks noChangeArrowheads="1"/>
          </p:cNvSpPr>
          <p:nvPr/>
        </p:nvSpPr>
        <p:spPr bwMode="auto">
          <a:xfrm>
            <a:off x="1733550" y="3441445"/>
            <a:ext cx="1689100" cy="296863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33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2284335" y="4926775"/>
            <a:ext cx="4505325" cy="13668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1F497D"/>
              </a:buClr>
              <a:buFont typeface="Wingdings" pitchFamily="2" charset="2"/>
              <a:buNone/>
            </a:pPr>
            <a:r>
              <a:rPr lang="en-US"/>
              <a:t>1. Parallel (Two-beam) beamline </a:t>
            </a:r>
            <a:r>
              <a:rPr lang="en-US" b="0"/>
              <a:t>:</a:t>
            </a:r>
          </a:p>
          <a:p>
            <a:pPr>
              <a:spcBef>
                <a:spcPct val="20000"/>
              </a:spcBef>
              <a:buClr>
                <a:srgbClr val="1F497D"/>
              </a:buClr>
              <a:buFont typeface="Wingdings" pitchFamily="2" charset="2"/>
              <a:buChar char="§"/>
            </a:pPr>
            <a:r>
              <a:rPr lang="en-US" b="0"/>
              <a:t>High charge bunch train transmission</a:t>
            </a:r>
          </a:p>
          <a:p>
            <a:pPr>
              <a:spcBef>
                <a:spcPct val="20000"/>
              </a:spcBef>
              <a:buClr>
                <a:srgbClr val="1F497D"/>
              </a:buClr>
              <a:buFont typeface="Wingdings" pitchFamily="2" charset="2"/>
              <a:buChar char="§"/>
            </a:pPr>
            <a:r>
              <a:rPr lang="en-US" b="0"/>
              <a:t>High RF power generation</a:t>
            </a:r>
          </a:p>
          <a:p>
            <a:pPr>
              <a:spcBef>
                <a:spcPct val="20000"/>
              </a:spcBef>
              <a:buClr>
                <a:srgbClr val="1F497D"/>
              </a:buClr>
              <a:buFont typeface="Wingdings" pitchFamily="2" charset="2"/>
              <a:buChar char="§"/>
            </a:pPr>
            <a:r>
              <a:rPr lang="en-US" b="0"/>
              <a:t>High gradient acceleration of witness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1326"/>
          </a:xfrm>
        </p:spPr>
        <p:txBody>
          <a:bodyPr/>
          <a:lstStyle/>
          <a:p>
            <a:r>
              <a:rPr lang="en-US" dirty="0" err="1" smtClean="0"/>
              <a:t>Beamline</a:t>
            </a:r>
            <a:r>
              <a:rPr lang="en-US" dirty="0" smtClean="0"/>
              <a:t> </a:t>
            </a:r>
            <a:r>
              <a:rPr lang="en-US" dirty="0" smtClean="0"/>
              <a:t>Configuration (completion in the next year)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779818" y="3990109"/>
            <a:ext cx="436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FF0000"/>
                </a:solidFill>
              </a:rPr>
              <a:t>75MeV high current Drive </a:t>
            </a:r>
            <a:r>
              <a:rPr lang="en-US" b="1" dirty="0" err="1" smtClean="0">
                <a:solidFill>
                  <a:srgbClr val="FF0000"/>
                </a:solidFill>
              </a:rPr>
              <a:t>beamline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364182"/>
            <a:ext cx="436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15MeV witness </a:t>
            </a:r>
            <a:r>
              <a:rPr lang="en-US" b="1" dirty="0" err="1" smtClean="0">
                <a:solidFill>
                  <a:srgbClr val="FF0000"/>
                </a:solidFill>
              </a:rPr>
              <a:t>beamline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379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0" y="482600"/>
            <a:ext cx="914400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3" tIns="45701" rIns="91403" bIns="45701" anchor="ctr"/>
          <a:lstStyle/>
          <a:p>
            <a:pPr algn="ctr" eaLnBrk="1" hangingPunct="1"/>
            <a:r>
              <a:rPr lang="en-US" altLang="zh-CN" sz="3200" dirty="0">
                <a:latin typeface="Calibri" pitchFamily="34" charset="0"/>
                <a:ea typeface="宋体" charset="-122"/>
              </a:rPr>
              <a:t>ANL </a:t>
            </a:r>
            <a:r>
              <a:rPr lang="en-US" altLang="zh-CN" sz="3200" dirty="0" smtClean="0">
                <a:latin typeface="Calibri" pitchFamily="34" charset="0"/>
                <a:ea typeface="宋体" charset="-122"/>
              </a:rPr>
              <a:t>K-Band 250GeV Higgs Factory </a:t>
            </a:r>
            <a:endParaRPr lang="en-US" altLang="zh-CN" sz="3200" dirty="0">
              <a:latin typeface="Calibri" pitchFamily="34" charset="0"/>
              <a:ea typeface="宋体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2386727"/>
            <a:ext cx="9144000" cy="3780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Arrow Connector 6"/>
          <p:cNvCxnSpPr/>
          <p:nvPr/>
        </p:nvCxnSpPr>
        <p:spPr bwMode="auto">
          <a:xfrm>
            <a:off x="207818" y="1674788"/>
            <a:ext cx="8742218" cy="158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32153" y="1349896"/>
            <a:ext cx="1565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4km 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171456" y="2163007"/>
            <a:ext cx="3886194" cy="158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98427" y="1719228"/>
            <a:ext cx="1565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1.5km </a:t>
            </a:r>
            <a:r>
              <a:rPr lang="en-US" dirty="0" err="1" smtClean="0"/>
              <a:t>linac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5081760" y="2172527"/>
            <a:ext cx="3886194" cy="158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008731" y="1728748"/>
            <a:ext cx="1565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1.5km </a:t>
            </a:r>
            <a:r>
              <a:rPr lang="en-US" dirty="0" err="1" smtClean="0"/>
              <a:t>linac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64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ADA6-5A98-4832-92B6-EE95002F5CBB}" type="slidenum">
              <a:rPr lang="en-US" altLang="zh-CN" smtClean="0"/>
              <a:pPr/>
              <a:t>9</a:t>
            </a:fld>
            <a:endParaRPr lang="en-US" altLang="zh-CN"/>
          </a:p>
        </p:txBody>
      </p:sp>
      <p:pic>
        <p:nvPicPr>
          <p:cNvPr id="83971" name="Picture 3"/>
          <p:cNvPicPr>
            <a:picLocks noChangeAspect="1" noChangeArrowheads="1"/>
          </p:cNvPicPr>
          <p:nvPr/>
        </p:nvPicPr>
        <p:blipFill>
          <a:blip r:embed="rId2" cstate="print"/>
          <a:srcRect t="-2778"/>
          <a:stretch>
            <a:fillRect/>
          </a:stretch>
        </p:blipFill>
        <p:spPr bwMode="auto">
          <a:xfrm>
            <a:off x="0" y="1634836"/>
            <a:ext cx="9144000" cy="5262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-1" y="304800"/>
            <a:ext cx="892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DWA Driven FEL (</a:t>
            </a:r>
            <a:r>
              <a:rPr lang="en-US" sz="2400" dirty="0" smtClean="0"/>
              <a:t>100MeV/m, 100kHz Rep</a:t>
            </a:r>
            <a:r>
              <a:rPr lang="en-US" sz="2800" dirty="0" smtClean="0"/>
              <a:t>.)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1829146"/>
      </p:ext>
    </p:extLst>
  </p:cSld>
  <p:clrMapOvr>
    <a:masterClrMapping/>
  </p:clrMapOvr>
</p:sld>
</file>

<file path=ppt/theme/theme1.xml><?xml version="1.0" encoding="utf-8"?>
<a:theme xmlns:a="http://schemas.openxmlformats.org/drawingml/2006/main" name="ppoint ANL template blue_2003">
  <a:themeElements>
    <a:clrScheme name="">
      <a:dk1>
        <a:srgbClr val="404040"/>
      </a:dk1>
      <a:lt1>
        <a:srgbClr val="FFFFFF"/>
      </a:lt1>
      <a:dk2>
        <a:srgbClr val="1F497D"/>
      </a:dk2>
      <a:lt2>
        <a:srgbClr val="D2D2D2"/>
      </a:lt2>
      <a:accent1>
        <a:srgbClr val="A6C4DE"/>
      </a:accent1>
      <a:accent2>
        <a:srgbClr val="9D7D9E"/>
      </a:accent2>
      <a:accent3>
        <a:srgbClr val="FFFFFF"/>
      </a:accent3>
      <a:accent4>
        <a:srgbClr val="353535"/>
      </a:accent4>
      <a:accent5>
        <a:srgbClr val="D0DEEC"/>
      </a:accent5>
      <a:accent6>
        <a:srgbClr val="8E718F"/>
      </a:accent6>
      <a:hlink>
        <a:srgbClr val="7AB800"/>
      </a:hlink>
      <a:folHlink>
        <a:srgbClr val="BF5C28"/>
      </a:folHlink>
    </a:clrScheme>
    <a:fontScheme name="ppoint ANL template blue_2003">
      <a:majorFont>
        <a:latin typeface="Trebuchet MS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ppoint ANL template blue_2003 1">
        <a:dk1>
          <a:srgbClr val="616161"/>
        </a:dk1>
        <a:lt1>
          <a:srgbClr val="FFFFFF"/>
        </a:lt1>
        <a:dk2>
          <a:srgbClr val="1F497D"/>
        </a:dk2>
        <a:lt2>
          <a:srgbClr val="D2D2D2"/>
        </a:lt2>
        <a:accent1>
          <a:srgbClr val="5C0426"/>
        </a:accent1>
        <a:accent2>
          <a:srgbClr val="9D7D9E"/>
        </a:accent2>
        <a:accent3>
          <a:srgbClr val="FFFFFF"/>
        </a:accent3>
        <a:accent4>
          <a:srgbClr val="525252"/>
        </a:accent4>
        <a:accent5>
          <a:srgbClr val="B5AAAC"/>
        </a:accent5>
        <a:accent6>
          <a:srgbClr val="8E718F"/>
        </a:accent6>
        <a:hlink>
          <a:srgbClr val="253D51"/>
        </a:hlink>
        <a:folHlink>
          <a:srgbClr val="0D204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616161"/>
      </a:dk1>
      <a:lt1>
        <a:srgbClr val="FFFFFF"/>
      </a:lt1>
      <a:dk2>
        <a:srgbClr val="1F497D"/>
      </a:dk2>
      <a:lt2>
        <a:srgbClr val="D2D2D2"/>
      </a:lt2>
      <a:accent1>
        <a:srgbClr val="5C0426"/>
      </a:accent1>
      <a:accent2>
        <a:srgbClr val="9D7D9E"/>
      </a:accent2>
      <a:accent3>
        <a:srgbClr val="FFFFFF"/>
      </a:accent3>
      <a:accent4>
        <a:srgbClr val="525252"/>
      </a:accent4>
      <a:accent5>
        <a:srgbClr val="B5AAAC"/>
      </a:accent5>
      <a:accent6>
        <a:srgbClr val="8E718F"/>
      </a:accent6>
      <a:hlink>
        <a:srgbClr val="253D51"/>
      </a:hlink>
      <a:folHlink>
        <a:srgbClr val="0D20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ppoint ANL template blue_2003</Template>
  <TotalTime>6726</TotalTime>
  <Words>558</Words>
  <Application>Microsoft Office PowerPoint</Application>
  <PresentationFormat>On-screen Show (4:3)</PresentationFormat>
  <Paragraphs>85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ppoint ANL template blue_2003</vt:lpstr>
      <vt:lpstr>Argonne Wakefield Accelerator -A testbed for future accelerator technologies</vt:lpstr>
      <vt:lpstr>Introduction--- AWA Facility In The Past</vt:lpstr>
      <vt:lpstr>Introduction--- AWA Facility in 2013:                             75 MeV Drive Beam+ 15MeV witness beam</vt:lpstr>
      <vt:lpstr>PowerPoint Presentation</vt:lpstr>
      <vt:lpstr>PowerPoint Presentation</vt:lpstr>
      <vt:lpstr>AWA Facility update (as last week):  </vt:lpstr>
      <vt:lpstr>Beamline Configuration (completion in the next year)</vt:lpstr>
      <vt:lpstr>PowerPoint Presentation</vt:lpstr>
      <vt:lpstr>PowerPoint Presentation</vt:lpstr>
    </vt:vector>
  </TitlesOfParts>
  <Company>ANL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Argonne Wakefield Accelerator Facility (AWA) Upgrades and Future Goals</dc:title>
  <dc:creator>conde</dc:creator>
  <cp:lastModifiedBy>wei</cp:lastModifiedBy>
  <cp:revision>167</cp:revision>
  <dcterms:created xsi:type="dcterms:W3CDTF">2010-06-09T15:32:22Z</dcterms:created>
  <dcterms:modified xsi:type="dcterms:W3CDTF">2013-01-30T10:35:30Z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0x0101008E7480716CC3DD4DB2D9360E2B7AB5A2</vt:lpwstr>
  </property>
</Properties>
</file>