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63" r:id="rId3"/>
    <p:sldId id="264" r:id="rId4"/>
    <p:sldId id="267" r:id="rId5"/>
    <p:sldId id="268" r:id="rId6"/>
    <p:sldId id="266" r:id="rId7"/>
    <p:sldId id="258" r:id="rId8"/>
    <p:sldId id="259" r:id="rId9"/>
    <p:sldId id="270" r:id="rId10"/>
    <p:sldId id="271" r:id="rId11"/>
    <p:sldId id="283" r:id="rId12"/>
    <p:sldId id="284" r:id="rId13"/>
    <p:sldId id="269" r:id="rId14"/>
    <p:sldId id="282" r:id="rId15"/>
    <p:sldId id="281" r:id="rId16"/>
    <p:sldId id="285" r:id="rId17"/>
    <p:sldId id="280" r:id="rId18"/>
    <p:sldId id="278" r:id="rId19"/>
    <p:sldId id="279" r:id="rId20"/>
    <p:sldId id="277" r:id="rId21"/>
    <p:sldId id="273" r:id="rId22"/>
    <p:sldId id="275" r:id="rId23"/>
    <p:sldId id="260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84" d="100"/>
          <a:sy n="84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2B6C49-27FD-49D9-82AA-CB72E3FBD5CF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E4D87-F2EE-4741-A698-F8E551310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47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zh-CN" smtClean="0"/>
              <a:t>Computer Numerical Control machine</a:t>
            </a:r>
            <a:endParaRPr lang="zh-CN" altLang="en-US" smtClean="0"/>
          </a:p>
        </p:txBody>
      </p:sp>
      <p:sp>
        <p:nvSpPr>
          <p:cNvPr id="634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CFD1B8-9FEE-4EB9-BED7-B48350D3ED36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3A5B68-58C6-4800-90D2-110CB921B612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61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12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8454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6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FB470A-D63A-44ED-9067-6A905DD712B5}" type="datetimeFigureOut">
              <a:rPr lang="zh-CN" altLang="en-US" smtClean="0"/>
              <a:t>2013/1/31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1CB9723-D37D-4E8E-B5E7-F51812533C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h/url?sa=i&amp;source=images&amp;cd=&amp;cad=rja&amp;docid=QQAVVCSAg1vyjM&amp;tbnid=LPdk8NSDLuKzZM:&amp;ved=0CAgQjRwwAA&amp;url=http://www.thca.tsinghua.edu.cn/en/index.php/Tsinghua_Transient_Workshop_2012&amp;ei=A_MIUfiXEsSctAat4YDwCw&amp;psig=AFQjCNH0p9KSRcYfkGzS_FuRroTXT7tvyA&amp;ust=135962739533178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6.jpeg"/><Relationship Id="rId4" Type="http://schemas.openxmlformats.org/officeDocument/2006/relationships/image" Target="../media/image5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100808"/>
          </a:xfrm>
        </p:spPr>
        <p:txBody>
          <a:bodyPr>
            <a:normAutofit/>
          </a:bodyPr>
          <a:lstStyle/>
          <a:p>
            <a:r>
              <a:rPr lang="en-US" altLang="zh-CN" dirty="0" err="1" smtClean="0"/>
              <a:t>Jiaru</a:t>
            </a:r>
            <a:r>
              <a:rPr lang="en-US" altLang="zh-CN" dirty="0" smtClean="0"/>
              <a:t> Shi</a:t>
            </a:r>
          </a:p>
          <a:p>
            <a:r>
              <a:rPr lang="en-US" altLang="zh-CN" sz="1800" dirty="0" smtClean="0"/>
              <a:t>Department of Engineering Physics, Tsinghua University</a:t>
            </a:r>
          </a:p>
          <a:p>
            <a:r>
              <a:rPr lang="en-US" altLang="zh-CN" sz="1800" dirty="0" smtClean="0"/>
              <a:t>2013.01.31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CLIC Workshop 2013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Accelerator Activities at Tsinghua University</a:t>
            </a:r>
            <a:endParaRPr lang="zh-CN" altLang="en-US" sz="3200" dirty="0"/>
          </a:p>
        </p:txBody>
      </p:sp>
      <p:pic>
        <p:nvPicPr>
          <p:cNvPr id="4098" name="Picture 2" descr="http://t0.gstatic.com/images?q=tbn:ANd9GcQW-t1Jvhf60iJQAQB5yR4nGIsxjcMTb55Qd5SMyIgJwk0KYCIk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3482"/>
            <a:ext cx="2592288" cy="1045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390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68300"/>
            <a:ext cx="7772400" cy="6858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ea typeface="宋体" pitchFamily="2" charset="-122"/>
              </a:rPr>
              <a:t>Cargo Inspection System</a:t>
            </a:r>
            <a:endParaRPr lang="en-US" altLang="zh-CN" dirty="0">
              <a:ea typeface="宋体" pitchFamily="2" charset="-122"/>
            </a:endParaRPr>
          </a:p>
        </p:txBody>
      </p:sp>
      <p:pic>
        <p:nvPicPr>
          <p:cNvPr id="784387" name="Picture 3" descr="IMG_1089"/>
          <p:cNvPicPr>
            <a:picLocks noGrp="1" noChangeArrowheads="1"/>
          </p:cNvPicPr>
          <p:nvPr>
            <p:ph idx="1"/>
          </p:nvPr>
        </p:nvPicPr>
        <p:blipFill>
          <a:blip r:embed="rId2"/>
          <a:srcRect l="6987" t="20171" r="11417" b="28654"/>
          <a:stretch>
            <a:fillRect/>
          </a:stretch>
        </p:blipFill>
        <p:spPr>
          <a:xfrm>
            <a:off x="0" y="1808163"/>
            <a:ext cx="9144000" cy="4214812"/>
          </a:xfrm>
          <a:noFill/>
          <a:ln/>
        </p:spPr>
      </p:pic>
      <p:pic>
        <p:nvPicPr>
          <p:cNvPr id="784388" name="Picture 4" descr="TH效果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63663"/>
            <a:ext cx="9144000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41873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1290985"/>
            <a:ext cx="136207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7" descr="Dscn96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1268760"/>
            <a:ext cx="16224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21" descr="CIMG78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802410"/>
            <a:ext cx="191928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3802410"/>
            <a:ext cx="1512888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760"/>
            <a:ext cx="1619250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Rectangle 4"/>
          <p:cNvSpPr>
            <a:spLocks noChangeArrowheads="1"/>
          </p:cNvSpPr>
          <p:nvPr/>
        </p:nvSpPr>
        <p:spPr bwMode="auto">
          <a:xfrm>
            <a:off x="1908175" y="404664"/>
            <a:ext cx="56991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zh-CN" sz="2400" dirty="0">
                <a:latin typeface="Comic Sans MS" charset="0"/>
              </a:rPr>
              <a:t>Photocathode RF gun</a:t>
            </a:r>
            <a:endParaRPr lang="zh-CN" altLang="en-US" sz="2400" dirty="0">
              <a:latin typeface="Comic Sans MS" charset="0"/>
            </a:endParaRPr>
          </a:p>
        </p:txBody>
      </p:sp>
      <p:pic>
        <p:nvPicPr>
          <p:cNvPr id="27656" name="Picture 16" descr="半腔频率调节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802410"/>
            <a:ext cx="25939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Text Box 6"/>
          <p:cNvSpPr txBox="1">
            <a:spLocks noChangeArrowheads="1"/>
          </p:cNvSpPr>
          <p:nvPr/>
        </p:nvSpPr>
        <p:spPr bwMode="auto">
          <a:xfrm>
            <a:off x="2260600" y="1446560"/>
            <a:ext cx="11112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The 1</a:t>
            </a:r>
            <a:r>
              <a:rPr lang="en-US" altLang="zh-CN" sz="1400" b="1" baseline="30000">
                <a:solidFill>
                  <a:srgbClr val="FF0000"/>
                </a:solidFill>
                <a:ea typeface="黑体" charset="0"/>
                <a:cs typeface="黑体" charset="0"/>
              </a:rPr>
              <a:t>st</a:t>
            </a:r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 Gun ,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For THU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2006</a:t>
            </a:r>
          </a:p>
        </p:txBody>
      </p:sp>
      <p:sp>
        <p:nvSpPr>
          <p:cNvPr id="27658" name="Text Box 17"/>
          <p:cNvSpPr txBox="1">
            <a:spLocks noChangeArrowheads="1"/>
          </p:cNvSpPr>
          <p:nvPr/>
        </p:nvSpPr>
        <p:spPr bwMode="auto">
          <a:xfrm>
            <a:off x="5105400" y="1313210"/>
            <a:ext cx="12001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The 2</a:t>
            </a:r>
            <a:r>
              <a:rPr lang="en-US" altLang="zh-CN" sz="1400" b="1" baseline="30000">
                <a:solidFill>
                  <a:srgbClr val="FF0000"/>
                </a:solidFill>
                <a:ea typeface="黑体" charset="0"/>
                <a:cs typeface="黑体" charset="0"/>
              </a:rPr>
              <a:t>nd</a:t>
            </a:r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 Gun,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For SSRF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 2006</a:t>
            </a:r>
          </a:p>
        </p:txBody>
      </p:sp>
      <p:sp>
        <p:nvSpPr>
          <p:cNvPr id="27659" name="Text Box 17"/>
          <p:cNvSpPr txBox="1">
            <a:spLocks noChangeArrowheads="1"/>
          </p:cNvSpPr>
          <p:nvPr/>
        </p:nvSpPr>
        <p:spPr bwMode="auto">
          <a:xfrm>
            <a:off x="7772400" y="1313210"/>
            <a:ext cx="12001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The 3</a:t>
            </a:r>
            <a:r>
              <a:rPr lang="en-US" altLang="zh-CN" sz="1400" b="1" baseline="30000">
                <a:solidFill>
                  <a:srgbClr val="FF0000"/>
                </a:solidFill>
                <a:ea typeface="黑体" charset="0"/>
                <a:cs typeface="黑体" charset="0"/>
              </a:rPr>
              <a:t>rd</a:t>
            </a:r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 Gun,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For BNL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2007</a:t>
            </a:r>
          </a:p>
        </p:txBody>
      </p:sp>
      <p:sp>
        <p:nvSpPr>
          <p:cNvPr id="27660" name="Text Box 17"/>
          <p:cNvSpPr txBox="1">
            <a:spLocks noChangeArrowheads="1"/>
          </p:cNvSpPr>
          <p:nvPr/>
        </p:nvSpPr>
        <p:spPr bwMode="auto">
          <a:xfrm>
            <a:off x="2082800" y="3888135"/>
            <a:ext cx="8890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The 4</a:t>
            </a:r>
            <a:r>
              <a:rPr lang="en-US" altLang="zh-CN" sz="1400" b="1" baseline="30000">
                <a:solidFill>
                  <a:srgbClr val="FF0000"/>
                </a:solidFill>
                <a:ea typeface="黑体" charset="0"/>
                <a:cs typeface="黑体" charset="0"/>
              </a:rPr>
              <a:t>th</a:t>
            </a:r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 Gun,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For NSRL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2008</a:t>
            </a:r>
          </a:p>
        </p:txBody>
      </p:sp>
      <p:sp>
        <p:nvSpPr>
          <p:cNvPr id="27661" name="Text Box 17"/>
          <p:cNvSpPr txBox="1">
            <a:spLocks noChangeArrowheads="1"/>
          </p:cNvSpPr>
          <p:nvPr/>
        </p:nvSpPr>
        <p:spPr bwMode="auto">
          <a:xfrm>
            <a:off x="4616450" y="3911948"/>
            <a:ext cx="889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The 5</a:t>
            </a:r>
            <a:r>
              <a:rPr lang="en-US" altLang="zh-CN" sz="1400" b="1" baseline="30000">
                <a:solidFill>
                  <a:srgbClr val="FF0000"/>
                </a:solidFill>
                <a:ea typeface="黑体" charset="0"/>
                <a:cs typeface="黑体" charset="0"/>
              </a:rPr>
              <a:t>th</a:t>
            </a:r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 Gun,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For THU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2008</a:t>
            </a:r>
          </a:p>
        </p:txBody>
      </p:sp>
      <p:sp>
        <p:nvSpPr>
          <p:cNvPr id="27662" name="Text Box 17"/>
          <p:cNvSpPr txBox="1">
            <a:spLocks noChangeArrowheads="1"/>
          </p:cNvSpPr>
          <p:nvPr/>
        </p:nvSpPr>
        <p:spPr bwMode="auto">
          <a:xfrm>
            <a:off x="8172450" y="3911948"/>
            <a:ext cx="889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The 6</a:t>
            </a:r>
            <a:r>
              <a:rPr lang="en-US" altLang="zh-CN" sz="1400" b="1" baseline="30000">
                <a:solidFill>
                  <a:srgbClr val="FF0000"/>
                </a:solidFill>
                <a:ea typeface="黑体" charset="0"/>
                <a:cs typeface="黑体" charset="0"/>
              </a:rPr>
              <a:t>th</a:t>
            </a:r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 Gun,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For THU</a:t>
            </a:r>
          </a:p>
          <a:p>
            <a:pPr eaLnBrk="1" hangingPunct="1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2010</a:t>
            </a:r>
          </a:p>
        </p:txBody>
      </p:sp>
      <p:pic>
        <p:nvPicPr>
          <p:cNvPr id="2766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678" y="5313710"/>
            <a:ext cx="200025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4" name="Text Box 17"/>
          <p:cNvSpPr txBox="1">
            <a:spLocks noChangeArrowheads="1"/>
          </p:cNvSpPr>
          <p:nvPr/>
        </p:nvSpPr>
        <p:spPr bwMode="auto">
          <a:xfrm>
            <a:off x="4163938" y="5752653"/>
            <a:ext cx="1848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1400" b="1" i="1" dirty="0">
                <a:solidFill>
                  <a:srgbClr val="FF0000"/>
                </a:solidFill>
                <a:ea typeface="黑体" charset="0"/>
                <a:cs typeface="黑体" charset="0"/>
              </a:rPr>
              <a:t>The </a:t>
            </a:r>
            <a:r>
              <a:rPr lang="en-US" altLang="zh-CN" sz="1400" b="1" i="1" dirty="0" smtClean="0">
                <a:solidFill>
                  <a:srgbClr val="FF0000"/>
                </a:solidFill>
                <a:ea typeface="黑体" charset="0"/>
                <a:cs typeface="黑体" charset="0"/>
              </a:rPr>
              <a:t>THU Gun,2011</a:t>
            </a:r>
            <a:endParaRPr lang="en-US" altLang="zh-CN" sz="1400" b="1" i="1" dirty="0">
              <a:solidFill>
                <a:srgbClr val="FF0000"/>
              </a:solidFill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07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hwh\汤姆逊散射装置\照片\2011\0506-电教中心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206500"/>
            <a:ext cx="5065712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 descr="D:\hwh\汤姆逊散射装置\照片\2011\0506-电教中心\IMG_9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673600"/>
            <a:ext cx="26987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G:\2010-05-24—ECHO资料—胡慰成提供\DSC_27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673350"/>
            <a:ext cx="22590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482600" y="1384300"/>
            <a:ext cx="34671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buFont typeface="Wingdings" charset="0"/>
              <a:buChar char="ü"/>
            </a:pPr>
            <a:r>
              <a:rPr lang="en-US" altLang="zh-CN" sz="1600"/>
              <a:t>Thsomson scattering X-ray source</a:t>
            </a:r>
          </a:p>
          <a:p>
            <a:pPr eaLnBrk="1" hangingPunct="1"/>
            <a:r>
              <a:rPr lang="en-US" altLang="zh-CN" sz="1400"/>
              <a:t>    </a:t>
            </a:r>
            <a:r>
              <a:rPr lang="en-US" altLang="zh-CN" sz="1200" i="1"/>
              <a:t>TTX(Tsinghua Thomson X-ray source)</a:t>
            </a:r>
            <a:endParaRPr lang="zh-CN" altLang="en-US" sz="1400" i="1"/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482600" y="2851150"/>
            <a:ext cx="3689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buFont typeface="Wingdings" charset="0"/>
              <a:buChar char="ü"/>
            </a:pPr>
            <a:r>
              <a:rPr lang="en-US" altLang="zh-CN" sz="1600"/>
              <a:t>Free electron laser</a:t>
            </a:r>
          </a:p>
          <a:p>
            <a:pPr eaLnBrk="1" hangingPunct="1"/>
            <a:r>
              <a:rPr lang="en-US" altLang="zh-CN" sz="1400"/>
              <a:t>    </a:t>
            </a:r>
            <a:r>
              <a:rPr lang="en-US" altLang="zh-CN" sz="1200" i="1"/>
              <a:t>SDUV-FEL(Shanghai Deep-ultraviolet FEL)</a:t>
            </a:r>
          </a:p>
          <a:p>
            <a:pPr eaLnBrk="1" hangingPunct="1"/>
            <a:r>
              <a:rPr lang="en-US" altLang="zh-CN" sz="1200" i="1"/>
              <a:t>     SXFEL(Shanghai soft X-ray FEL test facility)</a:t>
            </a:r>
            <a:endParaRPr lang="zh-CN" altLang="en-US" sz="1200" i="1"/>
          </a:p>
        </p:txBody>
      </p:sp>
      <p:sp>
        <p:nvSpPr>
          <p:cNvPr id="28679" name="TextBox 6"/>
          <p:cNvSpPr txBox="1">
            <a:spLocks noChangeArrowheads="1"/>
          </p:cNvSpPr>
          <p:nvPr/>
        </p:nvSpPr>
        <p:spPr bwMode="auto">
          <a:xfrm>
            <a:off x="482600" y="4721225"/>
            <a:ext cx="3689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buFont typeface="Wingdings" charset="0"/>
              <a:buChar char="ü"/>
            </a:pPr>
            <a:r>
              <a:rPr lang="en-US" altLang="zh-CN" sz="1600"/>
              <a:t>MeV Ultrafast electron diffraction</a:t>
            </a:r>
            <a:endParaRPr lang="en-US" altLang="zh-CN" sz="1400"/>
          </a:p>
          <a:p>
            <a:pPr eaLnBrk="1" hangingPunct="1"/>
            <a:r>
              <a:rPr lang="en-US" altLang="zh-CN" sz="1400"/>
              <a:t>    Tsinghua</a:t>
            </a:r>
            <a:endParaRPr lang="en-US" altLang="zh-CN" sz="1200" i="1"/>
          </a:p>
          <a:p>
            <a:pPr eaLnBrk="1" hangingPunct="1"/>
            <a:r>
              <a:rPr lang="en-US" altLang="zh-CN" sz="1200" i="1"/>
              <a:t>     BNL</a:t>
            </a:r>
            <a:endParaRPr lang="zh-CN" altLang="en-US" sz="1200" i="1"/>
          </a:p>
        </p:txBody>
      </p:sp>
    </p:spTree>
    <p:extLst>
      <p:ext uri="{BB962C8B-B14F-4D97-AF65-F5344CB8AC3E}">
        <p14:creationId xmlns:p14="http://schemas.microsoft.com/office/powerpoint/2010/main" val="235000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November Collaboration Meeting, CERN</a:t>
            </a:r>
            <a:endParaRPr kumimoji="0" lang="en-US"/>
          </a:p>
        </p:txBody>
      </p:sp>
      <p:pic>
        <p:nvPicPr>
          <p:cNvPr id="5" name="Picture 15" descr="PIC 0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48400" y="457200"/>
            <a:ext cx="2149475" cy="286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SCN185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38400" y="4038600"/>
            <a:ext cx="305629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4114800"/>
            <a:ext cx="1871662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2" descr="IMG_108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758896"/>
            <a:ext cx="3276600" cy="245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800987" y="304800"/>
            <a:ext cx="2153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n-US" altLang="zh-CN" kern="0" dirty="0" smtClean="0">
                <a:latin typeface="Comic Sans MS" pitchFamily="66" charset="0"/>
              </a:rPr>
              <a:t>RF Structure R&amp;D</a:t>
            </a:r>
            <a:endParaRPr lang="en-US" altLang="zh-CN" kern="0" dirty="0">
              <a:latin typeface="Comic Sans MS" pitchFamily="66" charset="0"/>
            </a:endParaRPr>
          </a:p>
        </p:txBody>
      </p:sp>
      <p:pic>
        <p:nvPicPr>
          <p:cNvPr id="10" name="Picture 9" descr="DSCN398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143000" y="838200"/>
            <a:ext cx="355599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7586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46"/>
          <a:stretch>
            <a:fillRect/>
          </a:stretch>
        </p:blipFill>
        <p:spPr bwMode="auto">
          <a:xfrm>
            <a:off x="683568" y="2492896"/>
            <a:ext cx="297815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Choke-mode structure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Collaboration start from 2009</a:t>
            </a:r>
            <a:endParaRPr lang="zh-CN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700808"/>
            <a:ext cx="2712997" cy="168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674482"/>
            <a:ext cx="4392488" cy="2994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83968" y="3356992"/>
            <a:ext cx="213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Wakefield damping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6385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:\Work\扩散焊\20121205-扩散焊出炉以及检漏照片\IMG_0100-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140968"/>
            <a:ext cx="4585640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High gradient structure production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Machining, bonding </a:t>
            </a:r>
          </a:p>
          <a:p>
            <a:r>
              <a:rPr lang="en-US" altLang="zh-CN" dirty="0" smtClean="0"/>
              <a:t>Full structure will be produced</a:t>
            </a:r>
            <a:endParaRPr lang="zh-CN" altLang="en-US" dirty="0"/>
          </a:p>
        </p:txBody>
      </p:sp>
      <p:pic>
        <p:nvPicPr>
          <p:cNvPr id="5" name="Picture 3" descr="G:\Departments\EN\Groups\MME\MM\Metallurgy\Fellows\Aicheler\Tsinghua-University-Prototype-disc--SEM-Inspection-Surface-quality-and-pollution\DSC00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4" t="7431" r="25493" b="6773"/>
          <a:stretch>
            <a:fillRect/>
          </a:stretch>
        </p:blipFill>
        <p:spPr bwMode="auto">
          <a:xfrm>
            <a:off x="727224" y="2564904"/>
            <a:ext cx="22606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5492179"/>
            <a:ext cx="2667000" cy="3381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Comic Sans MS" charset="0"/>
              </a:rPr>
              <a:t>CLIC T24 Prototype disc </a:t>
            </a:r>
            <a:endParaRPr lang="zh-CN" altLang="en-US" sz="1600" dirty="0">
              <a:solidFill>
                <a:srgbClr val="000000"/>
              </a:solidFill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827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High gradient structure</a:t>
            </a:r>
            <a:r>
              <a:rPr lang="zh-CN" altLang="en-US" dirty="0" smtClean="0"/>
              <a:t> </a:t>
            </a:r>
            <a:r>
              <a:rPr lang="en-US" altLang="zh-CN" dirty="0" smtClean="0"/>
              <a:t>study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Structure design and production</a:t>
            </a:r>
          </a:p>
          <a:p>
            <a:r>
              <a:rPr lang="en-US" altLang="zh-CN" dirty="0" smtClean="0"/>
              <a:t>High power test @X-band </a:t>
            </a:r>
          </a:p>
          <a:p>
            <a:pPr lvl="1"/>
            <a:r>
              <a:rPr lang="en-US" altLang="zh-CN" dirty="0" smtClean="0"/>
              <a:t>Magnetron based power source 1.5MW peak power, ~</a:t>
            </a:r>
            <a:r>
              <a:rPr lang="el-GR" altLang="zh-CN" dirty="0" smtClean="0"/>
              <a:t>μ</a:t>
            </a:r>
            <a:r>
              <a:rPr lang="en-US" altLang="zh-CN" dirty="0" smtClean="0"/>
              <a:t>s pulse length</a:t>
            </a:r>
          </a:p>
          <a:p>
            <a:pPr lvl="1"/>
            <a:r>
              <a:rPr lang="en-US" altLang="zh-CN" dirty="0" smtClean="0"/>
              <a:t>Klystron based power source planned, ~10MW level.</a:t>
            </a:r>
          </a:p>
          <a:p>
            <a:r>
              <a:rPr lang="en-US" altLang="zh-CN" dirty="0" smtClean="0"/>
              <a:t>Breakdown study</a:t>
            </a:r>
          </a:p>
          <a:p>
            <a:pPr lvl="1"/>
            <a:r>
              <a:rPr lang="en-US" altLang="zh-CN" dirty="0" smtClean="0"/>
              <a:t>Photoemission experiment</a:t>
            </a:r>
          </a:p>
        </p:txBody>
      </p:sp>
    </p:spTree>
    <p:extLst>
      <p:ext uri="{BB962C8B-B14F-4D97-AF65-F5344CB8AC3E}">
        <p14:creationId xmlns:p14="http://schemas.microsoft.com/office/powerpoint/2010/main" val="1595829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34938" y="-11404"/>
            <a:chExt cx="8874125" cy="6286500"/>
          </a:xfrm>
        </p:grpSpPr>
        <p:pic>
          <p:nvPicPr>
            <p:cNvPr id="24579" name="Picture 3" descr="cphs90-100114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938" y="-11404"/>
              <a:ext cx="8874125" cy="6286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644531" y="234527"/>
              <a:ext cx="2019788" cy="5355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0000"/>
                  </a:solidFill>
                  <a:latin typeface="+mn-lt"/>
                  <a:ea typeface="+mn-ea"/>
                  <a:cs typeface="+mn-cs"/>
                </a:rPr>
                <a:t>TTX: lasers, electrons &amp; x-rays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67761" y="1886188"/>
              <a:ext cx="2666860" cy="5355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algn="ctr" eaLnBrk="1" hangingPunct="1"/>
              <a:r>
                <a:rPr lang="en-US" altLang="zh-CN" sz="1600" dirty="0">
                  <a:solidFill>
                    <a:srgbClr val="FF0000"/>
                  </a:solidFill>
                  <a:latin typeface="Calibri" charset="0"/>
                  <a:ea typeface="MS PGothic" charset="0"/>
                  <a:cs typeface="MS PGothic" charset="0"/>
                </a:rPr>
                <a:t>CPHS-neutrons: Long-Pulse – SANS, Imaging, …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449" y="1084368"/>
              <a:ext cx="2666860" cy="5355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Calibri" charset="0"/>
                  <a:ea typeface="MS PGothic" charset="0"/>
                  <a:cs typeface="MS PGothic" charset="0"/>
                </a:rPr>
                <a:t>CPHS-neutrons: Short-Pulse options: Diffraction, QENS, …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09337" y="5511112"/>
              <a:ext cx="2887172" cy="3157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0000"/>
                  </a:solidFill>
                  <a:latin typeface="+mn-lt"/>
                  <a:ea typeface="+mn-ea"/>
                  <a:cs typeface="+mn-cs"/>
                </a:rPr>
                <a:t>CPHS-proton accelerator R&amp;D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4938" y="2469727"/>
              <a:ext cx="2240100" cy="2823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0000"/>
                  </a:solidFill>
                  <a:latin typeface="+mn-lt"/>
                  <a:ea typeface="+mn-ea"/>
                  <a:cs typeface="+mn-cs"/>
                </a:rPr>
                <a:t>CPHS-proton applications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46541" y="3949673"/>
              <a:ext cx="1867264" cy="5355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Calibri" charset="0"/>
                  <a:ea typeface="MS PGothic" charset="0"/>
                  <a:cs typeface="MS PGothic" charset="0"/>
                </a:rPr>
                <a:t>CPHS Complex – approved boundary</a:t>
              </a:r>
            </a:p>
          </p:txBody>
        </p:sp>
        <p:sp>
          <p:nvSpPr>
            <p:cNvPr id="11" name="Freeform 10"/>
            <p:cNvSpPr>
              <a:spLocks noChangeArrowheads="1"/>
            </p:cNvSpPr>
            <p:nvPr/>
          </p:nvSpPr>
          <p:spPr bwMode="auto">
            <a:xfrm>
              <a:off x="6299066" y="2958677"/>
              <a:ext cx="1714739" cy="2552435"/>
            </a:xfrm>
            <a:custGeom>
              <a:avLst/>
              <a:gdLst>
                <a:gd name="T0" fmla="*/ 0 w 1714500"/>
                <a:gd name="T1" fmla="*/ 2552700 h 2819400"/>
                <a:gd name="T2" fmla="*/ 1714500 w 1714500"/>
                <a:gd name="T3" fmla="*/ 2552700 h 2819400"/>
                <a:gd name="T4" fmla="*/ 1333500 w 1714500"/>
                <a:gd name="T5" fmla="*/ 0 h 2819400"/>
                <a:gd name="T6" fmla="*/ 1333500 w 1714500"/>
                <a:gd name="T7" fmla="*/ 0 h 28194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4500"/>
                <a:gd name="T13" fmla="*/ 0 h 2819400"/>
                <a:gd name="T14" fmla="*/ 1714500 w 1714500"/>
                <a:gd name="T15" fmla="*/ 2819400 h 28194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4500" h="2819400">
                  <a:moveTo>
                    <a:pt x="0" y="2819400"/>
                  </a:moveTo>
                  <a:lnTo>
                    <a:pt x="1714500" y="2819400"/>
                  </a:lnTo>
                  <a:lnTo>
                    <a:pt x="1333500" y="0"/>
                  </a:lnTo>
                </a:path>
              </a:pathLst>
            </a:cu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/>
              <a:endParaRPr lang="zh-CN" sz="1600">
                <a:latin typeface="Calibri" charset="0"/>
                <a:ea typeface="MS PGothic" charset="0"/>
                <a:cs typeface="MS PGothic" charset="0"/>
              </a:endParaRPr>
            </a:p>
          </p:txBody>
        </p: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 rot="5400000">
              <a:off x="1635178" y="2409223"/>
              <a:ext cx="1772444" cy="292723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5" name="Straight Arrow Connector 14"/>
            <p:cNvCxnSpPr>
              <a:cxnSpLocks noChangeShapeType="1"/>
            </p:cNvCxnSpPr>
            <p:nvPr/>
          </p:nvCxnSpPr>
          <p:spPr bwMode="auto">
            <a:xfrm rot="16200000" flipH="1">
              <a:off x="1192316" y="3122841"/>
              <a:ext cx="1171442" cy="482223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" name="Straight Arrow Connector 16"/>
            <p:cNvCxnSpPr>
              <a:cxnSpLocks noChangeShapeType="1"/>
            </p:cNvCxnSpPr>
            <p:nvPr/>
          </p:nvCxnSpPr>
          <p:spPr bwMode="auto">
            <a:xfrm rot="5400000">
              <a:off x="2821861" y="2619135"/>
              <a:ext cx="972079" cy="673262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9" name="Straight Arrow Connector 18"/>
            <p:cNvCxnSpPr>
              <a:cxnSpLocks noChangeShapeType="1"/>
            </p:cNvCxnSpPr>
            <p:nvPr/>
          </p:nvCxnSpPr>
          <p:spPr bwMode="auto">
            <a:xfrm>
              <a:off x="4838533" y="880639"/>
              <a:ext cx="1385041" cy="1177263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1" name="Straight Arrow Connector 20"/>
            <p:cNvCxnSpPr>
              <a:cxnSpLocks noChangeShapeType="1"/>
            </p:cNvCxnSpPr>
            <p:nvPr/>
          </p:nvCxnSpPr>
          <p:spPr bwMode="auto">
            <a:xfrm rot="5400000" flipH="1" flipV="1">
              <a:off x="1968626" y="5104700"/>
              <a:ext cx="456935" cy="355889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240006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chemeClr val="bg1"/>
                </a:solidFill>
                <a:ea typeface="黑体" charset="0"/>
                <a:cs typeface="黑体" charset="0"/>
              </a:rPr>
              <a:t>Electron beam line</a:t>
            </a:r>
            <a:endParaRPr lang="en-US" altLang="zh-CN" sz="2800" dirty="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  <p:pic>
        <p:nvPicPr>
          <p:cNvPr id="6" name="Picture 2" descr="D:\hwh\汤姆逊散射装置\照片\2011\0506-电教中心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" y="4642602"/>
            <a:ext cx="9128464" cy="224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5297570" y="1844824"/>
            <a:ext cx="3853731" cy="4680520"/>
            <a:chOff x="5297570" y="1844824"/>
            <a:chExt cx="3853731" cy="4680520"/>
          </a:xfrm>
        </p:grpSpPr>
        <p:pic>
          <p:nvPicPr>
            <p:cNvPr id="10242" name="Picture 3" descr="照片 00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570" y="1844824"/>
              <a:ext cx="3853731" cy="257003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Oval 1"/>
            <p:cNvSpPr/>
            <p:nvPr/>
          </p:nvSpPr>
          <p:spPr>
            <a:xfrm>
              <a:off x="8244408" y="5805264"/>
              <a:ext cx="648072" cy="7200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H="1" flipV="1">
              <a:off x="7956376" y="4221088"/>
              <a:ext cx="504056" cy="15121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339975" y="908050"/>
            <a:ext cx="5832425" cy="5833318"/>
            <a:chOff x="2339975" y="908050"/>
            <a:chExt cx="5832425" cy="5833318"/>
          </a:xfrm>
        </p:grpSpPr>
        <p:pic>
          <p:nvPicPr>
            <p:cNvPr id="10243" name="Picture 4" descr="照片 00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975" y="908050"/>
              <a:ext cx="4392613" cy="29305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7"/>
            <p:cNvSpPr/>
            <p:nvPr/>
          </p:nvSpPr>
          <p:spPr>
            <a:xfrm>
              <a:off x="4716016" y="5805264"/>
              <a:ext cx="3456384" cy="9361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5076056" y="3645024"/>
              <a:ext cx="576064" cy="208823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0" y="1772816"/>
            <a:ext cx="4053124" cy="4896544"/>
            <a:chOff x="0" y="1772816"/>
            <a:chExt cx="4053124" cy="4896544"/>
          </a:xfrm>
        </p:grpSpPr>
        <p:pic>
          <p:nvPicPr>
            <p:cNvPr id="10244" name="Picture 5" descr="照片 00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72816"/>
              <a:ext cx="4053124" cy="270454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611560" y="5661248"/>
              <a:ext cx="1512168" cy="100811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1475656" y="4365104"/>
              <a:ext cx="72008" cy="12961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0256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97987" name="Rectangle 3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Laser </a:t>
            </a:r>
            <a:r>
              <a:rPr lang="en-US" altLang="zh-CN" sz="2800" dirty="0">
                <a:solidFill>
                  <a:schemeClr val="bg1"/>
                </a:solidFill>
                <a:ea typeface="黑体" charset="0"/>
                <a:cs typeface="黑体" charset="0"/>
              </a:rPr>
              <a:t>System</a:t>
            </a:r>
          </a:p>
        </p:txBody>
      </p:sp>
      <p:graphicFrame>
        <p:nvGraphicFramePr>
          <p:cNvPr id="11267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3175258"/>
              </p:ext>
            </p:extLst>
          </p:nvPr>
        </p:nvGraphicFramePr>
        <p:xfrm>
          <a:off x="1" y="857560"/>
          <a:ext cx="9144000" cy="599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Visio" r:id="rId3" imgW="10729682" imgH="7597718" progId="Visio.Drawing.11">
                  <p:embed/>
                </p:oleObj>
              </mc:Choice>
              <mc:Fallback>
                <p:oleObj name="Visio" r:id="rId3" imgW="10729682" imgH="7597718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857560"/>
                        <a:ext cx="9144000" cy="599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251520" y="1285048"/>
            <a:ext cx="5544616" cy="5442557"/>
            <a:chOff x="483850" y="1285048"/>
            <a:chExt cx="5110660" cy="5442557"/>
          </a:xfrm>
        </p:grpSpPr>
        <p:sp>
          <p:nvSpPr>
            <p:cNvPr id="7" name="Freeform 6"/>
            <p:cNvSpPr/>
            <p:nvPr/>
          </p:nvSpPr>
          <p:spPr>
            <a:xfrm>
              <a:off x="483850" y="1285048"/>
              <a:ext cx="5110660" cy="5442557"/>
            </a:xfrm>
            <a:custGeom>
              <a:avLst/>
              <a:gdLst>
                <a:gd name="connsiteX0" fmla="*/ 15120 w 5110660"/>
                <a:gd name="connsiteY0" fmla="*/ 5412321 h 5442557"/>
                <a:gd name="connsiteX1" fmla="*/ 0 w 5110660"/>
                <a:gd name="connsiteY1" fmla="*/ 15118 h 5442557"/>
                <a:gd name="connsiteX2" fmla="*/ 5110660 w 5110660"/>
                <a:gd name="connsiteY2" fmla="*/ 0 h 5442557"/>
                <a:gd name="connsiteX3" fmla="*/ 5110660 w 5110660"/>
                <a:gd name="connsiteY3" fmla="*/ 1723477 h 5442557"/>
                <a:gd name="connsiteX4" fmla="*/ 1663232 w 5110660"/>
                <a:gd name="connsiteY4" fmla="*/ 1723477 h 5442557"/>
                <a:gd name="connsiteX5" fmla="*/ 1632992 w 5110660"/>
                <a:gd name="connsiteY5" fmla="*/ 5442557 h 5442557"/>
                <a:gd name="connsiteX6" fmla="*/ 15120 w 5110660"/>
                <a:gd name="connsiteY6" fmla="*/ 5412321 h 5442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10660" h="5442557">
                  <a:moveTo>
                    <a:pt x="15120" y="5412321"/>
                  </a:moveTo>
                  <a:lnTo>
                    <a:pt x="0" y="15118"/>
                  </a:lnTo>
                  <a:lnTo>
                    <a:pt x="5110660" y="0"/>
                  </a:lnTo>
                  <a:lnTo>
                    <a:pt x="5110660" y="1723477"/>
                  </a:lnTo>
                  <a:lnTo>
                    <a:pt x="1663232" y="1723477"/>
                  </a:lnTo>
                  <a:lnTo>
                    <a:pt x="1632992" y="5442557"/>
                  </a:lnTo>
                  <a:lnTo>
                    <a:pt x="15120" y="5412321"/>
                  </a:lnTo>
                  <a:close/>
                </a:path>
              </a:pathLst>
            </a:cu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899592" y="1556792"/>
              <a:ext cx="3888408" cy="116955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dirty="0">
                  <a:solidFill>
                    <a:srgbClr val="FF0000"/>
                  </a:solidFill>
                </a:rPr>
                <a:t>800nm, ~20TW, ~30fs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altLang="zh-CN" sz="2800" dirty="0">
                  <a:solidFill>
                    <a:srgbClr val="FF0000"/>
                  </a:solidFill>
                </a:rPr>
                <a:t>266nm, 1mJ, 30fs~10ps</a:t>
              </a:r>
            </a:p>
          </p:txBody>
        </p:sp>
      </p:grpSp>
      <p:sp>
        <p:nvSpPr>
          <p:cNvPr id="10" name="Up Arrow 9"/>
          <p:cNvSpPr/>
          <p:nvPr/>
        </p:nvSpPr>
        <p:spPr>
          <a:xfrm>
            <a:off x="611560" y="980728"/>
            <a:ext cx="216024" cy="432048"/>
          </a:xfrm>
          <a:prstGeom prst="up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15" name="Up Arrow 14"/>
          <p:cNvSpPr/>
          <p:nvPr/>
        </p:nvSpPr>
        <p:spPr>
          <a:xfrm>
            <a:off x="4211960" y="980728"/>
            <a:ext cx="216024" cy="432048"/>
          </a:xfrm>
          <a:prstGeom prst="upArrow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836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 Gun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427984" y="836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TS IP</a:t>
            </a:r>
            <a:endParaRPr lang="en-US" dirty="0"/>
          </a:p>
        </p:txBody>
      </p:sp>
      <p:pic>
        <p:nvPicPr>
          <p:cNvPr id="18" name="Picture 7" descr="20TW_las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908050"/>
            <a:ext cx="914400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8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Brief 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Tsinghua University, Beijing</a:t>
            </a:r>
          </a:p>
          <a:p>
            <a:pPr lvl="1"/>
            <a:r>
              <a:rPr lang="en-US" altLang="zh-CN" dirty="0" smtClean="0"/>
              <a:t>~7000 Faculties and Staffs</a:t>
            </a:r>
          </a:p>
          <a:p>
            <a:pPr lvl="1"/>
            <a:r>
              <a:rPr lang="en-US" altLang="zh-CN" dirty="0" smtClean="0"/>
              <a:t>~35000 Students, ~14000 Undergraduate</a:t>
            </a:r>
          </a:p>
          <a:p>
            <a:r>
              <a:rPr lang="en-US" altLang="zh-CN" dirty="0" smtClean="0"/>
              <a:t>Accelerator lab</a:t>
            </a:r>
          </a:p>
          <a:p>
            <a:pPr lvl="1"/>
            <a:r>
              <a:rPr lang="en-US" altLang="zh-CN" dirty="0" smtClean="0"/>
              <a:t>In Department of Engineering Physics</a:t>
            </a:r>
          </a:p>
          <a:p>
            <a:pPr lvl="1"/>
            <a:r>
              <a:rPr lang="en-US" altLang="zh-CN" dirty="0" smtClean="0"/>
              <a:t>16 </a:t>
            </a:r>
            <a:r>
              <a:rPr lang="en-US" altLang="zh-CN" dirty="0"/>
              <a:t>faculties (4 full Professors) and more </a:t>
            </a:r>
            <a:r>
              <a:rPr lang="en-US" altLang="zh-CN" dirty="0" smtClean="0"/>
              <a:t>employee</a:t>
            </a:r>
          </a:p>
          <a:p>
            <a:pPr lvl="1"/>
            <a:r>
              <a:rPr lang="en-US" altLang="zh-CN" dirty="0" smtClean="0"/>
              <a:t>About </a:t>
            </a:r>
            <a:r>
              <a:rPr lang="en-US" altLang="zh-CN" dirty="0"/>
              <a:t>20 graduate students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7860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9"/>
          <p:cNvGrpSpPr>
            <a:grpSpLocks/>
          </p:cNvGrpSpPr>
          <p:nvPr/>
        </p:nvGrpSpPr>
        <p:grpSpPr bwMode="auto">
          <a:xfrm>
            <a:off x="539750" y="1671638"/>
            <a:ext cx="6624638" cy="5141912"/>
            <a:chOff x="431" y="754"/>
            <a:chExt cx="4173" cy="3239"/>
          </a:xfrm>
        </p:grpSpPr>
        <p:pic>
          <p:nvPicPr>
            <p:cNvPr id="23556" name="Picture 4" descr="X-ray profile_sig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754"/>
              <a:ext cx="4173" cy="3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30" name="Line 6"/>
            <p:cNvSpPr>
              <a:spLocks noChangeShapeType="1"/>
            </p:cNvSpPr>
            <p:nvPr/>
          </p:nvSpPr>
          <p:spPr bwMode="auto">
            <a:xfrm>
              <a:off x="1292" y="2296"/>
              <a:ext cx="63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231" name="Line 7"/>
            <p:cNvSpPr>
              <a:spLocks noChangeShapeType="1"/>
            </p:cNvSpPr>
            <p:nvPr/>
          </p:nvSpPr>
          <p:spPr bwMode="auto">
            <a:xfrm>
              <a:off x="1292" y="3339"/>
              <a:ext cx="68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232" name="Text Box 8"/>
            <p:cNvSpPr txBox="1">
              <a:spLocks noChangeArrowheads="1"/>
            </p:cNvSpPr>
            <p:nvPr/>
          </p:nvSpPr>
          <p:spPr bwMode="auto">
            <a:xfrm>
              <a:off x="1066" y="2205"/>
              <a:ext cx="289" cy="1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en-US" altLang="zh-CN">
                  <a:solidFill>
                    <a:srgbClr val="FF0000"/>
                  </a:solidFill>
                </a:rPr>
                <a:t>30 mm Ti window</a:t>
              </a:r>
            </a:p>
          </p:txBody>
        </p:sp>
      </p:grpSp>
      <p:sp>
        <p:nvSpPr>
          <p:cNvPr id="23554" name="Rectangle 3"/>
          <p:cNvSpPr txBox="1">
            <a:spLocks noChangeArrowheads="1"/>
          </p:cNvSpPr>
          <p:nvPr/>
        </p:nvSpPr>
        <p:spPr bwMode="auto">
          <a:xfrm>
            <a:off x="179388" y="1052513"/>
            <a:ext cx="85344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>
                <a:latin typeface="Comic Sans MS" charset="0"/>
              </a:rPr>
              <a:t>X-ray profile measured by CsI screen and EMCCD</a:t>
            </a:r>
          </a:p>
        </p:txBody>
      </p:sp>
      <p:pic>
        <p:nvPicPr>
          <p:cNvPr id="308235" name="Picture 11" descr="X-ray profile_signal_low_ch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35707"/>
            <a:ext cx="5903912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Thomson Scattering </a:t>
            </a:r>
            <a:r>
              <a:rPr lang="en-US" altLang="zh-CN" sz="2800" dirty="0">
                <a:solidFill>
                  <a:schemeClr val="bg1"/>
                </a:solidFill>
                <a:ea typeface="黑体" charset="0"/>
                <a:cs typeface="黑体" charset="0"/>
              </a:rPr>
              <a:t>E</a:t>
            </a: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xperiment</a:t>
            </a:r>
            <a:endParaRPr lang="en-US" altLang="zh-CN" sz="2800" dirty="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66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5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2311483"/>
              </p:ext>
            </p:extLst>
          </p:nvPr>
        </p:nvGraphicFramePr>
        <p:xfrm>
          <a:off x="-38100" y="908050"/>
          <a:ext cx="9182100" cy="594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位图图像" r:id="rId3" imgW="8333333" imgH="5401429" progId="PBrush">
                  <p:embed/>
                </p:oleObj>
              </mc:Choice>
              <mc:Fallback>
                <p:oleObj name="位图图像" r:id="rId3" imgW="8333333" imgH="5401429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8100" y="908050"/>
                        <a:ext cx="9182100" cy="594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6" name="内容占位符 2"/>
          <p:cNvSpPr>
            <a:spLocks noGrp="1"/>
          </p:cNvSpPr>
          <p:nvPr>
            <p:ph idx="4294967295"/>
          </p:nvPr>
        </p:nvSpPr>
        <p:spPr>
          <a:xfrm>
            <a:off x="5652120" y="4437063"/>
            <a:ext cx="3491880" cy="2420937"/>
          </a:xfrm>
          <a:solidFill>
            <a:srgbClr val="002060">
              <a:alpha val="50195"/>
            </a:srgbClr>
          </a:solidFill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Aft>
                <a:spcPct val="0"/>
              </a:spcAft>
              <a:buFont typeface="Wingdings 2" charset="0"/>
              <a:buChar char="ß"/>
            </a:pPr>
            <a:r>
              <a:rPr lang="en-US" altLang="zh-CN" sz="3000" dirty="0">
                <a:solidFill>
                  <a:srgbClr val="FFFF00"/>
                </a:solidFill>
                <a:latin typeface="Arial" charset="0"/>
                <a:ea typeface="MS PGothic" charset="0"/>
              </a:rPr>
              <a:t>CPHS project</a:t>
            </a:r>
          </a:p>
          <a:p>
            <a:pPr lvl="1">
              <a:lnSpc>
                <a:spcPct val="90000"/>
              </a:lnSpc>
              <a:spcAft>
                <a:spcPct val="0"/>
              </a:spcAft>
              <a:buClr>
                <a:srgbClr val="FF0000"/>
              </a:buClr>
              <a:buFont typeface="Wingdings 2" charset="0"/>
              <a:buChar char="Þ"/>
            </a:pPr>
            <a:r>
              <a:rPr lang="en-US" altLang="zh-CN" sz="2600" dirty="0">
                <a:solidFill>
                  <a:srgbClr val="FFFF00"/>
                </a:solidFill>
                <a:latin typeface="Arial" charset="0"/>
                <a:ea typeface="MS PGothic" charset="0"/>
              </a:rPr>
              <a:t>13MeV/50mA, 0.5ms/50Hz</a:t>
            </a:r>
          </a:p>
          <a:p>
            <a:pPr lvl="1">
              <a:lnSpc>
                <a:spcPct val="90000"/>
              </a:lnSpc>
              <a:spcAft>
                <a:spcPct val="0"/>
              </a:spcAft>
              <a:buClr>
                <a:srgbClr val="FF0000"/>
              </a:buClr>
              <a:buFont typeface="Wingdings 2" charset="0"/>
              <a:buChar char="Þ"/>
            </a:pPr>
            <a:r>
              <a:rPr lang="en-US" altLang="zh-CN" sz="2600" dirty="0">
                <a:solidFill>
                  <a:srgbClr val="FFFF00"/>
                </a:solidFill>
                <a:latin typeface="Arial" charset="0"/>
                <a:ea typeface="MS PGothic" charset="0"/>
              </a:rPr>
              <a:t>Neutron target</a:t>
            </a:r>
          </a:p>
          <a:p>
            <a:pPr lvl="1">
              <a:lnSpc>
                <a:spcPct val="90000"/>
              </a:lnSpc>
              <a:spcAft>
                <a:spcPct val="0"/>
              </a:spcAft>
              <a:buClr>
                <a:srgbClr val="FF0000"/>
              </a:buClr>
              <a:buFont typeface="Wingdings 2" charset="0"/>
              <a:buChar char="Þ"/>
            </a:pPr>
            <a:r>
              <a:rPr lang="en-US" altLang="zh-CN" sz="2600" dirty="0">
                <a:solidFill>
                  <a:srgbClr val="FFFF00"/>
                </a:solidFill>
                <a:latin typeface="Arial" charset="0"/>
                <a:ea typeface="MS PGothic" charset="0"/>
              </a:rPr>
              <a:t>Neutron instrument</a:t>
            </a:r>
            <a:endParaRPr lang="zh-CN" altLang="en-US" sz="2600" dirty="0">
              <a:solidFill>
                <a:srgbClr val="FFFF00"/>
              </a:solidFill>
              <a:latin typeface="Arial" charset="0"/>
              <a:ea typeface="MS PGothic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9526" y="188640"/>
            <a:ext cx="5576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n w="11430"/>
                <a:solidFill>
                  <a:srgbClr val="00009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黑体" pitchFamily="49" charset="-122"/>
                <a:cs typeface="Arial"/>
              </a:rPr>
              <a:t>Compact Pulse Hadron Source (</a:t>
            </a:r>
            <a:r>
              <a:rPr lang="en-US" altLang="zh-CN" sz="2000" b="1" dirty="0" smtClean="0">
                <a:ln w="11430"/>
                <a:solidFill>
                  <a:srgbClr val="00009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黑体" pitchFamily="49" charset="-122"/>
                <a:cs typeface="Arial"/>
              </a:rPr>
              <a:t>CPHS)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1322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IMG_307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620713"/>
            <a:ext cx="3641017" cy="27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标题 1"/>
          <p:cNvSpPr txBox="1">
            <a:spLocks/>
          </p:cNvSpPr>
          <p:nvPr/>
        </p:nvSpPr>
        <p:spPr bwMode="auto">
          <a:xfrm>
            <a:off x="797983" y="106363"/>
            <a:ext cx="600075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1800" b="1" i="1" dirty="0" smtClean="0">
                <a:solidFill>
                  <a:srgbClr val="800000"/>
                </a:solidFill>
                <a:ea typeface="MS PGothic" charset="0"/>
                <a:cs typeface="MS PGothic" charset="0"/>
              </a:rPr>
              <a:t>RFQ</a:t>
            </a:r>
            <a:endParaRPr lang="zh-CN" altLang="en-US" sz="1800" b="1" i="1" dirty="0">
              <a:solidFill>
                <a:srgbClr val="800000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6" t="29422" r="1994" b="12260"/>
          <a:stretch>
            <a:fillRect/>
          </a:stretch>
        </p:blipFill>
        <p:spPr bwMode="auto">
          <a:xfrm>
            <a:off x="4644008" y="2014748"/>
            <a:ext cx="3745111" cy="142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1"/>
          <p:cNvSpPr txBox="1">
            <a:spLocks/>
          </p:cNvSpPr>
          <p:nvPr/>
        </p:nvSpPr>
        <p:spPr bwMode="auto">
          <a:xfrm>
            <a:off x="5004048" y="1052736"/>
            <a:ext cx="600075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1800" b="1" i="1" dirty="0" smtClean="0">
                <a:solidFill>
                  <a:srgbClr val="800000"/>
                </a:solidFill>
                <a:ea typeface="MS PGothic" charset="0"/>
                <a:cs typeface="MS PGothic" charset="0"/>
              </a:rPr>
              <a:t>DT</a:t>
            </a:r>
            <a:endParaRPr lang="zh-CN" altLang="en-US" sz="1800" b="1" i="1" dirty="0">
              <a:solidFill>
                <a:srgbClr val="800000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6" name="Picture 104" descr="RF transmission-c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790" y="3717032"/>
            <a:ext cx="4061533" cy="2680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70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Accelerator R&amp;D</a:t>
            </a:r>
          </a:p>
          <a:p>
            <a:pPr lvl="1"/>
            <a:r>
              <a:rPr lang="en-US" altLang="zh-CN" dirty="0" err="1" smtClean="0"/>
              <a:t>Linac</a:t>
            </a:r>
            <a:r>
              <a:rPr lang="en-US" altLang="zh-CN" dirty="0" smtClean="0"/>
              <a:t> tubes</a:t>
            </a:r>
          </a:p>
          <a:p>
            <a:pPr lvl="1"/>
            <a:r>
              <a:rPr lang="en-US" altLang="zh-CN" dirty="0" smtClean="0"/>
              <a:t>Design and build accelerating structures on site</a:t>
            </a:r>
          </a:p>
          <a:p>
            <a:pPr lvl="1"/>
            <a:r>
              <a:rPr lang="en-US" altLang="zh-CN" dirty="0" smtClean="0"/>
              <a:t>High-gradient structure </a:t>
            </a:r>
          </a:p>
          <a:p>
            <a:r>
              <a:rPr lang="en-US" altLang="zh-CN" dirty="0" smtClean="0"/>
              <a:t>Major projects</a:t>
            </a:r>
          </a:p>
          <a:p>
            <a:pPr lvl="1"/>
            <a:r>
              <a:rPr lang="en-US" altLang="zh-CN" dirty="0" smtClean="0"/>
              <a:t>Thomson Scattering X-ray Source</a:t>
            </a:r>
          </a:p>
          <a:p>
            <a:pPr lvl="1"/>
            <a:r>
              <a:rPr lang="en-US" altLang="zh-CN" dirty="0"/>
              <a:t>Compact Pulse Hadron Source </a:t>
            </a:r>
            <a:endParaRPr lang="en-US" altLang="zh-CN" dirty="0" smtClean="0"/>
          </a:p>
          <a:p>
            <a:r>
              <a:rPr lang="en-US" altLang="zh-CN" dirty="0" smtClean="0"/>
              <a:t>Please contact us for details if interested</a:t>
            </a:r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41937" y="5301208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0000"/>
                </a:solidFill>
              </a:rPr>
              <a:t>Thank you for your attention!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93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Activities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/>
              <a:t>Education (undergraduate and graduate)</a:t>
            </a:r>
          </a:p>
          <a:p>
            <a:r>
              <a:rPr lang="en-US" altLang="zh-CN" dirty="0"/>
              <a:t>Low Energy </a:t>
            </a:r>
            <a:r>
              <a:rPr lang="en-US" altLang="zh-CN" dirty="0" smtClean="0"/>
              <a:t>Electron </a:t>
            </a:r>
            <a:r>
              <a:rPr lang="en-US" altLang="zh-CN" dirty="0" err="1" smtClean="0"/>
              <a:t>Linacs</a:t>
            </a:r>
            <a:r>
              <a:rPr lang="en-US" altLang="zh-CN" dirty="0" smtClean="0"/>
              <a:t> </a:t>
            </a:r>
            <a:r>
              <a:rPr lang="en-US" altLang="zh-CN" dirty="0"/>
              <a:t>and Their Applications</a:t>
            </a:r>
          </a:p>
          <a:p>
            <a:r>
              <a:rPr lang="en-US" altLang="zh-CN" dirty="0"/>
              <a:t>RF structure Research and Development</a:t>
            </a:r>
          </a:p>
          <a:p>
            <a:r>
              <a:rPr lang="en-US" altLang="zh-CN" dirty="0" smtClean="0"/>
              <a:t>Compact </a:t>
            </a:r>
            <a:r>
              <a:rPr lang="en-US" altLang="zh-CN" dirty="0"/>
              <a:t>X-ray Light Source (TTX)</a:t>
            </a:r>
          </a:p>
          <a:p>
            <a:r>
              <a:rPr lang="en-US" altLang="zh-CN" dirty="0"/>
              <a:t>Compact Pulse Neutron Sources (CPHS</a:t>
            </a:r>
            <a:r>
              <a:rPr lang="en-US" altLang="zh-CN" dirty="0" smtClean="0"/>
              <a:t>)</a:t>
            </a:r>
          </a:p>
          <a:p>
            <a:endParaRPr lang="en-US" altLang="zh-CN" u="sng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0727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DSCN357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7100" y="1473200"/>
            <a:ext cx="377825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A_DSCN345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1517650"/>
            <a:ext cx="3671888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A_DSCN346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05400" y="4095750"/>
            <a:ext cx="368935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2127250" y="717550"/>
            <a:ext cx="5776913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zh-CN" sz="2800">
                <a:latin typeface="Comic Sans MS" pitchFamily="66" charset="0"/>
              </a:rPr>
              <a:t>Machining Workshop</a:t>
            </a:r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527050" y="5918200"/>
            <a:ext cx="3644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Comic Sans MS" pitchFamily="66" charset="0"/>
              </a:rPr>
              <a:t>high-precision machine tools and CNC Machine</a:t>
            </a:r>
            <a:endParaRPr lang="zh-CN" altLang="en-US" sz="200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68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250" y="1695450"/>
            <a:ext cx="1774825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1816100" y="806450"/>
            <a:ext cx="56007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altLang="zh-CN" sz="2800">
                <a:latin typeface="Comic Sans MS" pitchFamily="66" charset="0"/>
              </a:rPr>
              <a:t>Facility for brazing and baking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77800" y="3473450"/>
            <a:ext cx="22225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 kern="100" dirty="0">
                <a:solidFill>
                  <a:srgbClr val="FF0000"/>
                </a:solidFill>
                <a:latin typeface="Times New Roman"/>
                <a:ea typeface="宋体"/>
                <a:cs typeface="Times New Roman"/>
              </a:rPr>
              <a:t>High-T hydrogen furnace</a:t>
            </a:r>
            <a:endParaRPr lang="zh-CN" altLang="en-US" sz="1400" b="1" kern="100" dirty="0">
              <a:solidFill>
                <a:srgbClr val="FF0000"/>
              </a:solidFill>
              <a:latin typeface="Times New Roman"/>
              <a:ea typeface="宋体"/>
              <a:cs typeface="Times New Roman"/>
            </a:endParaRPr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05050" y="1695450"/>
            <a:ext cx="2205038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349500" y="3429000"/>
            <a:ext cx="2411413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kern="100" dirty="0">
                <a:solidFill>
                  <a:srgbClr val="FF0000"/>
                </a:solidFill>
                <a:latin typeface="Times New Roman"/>
                <a:ea typeface="宋体"/>
                <a:cs typeface="Times New Roman"/>
              </a:rPr>
              <a:t>Medium-T hydrogen furnace</a:t>
            </a:r>
            <a:endParaRPr lang="zh-CN" altLang="en-US" sz="1400" b="1" kern="100" dirty="0">
              <a:solidFill>
                <a:srgbClr val="FF0000"/>
              </a:solidFill>
              <a:latin typeface="Times New Roman"/>
              <a:ea typeface="宋体"/>
              <a:cs typeface="Times New Roman"/>
            </a:endParaRPr>
          </a:p>
        </p:txBody>
      </p:sp>
      <p:pic>
        <p:nvPicPr>
          <p:cNvPr id="21511" name="Picture 1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10100" y="4054475"/>
            <a:ext cx="22113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5321300" y="5832475"/>
            <a:ext cx="11366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b="1" kern="100" dirty="0">
                <a:solidFill>
                  <a:srgbClr val="FF0000"/>
                </a:solidFill>
                <a:latin typeface="Times New Roman"/>
                <a:ea typeface="宋体"/>
                <a:cs typeface="Times New Roman"/>
              </a:rPr>
              <a:t>Baking oven</a:t>
            </a:r>
            <a:endParaRPr lang="zh-CN" altLang="en-US" sz="1400" b="1" kern="100" dirty="0">
              <a:solidFill>
                <a:srgbClr val="FF0000"/>
              </a:solidFill>
              <a:latin typeface="Times New Roman"/>
              <a:ea typeface="宋体"/>
              <a:cs typeface="Times New Roman"/>
            </a:endParaRPr>
          </a:p>
        </p:txBody>
      </p:sp>
      <p:pic>
        <p:nvPicPr>
          <p:cNvPr id="21513" name="Picture 1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200" y="4054475"/>
            <a:ext cx="2127250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520700" y="5788025"/>
            <a:ext cx="1649413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b="1" kern="100" dirty="0">
                <a:solidFill>
                  <a:srgbClr val="FF0000"/>
                </a:solidFill>
                <a:latin typeface="Times New Roman"/>
                <a:ea typeface="宋体"/>
                <a:cs typeface="Times New Roman"/>
              </a:rPr>
              <a:t>Annealing furnace </a:t>
            </a:r>
            <a:endParaRPr lang="zh-CN" altLang="en-US" sz="1400" b="1" kern="100" dirty="0">
              <a:solidFill>
                <a:srgbClr val="FF0000"/>
              </a:solidFill>
              <a:latin typeface="Times New Roman"/>
              <a:ea typeface="宋体"/>
              <a:cs typeface="Times New Roman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54350" y="5788025"/>
            <a:ext cx="1493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b="1" kern="100" dirty="0">
                <a:solidFill>
                  <a:srgbClr val="FF0000"/>
                </a:solidFill>
                <a:latin typeface="Times New Roman"/>
                <a:ea typeface="宋体"/>
                <a:cs typeface="Times New Roman"/>
              </a:rPr>
              <a:t>Vacuum furnace </a:t>
            </a:r>
            <a:endParaRPr lang="zh-CN" altLang="en-US" sz="1400" b="1" kern="100" dirty="0">
              <a:solidFill>
                <a:srgbClr val="FF0000"/>
              </a:solidFill>
              <a:latin typeface="Times New Roman"/>
              <a:ea typeface="宋体"/>
              <a:cs typeface="Times New Roman"/>
            </a:endParaRPr>
          </a:p>
        </p:txBody>
      </p:sp>
      <p:pic>
        <p:nvPicPr>
          <p:cNvPr id="21516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98700" y="4054475"/>
            <a:ext cx="22225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1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49800" y="1695450"/>
            <a:ext cx="2339975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4883150" y="3473450"/>
            <a:ext cx="21717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b="1" kern="100" dirty="0">
                <a:solidFill>
                  <a:srgbClr val="FF0000"/>
                </a:solidFill>
                <a:latin typeface="Times New Roman"/>
                <a:ea typeface="宋体"/>
                <a:cs typeface="Times New Roman"/>
              </a:rPr>
              <a:t>Laser welding machine       </a:t>
            </a:r>
            <a:endParaRPr lang="zh-CN" altLang="en-US" sz="1400" b="1" kern="100" dirty="0">
              <a:solidFill>
                <a:srgbClr val="FF0000"/>
              </a:solidFill>
              <a:latin typeface="Times New Roman"/>
              <a:ea typeface="宋体"/>
              <a:cs typeface="Times New Roman"/>
            </a:endParaRPr>
          </a:p>
        </p:txBody>
      </p:sp>
      <p:pic>
        <p:nvPicPr>
          <p:cNvPr id="21519" name="Picture 16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21500" y="4098925"/>
            <a:ext cx="2138363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7188200" y="5743575"/>
            <a:ext cx="16446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b="1" kern="100" dirty="0">
                <a:solidFill>
                  <a:srgbClr val="FF0000"/>
                </a:solidFill>
                <a:latin typeface="Times New Roman"/>
                <a:ea typeface="宋体"/>
                <a:cs typeface="Times New Roman"/>
              </a:rPr>
              <a:t>Tool microscope      </a:t>
            </a:r>
            <a:endParaRPr lang="zh-CN" altLang="en-US" sz="1400" b="1" kern="100" dirty="0">
              <a:solidFill>
                <a:srgbClr val="FF0000"/>
              </a:solidFill>
              <a:latin typeface="Times New Roman"/>
              <a:ea typeface="宋体"/>
              <a:cs typeface="Times New Roman"/>
            </a:endParaRPr>
          </a:p>
        </p:txBody>
      </p:sp>
      <p:pic>
        <p:nvPicPr>
          <p:cNvPr id="21521" name="Picture 17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372350" y="1651000"/>
            <a:ext cx="14097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/>
        </p:nvSpPr>
        <p:spPr>
          <a:xfrm>
            <a:off x="7505700" y="3517900"/>
            <a:ext cx="1333500" cy="311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b="1" kern="100" dirty="0">
                <a:solidFill>
                  <a:srgbClr val="FF0000"/>
                </a:solidFill>
                <a:latin typeface="Times New Roman"/>
                <a:ea typeface="宋体"/>
                <a:cs typeface="Times New Roman"/>
              </a:rPr>
              <a:t>Leak detector   </a:t>
            </a:r>
            <a:endParaRPr lang="zh-CN" altLang="en-US" sz="1400" b="1" kern="100" dirty="0">
              <a:solidFill>
                <a:srgbClr val="FF0000"/>
              </a:solidFill>
              <a:latin typeface="Times New Roman"/>
              <a:ea typeface="宋体"/>
              <a:cs typeface="Times New Roman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November Collaboration Meeting, CERN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7595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A_DSCN349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35075" y="1428750"/>
            <a:ext cx="311943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A_DSCN358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19663" y="1446213"/>
            <a:ext cx="311943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A_DSCN346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74763" y="3803650"/>
            <a:ext cx="31210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A_DSCN357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86325" y="3827463"/>
            <a:ext cx="311943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Box 8"/>
          <p:cNvSpPr txBox="1">
            <a:spLocks noChangeArrowheads="1"/>
          </p:cNvSpPr>
          <p:nvPr/>
        </p:nvSpPr>
        <p:spPr bwMode="auto">
          <a:xfrm>
            <a:off x="349250" y="877888"/>
            <a:ext cx="8445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folHlink"/>
              </a:buClr>
              <a:buSzPct val="150000"/>
            </a:pPr>
            <a:r>
              <a:rPr lang="en-US" altLang="zh-CN" sz="2400">
                <a:latin typeface="Comic Sans MS" pitchFamily="66" charset="0"/>
              </a:rPr>
              <a:t>Microwave measurement for RF structure</a:t>
            </a:r>
            <a:endParaRPr lang="zh-CN" altLang="en-US" sz="2400">
              <a:latin typeface="Comic Sans MS" pitchFamily="66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127250" y="6184900"/>
            <a:ext cx="4733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SzPct val="150000"/>
            </a:pPr>
            <a:r>
              <a:rPr lang="en-US" altLang="zh-CN" sz="2000">
                <a:latin typeface="Comic Sans MS" pitchFamily="66" charset="0"/>
              </a:rPr>
              <a:t>Two based on SNA, two based on VNA</a:t>
            </a:r>
            <a:endParaRPr lang="zh-CN" altLang="en-US" sz="200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15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  <a:solidFill>
            <a:schemeClr val="bg1"/>
          </a:solidFill>
          <a:ln/>
        </p:spPr>
        <p:txBody>
          <a:bodyPr/>
          <a:lstStyle/>
          <a:p>
            <a:r>
              <a:rPr lang="en-US" altLang="zh-CN" sz="3600"/>
              <a:t>S-band Linacs for X-ray Imaging</a:t>
            </a:r>
          </a:p>
        </p:txBody>
      </p:sp>
      <p:pic>
        <p:nvPicPr>
          <p:cNvPr id="614403" name="Picture 3" descr="2MeV(驻波)低靶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1268413"/>
            <a:ext cx="1622425" cy="2016125"/>
          </a:xfrm>
          <a:prstGeom prst="rect">
            <a:avLst/>
          </a:prstGeom>
          <a:noFill/>
        </p:spPr>
      </p:pic>
      <p:pic>
        <p:nvPicPr>
          <p:cNvPr id="614404" name="Picture 4" descr="15MeV(驻波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516563"/>
            <a:ext cx="4319588" cy="803275"/>
          </a:xfrm>
          <a:prstGeom prst="rect">
            <a:avLst/>
          </a:prstGeom>
          <a:noFill/>
        </p:spPr>
      </p:pic>
      <p:pic>
        <p:nvPicPr>
          <p:cNvPr id="614405" name="Picture 5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1268413"/>
            <a:ext cx="1944687" cy="1720850"/>
          </a:xfrm>
          <a:prstGeom prst="rect">
            <a:avLst/>
          </a:prstGeom>
          <a:noFill/>
        </p:spPr>
      </p:pic>
      <p:pic>
        <p:nvPicPr>
          <p:cNvPr id="614406" name="Picture 6" descr="9MeV(驻波)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3500438"/>
            <a:ext cx="3995738" cy="1554162"/>
          </a:xfrm>
          <a:prstGeom prst="rect">
            <a:avLst/>
          </a:prstGeom>
          <a:noFill/>
        </p:spPr>
      </p:pic>
      <p:pic>
        <p:nvPicPr>
          <p:cNvPr id="614407" name="Picture 7" descr="6MeV(驻波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5013325"/>
            <a:ext cx="2159000" cy="1620838"/>
          </a:xfrm>
          <a:prstGeom prst="rect">
            <a:avLst/>
          </a:prstGeom>
          <a:noFill/>
        </p:spPr>
      </p:pic>
      <p:pic>
        <p:nvPicPr>
          <p:cNvPr id="614408" name="Picture 8" descr="4MeV(驻波)D车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8888" y="3284538"/>
            <a:ext cx="1728787" cy="1647825"/>
          </a:xfrm>
          <a:prstGeom prst="rect">
            <a:avLst/>
          </a:prstGeom>
          <a:noFill/>
        </p:spPr>
      </p:pic>
      <p:sp>
        <p:nvSpPr>
          <p:cNvPr id="614409" name="Text Box 9"/>
          <p:cNvSpPr txBox="1">
            <a:spLocks noChangeArrowheads="1"/>
          </p:cNvSpPr>
          <p:nvPr/>
        </p:nvSpPr>
        <p:spPr bwMode="auto">
          <a:xfrm>
            <a:off x="3492500" y="1557338"/>
            <a:ext cx="1366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1.5 MeV SW Linac</a:t>
            </a:r>
          </a:p>
        </p:txBody>
      </p:sp>
      <p:sp>
        <p:nvSpPr>
          <p:cNvPr id="614410" name="Text Box 10"/>
          <p:cNvSpPr txBox="1">
            <a:spLocks noChangeArrowheads="1"/>
          </p:cNvSpPr>
          <p:nvPr/>
        </p:nvSpPr>
        <p:spPr bwMode="auto">
          <a:xfrm>
            <a:off x="7524750" y="1989138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2 MeV SW Linac</a:t>
            </a:r>
          </a:p>
        </p:txBody>
      </p:sp>
      <p:sp>
        <p:nvSpPr>
          <p:cNvPr id="614411" name="Text Box 11"/>
          <p:cNvSpPr txBox="1">
            <a:spLocks noChangeArrowheads="1"/>
          </p:cNvSpPr>
          <p:nvPr/>
        </p:nvSpPr>
        <p:spPr bwMode="auto">
          <a:xfrm>
            <a:off x="2916238" y="3644900"/>
            <a:ext cx="1223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4 MeV SW Linac</a:t>
            </a:r>
          </a:p>
        </p:txBody>
      </p:sp>
      <p:sp>
        <p:nvSpPr>
          <p:cNvPr id="614412" name="Text Box 12"/>
          <p:cNvSpPr txBox="1">
            <a:spLocks noChangeArrowheads="1"/>
          </p:cNvSpPr>
          <p:nvPr/>
        </p:nvSpPr>
        <p:spPr bwMode="auto">
          <a:xfrm>
            <a:off x="7380288" y="5516563"/>
            <a:ext cx="1223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6 MeV SW Linac</a:t>
            </a:r>
          </a:p>
        </p:txBody>
      </p:sp>
      <p:sp>
        <p:nvSpPr>
          <p:cNvPr id="614413" name="Text Box 13"/>
          <p:cNvSpPr txBox="1">
            <a:spLocks noChangeArrowheads="1"/>
          </p:cNvSpPr>
          <p:nvPr/>
        </p:nvSpPr>
        <p:spPr bwMode="auto">
          <a:xfrm>
            <a:off x="6084888" y="3716338"/>
            <a:ext cx="1223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9 MeV SW Linac</a:t>
            </a:r>
          </a:p>
        </p:txBody>
      </p:sp>
      <p:sp>
        <p:nvSpPr>
          <p:cNvPr id="614414" name="Text Box 14"/>
          <p:cNvSpPr txBox="1">
            <a:spLocks noChangeArrowheads="1"/>
          </p:cNvSpPr>
          <p:nvPr/>
        </p:nvSpPr>
        <p:spPr bwMode="auto">
          <a:xfrm>
            <a:off x="2916238" y="4941888"/>
            <a:ext cx="1366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15 MeV SW Linac</a:t>
            </a:r>
          </a:p>
        </p:txBody>
      </p:sp>
    </p:spTree>
    <p:extLst>
      <p:ext uri="{BB962C8B-B14F-4D97-AF65-F5344CB8AC3E}">
        <p14:creationId xmlns:p14="http://schemas.microsoft.com/office/powerpoint/2010/main" val="39229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2"/>
          <p:cNvSpPr>
            <a:spLocks noChangeArrowheads="1"/>
          </p:cNvSpPr>
          <p:nvPr/>
        </p:nvSpPr>
        <p:spPr bwMode="auto">
          <a:xfrm>
            <a:off x="755650" y="549275"/>
            <a:ext cx="698976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1" lang="en-US" altLang="zh-CN" sz="4000">
                <a:ea typeface="隶书" pitchFamily="49" charset="-122"/>
              </a:rPr>
              <a:t>X Band Accelerating Structure</a:t>
            </a:r>
          </a:p>
        </p:txBody>
      </p:sp>
      <p:grpSp>
        <p:nvGrpSpPr>
          <p:cNvPr id="611331" name="Group 3"/>
          <p:cNvGrpSpPr>
            <a:grpSpLocks/>
          </p:cNvGrpSpPr>
          <p:nvPr/>
        </p:nvGrpSpPr>
        <p:grpSpPr bwMode="auto">
          <a:xfrm>
            <a:off x="683568" y="1484784"/>
            <a:ext cx="3348037" cy="4824412"/>
            <a:chOff x="340" y="618"/>
            <a:chExt cx="2292" cy="3583"/>
          </a:xfrm>
        </p:grpSpPr>
        <p:pic>
          <p:nvPicPr>
            <p:cNvPr id="61133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0" y="618"/>
              <a:ext cx="2292" cy="3583"/>
            </a:xfrm>
            <a:prstGeom prst="rect">
              <a:avLst/>
            </a:prstGeom>
            <a:noFill/>
          </p:spPr>
        </p:pic>
        <p:sp>
          <p:nvSpPr>
            <p:cNvPr id="611333" name="Text Box 5"/>
            <p:cNvSpPr txBox="1">
              <a:spLocks noChangeArrowheads="1"/>
            </p:cNvSpPr>
            <p:nvPr/>
          </p:nvSpPr>
          <p:spPr bwMode="auto">
            <a:xfrm>
              <a:off x="385" y="1797"/>
              <a:ext cx="1043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F3300"/>
                  </a:solidFill>
                  <a:latin typeface="黑体" pitchFamily="49" charset="-122"/>
                  <a:ea typeface="黑体" pitchFamily="49" charset="-122"/>
                </a:rPr>
                <a:t>X Band</a:t>
              </a:r>
            </a:p>
          </p:txBody>
        </p:sp>
        <p:sp>
          <p:nvSpPr>
            <p:cNvPr id="611334" name="Text Box 6"/>
            <p:cNvSpPr txBox="1">
              <a:spLocks noChangeArrowheads="1"/>
            </p:cNvSpPr>
            <p:nvPr/>
          </p:nvSpPr>
          <p:spPr bwMode="auto">
            <a:xfrm>
              <a:off x="1338" y="2251"/>
              <a:ext cx="1270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S Band</a:t>
              </a:r>
            </a:p>
          </p:txBody>
        </p:sp>
      </p:grpSp>
      <p:pic>
        <p:nvPicPr>
          <p:cNvPr id="611336" name="Picture 8" descr="XB13"/>
          <p:cNvPicPr>
            <a:picLocks noChangeAspect="1" noChangeArrowheads="1"/>
          </p:cNvPicPr>
          <p:nvPr/>
        </p:nvPicPr>
        <p:blipFill>
          <a:blip r:embed="rId4">
            <a:lum bright="18000" contrast="18000"/>
          </a:blip>
          <a:srcRect/>
          <a:stretch>
            <a:fillRect/>
          </a:stretch>
        </p:blipFill>
        <p:spPr bwMode="auto">
          <a:xfrm>
            <a:off x="4788024" y="1484784"/>
            <a:ext cx="3240088" cy="2206625"/>
          </a:xfrm>
          <a:prstGeom prst="rect">
            <a:avLst/>
          </a:prstGeom>
          <a:noFill/>
        </p:spPr>
      </p:pic>
      <p:pic>
        <p:nvPicPr>
          <p:cNvPr id="611337" name="Picture 9" descr="加速管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077072"/>
            <a:ext cx="3240484" cy="187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1338" name="Text Box 10"/>
          <p:cNvSpPr txBox="1">
            <a:spLocks noChangeArrowheads="1"/>
          </p:cNvSpPr>
          <p:nvPr/>
        </p:nvSpPr>
        <p:spPr bwMode="auto">
          <a:xfrm>
            <a:off x="4788024" y="5949280"/>
            <a:ext cx="35988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dirty="0"/>
              <a:t>X-band 6MeV Accelerating tube</a:t>
            </a:r>
          </a:p>
        </p:txBody>
      </p:sp>
      <p:sp>
        <p:nvSpPr>
          <p:cNvPr id="611339" name="Text Box 11"/>
          <p:cNvSpPr txBox="1">
            <a:spLocks noChangeArrowheads="1"/>
          </p:cNvSpPr>
          <p:nvPr/>
        </p:nvSpPr>
        <p:spPr bwMode="auto">
          <a:xfrm>
            <a:off x="4716016" y="3645024"/>
            <a:ext cx="36718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dirty="0"/>
              <a:t>X-band 2.5MeV Accelerating tube</a:t>
            </a:r>
          </a:p>
        </p:txBody>
      </p:sp>
    </p:spTree>
    <p:extLst>
      <p:ext uri="{BB962C8B-B14F-4D97-AF65-F5344CB8AC3E}">
        <p14:creationId xmlns:p14="http://schemas.microsoft.com/office/powerpoint/2010/main" val="3008760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Medical Applications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937951"/>
              </p:ext>
            </p:extLst>
          </p:nvPr>
        </p:nvGraphicFramePr>
        <p:xfrm>
          <a:off x="827583" y="2204864"/>
          <a:ext cx="3793475" cy="309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BMP 图像" r:id="rId3" imgW="2162160" imgH="1628640" progId="Paint.Picture">
                  <p:embed/>
                </p:oleObj>
              </mc:Choice>
              <mc:Fallback>
                <p:oleObj name="BMP 图像" r:id="rId3" imgW="2162160" imgH="162864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3" y="2204864"/>
                        <a:ext cx="3793475" cy="30963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542271"/>
              </p:ext>
            </p:extLst>
          </p:nvPr>
        </p:nvGraphicFramePr>
        <p:xfrm>
          <a:off x="4788024" y="2204864"/>
          <a:ext cx="4088670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位图图像" r:id="rId5" imgW="2161905" imgH="1476190" progId="PBrush">
                  <p:embed/>
                </p:oleObj>
              </mc:Choice>
              <mc:Fallback>
                <p:oleObj name="位图图像" r:id="rId5" imgW="2161905" imgH="1476190" progId="PBrush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204864"/>
                        <a:ext cx="4088670" cy="30243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54187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330</TotalTime>
  <Words>479</Words>
  <Application>Microsoft Office PowerPoint</Application>
  <PresentationFormat>全屏显示(4:3)</PresentationFormat>
  <Paragraphs>127</Paragraphs>
  <Slides>23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27" baseType="lpstr">
      <vt:lpstr>平衡</vt:lpstr>
      <vt:lpstr>BMP 图像</vt:lpstr>
      <vt:lpstr>位图图像</vt:lpstr>
      <vt:lpstr>Visio</vt:lpstr>
      <vt:lpstr>Accelerator Activities at Tsinghua University</vt:lpstr>
      <vt:lpstr>Brief Introduction</vt:lpstr>
      <vt:lpstr>Activities</vt:lpstr>
      <vt:lpstr>PowerPoint 演示文稿</vt:lpstr>
      <vt:lpstr>PowerPoint 演示文稿</vt:lpstr>
      <vt:lpstr>PowerPoint 演示文稿</vt:lpstr>
      <vt:lpstr>S-band Linacs for X-ray Imaging</vt:lpstr>
      <vt:lpstr>PowerPoint 演示文稿</vt:lpstr>
      <vt:lpstr>Medical Applications</vt:lpstr>
      <vt:lpstr>Cargo Inspection System</vt:lpstr>
      <vt:lpstr>PowerPoint 演示文稿</vt:lpstr>
      <vt:lpstr>PowerPoint 演示文稿</vt:lpstr>
      <vt:lpstr>PowerPoint 演示文稿</vt:lpstr>
      <vt:lpstr>Choke-mode structure</vt:lpstr>
      <vt:lpstr>High gradient structure production</vt:lpstr>
      <vt:lpstr>High gradient structure study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Summary</vt:lpstr>
    </vt:vector>
  </TitlesOfParts>
  <Company>Tsinghua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 on Choke-mode damped accelerating structures for CLIC main linac</dc:title>
  <dc:creator>Jiaru Shi</dc:creator>
  <cp:lastModifiedBy>Jiaru Shi</cp:lastModifiedBy>
  <cp:revision>52</cp:revision>
  <dcterms:created xsi:type="dcterms:W3CDTF">2013-01-30T05:33:49Z</dcterms:created>
  <dcterms:modified xsi:type="dcterms:W3CDTF">2013-01-31T03:59:17Z</dcterms:modified>
</cp:coreProperties>
</file>