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3" r:id="rId3"/>
    <p:sldId id="277" r:id="rId4"/>
    <p:sldId id="278" r:id="rId5"/>
    <p:sldId id="279" r:id="rId6"/>
    <p:sldId id="276" r:id="rId7"/>
    <p:sldId id="275" r:id="rId8"/>
    <p:sldId id="257" r:id="rId9"/>
    <p:sldId id="265" r:id="rId10"/>
    <p:sldId id="280" r:id="rId11"/>
    <p:sldId id="262" r:id="rId12"/>
    <p:sldId id="267" r:id="rId13"/>
    <p:sldId id="281" r:id="rId14"/>
    <p:sldId id="271" r:id="rId15"/>
    <p:sldId id="270" r:id="rId16"/>
    <p:sldId id="282" r:id="rId17"/>
    <p:sldId id="263" r:id="rId18"/>
    <p:sldId id="268" r:id="rId19"/>
    <p:sldId id="264" r:id="rId20"/>
    <p:sldId id="25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4DD3"/>
    <a:srgbClr val="E63AD2"/>
    <a:srgbClr val="1AF8ED"/>
    <a:srgbClr val="28F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9" autoAdjust="0"/>
    <p:restoredTop sz="93773" autoAdjust="0"/>
  </p:normalViewPr>
  <p:slideViewPr>
    <p:cSldViewPr>
      <p:cViewPr>
        <p:scale>
          <a:sx n="100" d="100"/>
          <a:sy n="100" d="100"/>
        </p:scale>
        <p:origin x="-288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i\imartini\Desktop\Photoemission%20LAB\MEASUREMENT\20121030_AmplifierResponse\Ampli_Gain_measureme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03363517258175"/>
          <c:y val="9.1866233372741704E-2"/>
          <c:w val="0.75204505686789203"/>
          <c:h val="0.7092399387576551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intercept val="0"/>
            <c:dispRSqr val="1"/>
            <c:dispEq val="1"/>
            <c:trendlineLbl>
              <c:layout>
                <c:manualLayout>
                  <c:x val="0.1018759842519685"/>
                  <c:y val="0.23100685331000292"/>
                </c:manualLayout>
              </c:layout>
              <c:numFmt formatCode="General" sourceLinked="0"/>
              <c:spPr>
                <a:solidFill>
                  <a:schemeClr val="bg1"/>
                </a:solidFill>
              </c:spPr>
            </c:trendlineLbl>
          </c:trendline>
          <c:xVal>
            <c:numRef>
              <c:f>Sheet1!$A$6:$A$15</c:f>
              <c:numCache>
                <c:formatCode>0.00</c:formatCode>
                <c:ptCount val="10"/>
                <c:pt idx="0">
                  <c:v>1.98</c:v>
                </c:pt>
                <c:pt idx="1">
                  <c:v>3.9</c:v>
                </c:pt>
                <c:pt idx="2">
                  <c:v>5.58</c:v>
                </c:pt>
                <c:pt idx="3">
                  <c:v>7.52</c:v>
                </c:pt>
                <c:pt idx="4">
                  <c:v>9.06</c:v>
                </c:pt>
                <c:pt idx="5">
                  <c:v>11</c:v>
                </c:pt>
                <c:pt idx="6">
                  <c:v>12.76</c:v>
                </c:pt>
                <c:pt idx="7">
                  <c:v>14.22</c:v>
                </c:pt>
                <c:pt idx="8">
                  <c:v>18.2</c:v>
                </c:pt>
                <c:pt idx="9">
                  <c:v>20.3</c:v>
                </c:pt>
              </c:numCache>
            </c:numRef>
          </c:xVal>
          <c:yVal>
            <c:numRef>
              <c:f>Sheet1!$B$6:$B$15</c:f>
              <c:numCache>
                <c:formatCode>0.0</c:formatCode>
                <c:ptCount val="10"/>
                <c:pt idx="0">
                  <c:v>55.8</c:v>
                </c:pt>
                <c:pt idx="1">
                  <c:v>103.8</c:v>
                </c:pt>
                <c:pt idx="2" formatCode="0">
                  <c:v>153</c:v>
                </c:pt>
                <c:pt idx="3" formatCode="0">
                  <c:v>203</c:v>
                </c:pt>
                <c:pt idx="4" formatCode="0">
                  <c:v>249</c:v>
                </c:pt>
                <c:pt idx="5">
                  <c:v>300.5</c:v>
                </c:pt>
                <c:pt idx="6" formatCode="0">
                  <c:v>355</c:v>
                </c:pt>
                <c:pt idx="7" formatCode="0">
                  <c:v>406</c:v>
                </c:pt>
                <c:pt idx="8" formatCode="0">
                  <c:v>449</c:v>
                </c:pt>
                <c:pt idx="9" formatCode="0">
                  <c:v>506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940864"/>
        <c:axId val="103942784"/>
      </c:scatterChart>
      <c:valAx>
        <c:axId val="103940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V_input (mV)</a:t>
                </a:r>
              </a:p>
            </c:rich>
          </c:tx>
          <c:layout>
            <c:manualLayout>
              <c:xMode val="edge"/>
              <c:yMode val="edge"/>
              <c:x val="0.39403565179352584"/>
              <c:y val="0.8905092592592595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03942784"/>
        <c:crosses val="autoZero"/>
        <c:crossBetween val="midCat"/>
        <c:majorUnit val="5"/>
      </c:valAx>
      <c:valAx>
        <c:axId val="1039427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V-output(mV)</a:t>
                </a:r>
              </a:p>
            </c:rich>
          </c:tx>
          <c:layout>
            <c:manualLayout>
              <c:xMode val="edge"/>
              <c:yMode val="edge"/>
              <c:x val="1.828499460863315E-2"/>
              <c:y val="0.28636728195196165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0394086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EE290-1C9C-4ED6-85FD-70AF472047BF}" type="datetimeFigureOut">
              <a:rPr lang="en-GB" smtClean="0"/>
              <a:pPr/>
              <a:t>29/01/2013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BA45A-D81A-4FBA-BBB0-EAD2AA5199C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493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A45A-D81A-4FBA-BBB0-EAD2AA5199C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15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A45A-D81A-4FBA-BBB0-EAD2AA5199C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15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A45A-D81A-4FBA-BBB0-EAD2AA5199C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15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A45A-D81A-4FBA-BBB0-EAD2AA5199C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15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A45A-D81A-4FBA-BBB0-EAD2AA5199C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15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A45A-D81A-4FBA-BBB0-EAD2AA5199C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15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A45A-D81A-4FBA-BBB0-EAD2AA5199C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15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8C703-5759-4A28-A527-E240E512E698}" type="datetime1">
              <a:rPr lang="en-GB" smtClean="0"/>
              <a:t>29/01/2013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32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91D77-45B5-488E-901C-AACFFF47551C}" type="datetime1">
              <a:rPr lang="en-GB" smtClean="0"/>
              <a:t>29/01/2013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3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B8E3B-636E-4D27-BF26-01BCA6A00E46}" type="datetime1">
              <a:rPr lang="en-GB" smtClean="0"/>
              <a:t>29/01/2013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12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9677-A961-4012-9474-28C46AD4A7B1}" type="datetime1">
              <a:rPr lang="en-GB" smtClean="0"/>
              <a:t>29/01/2013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92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2DFB-C358-4C27-BE25-7CC47ABB1672}" type="datetime1">
              <a:rPr lang="en-GB" smtClean="0"/>
              <a:t>29/01/2013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306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3BC02-D28E-4655-AA02-55D8F0E8F438}" type="datetime1">
              <a:rPr lang="en-GB" smtClean="0"/>
              <a:t>29/01/2013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75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FAEF7-3FD7-4684-BA68-03BAF69423D6}" type="datetime1">
              <a:rPr lang="en-GB" smtClean="0"/>
              <a:t>29/01/2013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38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6236-BD57-4C90-B257-F861CE8DD634}" type="datetime1">
              <a:rPr lang="en-GB" smtClean="0"/>
              <a:t>29/01/2013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39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13B7C-F194-4EAA-BD9D-F0001D9EA58B}" type="datetime1">
              <a:rPr lang="en-GB" smtClean="0"/>
              <a:t>29/01/2013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63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5DE47-081E-4CCE-AD3C-BF5D26302CF1}" type="datetime1">
              <a:rPr lang="en-GB" smtClean="0"/>
              <a:t>29/01/2013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393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270A-DF12-43CA-84F5-E58C235F2168}" type="datetime1">
              <a:rPr lang="en-GB" smtClean="0"/>
              <a:t>29/01/2013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01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61D85-713F-4CE7-82B4-157022A3A6E5}" type="datetime1">
              <a:rPr lang="en-GB" smtClean="0"/>
              <a:t>29/01/2013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7C513-DF80-4F64-B213-E35C9B2C26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27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13" Type="http://schemas.openxmlformats.org/officeDocument/2006/relationships/image" Target="../media/image38.png"/><Relationship Id="rId3" Type="http://schemas.openxmlformats.org/officeDocument/2006/relationships/image" Target="../media/image3.jpeg"/><Relationship Id="rId7" Type="http://schemas.openxmlformats.org/officeDocument/2006/relationships/image" Target="../media/image41.png"/><Relationship Id="rId12" Type="http://schemas.openxmlformats.org/officeDocument/2006/relationships/image" Target="../media/image4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3.png"/><Relationship Id="rId5" Type="http://schemas.openxmlformats.org/officeDocument/2006/relationships/image" Target="../media/image281.png"/><Relationship Id="rId15" Type="http://schemas.openxmlformats.org/officeDocument/2006/relationships/image" Target="../media/image46.png"/><Relationship Id="rId10" Type="http://schemas.openxmlformats.org/officeDocument/2006/relationships/image" Target="../media/image160.png"/><Relationship Id="rId4" Type="http://schemas.openxmlformats.org/officeDocument/2006/relationships/image" Target="../media/image271.png"/><Relationship Id="rId9" Type="http://schemas.openxmlformats.org/officeDocument/2006/relationships/image" Target="../media/image42.png"/><Relationship Id="rId1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3.jpe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gi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3.jpeg"/><Relationship Id="rId9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gi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.jpe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gi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1.png"/><Relationship Id="rId4" Type="http://schemas.openxmlformats.org/officeDocument/2006/relationships/image" Target="../media/image3.jpe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9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7.png"/><Relationship Id="rId5" Type="http://schemas.openxmlformats.org/officeDocument/2006/relationships/image" Target="../media/image3.jpe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1.gif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57808" y="3255119"/>
            <a:ext cx="7772400" cy="147002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PHOTOEMISSION MEASUREMENTS ON COPPER SURFACES</a:t>
            </a:r>
            <a:endParaRPr lang="en-GB" sz="4000" b="1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7564" y="4735879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I. Martini, E. Chevallay, V. Fedosseev, C. Hessler, </a:t>
            </a:r>
            <a:r>
              <a:rPr lang="en-US" sz="2000" dirty="0" err="1" smtClean="0"/>
              <a:t>M.Martyanov</a:t>
            </a:r>
            <a:endParaRPr lang="en-GB" sz="20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28799"/>
            <a:ext cx="1168635" cy="113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95896"/>
            <a:ext cx="1357040" cy="135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91580" y="128584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CLIC WORKSHOP 2013</a:t>
            </a:r>
            <a:endParaRPr lang="en-US" sz="4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9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77815" y="285343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COMPARISON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8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408562" y="1124744"/>
                <a:ext cx="1333955" cy="6379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>
                          <a:latin typeface="Cambria Math"/>
                        </a:rPr>
                        <m:t>𝛥</m:t>
                      </m:r>
                      <m:r>
                        <m:rPr>
                          <m:sty m:val="p"/>
                        </m:rPr>
                        <a:rPr lang="el-GR" sz="1200" i="1" smtClean="0">
                          <a:latin typeface="Cambria Math"/>
                        </a:rPr>
                        <m:t>ϕ</m:t>
                      </m:r>
                      <m:r>
                        <a:rPr lang="en-GB" sz="1200" i="1"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GB" sz="1200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1200" i="1"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GB" sz="1200" i="1" smtClean="0">
                                  <a:latin typeface="Cambria Math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latin typeface="Cambria Math"/>
                                </a:rPr>
                                <m:t>β</m:t>
                              </m:r>
                              <m:r>
                                <a:rPr lang="en-GB" sz="1200" i="1">
                                  <a:latin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n-GB" sz="1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2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1200" i="1">
                                  <a:latin typeface="Cambria Math"/>
                                </a:rPr>
                                <m:t>4</m:t>
                              </m:r>
                              <m:r>
                                <a:rPr lang="en-GB" sz="1200" i="1">
                                  <a:latin typeface="Cambria Math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i="1">
                                      <a:latin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2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8562" y="1124744"/>
                <a:ext cx="1333955" cy="63799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2915397" y="1229805"/>
                <a:ext cx="1136593" cy="4429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/>
                        </a:rPr>
                        <m:t>𝛥</m:t>
                      </m:r>
                      <m:r>
                        <m:rPr>
                          <m:sty m:val="p"/>
                        </m:rPr>
                        <a:rPr lang="el-GR" sz="1200" i="1" smtClean="0">
                          <a:latin typeface="Cambria Math"/>
                        </a:rPr>
                        <m:t>ϕ</m:t>
                      </m:r>
                      <m:r>
                        <a:rPr lang="en-GB" sz="1200" i="1" smtClean="0">
                          <a:latin typeface="Cambria Math"/>
                        </a:rPr>
                        <m:t>+</m:t>
                      </m:r>
                      <m:r>
                        <a:rPr lang="en-GB" sz="1200" i="1" smtClean="0">
                          <a:latin typeface="Cambria Math"/>
                        </a:rPr>
                        <m:t>h</m:t>
                      </m:r>
                      <m:r>
                        <a:rPr lang="en-GB" sz="1200" i="1" smtClean="0">
                          <a:latin typeface="Cambria Math"/>
                        </a:rPr>
                        <m:t>𝜈</m:t>
                      </m:r>
                      <m:r>
                        <a:rPr lang="en-GB" sz="12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/>
                            </a:rPr>
                            <m:t>h</m:t>
                          </m:r>
                          <m:r>
                            <a:rPr lang="en-GB" sz="1200" i="1">
                              <a:latin typeface="Cambria Math"/>
                            </a:rPr>
                            <m:t>𝑐</m:t>
                          </m:r>
                        </m:num>
                        <m:den>
                          <m:sSup>
                            <m:sSupPr>
                              <m:ctrlPr>
                                <a:rPr lang="en-GB" sz="12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1200" i="1">
                                  <a:latin typeface="Cambria Math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sz="12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397" y="1229805"/>
                <a:ext cx="1136593" cy="442942"/>
              </a:xfrm>
              <a:prstGeom prst="rect">
                <a:avLst/>
              </a:prstGeom>
              <a:blipFill rotWithShape="1">
                <a:blip r:embed="rId5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31559" y="1010075"/>
                <a:ext cx="32923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REMARK:</a:t>
                </a:r>
                <a:r>
                  <a:rPr lang="en-US" sz="1400" b="1" dirty="0" smtClean="0"/>
                  <a:t> Effective wavelength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400" b="1" i="1">
                            <a:latin typeface="Cambria Math"/>
                          </a:rPr>
                          <m:t>𝝀</m:t>
                        </m:r>
                      </m:e>
                      <m:sup>
                        <m:r>
                          <a:rPr lang="en-GB" sz="1400" b="1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1400" b="1" dirty="0" smtClean="0"/>
                  <a:t> </a:t>
                </a:r>
                <a:endParaRPr lang="en-GB" sz="1400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59" y="1010075"/>
                <a:ext cx="3292369" cy="307777"/>
              </a:xfrm>
              <a:prstGeom prst="rect">
                <a:avLst/>
              </a:prstGeom>
              <a:blipFill rotWithShape="1">
                <a:blip r:embed="rId6"/>
                <a:stretch>
                  <a:fillRect l="-556" t="-2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5796136" y="1198493"/>
            <a:ext cx="2754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Work function lowering due to electric field (</a:t>
            </a:r>
            <a:r>
              <a:rPr lang="en-US" sz="1200" dirty="0" err="1" smtClean="0"/>
              <a:t>Schottky</a:t>
            </a:r>
            <a:r>
              <a:rPr lang="en-US" sz="1200" dirty="0" smtClean="0"/>
              <a:t> Effect)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739091" y="1671191"/>
            <a:ext cx="2400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CERN Lab:                      </a:t>
            </a:r>
            <a:r>
              <a:rPr lang="en-US" sz="1200" dirty="0" smtClean="0"/>
              <a:t>7 MV/m</a:t>
            </a:r>
          </a:p>
          <a:p>
            <a:r>
              <a:rPr lang="en-US" sz="1200" dirty="0" smtClean="0"/>
              <a:t>                                         355 nm</a:t>
            </a:r>
            <a:endParaRPr lang="en-GB" sz="1200" dirty="0"/>
          </a:p>
        </p:txBody>
      </p:sp>
      <p:sp>
        <p:nvSpPr>
          <p:cNvPr id="30" name="Right Brace 29"/>
          <p:cNvSpPr/>
          <p:nvPr/>
        </p:nvSpPr>
        <p:spPr>
          <a:xfrm>
            <a:off x="2915816" y="1671191"/>
            <a:ext cx="396044" cy="4425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347864" y="1724035"/>
                <a:ext cx="15841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200" i="1" smtClean="0">
                        <a:latin typeface="Cambria Math"/>
                      </a:rPr>
                      <m:t>𝛥</m:t>
                    </m:r>
                    <m:r>
                      <m:rPr>
                        <m:sty m:val="p"/>
                      </m:rPr>
                      <a:rPr lang="el-GR" sz="1200" i="1" smtClean="0">
                        <a:latin typeface="Cambria Math"/>
                      </a:rPr>
                      <m:t>ϕ</m:t>
                    </m:r>
                  </m:oMath>
                </a14:m>
                <a:r>
                  <a:rPr lang="en-GB" sz="1200" dirty="0"/>
                  <a:t> 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~</m:t>
                    </m:r>
                  </m:oMath>
                </a14:m>
                <a:r>
                  <a:rPr lang="en-GB" sz="1200" dirty="0" smtClean="0"/>
                  <a:t> 0.10 </a:t>
                </a:r>
                <a:r>
                  <a:rPr lang="en-GB" sz="1200" dirty="0" err="1" smtClean="0"/>
                  <a:t>eV</a:t>
                </a:r>
                <a:r>
                  <a:rPr lang="en-GB" sz="1200" dirty="0" smtClean="0"/>
                  <a:t>      </a:t>
                </a:r>
                <a:endParaRPr lang="en-GB" sz="12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1724035"/>
                <a:ext cx="1584176" cy="276999"/>
              </a:xfrm>
              <a:prstGeom prst="rect">
                <a:avLst/>
              </a:prstGeom>
              <a:blipFill rotWithShape="1">
                <a:blip r:embed="rId7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739091" y="2175247"/>
            <a:ext cx="2384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Tsinghua </a:t>
            </a:r>
            <a:r>
              <a:rPr lang="en-US" sz="1200" b="1" dirty="0" smtClean="0">
                <a:solidFill>
                  <a:srgbClr val="FF0000"/>
                </a:solidFill>
              </a:rPr>
              <a:t>Facility:</a:t>
            </a:r>
            <a:r>
              <a:rPr lang="en-US" sz="1200" dirty="0" smtClean="0"/>
              <a:t>        54 MV/m</a:t>
            </a:r>
          </a:p>
          <a:p>
            <a:r>
              <a:rPr lang="en-US" sz="1200" dirty="0" smtClean="0"/>
              <a:t>                                        400 nm</a:t>
            </a:r>
            <a:endParaRPr lang="en-GB" sz="1200" dirty="0"/>
          </a:p>
        </p:txBody>
      </p:sp>
      <p:sp>
        <p:nvSpPr>
          <p:cNvPr id="33" name="Right Brace 32"/>
          <p:cNvSpPr/>
          <p:nvPr/>
        </p:nvSpPr>
        <p:spPr>
          <a:xfrm>
            <a:off x="2915816" y="2156083"/>
            <a:ext cx="396044" cy="4616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644008" y="1796043"/>
                <a:ext cx="15121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/>
                          </a:rPr>
                          <m:t>𝜆</m:t>
                        </m:r>
                      </m:e>
                      <m:sup>
                        <m:r>
                          <a:rPr lang="en-GB" sz="1200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sz="1200" dirty="0"/>
                  <a:t> 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~</m:t>
                    </m:r>
                  </m:oMath>
                </a14:m>
                <a:r>
                  <a:rPr lang="en-GB" sz="1200" dirty="0" smtClean="0"/>
                  <a:t> </a:t>
                </a:r>
                <a:r>
                  <a:rPr lang="en-GB" sz="1200" b="1" dirty="0" smtClean="0"/>
                  <a:t>346 nm </a:t>
                </a:r>
                <a:r>
                  <a:rPr lang="en-GB" sz="1200" dirty="0" smtClean="0"/>
                  <a:t>(</a:t>
                </a:r>
                <a:r>
                  <a:rPr lang="el-GR" sz="1200" dirty="0" smtClean="0"/>
                  <a:t>β</a:t>
                </a:r>
                <a:r>
                  <a:rPr lang="en-US" sz="1200" dirty="0" smtClean="0"/>
                  <a:t>=1)</a:t>
                </a:r>
                <a:endParaRPr lang="en-GB" sz="12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1796043"/>
                <a:ext cx="1512168" cy="276999"/>
              </a:xfrm>
              <a:prstGeom prst="rect">
                <a:avLst/>
              </a:prstGeom>
              <a:blipFill rotWithShape="1">
                <a:blip r:embed="rId8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3347864" y="2280353"/>
                <a:ext cx="15841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200" i="1" smtClean="0">
                        <a:latin typeface="Cambria Math"/>
                      </a:rPr>
                      <m:t>𝛥</m:t>
                    </m:r>
                    <m:r>
                      <m:rPr>
                        <m:sty m:val="p"/>
                      </m:rPr>
                      <a:rPr lang="el-GR" sz="1200" i="1" smtClean="0">
                        <a:latin typeface="Cambria Math"/>
                      </a:rPr>
                      <m:t>ϕ</m:t>
                    </m:r>
                  </m:oMath>
                </a14:m>
                <a:r>
                  <a:rPr lang="en-GB" sz="1200" dirty="0"/>
                  <a:t> 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~</m:t>
                    </m:r>
                  </m:oMath>
                </a14:m>
                <a:r>
                  <a:rPr lang="en-GB" sz="1200" dirty="0" smtClean="0"/>
                  <a:t> 0.28 </a:t>
                </a:r>
                <a:r>
                  <a:rPr lang="en-GB" sz="1200" dirty="0" err="1" smtClean="0"/>
                  <a:t>eV</a:t>
                </a:r>
                <a:r>
                  <a:rPr lang="en-GB" sz="1200" dirty="0" smtClean="0"/>
                  <a:t>      </a:t>
                </a:r>
                <a:endParaRPr lang="en-GB" sz="12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2280353"/>
                <a:ext cx="1584176" cy="276999"/>
              </a:xfrm>
              <a:prstGeom prst="rect">
                <a:avLst/>
              </a:prstGeom>
              <a:blipFill rotWithShape="1">
                <a:blip r:embed="rId9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644008" y="2242579"/>
                <a:ext cx="15121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/>
                          </a:rPr>
                          <m:t>𝜆</m:t>
                        </m:r>
                      </m:e>
                      <m:sup>
                        <m:r>
                          <a:rPr lang="en-GB" sz="1200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sz="1200" dirty="0"/>
                  <a:t> 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~</m:t>
                    </m:r>
                  </m:oMath>
                </a14:m>
                <a:r>
                  <a:rPr lang="en-GB" sz="1200" dirty="0" smtClean="0"/>
                  <a:t> </a:t>
                </a:r>
                <a:r>
                  <a:rPr lang="en-GB" sz="1200" b="1" dirty="0" smtClean="0"/>
                  <a:t>368 nm </a:t>
                </a:r>
                <a:r>
                  <a:rPr lang="en-GB" sz="1200" dirty="0"/>
                  <a:t>(</a:t>
                </a:r>
                <a:r>
                  <a:rPr lang="el-GR" sz="1200" dirty="0"/>
                  <a:t>β</a:t>
                </a:r>
                <a:r>
                  <a:rPr lang="en-US" sz="1200" dirty="0"/>
                  <a:t>=1</a:t>
                </a:r>
                <a:r>
                  <a:rPr lang="en-US" sz="1200" dirty="0" smtClean="0"/>
                  <a:t>)</a:t>
                </a:r>
                <a:endParaRPr lang="en-GB" sz="12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2242579"/>
                <a:ext cx="1512168" cy="276999"/>
              </a:xfrm>
              <a:prstGeom prst="rect">
                <a:avLst/>
              </a:prstGeom>
              <a:blipFill rotWithShape="1">
                <a:blip r:embed="rId10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6372200" y="1796043"/>
                <a:ext cx="18722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/>
                          </a:rPr>
                          <m:t>𝜆</m:t>
                        </m:r>
                      </m:e>
                      <m:sup>
                        <m:r>
                          <a:rPr lang="en-GB" sz="1200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sz="1200" dirty="0"/>
                  <a:t> 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~</m:t>
                    </m:r>
                  </m:oMath>
                </a14:m>
                <a:r>
                  <a:rPr lang="en-GB" sz="1200" dirty="0" smtClean="0"/>
                  <a:t> </a:t>
                </a:r>
                <a:r>
                  <a:rPr lang="en-GB" sz="1200" b="1" dirty="0" smtClean="0"/>
                  <a:t>335 nm </a:t>
                </a:r>
                <a:r>
                  <a:rPr lang="en-GB" sz="1200" dirty="0" smtClean="0"/>
                  <a:t>(</a:t>
                </a:r>
                <a:r>
                  <a:rPr lang="el-GR" sz="1200" dirty="0" smtClean="0"/>
                  <a:t>β</a:t>
                </a:r>
                <a:r>
                  <a:rPr lang="en-US" sz="1200" dirty="0" smtClean="0"/>
                  <a:t>=5)</a:t>
                </a:r>
                <a:endParaRPr lang="en-GB" sz="12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1796043"/>
                <a:ext cx="1872208" cy="276999"/>
              </a:xfrm>
              <a:prstGeom prst="rect">
                <a:avLst/>
              </a:prstGeom>
              <a:blipFill rotWithShape="1">
                <a:blip r:embed="rId11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372200" y="2242577"/>
                <a:ext cx="18722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/>
                          </a:rPr>
                          <m:t>𝜆</m:t>
                        </m:r>
                      </m:e>
                      <m:sup>
                        <m:r>
                          <a:rPr lang="en-GB" sz="1200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sz="1200" dirty="0"/>
                  <a:t> 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~</m:t>
                    </m:r>
                  </m:oMath>
                </a14:m>
                <a:r>
                  <a:rPr lang="en-GB" sz="1200" dirty="0" smtClean="0"/>
                  <a:t> </a:t>
                </a:r>
                <a:r>
                  <a:rPr lang="en-GB" sz="1200" b="1" dirty="0" smtClean="0"/>
                  <a:t>334 nm </a:t>
                </a:r>
                <a:r>
                  <a:rPr lang="en-GB" sz="1200" dirty="0" smtClean="0"/>
                  <a:t>(</a:t>
                </a:r>
                <a:r>
                  <a:rPr lang="el-GR" sz="1200" dirty="0" smtClean="0"/>
                  <a:t>β</a:t>
                </a:r>
                <a:r>
                  <a:rPr lang="en-US" sz="1200" dirty="0" smtClean="0"/>
                  <a:t>=5)</a:t>
                </a:r>
                <a:endParaRPr lang="en-GB" sz="12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2242577"/>
                <a:ext cx="1872208" cy="276999"/>
              </a:xfrm>
              <a:prstGeom prst="rect">
                <a:avLst/>
              </a:prstGeom>
              <a:blipFill rotWithShape="1">
                <a:blip r:embed="rId12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56" y="2852462"/>
            <a:ext cx="3691974" cy="2985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2293965" y="4653136"/>
            <a:ext cx="18272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[Courtesy of J. Power et al.] 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39091" y="2604109"/>
            <a:ext cx="32923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Tsinghua Facility </a:t>
            </a:r>
            <a:endParaRPr lang="en-GB" sz="1600" b="1" dirty="0"/>
          </a:p>
        </p:txBody>
      </p:sp>
      <p:pic>
        <p:nvPicPr>
          <p:cNvPr id="50" name="Picture 5" descr="\\cern.ch\dfs\Users\i\imartini\Desktop\Photoemission LAB\MEASUREMENT\2plug\355 nm\09112012\2plug_355_ampl_stat(8points)_2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50098"/>
            <a:ext cx="4378222" cy="282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168063" y="2677360"/>
            <a:ext cx="32923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CERN Lab</a:t>
            </a:r>
            <a:endParaRPr lang="en-GB" sz="16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314512" y="5281463"/>
            <a:ext cx="2282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Laser energy (</a:t>
            </a:r>
            <a:r>
              <a:rPr lang="en-US" sz="1400" dirty="0" err="1"/>
              <a:t>m</a:t>
            </a:r>
            <a:r>
              <a:rPr lang="en-US" sz="1400" dirty="0" err="1" smtClean="0"/>
              <a:t>J</a:t>
            </a:r>
            <a:r>
              <a:rPr lang="en-US" sz="1400" dirty="0" smtClean="0"/>
              <a:t>)</a:t>
            </a:r>
          </a:p>
          <a:p>
            <a:pPr algn="ctr"/>
            <a:r>
              <a:rPr lang="en-US" sz="1400" dirty="0" smtClean="0"/>
              <a:t> 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464618" y="6065429"/>
            <a:ext cx="6259241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Same range of energy but 3 orders of magnitude difference in charge.</a:t>
            </a:r>
            <a:endParaRPr lang="en-GB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913143" y="5644197"/>
            <a:ext cx="3084756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Linear trend</a:t>
            </a:r>
            <a:endParaRPr lang="en-GB" sz="1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816129" y="5382587"/>
            <a:ext cx="22820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Laser energy (</a:t>
            </a:r>
            <a:r>
              <a:rPr lang="el-GR" sz="1400" dirty="0" smtClean="0"/>
              <a:t>μ</a:t>
            </a:r>
            <a:r>
              <a:rPr lang="en-US" sz="1400" dirty="0" smtClean="0"/>
              <a:t>J)</a:t>
            </a:r>
          </a:p>
          <a:p>
            <a:pPr algn="ctr"/>
            <a:r>
              <a:rPr lang="en-US" sz="1400" dirty="0" smtClean="0"/>
              <a:t> </a:t>
            </a:r>
            <a:endParaRPr lang="en-GB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5092394" y="5661248"/>
            <a:ext cx="3535918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Quadratic trend</a:t>
            </a:r>
            <a:endParaRPr lang="en-GB" sz="1400" b="1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3709151" y="4200097"/>
            <a:ext cx="228201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Charge (</a:t>
            </a:r>
            <a:r>
              <a:rPr lang="en-US" sz="1400" dirty="0" err="1" smtClean="0"/>
              <a:t>fC</a:t>
            </a:r>
            <a:r>
              <a:rPr lang="en-US" sz="1400" dirty="0" smtClean="0"/>
              <a:t>) 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2774989" y="3074476"/>
                <a:ext cx="11457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lang="en-US" sz="1200" b="1" i="1" smtClean="0">
                            <a:latin typeface="Cambria Math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sz="1200" b="1" dirty="0" smtClean="0"/>
                  <a:t>= 54 MV/m</a:t>
                </a:r>
                <a:endParaRPr lang="en-GB" sz="1200" b="1" baseline="300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4989" y="3074476"/>
                <a:ext cx="1145749" cy="276999"/>
              </a:xfrm>
              <a:prstGeom prst="rect">
                <a:avLst/>
              </a:prstGeom>
              <a:blipFill rotWithShape="1">
                <a:blip r:embed="rId15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11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28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6137" y="19616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COMPARISON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0122" y="4203550"/>
            <a:ext cx="8124878" cy="11695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Intense electron emission due to plasma formation</a:t>
            </a:r>
            <a:r>
              <a:rPr lang="en-US" sz="1400" b="1" dirty="0">
                <a:solidFill>
                  <a:srgbClr val="FF0000"/>
                </a:solidFill>
              </a:rPr>
              <a:t>:</a:t>
            </a:r>
            <a:r>
              <a:rPr lang="en-GB" sz="1400" dirty="0" smtClean="0"/>
              <a:t> </a:t>
            </a:r>
          </a:p>
          <a:p>
            <a:r>
              <a:rPr lang="en-GB" sz="1400" dirty="0" smtClean="0"/>
              <a:t>For </a:t>
            </a:r>
            <a:r>
              <a:rPr lang="en-GB" sz="1400" b="1" dirty="0" err="1"/>
              <a:t>ps</a:t>
            </a:r>
            <a:r>
              <a:rPr lang="en-GB" sz="1400" dirty="0"/>
              <a:t> laser pulses and </a:t>
            </a:r>
            <a:r>
              <a:rPr lang="en-GB" sz="1400" b="1" dirty="0"/>
              <a:t>high electric field gradient</a:t>
            </a:r>
            <a:r>
              <a:rPr lang="en-GB" sz="1400" dirty="0"/>
              <a:t>: laser-induced plasma formation has been observed with subsequent emission of intense electrons (several orders of magnitude higher than normal photoelectrons)</a:t>
            </a:r>
            <a:r>
              <a:rPr lang="en-GB" sz="1400" baseline="30000" dirty="0"/>
              <a:t>[4]</a:t>
            </a:r>
            <a:r>
              <a:rPr lang="en-US" sz="1400" dirty="0"/>
              <a:t>. The </a:t>
            </a:r>
            <a:r>
              <a:rPr lang="en-US" sz="1400" b="1" dirty="0"/>
              <a:t>thresholds</a:t>
            </a:r>
            <a:r>
              <a:rPr lang="en-US" sz="1400" dirty="0"/>
              <a:t> </a:t>
            </a:r>
            <a:r>
              <a:rPr lang="en-US" sz="1400" dirty="0" smtClean="0"/>
              <a:t>for this phenomena are</a:t>
            </a:r>
            <a:r>
              <a:rPr lang="en-US" sz="1400" dirty="0"/>
              <a:t>: </a:t>
            </a:r>
            <a:r>
              <a:rPr lang="en-GB" sz="1400" b="1" dirty="0"/>
              <a:t>10</a:t>
            </a:r>
            <a:r>
              <a:rPr lang="en-GB" sz="1400" b="1" baseline="30000" dirty="0"/>
              <a:t>9</a:t>
            </a:r>
            <a:r>
              <a:rPr lang="en-GB" sz="1400" b="1" dirty="0"/>
              <a:t> W/cm</a:t>
            </a:r>
            <a:r>
              <a:rPr lang="en-GB" sz="1400" b="1" baseline="30000" dirty="0"/>
              <a:t>2 </a:t>
            </a:r>
            <a:r>
              <a:rPr lang="en-GB" sz="1400" dirty="0"/>
              <a:t>(for 70 MV/m peak electric field, </a:t>
            </a:r>
            <a:r>
              <a:rPr lang="en-GB" sz="1400" dirty="0" err="1"/>
              <a:t>rf</a:t>
            </a:r>
            <a:r>
              <a:rPr lang="en-GB" sz="1400" dirty="0"/>
              <a:t> gun) </a:t>
            </a:r>
            <a:endParaRPr lang="en-GB" sz="1400" dirty="0" smtClean="0"/>
          </a:p>
          <a:p>
            <a:r>
              <a:rPr lang="en-GB" sz="1400" b="1" dirty="0" smtClean="0"/>
              <a:t>                                                                         10</a:t>
            </a:r>
            <a:r>
              <a:rPr lang="en-GB" sz="1400" b="1" baseline="30000" dirty="0" smtClean="0"/>
              <a:t>11</a:t>
            </a:r>
            <a:r>
              <a:rPr lang="en-GB" sz="1400" b="1" dirty="0" smtClean="0"/>
              <a:t> </a:t>
            </a:r>
            <a:r>
              <a:rPr lang="en-GB" sz="1400" b="1" dirty="0"/>
              <a:t>W/cm</a:t>
            </a:r>
            <a:r>
              <a:rPr lang="en-GB" sz="1400" b="1" baseline="30000" dirty="0"/>
              <a:t>2  </a:t>
            </a:r>
            <a:r>
              <a:rPr lang="en-GB" sz="1400" dirty="0"/>
              <a:t>(for 7 </a:t>
            </a:r>
            <a:r>
              <a:rPr lang="en-GB" sz="1400" dirty="0" smtClean="0"/>
              <a:t>kV/m</a:t>
            </a:r>
            <a:r>
              <a:rPr lang="en-GB" sz="1400" dirty="0"/>
              <a:t>, dc gun</a:t>
            </a:r>
            <a:r>
              <a:rPr lang="en-GB" sz="1400" dirty="0" smtClean="0"/>
              <a:t>).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40541" y="2060848"/>
            <a:ext cx="2153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FF0000"/>
                </a:solidFill>
              </a:rPr>
              <a:t>CERN Lab:                     </a:t>
            </a:r>
            <a:r>
              <a:rPr lang="en-US" sz="1400" dirty="0" smtClean="0"/>
              <a:t>1 </a:t>
            </a:r>
            <a:r>
              <a:rPr lang="en-US" sz="1400" dirty="0" err="1" smtClean="0"/>
              <a:t>mJ</a:t>
            </a:r>
            <a:endParaRPr lang="en-US" sz="1400" dirty="0" smtClean="0"/>
          </a:p>
          <a:p>
            <a:pPr algn="r"/>
            <a:r>
              <a:rPr lang="en-US" sz="1400" dirty="0" smtClean="0"/>
              <a:t>1 mm</a:t>
            </a:r>
            <a:r>
              <a:rPr lang="en-US" sz="1400" baseline="30000" dirty="0" smtClean="0"/>
              <a:t>2</a:t>
            </a:r>
          </a:p>
          <a:p>
            <a:pPr algn="r"/>
            <a:r>
              <a:rPr lang="en-US" sz="1400" dirty="0" smtClean="0"/>
              <a:t>5 </a:t>
            </a:r>
            <a:r>
              <a:rPr lang="en-US" sz="1400" dirty="0" smtClean="0">
                <a:solidFill>
                  <a:srgbClr val="FF0000"/>
                </a:solidFill>
              </a:rPr>
              <a:t>ns</a:t>
            </a:r>
          </a:p>
        </p:txBody>
      </p:sp>
      <p:sp>
        <p:nvSpPr>
          <p:cNvPr id="18" name="Right Brace 17"/>
          <p:cNvSpPr/>
          <p:nvPr/>
        </p:nvSpPr>
        <p:spPr>
          <a:xfrm>
            <a:off x="2621470" y="2060848"/>
            <a:ext cx="396044" cy="7386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222824" y="2169263"/>
                <a:ext cx="19252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Fluence</m:t>
                    </m:r>
                  </m:oMath>
                </a14:m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/>
                      </a:rPr>
                      <m:t>~</m:t>
                    </m:r>
                  </m:oMath>
                </a14:m>
                <a:r>
                  <a:rPr lang="en-GB" sz="1400" dirty="0" smtClean="0"/>
                  <a:t> </a:t>
                </a:r>
                <a:r>
                  <a:rPr lang="en-GB" sz="1400" b="1" dirty="0" smtClean="0"/>
                  <a:t>2∙10</a:t>
                </a:r>
                <a:r>
                  <a:rPr lang="en-GB" sz="1400" b="1" baseline="30000" dirty="0" smtClean="0"/>
                  <a:t>7</a:t>
                </a:r>
                <a:r>
                  <a:rPr lang="en-GB" sz="1400" b="1" dirty="0" smtClean="0"/>
                  <a:t> W/cm</a:t>
                </a:r>
                <a:r>
                  <a:rPr lang="en-GB" sz="1400" b="1" baseline="30000" dirty="0" smtClean="0"/>
                  <a:t>2</a:t>
                </a:r>
              </a:p>
              <a:p>
                <a:endParaRPr lang="en-US" sz="1400" dirty="0" err="1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824" y="2169263"/>
                <a:ext cx="1925240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540541" y="3171020"/>
            <a:ext cx="22799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FF0000"/>
                </a:solidFill>
              </a:rPr>
              <a:t>Tsinghua Facility:         </a:t>
            </a:r>
            <a:r>
              <a:rPr lang="en-US" sz="1400" dirty="0" smtClean="0"/>
              <a:t>100 µJ</a:t>
            </a:r>
          </a:p>
          <a:p>
            <a:pPr algn="r"/>
            <a:r>
              <a:rPr lang="en-US" sz="1400" dirty="0" smtClean="0"/>
              <a:t>1 mm</a:t>
            </a:r>
            <a:r>
              <a:rPr lang="en-US" sz="1400" baseline="30000" dirty="0" smtClean="0"/>
              <a:t>2</a:t>
            </a:r>
          </a:p>
          <a:p>
            <a:pPr algn="r"/>
            <a:r>
              <a:rPr lang="en-US" sz="1400" dirty="0"/>
              <a:t>1 </a:t>
            </a:r>
            <a:r>
              <a:rPr lang="en-US" sz="1400" dirty="0" err="1" smtClean="0">
                <a:solidFill>
                  <a:srgbClr val="FF0000"/>
                </a:solidFill>
              </a:rPr>
              <a:t>ps</a:t>
            </a:r>
            <a:endParaRPr lang="en-US" sz="1400" baseline="30000" dirty="0">
              <a:solidFill>
                <a:srgbClr val="FF0000"/>
              </a:solidFill>
            </a:endParaRPr>
          </a:p>
        </p:txBody>
      </p:sp>
      <p:sp>
        <p:nvSpPr>
          <p:cNvPr id="21" name="Right Brace 20"/>
          <p:cNvSpPr/>
          <p:nvPr/>
        </p:nvSpPr>
        <p:spPr>
          <a:xfrm>
            <a:off x="2621470" y="3171021"/>
            <a:ext cx="396044" cy="7386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193505" y="3386463"/>
                <a:ext cx="55180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Fluence</m:t>
                    </m:r>
                  </m:oMath>
                </a14:m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/>
                      </a:rPr>
                      <m:t>~</m:t>
                    </m:r>
                  </m:oMath>
                </a14:m>
                <a:r>
                  <a:rPr lang="en-GB" sz="1400" dirty="0" smtClean="0"/>
                  <a:t> </a:t>
                </a:r>
                <a:r>
                  <a:rPr lang="en-GB" sz="1400" b="1" dirty="0" smtClean="0"/>
                  <a:t>10</a:t>
                </a:r>
                <a:r>
                  <a:rPr lang="en-GB" sz="1400" b="1" baseline="30000" dirty="0" smtClean="0"/>
                  <a:t>10</a:t>
                </a:r>
                <a:r>
                  <a:rPr lang="en-GB" sz="1400" b="1" dirty="0" smtClean="0"/>
                  <a:t> W/cm</a:t>
                </a:r>
                <a:r>
                  <a:rPr lang="en-GB" sz="1400" b="1" baseline="30000" dirty="0" smtClean="0"/>
                  <a:t>2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505" y="3386463"/>
                <a:ext cx="5518055" cy="307777"/>
              </a:xfrm>
              <a:prstGeom prst="rect">
                <a:avLst/>
              </a:prstGeom>
              <a:blipFill rotWithShape="1">
                <a:blip r:embed="rId4"/>
                <a:stretch>
                  <a:fillRect t="-2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56507" y="5853171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[3] W. Zhang et al</a:t>
            </a:r>
            <a:r>
              <a:rPr lang="en-US" sz="1000" i="1" dirty="0" smtClean="0"/>
              <a:t>., “</a:t>
            </a:r>
            <a:r>
              <a:rPr lang="en-US" sz="1000" i="1" dirty="0" err="1" smtClean="0"/>
              <a:t>Modelling</a:t>
            </a:r>
            <a:r>
              <a:rPr lang="en-US" sz="1000" i="1" dirty="0" smtClean="0"/>
              <a:t> </a:t>
            </a:r>
            <a:r>
              <a:rPr lang="en-US" sz="1000" i="1" dirty="0"/>
              <a:t>and Analysis of UV Laser Micromachining of Copper</a:t>
            </a:r>
            <a:r>
              <a:rPr lang="en-US" sz="1000" i="1" dirty="0" smtClean="0"/>
              <a:t>”, </a:t>
            </a:r>
            <a:r>
              <a:rPr lang="en-US" sz="1000" dirty="0" err="1"/>
              <a:t>Int</a:t>
            </a:r>
            <a:r>
              <a:rPr lang="en-US" sz="1000" dirty="0"/>
              <a:t> J </a:t>
            </a:r>
            <a:r>
              <a:rPr lang="en-US" sz="1000" dirty="0" err="1"/>
              <a:t>Adv</a:t>
            </a:r>
            <a:r>
              <a:rPr lang="en-US" sz="1000" dirty="0"/>
              <a:t> </a:t>
            </a:r>
            <a:r>
              <a:rPr lang="en-US" sz="1000" dirty="0" err="1"/>
              <a:t>Manuf</a:t>
            </a:r>
            <a:r>
              <a:rPr lang="en-US" sz="1000" dirty="0"/>
              <a:t> </a:t>
            </a:r>
            <a:r>
              <a:rPr lang="en-US" sz="1000" dirty="0" err="1"/>
              <a:t>Technol</a:t>
            </a:r>
            <a:r>
              <a:rPr lang="en-US" sz="1000" dirty="0"/>
              <a:t> (2001) </a:t>
            </a:r>
            <a:r>
              <a:rPr lang="en-US" sz="1000" dirty="0" smtClean="0"/>
              <a:t>18:323–331</a:t>
            </a:r>
          </a:p>
          <a:p>
            <a:r>
              <a:rPr lang="en-US" sz="1000" dirty="0" smtClean="0"/>
              <a:t>[4] X.J. Wang et al., </a:t>
            </a:r>
            <a:r>
              <a:rPr lang="en-US" sz="1000" i="1" dirty="0" smtClean="0"/>
              <a:t>“Intense electron emission due to picosecond laser-produced plasmas in high gradient electric fields</a:t>
            </a:r>
            <a:r>
              <a:rPr lang="en-US" sz="1000" dirty="0" smtClean="0"/>
              <a:t>”, J. Appl. Phys. 72 (3), 1 August 1992</a:t>
            </a:r>
            <a:endParaRPr lang="en-GB" sz="10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31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461843" y="1268760"/>
            <a:ext cx="8432079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difference between the </a:t>
            </a:r>
            <a:r>
              <a:rPr lang="en-US" sz="1400" dirty="0" err="1" smtClean="0"/>
              <a:t>Schottky</a:t>
            </a:r>
            <a:r>
              <a:rPr lang="en-US" sz="1400" dirty="0" smtClean="0"/>
              <a:t> enabled photoemission data taken at Tsinghua Facility and at CERN could be maybe explained by the different </a:t>
            </a:r>
            <a:r>
              <a:rPr lang="en-US" sz="1400" b="1" dirty="0" smtClean="0"/>
              <a:t>laser </a:t>
            </a:r>
            <a:r>
              <a:rPr lang="en-US" sz="1400" b="1" dirty="0" err="1" smtClean="0"/>
              <a:t>fluence</a:t>
            </a:r>
            <a:r>
              <a:rPr lang="en-US" sz="1400" b="1" dirty="0" smtClean="0"/>
              <a:t> </a:t>
            </a:r>
            <a:r>
              <a:rPr lang="en-US" sz="1400" dirty="0" smtClean="0"/>
              <a:t>involved in the two experiments.</a:t>
            </a:r>
            <a:endParaRPr lang="en-GB" sz="1400" i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868144" y="2169263"/>
                <a:ext cx="302577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Threshold for plasma </a:t>
                </a:r>
                <a:r>
                  <a:rPr lang="en-US" sz="1400" b="1" dirty="0" smtClean="0"/>
                  <a:t>formation</a:t>
                </a:r>
                <a:r>
                  <a:rPr lang="en-US" sz="1600" baseline="30000" dirty="0"/>
                  <a:t>[3</a:t>
                </a:r>
                <a:r>
                  <a:rPr lang="en-US" sz="1600" baseline="30000" dirty="0" smtClean="0"/>
                  <a:t>]</a:t>
                </a:r>
                <a:r>
                  <a:rPr lang="en-US" sz="1600" dirty="0" smtClean="0"/>
                  <a:t>:</a:t>
                </a:r>
                <a:endParaRPr lang="en-GB" sz="1600" dirty="0"/>
              </a:p>
              <a:p>
                <a:r>
                  <a:rPr lang="en-US" sz="1400" dirty="0" err="1" smtClean="0"/>
                  <a:t>Fluence</a:t>
                </a:r>
                <a:r>
                  <a:rPr lang="en-GB" sz="1400" dirty="0" smtClean="0"/>
                  <a:t>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/>
                      </a:rPr>
                      <m:t>~</m:t>
                    </m:r>
                  </m:oMath>
                </a14:m>
                <a:r>
                  <a:rPr lang="en-GB" sz="1400" dirty="0"/>
                  <a:t> 5∙10</a:t>
                </a:r>
                <a:r>
                  <a:rPr lang="en-GB" sz="1400" baseline="30000" dirty="0"/>
                  <a:t>8</a:t>
                </a:r>
                <a:r>
                  <a:rPr lang="en-GB" sz="1400" dirty="0"/>
                  <a:t> </a:t>
                </a:r>
                <a:r>
                  <a:rPr lang="en-GB" sz="1400" dirty="0" smtClean="0"/>
                  <a:t>W/cm</a:t>
                </a:r>
                <a:r>
                  <a:rPr lang="en-GB" sz="1400" baseline="30000" dirty="0" smtClean="0"/>
                  <a:t>2</a:t>
                </a:r>
              </a:p>
              <a:p>
                <a:r>
                  <a:rPr lang="en-US" sz="1400" dirty="0"/>
                  <a:t>for </a:t>
                </a:r>
                <a:r>
                  <a:rPr lang="en-US" sz="1400" dirty="0" smtClean="0"/>
                  <a:t>ns pulses of </a:t>
                </a:r>
                <a:r>
                  <a:rPr lang="el-GR" sz="1400" dirty="0" smtClean="0"/>
                  <a:t>λ</a:t>
                </a:r>
                <a:r>
                  <a:rPr lang="en-US" sz="1400" dirty="0"/>
                  <a:t>=355 </a:t>
                </a:r>
                <a:r>
                  <a:rPr lang="en-US" sz="1400" dirty="0" smtClean="0"/>
                  <a:t>on copper.</a:t>
                </a:r>
                <a:endParaRPr lang="en-GB" sz="1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169263"/>
                <a:ext cx="3025778" cy="769441"/>
              </a:xfrm>
              <a:prstGeom prst="rect">
                <a:avLst/>
              </a:prstGeom>
              <a:blipFill rotWithShape="1">
                <a:blip r:embed="rId6"/>
                <a:stretch>
                  <a:fillRect l="-605" t="-2381"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Down Arrow 25"/>
          <p:cNvSpPr/>
          <p:nvPr/>
        </p:nvSpPr>
        <p:spPr>
          <a:xfrm>
            <a:off x="4185444" y="3717032"/>
            <a:ext cx="103471" cy="360040"/>
          </a:xfrm>
          <a:prstGeom prst="downArrow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82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28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35576" y="19616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CONCLUSION AND OUTLOOK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1057722"/>
            <a:ext cx="8784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1) For measurement driven by </a:t>
            </a:r>
            <a:r>
              <a:rPr lang="el-GR" sz="1400" dirty="0" smtClean="0"/>
              <a:t>λ</a:t>
            </a:r>
            <a:r>
              <a:rPr lang="en-US" sz="1400" dirty="0" smtClean="0"/>
              <a:t>=266 we observed a single photon photoemission and a QE </a:t>
            </a:r>
            <a:r>
              <a:rPr lang="en-US" sz="1400" dirty="0"/>
              <a:t>consistent </a:t>
            </a:r>
            <a:r>
              <a:rPr lang="en-US" sz="1400" dirty="0" smtClean="0"/>
              <a:t>with previous measurement on copper. </a:t>
            </a:r>
          </a:p>
          <a:p>
            <a:endParaRPr lang="en-US" sz="1400" dirty="0" smtClean="0"/>
          </a:p>
          <a:p>
            <a:r>
              <a:rPr lang="en-US" sz="1400" dirty="0" smtClean="0"/>
              <a:t>2) We observed non linear </a:t>
            </a:r>
            <a:r>
              <a:rPr lang="en-US" sz="1400" dirty="0" err="1" smtClean="0"/>
              <a:t>behaviour</a:t>
            </a:r>
            <a:r>
              <a:rPr lang="en-US" sz="1400" dirty="0" smtClean="0"/>
              <a:t> in </a:t>
            </a:r>
            <a:r>
              <a:rPr lang="en-US" sz="1400" dirty="0"/>
              <a:t>photoemission measurement on copper for </a:t>
            </a:r>
            <a:r>
              <a:rPr lang="el-GR" sz="1400" dirty="0"/>
              <a:t>λ</a:t>
            </a:r>
            <a:r>
              <a:rPr lang="en-US" sz="1400" dirty="0"/>
              <a:t>=355 </a:t>
            </a:r>
            <a:r>
              <a:rPr lang="en-US" sz="1400" dirty="0" smtClean="0"/>
              <a:t>nm and a very small charge (</a:t>
            </a:r>
            <a:r>
              <a:rPr lang="en-US" sz="1400" dirty="0" err="1" smtClean="0"/>
              <a:t>fC</a:t>
            </a:r>
            <a:r>
              <a:rPr lang="en-US" sz="1400" dirty="0" smtClean="0"/>
              <a:t>).</a:t>
            </a:r>
          </a:p>
          <a:p>
            <a:endParaRPr lang="en-US" sz="1400" dirty="0" smtClean="0"/>
          </a:p>
          <a:p>
            <a:r>
              <a:rPr lang="en-US" sz="1400" dirty="0"/>
              <a:t>3</a:t>
            </a:r>
            <a:r>
              <a:rPr lang="en-US" sz="1400" dirty="0" smtClean="0"/>
              <a:t>) The </a:t>
            </a:r>
            <a:r>
              <a:rPr lang="en-US" sz="1400" dirty="0" err="1" smtClean="0"/>
              <a:t>Schottky</a:t>
            </a:r>
            <a:r>
              <a:rPr lang="en-US" sz="1400" dirty="0" smtClean="0"/>
              <a:t> Enabled Photoemission measurement done at Tsinghua Facility [1],[2] can maybe be explained by intense electron emission due to picoseconds laser-produced plasmas. </a:t>
            </a:r>
          </a:p>
          <a:p>
            <a:endParaRPr lang="en-US" sz="1400" dirty="0" smtClean="0"/>
          </a:p>
          <a:p>
            <a:r>
              <a:rPr lang="en-US" sz="1400" dirty="0" smtClean="0"/>
              <a:t>4) The photoemission data at </a:t>
            </a:r>
            <a:r>
              <a:rPr lang="el-GR" sz="1400" dirty="0"/>
              <a:t>λ</a:t>
            </a:r>
            <a:r>
              <a:rPr lang="en-US" sz="1400" dirty="0"/>
              <a:t>=355 nm </a:t>
            </a:r>
            <a:r>
              <a:rPr lang="en-US" sz="1400" dirty="0" smtClean="0"/>
              <a:t>is very well </a:t>
            </a:r>
            <a:r>
              <a:rPr lang="en-US" sz="1400" dirty="0"/>
              <a:t>fitted by a parabola with a </a:t>
            </a:r>
            <a:r>
              <a:rPr lang="en-US" sz="1400" b="1" dirty="0"/>
              <a:t>linear term</a:t>
            </a:r>
            <a:r>
              <a:rPr lang="en-US" sz="1400" dirty="0"/>
              <a:t>.</a:t>
            </a:r>
          </a:p>
          <a:p>
            <a:r>
              <a:rPr lang="en-US" sz="1400" dirty="0"/>
              <a:t>This linear term may be connected to some </a:t>
            </a:r>
            <a:r>
              <a:rPr lang="en-US" sz="1400" dirty="0" smtClean="0"/>
              <a:t>experimental drift </a:t>
            </a:r>
            <a:r>
              <a:rPr lang="en-US" sz="1400" dirty="0"/>
              <a:t>but may be </a:t>
            </a:r>
            <a:r>
              <a:rPr lang="en-US" sz="1400" dirty="0" smtClean="0"/>
              <a:t>also related to a single-photon photoemission phenomena. This contribution could be due to some local lowering of the </a:t>
            </a:r>
            <a:r>
              <a:rPr lang="en-US" sz="1400" dirty="0" err="1" smtClean="0"/>
              <a:t>workfunction</a:t>
            </a:r>
            <a:r>
              <a:rPr lang="en-US" sz="1400" dirty="0" smtClean="0"/>
              <a:t> (as suggested by W. Wuensch and colleagues).</a:t>
            </a:r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We have pushed our experimental setup to its limits: using an electrical amplifier we could measure in the range of </a:t>
            </a:r>
            <a:r>
              <a:rPr lang="en-US" sz="1400" b="1" dirty="0" err="1" smtClean="0"/>
              <a:t>femtoCoulomb</a:t>
            </a:r>
            <a:r>
              <a:rPr lang="en-US" sz="1400" dirty="0" smtClean="0"/>
              <a:t> (10</a:t>
            </a:r>
            <a:r>
              <a:rPr lang="en-US" sz="1400" baseline="30000" dirty="0" smtClean="0"/>
              <a:t>4 </a:t>
            </a:r>
            <a:r>
              <a:rPr lang="en-US" sz="1400" dirty="0" smtClean="0"/>
              <a:t>electrons</a:t>
            </a:r>
            <a:r>
              <a:rPr lang="en-US" sz="1400" b="1" dirty="0" smtClean="0"/>
              <a:t>!</a:t>
            </a:r>
            <a:r>
              <a:rPr lang="en-US" sz="1400" dirty="0" smtClean="0"/>
              <a:t>)</a:t>
            </a:r>
          </a:p>
          <a:p>
            <a:endParaRPr lang="en-US" sz="1400" dirty="0" smtClean="0"/>
          </a:p>
          <a:p>
            <a:r>
              <a:rPr lang="en-US" sz="1400" dirty="0" smtClean="0"/>
              <a:t>To further investigate the source of the linear term in the parabolic fit we need to </a:t>
            </a:r>
            <a:r>
              <a:rPr lang="en-US" sz="1400" b="1" dirty="0" smtClean="0">
                <a:solidFill>
                  <a:srgbClr val="FF0000"/>
                </a:solidFill>
              </a:rPr>
              <a:t>scan over the wavelengths </a:t>
            </a:r>
            <a:r>
              <a:rPr lang="en-US" sz="1400" dirty="0" smtClean="0"/>
              <a:t>(266 nm</a:t>
            </a:r>
            <a:r>
              <a:rPr lang="en-US" sz="1400" dirty="0" smtClean="0">
                <a:sym typeface="Wingdings" pitchFamily="2" charset="2"/>
              </a:rPr>
              <a:t>355 nm</a:t>
            </a:r>
            <a:r>
              <a:rPr lang="en-US" sz="1400" dirty="0" smtClean="0"/>
              <a:t>). The eventually presence of low </a:t>
            </a:r>
            <a:r>
              <a:rPr lang="en-US" sz="1400" dirty="0" err="1" smtClean="0"/>
              <a:t>workfunction</a:t>
            </a:r>
            <a:r>
              <a:rPr lang="en-US" sz="1400" dirty="0" smtClean="0"/>
              <a:t> spot would give a measurable contribution at intermediate photon energy (between </a:t>
            </a:r>
            <a:r>
              <a:rPr lang="en-US" sz="1400" dirty="0"/>
              <a:t>two-photon photoemission </a:t>
            </a:r>
            <a:r>
              <a:rPr lang="en-US" sz="1400" dirty="0" smtClean="0"/>
              <a:t>and single-photon photoemission).</a:t>
            </a:r>
          </a:p>
          <a:p>
            <a:endParaRPr lang="en-US" sz="1400" dirty="0" smtClean="0"/>
          </a:p>
          <a:p>
            <a:r>
              <a:rPr lang="en-US" sz="1400" dirty="0" smtClean="0"/>
              <a:t>To do the scan an </a:t>
            </a:r>
            <a:r>
              <a:rPr lang="en-US" sz="1400" b="1" dirty="0" smtClean="0">
                <a:solidFill>
                  <a:srgbClr val="FF0000"/>
                </a:solidFill>
              </a:rPr>
              <a:t>OPO (Optical Parametric Oscillator)</a:t>
            </a:r>
            <a:r>
              <a:rPr lang="en-US" sz="1400" dirty="0" smtClean="0"/>
              <a:t> is needed: this tunable laser system can provide a wide range of wavelengths with easy maintenance and reliability.</a:t>
            </a:r>
            <a:endParaRPr lang="en-US" sz="1400" b="1" dirty="0" smtClean="0"/>
          </a:p>
        </p:txBody>
      </p:sp>
      <p:pic>
        <p:nvPicPr>
          <p:cNvPr id="9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9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28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5576" y="19616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CONCLUSION AND OUTLOOK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052736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OPTICAL PARAMETRIC OSCILLATOR SETUP</a:t>
            </a:r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20080" y="2420888"/>
            <a:ext cx="13681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Pump laser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48272" y="2420888"/>
            <a:ext cx="57606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3w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0" y="2420888"/>
            <a:ext cx="79208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OPO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2420888"/>
            <a:ext cx="79208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OPA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4056" y="2132856"/>
            <a:ext cx="2664296" cy="100811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9" idx="3"/>
            <a:endCxn id="10" idx="1"/>
          </p:cNvCxnSpPr>
          <p:nvPr/>
        </p:nvCxnSpPr>
        <p:spPr>
          <a:xfrm>
            <a:off x="2088232" y="2605554"/>
            <a:ext cx="36004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3"/>
            <a:endCxn id="11" idx="1"/>
          </p:cNvCxnSpPr>
          <p:nvPr/>
        </p:nvCxnSpPr>
        <p:spPr>
          <a:xfrm>
            <a:off x="3024336" y="2605554"/>
            <a:ext cx="827584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3"/>
            <a:endCxn id="12" idx="1"/>
          </p:cNvCxnSpPr>
          <p:nvPr/>
        </p:nvCxnSpPr>
        <p:spPr>
          <a:xfrm>
            <a:off x="4644008" y="2605554"/>
            <a:ext cx="576064" cy="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635896" y="2132856"/>
            <a:ext cx="2592288" cy="100811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2" idx="3"/>
            <a:endCxn id="23" idx="1"/>
          </p:cNvCxnSpPr>
          <p:nvPr/>
        </p:nvCxnSpPr>
        <p:spPr>
          <a:xfrm>
            <a:off x="6012160" y="2605554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54632" y="3203618"/>
            <a:ext cx="1227584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340-260 nm</a:t>
            </a:r>
          </a:p>
          <a:p>
            <a:r>
              <a:rPr lang="en-US" sz="1600" dirty="0" smtClean="0"/>
              <a:t>Energy ~ </a:t>
            </a:r>
            <a:r>
              <a:rPr lang="en-US" sz="1600" dirty="0" err="1" smtClean="0"/>
              <a:t>mJ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44511" y="1611986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Pump laser with 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harmonic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717801" y="1581209"/>
            <a:ext cx="2428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Tunable </a:t>
            </a:r>
            <a:r>
              <a:rPr lang="en-US" sz="1600" dirty="0" smtClean="0"/>
              <a:t>OPO&amp;OPA</a:t>
            </a:r>
            <a:r>
              <a:rPr lang="en-US" sz="1400" dirty="0" smtClean="0"/>
              <a:t> module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092280" y="2420888"/>
            <a:ext cx="57606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2w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622715" y="1580059"/>
            <a:ext cx="2012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harmonic conversion </a:t>
            </a:r>
          </a:p>
          <a:p>
            <a:r>
              <a:rPr lang="en-US" sz="1400" dirty="0" smtClean="0"/>
              <a:t>of the signal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635141" y="3203619"/>
            <a:ext cx="2016224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Signal 680-520 nm</a:t>
            </a:r>
          </a:p>
          <a:p>
            <a:r>
              <a:rPr lang="en-US" sz="1600" dirty="0" smtClean="0"/>
              <a:t>Idler  740-1120 nm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676759" y="3197135"/>
            <a:ext cx="1584176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Pump 355 nm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502196" y="3176976"/>
            <a:ext cx="187220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Nd:YAG</a:t>
            </a:r>
            <a:r>
              <a:rPr lang="en-US" sz="1600" dirty="0" smtClean="0"/>
              <a:t> 1064 nm</a:t>
            </a:r>
            <a:endParaRPr lang="en-US" sz="16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671284" y="2605554"/>
            <a:ext cx="64807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4" cstate="print"/>
          <a:srcRect l="26250" t="33600" r="40751" b="52000"/>
          <a:stretch>
            <a:fillRect/>
          </a:stretch>
        </p:blipFill>
        <p:spPr bwMode="auto">
          <a:xfrm>
            <a:off x="502196" y="4288611"/>
            <a:ext cx="2695809" cy="73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5" cstate="print"/>
          <a:srcRect l="58869" t="44400" r="26881" b="34001"/>
          <a:stretch>
            <a:fillRect/>
          </a:stretch>
        </p:blipFill>
        <p:spPr bwMode="auto">
          <a:xfrm>
            <a:off x="3556227" y="4085377"/>
            <a:ext cx="1815520" cy="171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6" cstate="print"/>
          <a:srcRect l="24369" t="56399" r="47131" b="19601"/>
          <a:stretch>
            <a:fillRect/>
          </a:stretch>
        </p:blipFill>
        <p:spPr bwMode="auto">
          <a:xfrm>
            <a:off x="5712875" y="4185287"/>
            <a:ext cx="2888125" cy="15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58374" y="6015682"/>
            <a:ext cx="4306094" cy="338554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Estimated cost of the whole setup: 120 </a:t>
            </a:r>
            <a:r>
              <a:rPr lang="en-US" sz="1600" dirty="0" err="1" smtClean="0"/>
              <a:t>kchf</a:t>
            </a:r>
            <a:endParaRPr lang="en-GB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3851920" y="3753308"/>
            <a:ext cx="1259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OPO scheme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6460466" y="3753308"/>
            <a:ext cx="1534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Signal efficiency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536004" y="382414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Pump laser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701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28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6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5576" y="29030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</a:rPr>
              <a:t>Acknowledgment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544" y="1484784"/>
            <a:ext cx="82289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We would like to thank: </a:t>
            </a:r>
          </a:p>
          <a:p>
            <a:endParaRPr lang="en-US" sz="1600" i="1" dirty="0" smtClean="0"/>
          </a:p>
          <a:p>
            <a:pPr marL="800100" lvl="1" indent="-342900">
              <a:buFontTx/>
              <a:buChar char="-"/>
            </a:pPr>
            <a:r>
              <a:rPr lang="en-US" sz="2000" i="1" dirty="0" smtClean="0"/>
              <a:t>Walter Wuensch and colleagues for valuable discussions.</a:t>
            </a:r>
          </a:p>
          <a:p>
            <a:pPr marL="800100" lvl="1" indent="-342900">
              <a:buFontTx/>
              <a:buChar char="-"/>
            </a:pPr>
            <a:endParaRPr lang="en-US" sz="2000" i="1" dirty="0"/>
          </a:p>
          <a:p>
            <a:endParaRPr lang="en-US" sz="1600" i="1" dirty="0" smtClean="0"/>
          </a:p>
          <a:p>
            <a:endParaRPr lang="en-US" sz="1600" i="1" dirty="0"/>
          </a:p>
          <a:p>
            <a:pPr lvl="2"/>
            <a:endParaRPr lang="en-US" sz="1600" i="1" dirty="0" smtClean="0"/>
          </a:p>
          <a:p>
            <a:pPr lvl="1"/>
            <a:r>
              <a:rPr lang="en-US" sz="1600" b="1" i="1" dirty="0" smtClean="0"/>
              <a:t>-                                                </a:t>
            </a:r>
          </a:p>
          <a:p>
            <a:pPr lvl="1"/>
            <a:endParaRPr lang="en-US" sz="1600" b="1" i="1" dirty="0"/>
          </a:p>
          <a:p>
            <a:pPr lvl="1"/>
            <a:r>
              <a:rPr lang="en-US" sz="1600" b="1" i="1" dirty="0" smtClean="0"/>
              <a:t> </a:t>
            </a:r>
            <a:endParaRPr lang="en-US" sz="1400" dirty="0" smtClean="0"/>
          </a:p>
          <a:p>
            <a:pPr lvl="1"/>
            <a:endParaRPr lang="en-US" sz="1600" b="1" i="1" dirty="0"/>
          </a:p>
          <a:p>
            <a:pPr lvl="1"/>
            <a:endParaRPr lang="en-US" sz="1600" b="1" i="1" dirty="0" smtClean="0"/>
          </a:p>
          <a:p>
            <a:pPr lvl="1"/>
            <a:endParaRPr lang="en-US" sz="1600" b="1" i="1" dirty="0"/>
          </a:p>
          <a:p>
            <a:pPr lvl="1"/>
            <a:r>
              <a:rPr lang="en-US" sz="1600" b="1" i="1" dirty="0" smtClean="0"/>
              <a:t>-  </a:t>
            </a:r>
            <a:r>
              <a:rPr lang="en-US" sz="2000" i="1" dirty="0" smtClean="0"/>
              <a:t>You all for your </a:t>
            </a:r>
            <a:r>
              <a:rPr lang="en-US" sz="2000" i="1" dirty="0"/>
              <a:t>attention!</a:t>
            </a:r>
          </a:p>
          <a:p>
            <a:pPr lvl="1"/>
            <a:endParaRPr lang="en-US" sz="1600" b="1" i="1" dirty="0" smtClean="0"/>
          </a:p>
        </p:txBody>
      </p:sp>
      <p:pic>
        <p:nvPicPr>
          <p:cNvPr id="3076" name="Picture 4" descr="\\cern.ch\dfs\Users\i\imartini\Desktop\Ire_Altro\LA3NET\Logo\Trio horizont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780" y="3500720"/>
            <a:ext cx="1984995" cy="66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\\cern.ch\dfs\Users\i\imartini\Desktop\Ire_Altro\LA3NET\Logo\LA3NET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79590"/>
            <a:ext cx="1584176" cy="55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69127" y="3179590"/>
            <a:ext cx="5832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LA3NET </a:t>
            </a:r>
            <a:r>
              <a:rPr lang="en-US" sz="1100" dirty="0"/>
              <a:t>is funded by European Commission under Grant Agreement Number GA-ITN-2011-28919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84533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28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6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0765" y="1700808"/>
            <a:ext cx="829867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[1] J. Power et al., </a:t>
            </a:r>
            <a:r>
              <a:rPr lang="en-US" sz="1200" dirty="0" err="1" smtClean="0"/>
              <a:t>Schottky</a:t>
            </a:r>
            <a:r>
              <a:rPr lang="en-US" sz="1200" dirty="0" smtClean="0"/>
              <a:t> Enabled Photoemission &amp; Dark Current Measurements at the S-band RF Gun Facility at Tsinghua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[2] E.E. Wisniewski at al., TUPPD069, Proceedings of IPAC2012, New Orleans, Louisiana, USA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/>
              <a:t>[3] W. Zhang et al</a:t>
            </a:r>
            <a:r>
              <a:rPr lang="en-US" sz="1200" i="1" dirty="0"/>
              <a:t>., “</a:t>
            </a:r>
            <a:r>
              <a:rPr lang="en-US" sz="1200" i="1" dirty="0" err="1"/>
              <a:t>Modelling</a:t>
            </a:r>
            <a:r>
              <a:rPr lang="en-US" sz="1200" i="1" dirty="0"/>
              <a:t> and Analysis of UV Laser Micromachining of Copper”, </a:t>
            </a:r>
            <a:r>
              <a:rPr lang="en-US" sz="1200" dirty="0" err="1"/>
              <a:t>Int</a:t>
            </a:r>
            <a:r>
              <a:rPr lang="en-US" sz="1200" dirty="0"/>
              <a:t> J </a:t>
            </a:r>
            <a:r>
              <a:rPr lang="en-US" sz="1200" dirty="0" err="1"/>
              <a:t>Adv</a:t>
            </a:r>
            <a:r>
              <a:rPr lang="en-US" sz="1200" dirty="0"/>
              <a:t> </a:t>
            </a:r>
            <a:r>
              <a:rPr lang="en-US" sz="1200" dirty="0" err="1"/>
              <a:t>Manuf</a:t>
            </a:r>
            <a:r>
              <a:rPr lang="en-US" sz="1200" dirty="0"/>
              <a:t> </a:t>
            </a:r>
            <a:r>
              <a:rPr lang="en-US" sz="1200" dirty="0" err="1"/>
              <a:t>Technol</a:t>
            </a:r>
            <a:r>
              <a:rPr lang="en-US" sz="1200" dirty="0"/>
              <a:t> (2001) </a:t>
            </a:r>
            <a:r>
              <a:rPr lang="en-US" sz="1200" dirty="0" smtClean="0"/>
              <a:t>18:323–331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[4] X.J. Wang et al., J. Appl. Phys. 72 (3), 1 August 1992</a:t>
            </a:r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/>
              <a:t>[5] A.H. </a:t>
            </a:r>
            <a:r>
              <a:rPr lang="en-US" sz="1200" dirty="0" err="1" smtClean="0"/>
              <a:t>Sommer</a:t>
            </a:r>
            <a:r>
              <a:rPr lang="en-US" sz="1200" dirty="0" smtClean="0"/>
              <a:t>, </a:t>
            </a:r>
            <a:r>
              <a:rPr lang="en-US" sz="1200" dirty="0" err="1" smtClean="0"/>
              <a:t>Photoemissive</a:t>
            </a:r>
            <a:r>
              <a:rPr lang="en-US" sz="1200" dirty="0" smtClean="0"/>
              <a:t> Materials (Wiley, New York, 1968)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[6] </a:t>
            </a:r>
            <a:r>
              <a:rPr lang="en-US" sz="1200" dirty="0"/>
              <a:t>R. L. Smith, Phys. Rev. 128, 5 (1962)</a:t>
            </a:r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/>
              <a:t>[7] W. E. Spicer, Phys. Rev. B 112, 114 (1958)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576" y="29030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Bibliography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8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28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6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5576" y="2833771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Backup slides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26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7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77815" y="285343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Amplifier linearity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2063670"/>
              </p:ext>
            </p:extLst>
          </p:nvPr>
        </p:nvGraphicFramePr>
        <p:xfrm>
          <a:off x="362611" y="1695965"/>
          <a:ext cx="4139952" cy="2524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252536" y="1052253"/>
            <a:ext cx="5184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Amplifier response </a:t>
            </a:r>
          </a:p>
          <a:p>
            <a:pPr algn="ctr"/>
            <a:r>
              <a:rPr lang="en-US" sz="1200" dirty="0" smtClean="0"/>
              <a:t>(input signal from waveform generator)</a:t>
            </a:r>
            <a:endParaRPr lang="en-GB" sz="1200" dirty="0"/>
          </a:p>
        </p:txBody>
      </p:sp>
      <p:pic>
        <p:nvPicPr>
          <p:cNvPr id="10" name="chart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936651"/>
            <a:ext cx="1278005" cy="1080120"/>
          </a:xfrm>
          <a:prstGeom prst="rect">
            <a:avLst/>
          </a:prstGeom>
        </p:spPr>
      </p:pic>
      <p:pic>
        <p:nvPicPr>
          <p:cNvPr id="4098" name="Picture 2" descr="\\cern.ch\dfs\Users\i\imartini\Desktop\Photoemission LAB\MEASUREMENT\2plug\266 nm\01112012(ampl+att)\2plug_266_amp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716" y="3276710"/>
            <a:ext cx="4577788" cy="31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926" y="1298474"/>
            <a:ext cx="1946151" cy="82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140454" y="2556630"/>
            <a:ext cx="34786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FC signal with amplifier for 266 nm on copper plug 6A44 </a:t>
            </a:r>
            <a:r>
              <a:rPr lang="en-US" sz="1400" dirty="0" smtClean="0"/>
              <a:t>: the amplifier doesn’t distort the actual linear trend.</a:t>
            </a:r>
            <a:endParaRPr lang="en-GB" sz="1400" dirty="0"/>
          </a:p>
        </p:txBody>
      </p:sp>
      <p:pic>
        <p:nvPicPr>
          <p:cNvPr id="14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98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28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5940152" y="1401186"/>
            <a:ext cx="1546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en-US" b="1" baseline="30000" dirty="0" smtClean="0">
                <a:solidFill>
                  <a:srgbClr val="FF0000"/>
                </a:solidFill>
              </a:rPr>
              <a:t>rd</a:t>
            </a:r>
            <a:r>
              <a:rPr lang="en-US" b="1" dirty="0" smtClean="0">
                <a:solidFill>
                  <a:srgbClr val="FF0000"/>
                </a:solidFill>
              </a:rPr>
              <a:t> plug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27" y="2252861"/>
            <a:ext cx="3985022" cy="319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735576" y="290309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3D scan: QE over the surface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59632" y="1442233"/>
            <a:ext cx="1546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b="1" baseline="30000" dirty="0" smtClean="0">
                <a:solidFill>
                  <a:srgbClr val="FF0000"/>
                </a:solidFill>
              </a:rPr>
              <a:t>nd</a:t>
            </a:r>
            <a:r>
              <a:rPr lang="en-US" b="1" dirty="0" smtClean="0">
                <a:solidFill>
                  <a:srgbClr val="FF0000"/>
                </a:solidFill>
              </a:rPr>
              <a:t> plug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73784"/>
            <a:ext cx="4174022" cy="3352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4727" y="1770518"/>
            <a:ext cx="39850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(266 nm and pencil beam)</a:t>
            </a:r>
            <a:endParaRPr lang="en-GB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4788024" y="1737120"/>
            <a:ext cx="41740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(266 nm and pencil beam)</a:t>
            </a:r>
            <a:endParaRPr lang="en-GB" sz="1400" b="1" dirty="0"/>
          </a:p>
        </p:txBody>
      </p:sp>
      <p:pic>
        <p:nvPicPr>
          <p:cNvPr id="14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85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44031" y="1226768"/>
            <a:ext cx="1979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3D scan with 266 nm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smtClean="0"/>
              <a:t>and pencil beam</a:t>
            </a:r>
            <a:endParaRPr lang="en-GB" sz="14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77815" y="285343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First plug: possible contamination</a:t>
            </a:r>
          </a:p>
        </p:txBody>
      </p:sp>
      <p:pic>
        <p:nvPicPr>
          <p:cNvPr id="11" name="Picture 2" descr="G:\Workspaces\s\STIphotoemissionlab\20121001 Measurement on copper plug 6A48 with 355 nm - Day 2\2012-10-01 13.19.15 - Screenshot 3D scan pencil beam QE.bmp"/>
          <p:cNvPicPr>
            <a:picLocks noChangeAspect="1" noChangeArrowheads="1"/>
          </p:cNvPicPr>
          <p:nvPr/>
        </p:nvPicPr>
        <p:blipFill>
          <a:blip r:embed="rId3" cstate="print"/>
          <a:srcRect l="34722" t="9674" r="38448" b="53010"/>
          <a:stretch>
            <a:fillRect/>
          </a:stretch>
        </p:blipFill>
        <p:spPr bwMode="auto">
          <a:xfrm>
            <a:off x="2870684" y="1085424"/>
            <a:ext cx="2816665" cy="2236823"/>
          </a:xfrm>
          <a:prstGeom prst="rect">
            <a:avLst/>
          </a:prstGeom>
          <a:noFill/>
        </p:spPr>
      </p:pic>
      <p:pic>
        <p:nvPicPr>
          <p:cNvPr id="12" name="Picture 2" descr="G:\Workspaces\s\STIphotoemissionlab\20121005 Measurements on Copper Plug 6A48 with 266 nm - Day 5\Distribution 3D 266 nm Pencil Beam less 3mm Copper Plug 6A48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25387" y="1731755"/>
            <a:ext cx="1767945" cy="144329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67984" y="1119046"/>
            <a:ext cx="25091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3D </a:t>
            </a:r>
            <a:r>
              <a:rPr lang="en-US" sz="1400" b="1" dirty="0" smtClean="0"/>
              <a:t>scan (QE </a:t>
            </a:r>
            <a:r>
              <a:rPr lang="en-US" sz="1400" b="1" dirty="0"/>
              <a:t>over the </a:t>
            </a:r>
            <a:r>
              <a:rPr lang="en-US" sz="1400" b="1" dirty="0" smtClean="0"/>
              <a:t>surface)</a:t>
            </a:r>
            <a:endParaRPr lang="en-GB" sz="1400" b="1" dirty="0"/>
          </a:p>
          <a:p>
            <a:pPr algn="ctr"/>
            <a:r>
              <a:rPr lang="en-US" sz="1400" b="1" dirty="0" smtClean="0"/>
              <a:t>with 355 nm</a:t>
            </a:r>
          </a:p>
          <a:p>
            <a:pPr algn="ctr"/>
            <a:r>
              <a:rPr lang="en-US" sz="1400" b="1" dirty="0"/>
              <a:t>a</a:t>
            </a:r>
            <a:r>
              <a:rPr lang="en-US" sz="1400" b="1" dirty="0" smtClean="0"/>
              <a:t>nd pencil beam</a:t>
            </a:r>
          </a:p>
        </p:txBody>
      </p:sp>
      <p:pic>
        <p:nvPicPr>
          <p:cNvPr id="18" name="Picture 2" descr="\\cern.ch\dfs\Users\i\imartini\Desktop\Photoemission LAB\MEASUREMENT\1 plug\355 nm\2plug_35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86" y="3792610"/>
            <a:ext cx="3892622" cy="265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67984" y="3484829"/>
            <a:ext cx="415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355 nm, pencil beam, in the middle of the PC</a:t>
            </a:r>
            <a:endParaRPr lang="en-GB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649558" y="3484833"/>
            <a:ext cx="4151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355 nm, pencil beam, on the hot spot</a:t>
            </a:r>
            <a:endParaRPr lang="en-GB" sz="1400" b="1" dirty="0"/>
          </a:p>
        </p:txBody>
      </p:sp>
      <p:pic>
        <p:nvPicPr>
          <p:cNvPr id="3077" name="Picture 5" descr="\\cern.ch\dfs\Users\i\imartini\Desktop\Photoemission LAB\MEASUREMENT\1 plug\355 nm\1plug_355_hotspo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70657"/>
            <a:ext cx="4365334" cy="268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93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95536" y="1268760"/>
                <a:ext cx="8228912" cy="4862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MOTIVATION</a:t>
                </a:r>
                <a:r>
                  <a:rPr lang="en-US" sz="1600" dirty="0">
                    <a:solidFill>
                      <a:srgbClr val="FF0000"/>
                    </a:solidFill>
                  </a:rPr>
                  <a:t>: </a:t>
                </a:r>
                <a:r>
                  <a:rPr lang="en-US" sz="1400" dirty="0"/>
                  <a:t>Breakdowns in high-gradient RF cavities are a major limit of their </a:t>
                </a:r>
                <a:r>
                  <a:rPr lang="en-US" sz="1400" dirty="0" smtClean="0"/>
                  <a:t>performance</a:t>
                </a:r>
                <a:r>
                  <a:rPr lang="en-US" sz="1400" dirty="0"/>
                  <a:t>. For projects like CLIC it is therefore essential to get a good understanding of this phenomena. Breakdowns can be explained using the Fowler </a:t>
                </a:r>
                <a:r>
                  <a:rPr lang="en-US" sz="1400" dirty="0" err="1"/>
                  <a:t>Nordheim</a:t>
                </a:r>
                <a:r>
                  <a:rPr lang="en-US" sz="1400" dirty="0"/>
                  <a:t> law for electron emission (Field emission</a:t>
                </a:r>
                <a:r>
                  <a:rPr lang="en-US" sz="1400" dirty="0" smtClean="0"/>
                  <a:t>):</a:t>
                </a:r>
              </a:p>
              <a:p>
                <a:endParaRPr lang="en-US" sz="1600" dirty="0"/>
              </a:p>
              <a:p>
                <a:endParaRPr lang="en-US" sz="1400" dirty="0" smtClean="0"/>
              </a:p>
              <a:p>
                <a:endParaRPr lang="en-US" sz="1400" dirty="0" smtClean="0"/>
              </a:p>
              <a:p>
                <a:endParaRPr lang="en-US" sz="1600" dirty="0" smtClean="0"/>
              </a:p>
              <a:p>
                <a:pPr marL="0" lvl="1"/>
                <a:r>
                  <a:rPr lang="en-US" sz="1400" dirty="0" smtClean="0"/>
                  <a:t>The field emission is attributed to local field enhancement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𝑙𝑜𝑐𝑎𝑙</m:t>
                        </m:r>
                      </m:sub>
                    </m:sSub>
                    <m:r>
                      <a:rPr lang="en-US" sz="14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l-GR" sz="1400" i="1">
                        <a:latin typeface="Cambria Math"/>
                      </a:rPr>
                      <m:t>β</m:t>
                    </m:r>
                    <m:r>
                      <a:rPr lang="en-US" sz="1400" b="0" i="1" smtClean="0">
                        <a:latin typeface="Cambria Math"/>
                      </a:rPr>
                      <m:t>𝐸</m:t>
                    </m:r>
                  </m:oMath>
                </a14:m>
                <a:r>
                  <a:rPr lang="en-US" sz="1400" dirty="0" smtClean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 smtClean="0"/>
                  <a:t>: applied electric field,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>
                        <a:latin typeface="Cambria Math"/>
                      </a:rPr>
                      <m:t>β</m:t>
                    </m:r>
                  </m:oMath>
                </a14:m>
                <a:r>
                  <a:rPr lang="en-US" sz="1400" dirty="0" smtClean="0"/>
                  <a:t>: enhancement factor) due to geometrical perturbation whose emitting area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400" dirty="0" smtClean="0"/>
                  <a:t>. From this perspective the work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latin typeface="Cambria Math"/>
                          </a:rPr>
                          <m:t>ϕ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 smtClean="0"/>
                  <a:t> is considered constant,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>
                        <a:latin typeface="Cambria Math"/>
                      </a:rPr>
                      <m:t>β</m:t>
                    </m:r>
                    <m:r>
                      <a:rPr lang="el-GR" sz="1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4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400" dirty="0" smtClean="0"/>
                  <a:t> are extracted from measured field </a:t>
                </a:r>
                <a:r>
                  <a:rPr lang="en-US" sz="1400" dirty="0"/>
                  <a:t>emitted current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𝐼</m:t>
                    </m:r>
                    <m:d>
                      <m:dPr>
                        <m:ctrlPr>
                          <a:rPr lang="en-US" sz="1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𝐸</m:t>
                        </m:r>
                        <m:r>
                          <a:rPr lang="en-US" sz="1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400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sz="1400" i="1">
                            <a:latin typeface="Cambria Math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l-GR" sz="1400" i="1">
                            <a:latin typeface="Cambria Math"/>
                          </a:rPr>
                          <m:t>β</m:t>
                        </m:r>
                        <m:r>
                          <a:rPr lang="en-US" sz="14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400" i="1">
                                <a:latin typeface="Cambria Math"/>
                              </a:rPr>
                              <m:t>ϕ</m:t>
                            </m:r>
                          </m:e>
                          <m:sub>
                            <m:r>
                              <a:rPr lang="en-US" sz="14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 smtClean="0"/>
                  <a:t>.  </a:t>
                </a:r>
              </a:p>
              <a:p>
                <a:pPr marL="285750" lvl="1" indent="-285750">
                  <a:buFontTx/>
                  <a:buChar char="-"/>
                </a:pPr>
                <a:endParaRPr lang="en-US" sz="1600" dirty="0" smtClean="0"/>
              </a:p>
              <a:p>
                <a:r>
                  <a:rPr lang="en-US" sz="1400" u="sng" dirty="0" smtClean="0"/>
                  <a:t>Alternative analysis </a:t>
                </a:r>
                <a:r>
                  <a:rPr lang="en-US" sz="1400" dirty="0" smtClean="0"/>
                  <a:t>(</a:t>
                </a:r>
                <a:r>
                  <a:rPr lang="en-US" sz="1400" dirty="0"/>
                  <a:t>suggested by W. Wuensch and colleagues</a:t>
                </a:r>
                <a:r>
                  <a:rPr lang="en-US" sz="1400" dirty="0" smtClean="0"/>
                  <a:t>): local </a:t>
                </a:r>
                <a:r>
                  <a:rPr lang="en-US" sz="1400" dirty="0"/>
                  <a:t>lowering of the work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latin typeface="Cambria Math"/>
                          </a:rPr>
                          <m:t>ϕ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 smtClean="0"/>
                  <a:t> </a:t>
                </a:r>
                <a:r>
                  <a:rPr lang="en-US" sz="1400" dirty="0"/>
                  <a:t>due to material perturbations (oxides, inclusions,..) instead of field enhancement may allow electron emission from the surface</a:t>
                </a:r>
                <a:r>
                  <a:rPr lang="en-US" sz="1400" dirty="0" smtClean="0"/>
                  <a:t>.</a:t>
                </a:r>
              </a:p>
              <a:p>
                <a:r>
                  <a:rPr lang="en-US" sz="1400" dirty="0" smtClean="0"/>
                  <a:t>The </a:t>
                </a:r>
                <a:r>
                  <a:rPr lang="en-US" sz="1400" dirty="0"/>
                  <a:t>aim of our studies is to investigate this process.</a:t>
                </a:r>
              </a:p>
              <a:p>
                <a:endParaRPr lang="en-US" sz="1600" dirty="0" smtClean="0"/>
              </a:p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METHOD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en-US" sz="1400" dirty="0" smtClean="0"/>
                  <a:t>Use the laser driven photoemission at different wavelengths (photon energies) as a probe of the work function profile. For photon energies below the work function one should measure an electron emission phenomena other than “</a:t>
                </a:r>
                <a:r>
                  <a:rPr lang="en-US" sz="1400" u="sng" dirty="0" smtClean="0"/>
                  <a:t>normal photoemission”</a:t>
                </a:r>
                <a:r>
                  <a:rPr lang="en-US" sz="1400" dirty="0" smtClean="0"/>
                  <a:t>.</a:t>
                </a:r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268760"/>
                <a:ext cx="8228912" cy="4862870"/>
              </a:xfrm>
              <a:prstGeom prst="rect">
                <a:avLst/>
              </a:prstGeom>
              <a:blipFill rotWithShape="1">
                <a:blip r:embed="rId4"/>
                <a:stretch>
                  <a:fillRect l="-667" t="-627" r="-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777815" y="19616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Preliminary remarks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12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366680" y="2175632"/>
                <a:ext cx="5289394" cy="533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2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𝐼</m:t>
                          </m:r>
                        </m:e>
                      </m:acc>
                      <m:r>
                        <a:rPr lang="en-US" sz="12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/>
                            </a:rPr>
                            <m:t>5.79 ∙ </m:t>
                          </m:r>
                          <m:sSup>
                            <m:s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−12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/>
                            </a:rPr>
                            <m:t>exp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⁡(9.35 </m:t>
                          </m:r>
                          <m:sSup>
                            <m:s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sz="12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2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ϕ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0.5</m:t>
                              </m:r>
                            </m:sup>
                          </m:sSup>
                          <m:r>
                            <a:rPr lang="en-US" sz="1200" b="0" i="1" smtClean="0">
                              <a:latin typeface="Cambria Math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β</m:t>
                              </m:r>
                              <m:sSub>
                                <m:sSubPr>
                                  <m:ctrlPr>
                                    <a:rPr lang="el-GR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2.5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sz="120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2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ϕ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7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den>
                      </m:f>
                      <m:r>
                        <m:rPr>
                          <m:sty m:val="p"/>
                        </m:rPr>
                        <a:rPr lang="en-US" sz="1200" b="0" i="0" smtClean="0">
                          <a:latin typeface="Cambria Math"/>
                        </a:rPr>
                        <m:t>exp</m:t>
                      </m:r>
                      <m:r>
                        <a:rPr lang="en-US" sz="1200" b="0" i="1" smtClean="0">
                          <a:latin typeface="Cambria Math"/>
                        </a:rPr>
                        <m:t>⁡(</m:t>
                      </m:r>
                      <m:f>
                        <m:f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/>
                            </a:rPr>
                            <m:t>−6.53</m:t>
                          </m:r>
                          <m:r>
                            <a:rPr lang="en-US" sz="1200" i="1">
                              <a:latin typeface="Cambria Math"/>
                            </a:rPr>
                            <m:t>∙ </m:t>
                          </m:r>
                          <m:sSup>
                            <m:sSup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9</m:t>
                              </m:r>
                            </m:sup>
                          </m:sSup>
                          <m:sSub>
                            <m:sSubPr>
                              <m:ctrlPr>
                                <a:rPr lang="el-GR" sz="12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l-GR" sz="12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β</m:t>
                          </m:r>
                          <m:sSub>
                            <m:sSubPr>
                              <m:ctrlPr>
                                <a:rPr lang="el-GR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2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680" y="2175632"/>
                <a:ext cx="5289394" cy="533288"/>
              </a:xfrm>
              <a:prstGeom prst="rect">
                <a:avLst/>
              </a:prstGeom>
              <a:blipFill rotWithShape="1">
                <a:blip r:embed="rId6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259632" y="2204864"/>
            <a:ext cx="18506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/>
              <a:t>F-N Equation (RF field)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35086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77815" y="285343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355 </a:t>
            </a:r>
            <a:r>
              <a:rPr lang="en-US" sz="2800" b="1" dirty="0">
                <a:solidFill>
                  <a:srgbClr val="FF0000"/>
                </a:solidFill>
              </a:rPr>
              <a:t>nm </a:t>
            </a:r>
            <a:r>
              <a:rPr lang="en-US" sz="2400" b="1" dirty="0" smtClean="0">
                <a:solidFill>
                  <a:srgbClr val="FF0000"/>
                </a:solidFill>
              </a:rPr>
              <a:t>(3.5 </a:t>
            </a:r>
            <a:r>
              <a:rPr lang="en-US" sz="2400" b="1" dirty="0" err="1">
                <a:solidFill>
                  <a:srgbClr val="FF0000"/>
                </a:solidFill>
              </a:rPr>
              <a:t>eV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2050" name="Picture 2" descr="\\cern.ch\dfs\Users\i\imartini\Desktop\Photoemission LAB\MEASUREMENT\1 plug\355 nm\2plug_35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183235"/>
            <a:ext cx="4367767" cy="297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341740" y="1376481"/>
            <a:ext cx="1755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1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1400" b="1" dirty="0" smtClean="0">
                <a:solidFill>
                  <a:srgbClr val="FF0000"/>
                </a:solidFill>
              </a:rPr>
              <a:t> plug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2659" y="1340767"/>
            <a:ext cx="3503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2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nd</a:t>
            </a:r>
            <a:r>
              <a:rPr lang="en-US" sz="1400" b="1" dirty="0" smtClean="0">
                <a:solidFill>
                  <a:srgbClr val="FF0000"/>
                </a:solidFill>
              </a:rPr>
              <a:t> plug </a:t>
            </a:r>
            <a:r>
              <a:rPr lang="en-US" sz="1100" dirty="0" smtClean="0"/>
              <a:t>(</a:t>
            </a:r>
            <a:r>
              <a:rPr lang="en-US" sz="1100" dirty="0"/>
              <a:t>Amplifier introduced, only FC signal available. 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5530792" y="1684258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NON LINEAR TREND</a:t>
            </a:r>
          </a:p>
        </p:txBody>
      </p:sp>
      <p:pic>
        <p:nvPicPr>
          <p:cNvPr id="2053" name="Picture 5" descr="\\cern.ch\dfs\Users\i\imartini\Desktop\Photoemission LAB\MEASUREMENT\2plug\355 nm\30102012\2plug_355_amp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720" y="2183235"/>
            <a:ext cx="5192063" cy="297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0582" y="4274427"/>
            <a:ext cx="1185807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Note: </a:t>
            </a:r>
            <a:r>
              <a:rPr lang="en-US" sz="1050" dirty="0">
                <a:solidFill>
                  <a:srgbClr val="FF0000"/>
                </a:solidFill>
              </a:rPr>
              <a:t>charge [</a:t>
            </a:r>
            <a:r>
              <a:rPr lang="en-US" sz="1050" b="1" dirty="0" err="1" smtClean="0">
                <a:solidFill>
                  <a:srgbClr val="FF0000"/>
                </a:solidFill>
              </a:rPr>
              <a:t>pC</a:t>
            </a:r>
            <a:r>
              <a:rPr lang="en-US" sz="1050" b="1" dirty="0" smtClean="0">
                <a:solidFill>
                  <a:srgbClr val="FF0000"/>
                </a:solidFill>
              </a:rPr>
              <a:t>[</a:t>
            </a:r>
            <a:r>
              <a:rPr lang="en-US" sz="1050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sz="1050" dirty="0" smtClean="0">
                <a:solidFill>
                  <a:srgbClr val="FF0000"/>
                </a:solidFill>
              </a:rPr>
              <a:t>energy [</a:t>
            </a:r>
            <a:r>
              <a:rPr lang="en-US" sz="1050" b="1" dirty="0" err="1" smtClean="0">
                <a:solidFill>
                  <a:srgbClr val="FF0000"/>
                </a:solidFill>
              </a:rPr>
              <a:t>mJ</a:t>
            </a:r>
            <a:r>
              <a:rPr lang="en-US" sz="1050" b="1" dirty="0" smtClean="0">
                <a:solidFill>
                  <a:srgbClr val="FF0000"/>
                </a:solidFill>
              </a:rPr>
              <a:t>]</a:t>
            </a:r>
            <a:r>
              <a:rPr lang="en-US" sz="1050" dirty="0" smtClean="0">
                <a:solidFill>
                  <a:srgbClr val="FF0000"/>
                </a:solidFill>
              </a:rPr>
              <a:t> 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2179" y="1701641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LINEAR TREND</a:t>
            </a:r>
          </a:p>
        </p:txBody>
      </p:sp>
      <p:pic>
        <p:nvPicPr>
          <p:cNvPr id="17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20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CLIC Workshop 2013  (I. Martini  EN/STI-LP)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00842" y="4437112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13864" y="980728"/>
                <a:ext cx="7990584" cy="53860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“NORMAL PHOTOEMISSION”: THREE STEPS MODEL</a:t>
                </a:r>
              </a:p>
              <a:p>
                <a:pPr lvl="1"/>
                <a:r>
                  <a:rPr lang="en-US" sz="1400" b="1" dirty="0" smtClean="0"/>
                  <a:t>1</a:t>
                </a:r>
                <a:r>
                  <a:rPr lang="en-US" sz="1400" b="1" dirty="0"/>
                  <a:t>. Absorption of a photon </a:t>
                </a:r>
                <a:r>
                  <a:rPr lang="en-US" sz="1400" dirty="0"/>
                  <a:t>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>
                        <a:latin typeface="Cambria Math"/>
                      </a:rPr>
                      <m:t>energy</m:t>
                    </m:r>
                    <m:r>
                      <a:rPr lang="en-US" sz="1400" b="1" i="1" smtClean="0">
                        <a:latin typeface="Cambria Math"/>
                      </a:rPr>
                      <m:t> </m:t>
                    </m:r>
                    <m:r>
                      <a:rPr lang="en-US" sz="1400" b="1" i="1">
                        <a:latin typeface="Cambria Math"/>
                      </a:rPr>
                      <m:t>Ɛ</m:t>
                    </m:r>
                    <m:r>
                      <a:rPr lang="en-US" sz="1400" i="1">
                        <a:latin typeface="Cambria Math"/>
                      </a:rPr>
                      <m:t>=</m:t>
                    </m:r>
                    <m:r>
                      <a:rPr lang="en-US" sz="1400" i="1">
                        <a:latin typeface="Cambria Math"/>
                      </a:rPr>
                      <m:t>h</m:t>
                    </m:r>
                    <m:r>
                      <m:rPr>
                        <m:sty m:val="p"/>
                      </m:rPr>
                      <a:rPr lang="el-GR" sz="1400" b="1" i="1">
                        <a:latin typeface="Cambria Math"/>
                      </a:rPr>
                      <m:t>ν</m:t>
                    </m:r>
                    <m:r>
                      <a:rPr lang="en-US" sz="1400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/>
                  <a:t>⇒</a:t>
                </a:r>
                <a:r>
                  <a:rPr lang="en-US" sz="1400" dirty="0"/>
                  <a:t> electron </a:t>
                </a:r>
                <a:r>
                  <a:rPr lang="en-US" sz="1400" dirty="0" smtClean="0"/>
                  <a:t>excitation. </a:t>
                </a:r>
                <a:endParaRPr lang="en-US" sz="1400" dirty="0"/>
              </a:p>
              <a:p>
                <a:pPr marL="800100" lvl="1" indent="-342900">
                  <a:buAutoNum type="arabicPeriod"/>
                </a:pPr>
                <a:endParaRPr lang="en-US" sz="1400" dirty="0"/>
              </a:p>
              <a:p>
                <a:pPr lvl="1"/>
                <a:r>
                  <a:rPr lang="en-US" sz="1400" b="1" dirty="0"/>
                  <a:t>2. Motion of the electron to the vacuum interface </a:t>
                </a:r>
                <a:endParaRPr lang="en-US" sz="1400" b="1" dirty="0" smtClean="0"/>
              </a:p>
              <a:p>
                <a:pPr lvl="1"/>
                <a:r>
                  <a:rPr lang="en-US" sz="1600" dirty="0" smtClean="0"/>
                  <a:t>⇒</a:t>
                </a:r>
                <a:r>
                  <a:rPr lang="en-US" sz="1400" dirty="0" smtClean="0"/>
                  <a:t> </a:t>
                </a:r>
                <a:r>
                  <a:rPr lang="en-US" sz="1400" dirty="0"/>
                  <a:t>IN METALS: the electron mainly losses energy by scattering with others electrons.</a:t>
                </a:r>
              </a:p>
              <a:p>
                <a:pPr lvl="1"/>
                <a:endParaRPr lang="en-US" sz="1400" dirty="0"/>
              </a:p>
              <a:p>
                <a:pPr lvl="1"/>
                <a:r>
                  <a:rPr lang="en-US" sz="1400" b="1" dirty="0"/>
                  <a:t>3.</a:t>
                </a:r>
                <a:r>
                  <a:rPr lang="en-US" sz="1400" dirty="0"/>
                  <a:t> </a:t>
                </a:r>
                <a:r>
                  <a:rPr lang="en-US" sz="1400" b="1" dirty="0"/>
                  <a:t>Escape of the electron over the surface barrier </a:t>
                </a:r>
                <a:endParaRPr lang="en-US" sz="1400" b="1" dirty="0" smtClean="0"/>
              </a:p>
              <a:p>
                <a:pPr marL="742950" lvl="1" indent="-285750">
                  <a:buFont typeface="Symbol"/>
                  <a:buChar char="Þ"/>
                </a:pPr>
                <a:r>
                  <a:rPr lang="en-US" sz="1400" dirty="0" smtClean="0"/>
                  <a:t>IN </a:t>
                </a:r>
                <a:r>
                  <a:rPr lang="en-US" sz="1400" dirty="0"/>
                  <a:t>METALS: the surface barrier is determined by the  </a:t>
                </a:r>
                <a:r>
                  <a:rPr lang="en-US" sz="1400" u="sng" dirty="0"/>
                  <a:t>work function</a:t>
                </a:r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latin typeface="Cambria Math"/>
                          </a:rPr>
                          <m:t>ϕ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/>
                  <a:t>, i.e. the minimum energy needed to remove an electron from a solid to a point immediately outside the solid surface ⇒ Photoemission threshold: </a:t>
                </a:r>
                <a:endParaRPr lang="en-US" sz="1400" dirty="0" smtClean="0"/>
              </a:p>
              <a:p>
                <a:pPr lvl="1"/>
                <a:endParaRPr lang="en-US" sz="1400" dirty="0" smtClean="0"/>
              </a:p>
              <a:p>
                <a:r>
                  <a:rPr lang="en-US" sz="1400" dirty="0" smtClean="0"/>
                  <a:t> </a:t>
                </a:r>
              </a:p>
              <a:p>
                <a:endParaRPr lang="en-US" sz="1400" dirty="0"/>
              </a:p>
              <a:p>
                <a:endParaRPr lang="en-US" sz="1400" dirty="0" smtClean="0"/>
              </a:p>
              <a:p>
                <a:endParaRPr lang="en-US" sz="1400" dirty="0"/>
              </a:p>
              <a:p>
                <a:endParaRPr lang="en-US" sz="1400" dirty="0" smtClean="0"/>
              </a:p>
              <a:p>
                <a:endParaRPr lang="en-US" sz="1400" dirty="0"/>
              </a:p>
              <a:p>
                <a:endParaRPr lang="en-US" sz="1400" dirty="0" smtClean="0"/>
              </a:p>
              <a:p>
                <a:endParaRPr lang="en-US" sz="1400" dirty="0"/>
              </a:p>
              <a:p>
                <a:endParaRPr lang="en-US" sz="1400" dirty="0" smtClean="0"/>
              </a:p>
              <a:p>
                <a:endParaRPr lang="en-US" sz="1400" dirty="0"/>
              </a:p>
              <a:p>
                <a:endParaRPr lang="en-US" sz="1400" dirty="0" smtClean="0"/>
              </a:p>
              <a:p>
                <a:endParaRPr lang="en-US" sz="1400" dirty="0"/>
              </a:p>
              <a:p>
                <a:r>
                  <a:rPr lang="en-US" sz="1400" dirty="0" smtClean="0"/>
                  <a:t>The </a:t>
                </a:r>
                <a:r>
                  <a:rPr lang="en-US" sz="1400" dirty="0"/>
                  <a:t>photocurrent </a:t>
                </a:r>
                <a:r>
                  <a:rPr lang="en-US" sz="1400" i="1" dirty="0" err="1"/>
                  <a:t>j</a:t>
                </a:r>
                <a:r>
                  <a:rPr lang="en-US" sz="1400" i="1" baseline="-25000" dirty="0" err="1"/>
                  <a:t>p</a:t>
                </a:r>
                <a:r>
                  <a:rPr lang="en-US" sz="1400" i="1" baseline="-25000" dirty="0"/>
                  <a:t> </a:t>
                </a:r>
                <a:r>
                  <a:rPr lang="en-US" sz="1400" dirty="0"/>
                  <a:t>increases as the light intensity </a:t>
                </a:r>
                <a:r>
                  <a:rPr lang="en-US" sz="1400" i="1" dirty="0">
                    <a:latin typeface="Cambria Math" pitchFamily="18" charset="0"/>
                    <a:ea typeface="Cambria Math" pitchFamily="18" charset="0"/>
                  </a:rPr>
                  <a:t>I </a:t>
                </a:r>
                <a:r>
                  <a:rPr lang="en-US" sz="1400" dirty="0"/>
                  <a:t> increases</a:t>
                </a:r>
                <a:r>
                  <a:rPr lang="en-US" sz="1400" i="1" dirty="0">
                    <a:latin typeface="Cambria Math" pitchFamily="18" charset="0"/>
                    <a:ea typeface="Cambria Math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latin typeface="Cambria Math" pitchFamily="18" charset="0"/>
                            <a:ea typeface="Cambria Math" pitchFamily="18" charset="0"/>
                          </a:rPr>
                          <m:t> </m:t>
                        </m:r>
                        <m:r>
                          <a:rPr lang="en-US" sz="1200" b="1" i="1">
                            <a:latin typeface="Cambria Math" pitchFamily="18" charset="0"/>
                            <a:ea typeface="Cambria Math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1200" b="1" i="1">
                            <a:latin typeface="Cambria Math" pitchFamily="18" charset="0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200" i="1" dirty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n-US" sz="1200" i="1" dirty="0" smtClean="0">
                    <a:latin typeface="Cambria Math" pitchFamily="18" charset="0"/>
                    <a:ea typeface="Cambria Math" pitchFamily="18" charset="0"/>
                  </a:rPr>
                  <a:t>Quantum </a:t>
                </a:r>
                <a:r>
                  <a:rPr lang="en-US" sz="1200" i="1" dirty="0">
                    <a:latin typeface="Cambria Math" pitchFamily="18" charset="0"/>
                    <a:ea typeface="Cambria Math" pitchFamily="18" charset="0"/>
                  </a:rPr>
                  <a:t>Efficiency) </a:t>
                </a:r>
                <a:r>
                  <a:rPr lang="en-US" sz="1400" dirty="0"/>
                  <a:t>):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864" y="980728"/>
                <a:ext cx="7990584" cy="5386090"/>
              </a:xfrm>
              <a:prstGeom prst="rect">
                <a:avLst/>
              </a:prstGeom>
              <a:blipFill rotWithShape="1">
                <a:blip r:embed="rId5"/>
                <a:stretch>
                  <a:fillRect l="-687" t="-566" b="-3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 descr="\\cern.ch\dfs\Users\i\imartini\Desktop\Photoemissi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857" y="3347977"/>
            <a:ext cx="5274286" cy="266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162344" y="3079993"/>
                <a:ext cx="576064" cy="276999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>
                          <a:latin typeface="Cambria Math"/>
                        </a:rPr>
                        <m:t>𝒉</m:t>
                      </m:r>
                      <m:r>
                        <a:rPr lang="el-GR" sz="1200" b="1" i="1">
                          <a:latin typeface="Cambria Math"/>
                        </a:rPr>
                        <m:t>𝝂</m:t>
                      </m:r>
                      <m:r>
                        <m:rPr>
                          <m:nor/>
                        </m:rPr>
                        <a:rPr lang="en-US" sz="1200" b="1" dirty="0"/>
                        <m:t>&gt;</m:t>
                      </m:r>
                      <m:sSub>
                        <m:sSubPr>
                          <m:ctrlPr>
                            <a:rPr lang="en-US" sz="12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200" b="1" i="1">
                              <a:latin typeface="Cambria Math"/>
                            </a:rPr>
                            <m:t>𝝓</m:t>
                          </m:r>
                        </m:e>
                        <m:sub>
                          <m:r>
                            <a:rPr lang="en-US" sz="1200" b="1" i="1">
                              <a:latin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2344" y="3079993"/>
                <a:ext cx="576064" cy="27699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209143" y="6016548"/>
                <a:ext cx="864096" cy="293607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200" b="1" i="1">
                            <a:latin typeface="Cambria Math" pitchFamily="18" charset="0"/>
                            <a:ea typeface="Cambria Math" pitchFamily="18" charset="0"/>
                          </a:rPr>
                          <m:t>𝒋</m:t>
                        </m:r>
                      </m:e>
                      <m:sub>
                        <m:r>
                          <a:rPr lang="en-US" sz="1200" b="1" i="1">
                            <a:latin typeface="Cambria Math" pitchFamily="18" charset="0"/>
                            <a:ea typeface="Cambria Math" pitchFamily="18" charset="0"/>
                          </a:rPr>
                          <m:t>𝒑</m:t>
                        </m:r>
                      </m:sub>
                    </m:sSub>
                    <m:r>
                      <a:rPr lang="en-US" sz="1200" b="1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sSub>
                      <m:sSubPr>
                        <m:ctrlPr>
                          <a:rPr lang="en-US" sz="1200" b="1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latin typeface="Cambria Math"/>
                            <a:ea typeface="Cambria Math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1200" b="1" i="1" smtClean="0">
                            <a:latin typeface="Cambria Math"/>
                            <a:ea typeface="Cambria Math" pitchFamily="18" charset="0"/>
                          </a:rPr>
                          <m:t>𝟏</m:t>
                        </m:r>
                      </m:sub>
                    </m:sSub>
                    <m:r>
                      <a:rPr lang="en-US" sz="1200" b="1" i="1" smtClean="0">
                        <a:latin typeface="Cambria Math"/>
                        <a:ea typeface="Cambria Math" pitchFamily="18" charset="0"/>
                      </a:rPr>
                      <m:t>∙</m:t>
                    </m:r>
                  </m:oMath>
                </a14:m>
                <a:r>
                  <a:rPr lang="en-GB" sz="1200" b="1" dirty="0" smtClean="0">
                    <a:latin typeface="Cambria Math" pitchFamily="18" charset="0"/>
                    <a:ea typeface="Cambria Math" pitchFamily="18" charset="0"/>
                  </a:rPr>
                  <a:t>I</a:t>
                </a:r>
                <a:endParaRPr lang="en-GB" sz="1200" b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9143" y="6016548"/>
                <a:ext cx="864096" cy="293607"/>
              </a:xfrm>
              <a:prstGeom prst="rect">
                <a:avLst/>
              </a:prstGeom>
              <a:blipFill rotWithShape="1">
                <a:blip r:embed="rId8"/>
                <a:stretch>
                  <a:fillRect b="-5882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777815" y="19616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Photoemission processes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283968" y="4571836"/>
                <a:ext cx="9564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Ɛ=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𝒉</m:t>
                          </m:r>
                          <m:r>
                            <a:rPr lang="el-GR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4571836"/>
                <a:ext cx="956416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995936" y="4581128"/>
            <a:ext cx="4967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For                    the electron can’t overcome the surface barrier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For                     the electron can escape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35896" y="5266213"/>
            <a:ext cx="35283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310633" y="4806444"/>
                <a:ext cx="9564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Ɛ=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𝒉</m:t>
                          </m:r>
                          <m:r>
                            <a:rPr lang="el-GR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633" y="4806444"/>
                <a:ext cx="956416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625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CLIC Workshop 2013  (I. Martini  EN/STI-LP)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9552" y="980728"/>
                <a:ext cx="7560840" cy="5386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MULTIPHOTON </a:t>
                </a:r>
                <a:r>
                  <a:rPr lang="en-US" b="1" dirty="0">
                    <a:solidFill>
                      <a:srgbClr val="FF0000"/>
                    </a:solidFill>
                  </a:rPr>
                  <a:t>EFFECT: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</a:p>
              <a:p>
                <a:r>
                  <a:rPr lang="en-US" sz="1400" dirty="0"/>
                  <a:t>Two or more photons are capable of exciting the same electron: the electron is emitted even if the photon energy is below the photoemission threshold.</a:t>
                </a:r>
              </a:p>
              <a:p>
                <a:endParaRPr lang="en-US" sz="1400" b="1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sz="1400" b="1" dirty="0"/>
                  <a:t>TWO-PHOTON PHOTOEMISSION</a:t>
                </a:r>
                <a:r>
                  <a:rPr lang="en-US" sz="1400" dirty="0"/>
                  <a:t>:  it’s possible if </a:t>
                </a:r>
              </a:p>
              <a:p>
                <a:pPr lvl="1"/>
                <a:endParaRPr lang="en-US" sz="1400" dirty="0" smtClean="0"/>
              </a:p>
              <a:p>
                <a:pPr lvl="1"/>
                <a:endParaRPr lang="en-US" sz="1400" dirty="0" smtClean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 smtClean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 smtClean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 smtClean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 smtClean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 smtClean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 smtClean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 smtClean="0"/>
              </a:p>
              <a:p>
                <a:pPr lvl="1"/>
                <a:r>
                  <a:rPr lang="en-US" sz="1400" dirty="0" smtClean="0"/>
                  <a:t>The </a:t>
                </a:r>
                <a:r>
                  <a:rPr lang="en-US" sz="1400" dirty="0"/>
                  <a:t>photocurrent </a:t>
                </a:r>
                <a:r>
                  <a:rPr lang="en-US" sz="1400" i="1" dirty="0" err="1"/>
                  <a:t>j</a:t>
                </a:r>
                <a:r>
                  <a:rPr lang="en-US" sz="1400" i="1" baseline="-25000" dirty="0" err="1"/>
                  <a:t>p</a:t>
                </a:r>
                <a:r>
                  <a:rPr lang="en-US" sz="1400" i="1" dirty="0"/>
                  <a:t> </a:t>
                </a:r>
                <a:r>
                  <a:rPr lang="en-US" sz="1400" dirty="0"/>
                  <a:t>is dependent upon the square of the incident radiation intensity </a:t>
                </a:r>
                <a:r>
                  <a:rPr lang="en-US" sz="1400" i="1" dirty="0">
                    <a:latin typeface="Cambria Math" pitchFamily="18" charset="0"/>
                    <a:ea typeface="Cambria Math" pitchFamily="18" charset="0"/>
                  </a:rPr>
                  <a:t>I:                        </a:t>
                </a:r>
                <a:r>
                  <a:rPr lang="en-US" sz="1400" dirty="0"/>
                  <a:t>⇒ the </a:t>
                </a:r>
                <a:r>
                  <a:rPr lang="en-US" sz="1400" dirty="0" err="1"/>
                  <a:t>photoemitted</a:t>
                </a:r>
                <a:r>
                  <a:rPr lang="en-US" sz="1400" dirty="0"/>
                  <a:t> charge </a:t>
                </a:r>
                <a:r>
                  <a:rPr lang="en-US" sz="1400" i="1" dirty="0"/>
                  <a:t>Q</a:t>
                </a:r>
                <a:r>
                  <a:rPr lang="en-US" sz="1400" dirty="0"/>
                  <a:t> is proportional to the quadratic square of the photon energy </a:t>
                </a:r>
                <a14:m>
                  <m:oMath xmlns:m="http://schemas.openxmlformats.org/officeDocument/2006/math">
                    <m:r>
                      <a:rPr lang="en-US" sz="1400" b="1" i="1">
                        <a:latin typeface="Cambria Math"/>
                      </a:rPr>
                      <m:t>Ɛ </m:t>
                    </m:r>
                  </m:oMath>
                </a14:m>
                <a:r>
                  <a:rPr lang="en-US" sz="1400" i="1" dirty="0"/>
                  <a:t>:</a:t>
                </a:r>
              </a:p>
              <a:p>
                <a:endParaRPr lang="en-GB" sz="16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980728"/>
                <a:ext cx="7560840" cy="5386090"/>
              </a:xfrm>
              <a:prstGeom prst="rect">
                <a:avLst/>
              </a:prstGeom>
              <a:blipFill rotWithShape="1">
                <a:blip r:embed="rId4"/>
                <a:stretch>
                  <a:fillRect l="-726" t="-113" r="-37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777815" y="19616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Photoemission processes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2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319972" y="4437112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660215" y="1836495"/>
                <a:ext cx="1080120" cy="440377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1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200" b="1" i="1">
                                  <a:latin typeface="Cambria Math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US" sz="1200" b="1" i="1">
                                  <a:latin typeface="Cambria Math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1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1200" b="1" i="1" smtClean="0">
                          <a:latin typeface="Cambria Math"/>
                        </a:rPr>
                        <m:t>&lt;</m:t>
                      </m:r>
                      <m:r>
                        <a:rPr lang="en-US" sz="1200" b="1" i="1">
                          <a:latin typeface="Cambria Math"/>
                        </a:rPr>
                        <m:t>𝒉</m:t>
                      </m:r>
                      <m:r>
                        <a:rPr lang="el-GR" sz="1200" b="1" i="1">
                          <a:latin typeface="Cambria Math"/>
                        </a:rPr>
                        <m:t>𝝂</m:t>
                      </m:r>
                      <m:r>
                        <m:rPr>
                          <m:nor/>
                        </m:rPr>
                        <a:rPr lang="en-US" sz="1200" b="1" i="0" smtClean="0"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sz="12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200" b="1" i="1">
                              <a:latin typeface="Cambria Math"/>
                            </a:rPr>
                            <m:t>𝝓</m:t>
                          </m:r>
                        </m:e>
                        <m:sub>
                          <m:r>
                            <a:rPr lang="en-US" sz="1200" b="1" i="1">
                              <a:latin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215" y="1836495"/>
                <a:ext cx="1080120" cy="4403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893463" y="5812128"/>
                <a:ext cx="864096" cy="281167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200" b="1" i="1">
                              <a:latin typeface="Cambria Math"/>
                            </a:rPr>
                            <m:t>𝑸</m:t>
                          </m:r>
                          <m:r>
                            <a:rPr lang="en-US" sz="1200" b="1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2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1" i="1" smtClean="0">
                                  <a:latin typeface="Cambria Math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sz="1200" b="1" i="1" smtClean="0">
                                  <a:latin typeface="Cambria Math"/>
                                </a:rPr>
                                <m:t>𝟑</m:t>
                              </m:r>
                            </m:sub>
                          </m:sSub>
                          <m:r>
                            <a:rPr lang="en-US" sz="1200" b="1" i="1" smtClean="0">
                              <a:latin typeface="Cambria Math"/>
                            </a:rPr>
                            <m:t>∙</m:t>
                          </m:r>
                          <m:r>
                            <a:rPr lang="en-US" sz="1200" b="1" i="1">
                              <a:latin typeface="Cambria Math"/>
                            </a:rPr>
                            <m:t>Ɛ</m:t>
                          </m:r>
                        </m:e>
                        <m:sup>
                          <m:r>
                            <a:rPr lang="en-US" sz="1200" b="1" i="1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3463" y="5812128"/>
                <a:ext cx="864096" cy="28116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380311" y="5483513"/>
                <a:ext cx="1030351" cy="32861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>
                              <a:latin typeface="Cambria Math"/>
                              <a:ea typeface="Cambria Math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1400" i="1">
                              <a:latin typeface="Cambria Math" pitchFamily="18" charset="0"/>
                              <a:ea typeface="Cambria Math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400" i="1">
                              <a:latin typeface="Cambria Math" pitchFamily="18" charset="0"/>
                              <a:ea typeface="Cambria Math" pitchFamily="18" charset="0"/>
                            </a:rPr>
                            <m:t>∙</m:t>
                          </m:r>
                          <m:r>
                            <a:rPr lang="en-US" sz="1400" i="1">
                              <a:latin typeface="Cambria Math" pitchFamily="18" charset="0"/>
                              <a:ea typeface="Cambria Math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US" sz="1400" i="1">
                              <a:latin typeface="Cambria Math" pitchFamily="18" charset="0"/>
                              <a:ea typeface="Cambria Math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400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1" y="5483513"/>
                <a:ext cx="1030351" cy="328616"/>
              </a:xfrm>
              <a:prstGeom prst="rect">
                <a:avLst/>
              </a:prstGeom>
              <a:blipFill rotWithShape="1">
                <a:blip r:embed="rId8"/>
                <a:stretch>
                  <a:fillRect b="-3774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\\cern.ch\dfs\Users\i\imartini\Desktop\2PPhotoemissi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786" y="2283002"/>
            <a:ext cx="5801715" cy="293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599893" y="4110614"/>
            <a:ext cx="4967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For                        the electron has enough energy to escape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888198" y="4098558"/>
                <a:ext cx="10798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Ɛ=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𝒉</m:t>
                          </m:r>
                          <m:r>
                            <a:rPr lang="el-GR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198" y="4098558"/>
                <a:ext cx="1079847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5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059832" y="6293116"/>
            <a:ext cx="2895600" cy="365125"/>
          </a:xfrm>
        </p:spPr>
        <p:txBody>
          <a:bodyPr/>
          <a:lstStyle/>
          <a:p>
            <a:r>
              <a:rPr lang="en-US" dirty="0" smtClean="0"/>
              <a:t>CLIC Workshop 2013  (I. Martini  EN/STI-LP)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488832" y="6293116"/>
            <a:ext cx="2133600" cy="365125"/>
          </a:xfrm>
        </p:spPr>
        <p:txBody>
          <a:bodyPr/>
          <a:lstStyle/>
          <a:p>
            <a:fld id="{7897C513-DF80-4F64-B213-E35C9B2C269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11559" y="1052736"/>
            <a:ext cx="835292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SCHOTTKY ENABLED PHOTOEMISSION</a:t>
            </a:r>
            <a:endParaRPr lang="en-US" dirty="0" smtClean="0"/>
          </a:p>
          <a:p>
            <a:r>
              <a:rPr lang="en-US" sz="1400" dirty="0" smtClean="0"/>
              <a:t>The </a:t>
            </a:r>
            <a:r>
              <a:rPr lang="en-US" sz="1400" dirty="0"/>
              <a:t>same </a:t>
            </a:r>
            <a:r>
              <a:rPr lang="en-US" sz="1400" dirty="0" smtClean="0"/>
              <a:t>phenomena </a:t>
            </a:r>
            <a:r>
              <a:rPr lang="en-US" sz="1400" dirty="0"/>
              <a:t>which causes </a:t>
            </a:r>
            <a:r>
              <a:rPr lang="en-US" sz="1400" b="1" dirty="0"/>
              <a:t>Field Emission </a:t>
            </a:r>
            <a:r>
              <a:rPr lang="en-US" sz="1400" dirty="0"/>
              <a:t>could lead to single-photon photoemission even </a:t>
            </a:r>
            <a:r>
              <a:rPr lang="en-US" sz="1400" dirty="0" smtClean="0"/>
              <a:t>if                 . </a:t>
            </a:r>
          </a:p>
          <a:p>
            <a:r>
              <a:rPr lang="en-US" sz="1400" dirty="0" smtClean="0"/>
              <a:t>The high electric field lowers the potential barrier outside a metal surface.  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77815" y="19616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Photoemission processes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2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59560" y="5383727"/>
                <a:ext cx="1667701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ϕ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𝑒𝑓𝑓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ϕ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16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Δϕ</m:t>
                      </m:r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9560" y="5383727"/>
                <a:ext cx="1667701" cy="358303"/>
              </a:xfrm>
              <a:prstGeom prst="rect">
                <a:avLst/>
              </a:prstGeom>
              <a:blipFill rotWithShape="1">
                <a:blip r:embed="rId5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046489" y="5193880"/>
                <a:ext cx="1221040" cy="6833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3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𝛥</m:t>
                      </m:r>
                      <m:r>
                        <m:rPr>
                          <m:sty m:val="p"/>
                        </m:rPr>
                        <a:rPr lang="el-GR" sz="13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ϕ</m:t>
                      </m:r>
                      <m:r>
                        <a:rPr lang="en-GB" sz="1300" i="1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GB" sz="13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1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GB" sz="1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n-GB" sz="13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3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3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1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4</m:t>
                              </m:r>
                              <m:r>
                                <a:rPr lang="en-GB" sz="1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GB" sz="13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3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3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sz="13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6489" y="5193880"/>
                <a:ext cx="1221040" cy="68339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189531" y="5396443"/>
                <a:ext cx="6622829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The effective work function is then:                                              </a:t>
                </a:r>
                <a:r>
                  <a:rPr lang="en-US" sz="1400" dirty="0">
                    <a:solidFill>
                      <a:srgbClr val="FF0000"/>
                    </a:solidFill>
                  </a:rPr>
                  <a:t>where 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                           </a:t>
                </a:r>
                <a:endParaRPr lang="en-US" sz="1400" dirty="0" smtClean="0"/>
              </a:p>
              <a:p>
                <a:r>
                  <a:rPr lang="en-US" sz="1400" dirty="0" smtClean="0"/>
                  <a:t> 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⇒</a:t>
                </a:r>
                <a:r>
                  <a:rPr lang="en-US" sz="1600" dirty="0" smtClean="0"/>
                  <a:t> 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𝝓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𝒆𝒇𝒇</m:t>
                        </m:r>
                      </m:sub>
                    </m:sSub>
                    <m:r>
                      <a:rPr lang="en-US" sz="1400" b="1" i="0" smtClean="0">
                        <a:solidFill>
                          <a:srgbClr val="FF0000"/>
                        </a:solidFill>
                        <a:latin typeface="Cambria Math"/>
                      </a:rPr>
                      <m:t>&lt;</m:t>
                    </m:r>
                    <m:r>
                      <a:rPr lang="en-US" sz="1400" b="1" i="1">
                        <a:solidFill>
                          <a:srgbClr val="FF0000"/>
                        </a:solidFill>
                        <a:latin typeface="Cambria Math"/>
                      </a:rPr>
                      <m:t>𝒉</m:t>
                    </m:r>
                    <m:r>
                      <a:rPr lang="el-GR" sz="1400" b="1" i="1">
                        <a:solidFill>
                          <a:srgbClr val="FF0000"/>
                        </a:solidFill>
                        <a:latin typeface="Cambria Math"/>
                      </a:rPr>
                      <m:t>𝝂</m:t>
                    </m:r>
                    <m:r>
                      <a:rPr lang="en-US" sz="1400" b="1" i="1">
                        <a:solidFill>
                          <a:srgbClr val="FF0000"/>
                        </a:solidFill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sz="1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1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𝝓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sz="16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1400" dirty="0" smtClean="0">
                    <a:solidFill>
                      <a:srgbClr val="FF0000"/>
                    </a:solidFill>
                  </a:rPr>
                  <a:t>single photon photoemission</a:t>
                </a:r>
                <a:r>
                  <a:rPr lang="en-GB" sz="1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1400" dirty="0" smtClean="0">
                    <a:solidFill>
                      <a:srgbClr val="FF0000"/>
                    </a:solidFill>
                  </a:rPr>
                  <a:t>is possible!</a:t>
                </a:r>
              </a:p>
              <a:p>
                <a:endParaRPr lang="en-GB" sz="1400" dirty="0" smtClean="0">
                  <a:solidFill>
                    <a:srgbClr val="FF0000"/>
                  </a:solidFill>
                </a:endParaRPr>
              </a:p>
              <a:p>
                <a:r>
                  <a:rPr lang="en-GB" sz="1400" b="1" dirty="0" smtClean="0"/>
                  <a:t>Note: </a:t>
                </a:r>
                <a:r>
                  <a:rPr lang="en-GB" sz="1400" dirty="0" smtClean="0"/>
                  <a:t>the stronger the electric field the</a:t>
                </a:r>
                <a:r>
                  <a:rPr lang="en-GB" sz="1400" b="1" dirty="0" smtClean="0"/>
                  <a:t> </a:t>
                </a:r>
                <a:r>
                  <a:rPr lang="en-GB" sz="1400" dirty="0" smtClean="0"/>
                  <a:t>lower the effective work function. </a:t>
                </a:r>
                <a:endParaRPr lang="en-GB" sz="1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531" y="5396443"/>
                <a:ext cx="6622829" cy="984885"/>
              </a:xfrm>
              <a:prstGeom prst="rect">
                <a:avLst/>
              </a:prstGeom>
              <a:blipFill rotWithShape="1">
                <a:blip r:embed="rId7"/>
                <a:stretch>
                  <a:fillRect l="-184" t="-617" b="-4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4500842" y="4437112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endParaRPr lang="en-GB" dirty="0"/>
          </a:p>
        </p:txBody>
      </p:sp>
      <p:pic>
        <p:nvPicPr>
          <p:cNvPr id="2051" name="Picture 3" descr="\\cern.ch\dfs\Users\i\imartini\Desktop\Schottky Effect 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855" y="1772816"/>
            <a:ext cx="6912768" cy="349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956376" y="1321775"/>
                <a:ext cx="841857" cy="29238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𝒉</m:t>
                      </m:r>
                      <m:r>
                        <a:rPr lang="el-GR" sz="1300" b="1" i="1">
                          <a:solidFill>
                            <a:srgbClr val="FF0000"/>
                          </a:solidFill>
                          <a:latin typeface="Cambria Math"/>
                        </a:rPr>
                        <m:t>𝝂</m:t>
                      </m:r>
                      <m:r>
                        <a:rPr lang="en-US" sz="13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sz="13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3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𝝓</m:t>
                          </m:r>
                        </m:e>
                        <m:sub>
                          <m:r>
                            <a:rPr lang="en-US" sz="13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GB" sz="13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376" y="1321775"/>
                <a:ext cx="841857" cy="292388"/>
              </a:xfrm>
              <a:prstGeom prst="rect">
                <a:avLst/>
              </a:prstGeom>
              <a:blipFill rotWithShape="1">
                <a:blip r:embed="rId9"/>
                <a:stretch>
                  <a:fillRect b="-6250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V="1">
            <a:off x="6608417" y="5825794"/>
            <a:ext cx="195831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96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71" y="3883137"/>
            <a:ext cx="3112012" cy="2305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504" y="6115362"/>
            <a:ext cx="8622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[1] J. Power et al., </a:t>
            </a:r>
            <a:r>
              <a:rPr lang="en-US" sz="1000" dirty="0" err="1" smtClean="0"/>
              <a:t>Schottky</a:t>
            </a:r>
            <a:r>
              <a:rPr lang="en-US" sz="1000" dirty="0" smtClean="0"/>
              <a:t> Enabled Photoemission &amp; Dark Current Measurements at the S-band RF Gun Facility at Tsinghua, </a:t>
            </a:r>
            <a:r>
              <a:rPr lang="en-US" sz="1000" dirty="0" err="1" smtClean="0"/>
              <a:t>MeVArc</a:t>
            </a:r>
            <a:r>
              <a:rPr lang="en-US" sz="1000" dirty="0" smtClean="0"/>
              <a:t> Workshop, Finland (2011)</a:t>
            </a:r>
          </a:p>
          <a:p>
            <a:r>
              <a:rPr lang="en-US" sz="1000" dirty="0" smtClean="0"/>
              <a:t>[2] E.E. Wisniewski et al., TUPPD069, Proceedings of IPAC2012, New Orleans, Louisiana, USA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637282" y="176448"/>
            <a:ext cx="7765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Measurements at Tsinghua Facility</a:t>
            </a:r>
            <a:endParaRPr lang="en-GB" sz="1100" b="1" baseline="30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33" y="1640358"/>
            <a:ext cx="3001115" cy="229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23528" y="960983"/>
            <a:ext cx="4606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FIELD EMISSION (Fowler-</a:t>
            </a:r>
            <a:r>
              <a:rPr lang="en-US" sz="1400" b="1" dirty="0" err="1" smtClean="0">
                <a:solidFill>
                  <a:srgbClr val="FF0000"/>
                </a:solidFill>
              </a:rPr>
              <a:t>Nordheim</a:t>
            </a:r>
            <a:r>
              <a:rPr lang="en-US" sz="1400" b="1" dirty="0" smtClean="0">
                <a:solidFill>
                  <a:srgbClr val="FF0000"/>
                </a:solidFill>
              </a:rPr>
              <a:t> plot)</a:t>
            </a:r>
            <a:endParaRPr lang="en-GB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41118" y="1249596"/>
                <a:ext cx="50949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Traditional </a:t>
                </a:r>
                <a:r>
                  <a:rPr lang="en-US" sz="1400" b="1" dirty="0" smtClean="0">
                    <a:solidFill>
                      <a:schemeClr val="tx1"/>
                    </a:solidFill>
                  </a:rPr>
                  <a:t>analysis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latin typeface="Cambria Math"/>
                          </a:rPr>
                          <m:t>ϕ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 smtClean="0"/>
                  <a:t>=4.6 </a:t>
                </a:r>
                <a:r>
                  <a:rPr lang="en-US" sz="1400" dirty="0" err="1" smtClean="0"/>
                  <a:t>eV</a:t>
                </a:r>
                <a:r>
                  <a:rPr lang="en-US" sz="1400" dirty="0" smtClean="0"/>
                  <a:t>   (nominal COPPER work function)</a:t>
                </a:r>
              </a:p>
              <a:p>
                <a:pPr lvl="3"/>
                <a:r>
                  <a:rPr lang="en-US" sz="1400" dirty="0" smtClean="0"/>
                  <a:t>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rgbClr val="FF0000"/>
                        </a:solidFill>
                        <a:latin typeface="Cambria Math"/>
                      </a:rPr>
                      <m:t>β</m:t>
                    </m:r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/>
                      </a:rPr>
                      <m:t>=130</m:t>
                    </m:r>
                  </m:oMath>
                </a14:m>
                <a:r>
                  <a:rPr lang="en-GB" sz="1400" dirty="0" smtClean="0">
                    <a:solidFill>
                      <a:srgbClr val="FF0000"/>
                    </a:solidFill>
                  </a:rPr>
                  <a:t>      </a:t>
                </a:r>
                <a:r>
                  <a:rPr lang="en-GB" sz="1400" dirty="0" smtClean="0"/>
                  <a:t>(Extracted from the fit)</a:t>
                </a:r>
                <a:r>
                  <a:rPr lang="en-US" sz="1400" b="1" baseline="30000" dirty="0"/>
                  <a:t> [1],[2]</a:t>
                </a:r>
                <a:endParaRPr lang="en-GB" sz="1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118" y="1249596"/>
                <a:ext cx="5094977" cy="523220"/>
              </a:xfrm>
              <a:prstGeom prst="rect">
                <a:avLst/>
              </a:prstGeom>
              <a:blipFill rotWithShape="1">
                <a:blip r:embed="rId7"/>
                <a:stretch>
                  <a:fillRect l="-359" t="-1163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own Arrow 5"/>
          <p:cNvSpPr/>
          <p:nvPr/>
        </p:nvSpPr>
        <p:spPr>
          <a:xfrm>
            <a:off x="3859079" y="1783368"/>
            <a:ext cx="108012" cy="186308"/>
          </a:xfrm>
          <a:prstGeom prst="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142655" y="2006549"/>
            <a:ext cx="21562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This result is considered unrealistic for the such surface leading to unphysical emission features 10 nm tall by 1 nm wide</a:t>
            </a:r>
            <a:r>
              <a:rPr lang="en-US" sz="1400" baseline="30000" dirty="0"/>
              <a:t>[1],[2</a:t>
            </a:r>
            <a:r>
              <a:rPr lang="en-US" sz="1400" baseline="30000" dirty="0" smtClean="0"/>
              <a:t>]</a:t>
            </a:r>
            <a:r>
              <a:rPr lang="en-US" sz="1400" dirty="0" smtClean="0"/>
              <a:t>. </a:t>
            </a:r>
            <a:endParaRPr lang="en-GB" sz="1400" baseline="30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742" y="1844824"/>
            <a:ext cx="2636218" cy="203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498770" y="1295896"/>
                <a:ext cx="374441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Alternative analysis</a:t>
                </a:r>
                <a:r>
                  <a:rPr lang="en-US" sz="1400" dirty="0"/>
                  <a:t>:</a:t>
                </a:r>
                <a:endParaRPr lang="en-GB" sz="1400" dirty="0"/>
              </a:p>
              <a:p>
                <a:r>
                  <a:rPr lang="en-US" sz="1400" dirty="0" smtClean="0"/>
                  <a:t>Different combination of 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ϕ</m:t>
                        </m:r>
                      </m:e>
                      <m:sub>
                        <m:r>
                          <a:rPr lang="en-US" sz="1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rgbClr val="FF0000"/>
                    </a:solidFill>
                  </a:rPr>
                  <a:t>,</a:t>
                </a:r>
                <a:r>
                  <a:rPr lang="el-GR" sz="1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>
                        <a:solidFill>
                          <a:srgbClr val="FF0000"/>
                        </a:solidFill>
                        <a:latin typeface="Cambria Math"/>
                      </a:rPr>
                      <m:t>β</m:t>
                    </m:r>
                  </m:oMath>
                </a14:m>
                <a:r>
                  <a:rPr lang="en-US" sz="1400" dirty="0" smtClean="0">
                    <a:solidFill>
                      <a:srgbClr val="FF0000"/>
                    </a:solidFill>
                  </a:rPr>
                  <a:t>) </a:t>
                </a:r>
                <a:r>
                  <a:rPr lang="en-US" sz="1400" dirty="0" smtClean="0"/>
                  <a:t>can match the data.</a:t>
                </a:r>
                <a:r>
                  <a:rPr lang="en-US" sz="1400" baseline="30000" dirty="0" smtClean="0"/>
                  <a:t>[1],[2]</a:t>
                </a:r>
                <a:endParaRPr lang="en-GB" sz="1400" baseline="300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8770" y="1295896"/>
                <a:ext cx="3744415" cy="738664"/>
              </a:xfrm>
              <a:prstGeom prst="rect">
                <a:avLst/>
              </a:prstGeom>
              <a:blipFill rotWithShape="1">
                <a:blip r:embed="rId9"/>
                <a:stretch>
                  <a:fillRect l="-326" t="-826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295722" y="3933055"/>
            <a:ext cx="4606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SCHOTTKY ENABLED PHOTOEMISSION </a:t>
            </a:r>
            <a:endParaRPr lang="en-GB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849564" y="2545159"/>
                <a:ext cx="28803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>
                          <a:latin typeface="Cambria Math"/>
                        </a:rPr>
                        <m:t>β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9564" y="2545159"/>
                <a:ext cx="288032" cy="307777"/>
              </a:xfrm>
              <a:prstGeom prst="rect">
                <a:avLst/>
              </a:prstGeom>
              <a:blipFill rotWithShape="1">
                <a:blip r:embed="rId10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919182" y="3654315"/>
                <a:ext cx="88093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/>
                            </a:rPr>
                            <m:t>ϕ</m:t>
                          </m:r>
                        </m:e>
                        <m:sub>
                          <m:r>
                            <a:rPr lang="en-US" sz="1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(</m:t>
                      </m:r>
                      <m:r>
                        <a:rPr lang="en-US" sz="1400" b="0" i="1" smtClean="0">
                          <a:latin typeface="Cambria Math"/>
                        </a:rPr>
                        <m:t>𝑒𝑉</m:t>
                      </m:r>
                      <m:r>
                        <a:rPr lang="en-US" sz="1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182" y="3654315"/>
                <a:ext cx="880935" cy="307777"/>
              </a:xfrm>
              <a:prstGeom prst="rect">
                <a:avLst/>
              </a:prstGeom>
              <a:blipFill rotWithShape="1">
                <a:blip r:embed="rId11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95536" y="4246909"/>
                <a:ext cx="53765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Schottky enabled photoemission was observed for </a:t>
                </a:r>
                <a:r>
                  <a:rPr lang="el-GR" sz="1400" dirty="0" smtClean="0"/>
                  <a:t>λ</a:t>
                </a:r>
                <a:r>
                  <a:rPr lang="en-US" sz="1400" dirty="0" smtClean="0"/>
                  <a:t>=400 nm (3.1 </a:t>
                </a:r>
                <a:r>
                  <a:rPr lang="en-US" sz="1400" dirty="0" err="1" smtClean="0"/>
                  <a:t>eV</a:t>
                </a:r>
                <a:r>
                  <a:rPr lang="en-US" sz="1400" dirty="0"/>
                  <a:t>) </a:t>
                </a:r>
                <a:r>
                  <a:rPr lang="en-US" sz="1400" dirty="0" smtClean="0"/>
                  <a:t>and different value of accelerating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400" b="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1400" baseline="30000" dirty="0" smtClean="0"/>
                  <a:t>[1],[2].</a:t>
                </a:r>
                <a:endParaRPr lang="en-GB" sz="1400" baseline="300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246909"/>
                <a:ext cx="5376527" cy="523220"/>
              </a:xfrm>
              <a:prstGeom prst="rect">
                <a:avLst/>
              </a:prstGeom>
              <a:blipFill rotWithShape="1">
                <a:blip r:embed="rId12"/>
                <a:stretch>
                  <a:fillRect l="-340" t="-1163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6390900" y="4102332"/>
                <a:ext cx="11457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lang="en-US" sz="1200" b="1" i="1" smtClean="0">
                            <a:latin typeface="Cambria Math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sz="1200" b="1" dirty="0" smtClean="0"/>
                  <a:t>= 25MV/m</a:t>
                </a:r>
                <a:endParaRPr lang="en-GB" sz="1200" b="1" baseline="300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0900" y="4102332"/>
                <a:ext cx="1145749" cy="276999"/>
              </a:xfrm>
              <a:prstGeom prst="rect">
                <a:avLst/>
              </a:prstGeom>
              <a:blipFill rotWithShape="1">
                <a:blip r:embed="rId13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516231" y="4858751"/>
                <a:ext cx="7654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rgbClr val="FF0000"/>
                        </a:solidFill>
                        <a:latin typeface="Cambria Math"/>
                      </a:rPr>
                      <m:t>β</m:t>
                    </m:r>
                  </m:oMath>
                </a14:m>
                <a:r>
                  <a:rPr lang="en-GB" sz="1400" dirty="0" smtClean="0">
                    <a:solidFill>
                      <a:srgbClr val="FF0000"/>
                    </a:solidFill>
                  </a:rPr>
                  <a:t> = 60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231" y="4858751"/>
                <a:ext cx="765418" cy="307777"/>
              </a:xfrm>
              <a:prstGeom prst="rect">
                <a:avLst/>
              </a:prstGeom>
              <a:blipFill rotWithShape="1">
                <a:blip r:embed="rId14"/>
                <a:stretch>
                  <a:fillRect t="-1961" b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/>
          <p:cNvSpPr txBox="1"/>
          <p:nvPr/>
        </p:nvSpPr>
        <p:spPr>
          <a:xfrm>
            <a:off x="6773329" y="5857527"/>
            <a:ext cx="147107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Laser energy (</a:t>
            </a:r>
            <a:r>
              <a:rPr lang="el-GR" sz="1400" dirty="0" smtClean="0"/>
              <a:t>μ</a:t>
            </a:r>
            <a:r>
              <a:rPr lang="en-US" sz="1400" dirty="0" smtClean="0"/>
              <a:t>J) </a:t>
            </a:r>
            <a:endParaRPr lang="en-GB" sz="1400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5265935" y="4515520"/>
            <a:ext cx="13286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Q (</a:t>
            </a:r>
            <a:r>
              <a:rPr lang="en-US" sz="1400" dirty="0" err="1" smtClean="0"/>
              <a:t>arb</a:t>
            </a:r>
            <a:r>
              <a:rPr lang="en-US" sz="1400" dirty="0" smtClean="0"/>
              <a:t>. </a:t>
            </a:r>
            <a:r>
              <a:rPr lang="en-US" sz="1400" dirty="0"/>
              <a:t>u</a:t>
            </a:r>
            <a:r>
              <a:rPr lang="en-US" sz="1400" dirty="0" smtClean="0"/>
              <a:t>nit)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419919" y="4871561"/>
                <a:ext cx="4878954" cy="95410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Traditional </a:t>
                </a:r>
                <a:r>
                  <a:rPr lang="en-US" sz="1400" b="1" dirty="0" smtClean="0">
                    <a:solidFill>
                      <a:schemeClr val="tx1"/>
                    </a:solidFill>
                  </a:rPr>
                  <a:t>analysis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: </a:t>
                </a:r>
                <a:r>
                  <a:rPr lang="en-US" sz="1400" dirty="0" smtClean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sz="1400" dirty="0"/>
                  <a:t>=25 </a:t>
                </a:r>
                <a:r>
                  <a:rPr lang="en-US" sz="1400" dirty="0" smtClean="0"/>
                  <a:t>MV/m (linear part)</a:t>
                </a:r>
              </a:p>
              <a:p>
                <a:endParaRPr lang="en-US" sz="1400" dirty="0"/>
              </a:p>
              <a:p>
                <a:r>
                  <a:rPr lang="en-US" sz="1400" b="1" dirty="0"/>
                  <a:t>Alternative analysis</a:t>
                </a:r>
                <a:r>
                  <a:rPr lang="en-US" sz="1400" dirty="0" smtClean="0"/>
                  <a:t>: Different combination of </a:t>
                </a:r>
                <a:r>
                  <a:rPr lang="en-US" sz="14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i="1">
                            <a:latin typeface="Cambria Math"/>
                          </a:rPr>
                          <m:t>ϕ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dirty="0"/>
                  <a:t>,</a:t>
                </a:r>
                <a:r>
                  <a:rPr lang="el-GR" sz="1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>
                        <a:latin typeface="Cambria Math"/>
                      </a:rPr>
                      <m:t>β</m:t>
                    </m:r>
                  </m:oMath>
                </a14:m>
                <a:r>
                  <a:rPr lang="en-US" sz="1400" dirty="0" smtClean="0"/>
                  <a:t>), gives much more reasonable result </a:t>
                </a:r>
                <a:r>
                  <a:rPr lang="en-US" sz="1400" dirty="0"/>
                  <a:t>as for field emitted electrons </a:t>
                </a:r>
                <a:r>
                  <a:rPr lang="en-US" sz="1400" baseline="30000" dirty="0" smtClean="0"/>
                  <a:t>[1</a:t>
                </a:r>
                <a:r>
                  <a:rPr lang="en-US" sz="1400" baseline="30000" dirty="0"/>
                  <a:t>],[2</a:t>
                </a:r>
                <a:r>
                  <a:rPr lang="en-US" sz="1400" baseline="30000" dirty="0" smtClean="0"/>
                  <a:t>]</a:t>
                </a:r>
                <a:r>
                  <a:rPr lang="en-US" sz="1400" dirty="0" smtClean="0"/>
                  <a:t>.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</a:t>
                </a:r>
                <a:endParaRPr lang="en-GB" sz="14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919" y="4871561"/>
                <a:ext cx="4878954" cy="954107"/>
              </a:xfrm>
              <a:prstGeom prst="rect">
                <a:avLst/>
              </a:prstGeom>
              <a:blipFill rotWithShape="1">
                <a:blip r:embed="rId15"/>
                <a:stretch>
                  <a:fillRect l="-124" b="-3086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ight Arrow 34"/>
          <p:cNvSpPr/>
          <p:nvPr/>
        </p:nvSpPr>
        <p:spPr>
          <a:xfrm>
            <a:off x="4262799" y="4963022"/>
            <a:ext cx="236209" cy="124853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6390900" y="4973431"/>
            <a:ext cx="870951" cy="6537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5334958" y="5445224"/>
            <a:ext cx="110925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83568" y="306896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[Courtesy of </a:t>
            </a:r>
          </a:p>
          <a:p>
            <a:r>
              <a:rPr lang="en-US" sz="1200" dirty="0" err="1" smtClean="0">
                <a:solidFill>
                  <a:srgbClr val="FF0000"/>
                </a:solidFill>
              </a:rPr>
              <a:t>E.E.Wisniewski</a:t>
            </a:r>
            <a:r>
              <a:rPr lang="en-US" sz="1200" dirty="0" smtClean="0">
                <a:solidFill>
                  <a:srgbClr val="FF0000"/>
                </a:solidFill>
              </a:rPr>
              <a:t> et al.] 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56176" y="306896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FF0000"/>
                </a:solidFill>
              </a:rPr>
              <a:t>[Courtesy of </a:t>
            </a:r>
          </a:p>
          <a:p>
            <a:pPr algn="r"/>
            <a:r>
              <a:rPr lang="en-US" sz="1200" dirty="0" err="1" smtClean="0">
                <a:solidFill>
                  <a:srgbClr val="FF0000"/>
                </a:solidFill>
              </a:rPr>
              <a:t>E.E.Wisniewski</a:t>
            </a:r>
            <a:r>
              <a:rPr lang="en-US" sz="1200" dirty="0" smtClean="0">
                <a:solidFill>
                  <a:srgbClr val="FF0000"/>
                </a:solidFill>
              </a:rPr>
              <a:t> et al.] 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88224" y="5055567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FF0000"/>
                </a:solidFill>
              </a:rPr>
              <a:t>[Courtesy of </a:t>
            </a:r>
          </a:p>
          <a:p>
            <a:pPr algn="r"/>
            <a:r>
              <a:rPr lang="en-US" sz="1200" dirty="0" err="1" smtClean="0">
                <a:solidFill>
                  <a:srgbClr val="FF0000"/>
                </a:solidFill>
              </a:rPr>
              <a:t>E.E.Wisniewski</a:t>
            </a:r>
            <a:r>
              <a:rPr lang="en-US" sz="1200" dirty="0" smtClean="0">
                <a:solidFill>
                  <a:srgbClr val="FF0000"/>
                </a:solidFill>
              </a:rPr>
              <a:t> et al.] 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04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966" y="2494369"/>
            <a:ext cx="4488067" cy="3129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CLIC Workshop 2013  (I. Martini  EN/STI-LP)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7815" y="19616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CERN Lab measurement setup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12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907704" y="1916832"/>
            <a:ext cx="2015309" cy="76944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DC GUN</a:t>
            </a:r>
            <a:r>
              <a:rPr lang="en-US" sz="1600" dirty="0" smtClean="0"/>
              <a:t>:</a:t>
            </a:r>
          </a:p>
          <a:p>
            <a:r>
              <a:rPr lang="en-US" sz="1400" dirty="0" smtClean="0"/>
              <a:t>70.1 kV supplied voltage</a:t>
            </a:r>
          </a:p>
          <a:p>
            <a:r>
              <a:rPr lang="en-US" sz="1400" dirty="0" smtClean="0"/>
              <a:t>(7 MV/m electric field)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68840" y="4147131"/>
            <a:ext cx="2063599" cy="116955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LASER</a:t>
            </a:r>
            <a:r>
              <a:rPr lang="en-US" sz="1400" dirty="0"/>
              <a:t>:</a:t>
            </a:r>
          </a:p>
          <a:p>
            <a:r>
              <a:rPr lang="en-US" sz="1400" dirty="0"/>
              <a:t>Q-switched </a:t>
            </a:r>
            <a:r>
              <a:rPr lang="en-US" sz="1400" dirty="0" err="1"/>
              <a:t>Nd</a:t>
            </a:r>
            <a:r>
              <a:rPr lang="en-US" sz="1400" dirty="0"/>
              <a:t> (YAG</a:t>
            </a:r>
            <a:r>
              <a:rPr lang="en-US" sz="1400" dirty="0" smtClean="0"/>
              <a:t>)</a:t>
            </a:r>
          </a:p>
          <a:p>
            <a:r>
              <a:rPr lang="el-GR" sz="1400" b="1" dirty="0" smtClean="0"/>
              <a:t>λ</a:t>
            </a:r>
            <a:r>
              <a:rPr lang="en-US" sz="1400" b="1" dirty="0" smtClean="0"/>
              <a:t>=355 nm </a:t>
            </a:r>
            <a:r>
              <a:rPr lang="en-US" sz="1400" dirty="0" smtClean="0"/>
              <a:t>or </a:t>
            </a:r>
            <a:r>
              <a:rPr lang="el-GR" sz="1400" b="1" dirty="0" smtClean="0"/>
              <a:t>λ</a:t>
            </a:r>
            <a:r>
              <a:rPr lang="en-US" sz="1400" b="1" dirty="0" smtClean="0"/>
              <a:t>=266 nm</a:t>
            </a:r>
            <a:r>
              <a:rPr lang="en-US" sz="1400" dirty="0" smtClean="0"/>
              <a:t> 10 </a:t>
            </a:r>
            <a:r>
              <a:rPr lang="en-US" sz="1400" dirty="0"/>
              <a:t>Hz repetition rate</a:t>
            </a:r>
          </a:p>
          <a:p>
            <a:r>
              <a:rPr lang="en-US" sz="1400" b="1" dirty="0"/>
              <a:t>5 ns </a:t>
            </a:r>
            <a:r>
              <a:rPr lang="en-US" sz="1400" dirty="0"/>
              <a:t>pulse duration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23528" y="5211203"/>
            <a:ext cx="3586099" cy="73866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COPPER </a:t>
            </a:r>
            <a:r>
              <a:rPr lang="en-US" sz="1400" b="1" dirty="0" smtClean="0"/>
              <a:t>SAMPLES</a:t>
            </a:r>
            <a:r>
              <a:rPr lang="en-US" sz="1400" dirty="0" smtClean="0"/>
              <a:t>: </a:t>
            </a:r>
          </a:p>
          <a:p>
            <a:r>
              <a:rPr lang="en-US" sz="1400" dirty="0" smtClean="0"/>
              <a:t>6A44 </a:t>
            </a:r>
            <a:r>
              <a:rPr lang="en-US" sz="1400" dirty="0"/>
              <a:t>(diamond turning)                     2</a:t>
            </a:r>
            <a:r>
              <a:rPr lang="en-US" sz="1400" baseline="30000" dirty="0"/>
              <a:t>nd</a:t>
            </a:r>
            <a:r>
              <a:rPr lang="en-US" sz="1400" dirty="0"/>
              <a:t> PLUG</a:t>
            </a:r>
          </a:p>
          <a:p>
            <a:r>
              <a:rPr lang="en-US" sz="1400" dirty="0" smtClean="0"/>
              <a:t>6A22 </a:t>
            </a:r>
            <a:r>
              <a:rPr lang="en-US" sz="1400" dirty="0"/>
              <a:t>(diamond powder polishing)   3</a:t>
            </a:r>
            <a:r>
              <a:rPr lang="en-US" sz="1400" baseline="30000" dirty="0"/>
              <a:t>rd</a:t>
            </a:r>
            <a:r>
              <a:rPr lang="en-US" sz="1400" dirty="0"/>
              <a:t> PLUG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118199" y="1960399"/>
            <a:ext cx="3478137" cy="73866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Bunch charge measured by:</a:t>
            </a:r>
          </a:p>
          <a:p>
            <a:r>
              <a:rPr lang="en-US" sz="1400" dirty="0"/>
              <a:t>Wall Current Monitor (</a:t>
            </a:r>
            <a:r>
              <a:rPr lang="en-US" sz="1400" b="1" dirty="0"/>
              <a:t>WCM</a:t>
            </a:r>
            <a:r>
              <a:rPr lang="en-US" sz="1400" dirty="0"/>
              <a:t>)</a:t>
            </a:r>
          </a:p>
          <a:p>
            <a:r>
              <a:rPr lang="en-US" sz="1400" dirty="0" smtClean="0"/>
              <a:t>Faraday </a:t>
            </a:r>
            <a:r>
              <a:rPr lang="en-US" sz="1400" dirty="0"/>
              <a:t>Cup </a:t>
            </a:r>
            <a:r>
              <a:rPr lang="en-US" sz="1400" dirty="0" smtClean="0"/>
              <a:t>(</a:t>
            </a:r>
            <a:r>
              <a:rPr lang="en-US" sz="1400" b="1" dirty="0" smtClean="0"/>
              <a:t>FC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878984" y="3801319"/>
            <a:ext cx="1584176" cy="463336"/>
          </a:xfrm>
          <a:prstGeom prst="straightConnector1">
            <a:avLst/>
          </a:prstGeom>
          <a:ln w="28575">
            <a:solidFill>
              <a:srgbClr val="92D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713686" y="2680479"/>
            <a:ext cx="0" cy="100995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139953" y="2669446"/>
            <a:ext cx="0" cy="9779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300192" y="2680479"/>
            <a:ext cx="0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rc 2"/>
          <p:cNvSpPr/>
          <p:nvPr/>
        </p:nvSpPr>
        <p:spPr>
          <a:xfrm rot="5400000" flipV="1">
            <a:off x="1489452" y="3631229"/>
            <a:ext cx="2660321" cy="2399880"/>
          </a:xfrm>
          <a:prstGeom prst="arc">
            <a:avLst>
              <a:gd name="adj1" fmla="val 3735410"/>
              <a:gd name="adj2" fmla="val 7513813"/>
            </a:avLst>
          </a:prstGeom>
          <a:ln w="285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3923928" y="3828802"/>
            <a:ext cx="931982" cy="204185"/>
          </a:xfrm>
          <a:prstGeom prst="straightConnector1">
            <a:avLst/>
          </a:prstGeom>
          <a:ln w="28575">
            <a:solidFill>
              <a:srgbClr val="92D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778349" y="3978364"/>
            <a:ext cx="112366" cy="1092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923929" y="3454928"/>
            <a:ext cx="2376263" cy="5604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331744" y="3429000"/>
            <a:ext cx="54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e-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5463" y="1202826"/>
            <a:ext cx="8208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We tried to reproduce  the </a:t>
            </a:r>
            <a:r>
              <a:rPr lang="en-US" sz="1400" dirty="0" err="1" smtClean="0"/>
              <a:t>Schottky</a:t>
            </a:r>
            <a:r>
              <a:rPr lang="en-US" sz="1400" dirty="0" smtClean="0"/>
              <a:t> Enabled photoemission measurement with this setup: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5266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i\imartini\Desktop\Photoemission LAB\MEASUREMENT\3 plug\266 nm\3plug_2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53262"/>
            <a:ext cx="4803810" cy="272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7159" y="196169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MEASUREMENT WITH 266 nm </a:t>
            </a:r>
            <a:r>
              <a:rPr lang="en-US" sz="2400" b="1" dirty="0" smtClean="0">
                <a:solidFill>
                  <a:srgbClr val="FF0000"/>
                </a:solidFill>
              </a:rPr>
              <a:t>(4.7 </a:t>
            </a:r>
            <a:r>
              <a:rPr lang="en-US" sz="2400" b="1" dirty="0" err="1" smtClean="0">
                <a:solidFill>
                  <a:srgbClr val="FF0000"/>
                </a:solidFill>
              </a:rPr>
              <a:t>eV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0133" y="5760496"/>
            <a:ext cx="8655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plug:  QE(266nm)= </a:t>
            </a:r>
            <a:r>
              <a:rPr lang="en-US" sz="1400" dirty="0" smtClean="0">
                <a:solidFill>
                  <a:srgbClr val="FF0000"/>
                </a:solidFill>
              </a:rPr>
              <a:t>5E-5</a:t>
            </a:r>
            <a:r>
              <a:rPr lang="en-US" sz="1400" dirty="0" smtClean="0"/>
              <a:t>                           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plug:  QE(266nm)= </a:t>
            </a:r>
            <a:r>
              <a:rPr lang="en-US" sz="1400" dirty="0" smtClean="0">
                <a:solidFill>
                  <a:srgbClr val="FF0000"/>
                </a:solidFill>
              </a:rPr>
              <a:t>2E-4</a:t>
            </a:r>
            <a:r>
              <a:rPr lang="en-US" sz="1400" dirty="0" smtClean="0"/>
              <a:t>                               Copper QE(266nm)*=</a:t>
            </a:r>
            <a:r>
              <a:rPr lang="en-US" sz="1400" dirty="0" smtClean="0">
                <a:solidFill>
                  <a:srgbClr val="FF0000"/>
                </a:solidFill>
              </a:rPr>
              <a:t>3E-5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907704" y="1125656"/>
            <a:ext cx="1307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2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nd</a:t>
            </a:r>
            <a:r>
              <a:rPr lang="en-US" sz="1400" b="1" dirty="0" smtClean="0">
                <a:solidFill>
                  <a:srgbClr val="FF0000"/>
                </a:solidFill>
              </a:rPr>
              <a:t> plug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44208" y="1111957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3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rd</a:t>
            </a:r>
            <a:r>
              <a:rPr lang="en-US" sz="1400" b="1" dirty="0" smtClean="0">
                <a:solidFill>
                  <a:srgbClr val="FF0000"/>
                </a:solidFill>
              </a:rPr>
              <a:t> plug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7504" y="4788692"/>
                <a:ext cx="8961579" cy="971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QUANTUM EFFICIENCY : </a:t>
                </a:r>
                <a:r>
                  <a:rPr lang="en-US" sz="1400" dirty="0" smtClean="0"/>
                  <a:t>is the main feature of </a:t>
                </a:r>
                <a:r>
                  <a:rPr lang="en-US" sz="1400" dirty="0" err="1" smtClean="0"/>
                  <a:t>photoemissive</a:t>
                </a:r>
                <a:r>
                  <a:rPr lang="en-US" sz="1400" dirty="0" smtClean="0"/>
                  <a:t> material (it may be influenced by the surface condition).</a:t>
                </a:r>
              </a:p>
              <a:p>
                <a:r>
                  <a:rPr lang="en-US" sz="1400" dirty="0" smtClean="0"/>
                  <a:t>It is calculated from experimental data as: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𝑄𝐸</m:t>
                      </m:r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𝑛𝑢𝑚𝑏𝑒𝑟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𝑒𝑙𝑒𝑐𝑡𝑟𝑜𝑛𝑠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𝑛𝑢𝑚𝑏𝑒𝑟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𝑝h𝑜𝑡𝑜𝑛𝑠</m:t>
                          </m:r>
                        </m:den>
                      </m:f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𝑄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 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𝐶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den>
                      </m:f>
                      <m:r>
                        <a:rPr lang="en-US" sz="1400" b="0" i="1" smtClean="0">
                          <a:latin typeface="Cambria Math"/>
                        </a:rPr>
                        <m:t>∙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h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 ( 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𝐽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∙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)∙</m:t>
                          </m:r>
                          <m:r>
                            <m:rPr>
                              <m:sty m:val="p"/>
                            </m:rPr>
                            <a:rPr lang="el-GR" sz="1400" b="0" i="1" smtClean="0">
                              <a:latin typeface="Cambria Math"/>
                            </a:rPr>
                            <m:t>ν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𝐻𝑧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/>
                            </a:rPr>
                            <m:t>Ɛ( 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𝐽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400" dirty="0" smtClean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788692"/>
                <a:ext cx="8961579" cy="971804"/>
              </a:xfrm>
              <a:prstGeom prst="rect">
                <a:avLst/>
              </a:prstGeom>
              <a:blipFill rotWithShape="1">
                <a:blip r:embed="rId5"/>
                <a:stretch>
                  <a:fillRect l="-204" t="-629" b="-25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\\cern.ch\dfs\Users\i\imartini\Desktop\Photoemission LAB\MEASUREMENT\2plug\266 nm\09102012\2plug_26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993" y="1419045"/>
            <a:ext cx="4954286" cy="2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32305" y="4269778"/>
            <a:ext cx="4079390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Linearity =&gt;  Normal single-photon photoemission</a:t>
            </a:r>
            <a:endParaRPr lang="en-GB" sz="1400" b="1" i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6823" y="6068348"/>
            <a:ext cx="8655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*Previous measurement on copper with 266 nm (CERN-PSI, 2007)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307230" y="960983"/>
                <a:ext cx="803286" cy="30777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latin typeface="Cambria Math" pitchFamily="18" charset="0"/>
                    <a:ea typeface="Cambria Math" pitchFamily="18" charset="0"/>
                  </a:rPr>
                  <a:t>h</a:t>
                </a:r>
                <a:r>
                  <a:rPr lang="el-GR" sz="1400" b="1" i="1" dirty="0">
                    <a:latin typeface="Cambria Math" pitchFamily="18" charset="0"/>
                    <a:ea typeface="Cambria Math" pitchFamily="18" charset="0"/>
                  </a:rPr>
                  <a:t>ν</a:t>
                </a:r>
                <a:r>
                  <a:rPr lang="en-US" sz="1400" b="1" i="1" dirty="0">
                    <a:latin typeface="Cambria Math" pitchFamily="18" charset="0"/>
                    <a:ea typeface="Cambria Math" pitchFamily="18" charset="0"/>
                  </a:rPr>
                  <a:t>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l-GR" sz="1400" b="1" i="1">
                            <a:latin typeface="Cambria Math"/>
                            <a:ea typeface="Cambria Math" pitchFamily="18" charset="0"/>
                          </a:rPr>
                          <m:t>𝝓</m:t>
                        </m:r>
                      </m:e>
                      <m:sub>
                        <m:r>
                          <a:rPr lang="en-US" sz="1400" b="1" i="1">
                            <a:latin typeface="Cambria Math"/>
                            <a:ea typeface="Cambria Math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GB" sz="1400" b="1" i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230" y="960983"/>
                <a:ext cx="803286" cy="307777"/>
              </a:xfrm>
              <a:prstGeom prst="rect">
                <a:avLst/>
              </a:prstGeom>
              <a:blipFill rotWithShape="1">
                <a:blip r:embed="rId7"/>
                <a:stretch>
                  <a:fillRect l="-735" b="-10909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510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9035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i="1" dirty="0">
              <a:solidFill>
                <a:srgbClr val="002060"/>
              </a:solidFill>
            </a:endParaRPr>
          </a:p>
        </p:txBody>
      </p:sp>
      <p:pic>
        <p:nvPicPr>
          <p:cNvPr id="15" name="Picture 2" descr="\\cern.ch\dfs\Users\i\imartini\Desktop\cern_logo_whit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" y="-27384"/>
            <a:ext cx="961669" cy="9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Workshop 2013  (I. Martini  EN/STI-LP)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C513-DF80-4F64-B213-E35C9B2C2691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1465" y="17644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MEASUREMENT WITH 355 </a:t>
            </a:r>
            <a:r>
              <a:rPr lang="en-US" sz="2800" b="1" dirty="0">
                <a:solidFill>
                  <a:srgbClr val="FF0000"/>
                </a:solidFill>
              </a:rPr>
              <a:t>nm </a:t>
            </a:r>
            <a:r>
              <a:rPr lang="en-US" sz="2400" b="1" dirty="0">
                <a:solidFill>
                  <a:srgbClr val="FF0000"/>
                </a:solidFill>
              </a:rPr>
              <a:t>(3.5 </a:t>
            </a:r>
            <a:r>
              <a:rPr lang="en-US" sz="2400" b="1" dirty="0" err="1">
                <a:solidFill>
                  <a:srgbClr val="FF0000"/>
                </a:solidFill>
              </a:rPr>
              <a:t>eV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8" name="Picture 10" descr="\\cern.ch\dfs\Users\i\imartini\Desktop\CLIC-Logo-Col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983"/>
            <a:ext cx="899592" cy="89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\\cern.ch\dfs\Users\i\imartini\Desktop\Photoemission LAB\MEASUREMENT\2plug\355 nm\09112012\2plug_355_ampl_stat(8points)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254" y="1597152"/>
            <a:ext cx="4882278" cy="3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\\cern.ch\dfs\Users\i\imartini\Desktop\Photoemission LAB\MEASUREMENT\3 plug\355 nm\15122012\3plug_355_ampl_stat_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4714827" cy="355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3071765" y="3678369"/>
            <a:ext cx="1185807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Note: error bars, charge [</a:t>
            </a:r>
            <a:r>
              <a:rPr lang="en-US" sz="1100" b="1" dirty="0" err="1" smtClean="0">
                <a:solidFill>
                  <a:srgbClr val="FF0000"/>
                </a:solidFill>
              </a:rPr>
              <a:t>fC</a:t>
            </a:r>
            <a:r>
              <a:rPr lang="en-US" sz="1100" dirty="0" smtClean="0">
                <a:solidFill>
                  <a:srgbClr val="FF0000"/>
                </a:solidFill>
              </a:rPr>
              <a:t>], 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energy [</a:t>
            </a:r>
            <a:r>
              <a:rPr lang="en-US" sz="1100" b="1" dirty="0" smtClean="0">
                <a:solidFill>
                  <a:srgbClr val="FF0000"/>
                </a:solidFill>
              </a:rPr>
              <a:t>µJ]</a:t>
            </a:r>
            <a:r>
              <a:rPr lang="en-US" sz="11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481189" y="3752759"/>
            <a:ext cx="1185807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Note: error bars, charge </a:t>
            </a:r>
            <a:r>
              <a:rPr lang="en-US" sz="1100" dirty="0">
                <a:solidFill>
                  <a:srgbClr val="FF0000"/>
                </a:solidFill>
              </a:rPr>
              <a:t>[</a:t>
            </a:r>
            <a:r>
              <a:rPr lang="en-US" sz="1100" b="1" dirty="0" err="1" smtClean="0">
                <a:solidFill>
                  <a:srgbClr val="FF0000"/>
                </a:solidFill>
              </a:rPr>
              <a:t>fC</a:t>
            </a:r>
            <a:r>
              <a:rPr lang="en-US" sz="1100" b="1" dirty="0" smtClean="0">
                <a:solidFill>
                  <a:srgbClr val="FF0000"/>
                </a:solidFill>
              </a:rPr>
              <a:t>]</a:t>
            </a:r>
            <a:r>
              <a:rPr lang="en-US" sz="1100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energy </a:t>
            </a:r>
            <a:r>
              <a:rPr lang="en-US" sz="1100" dirty="0">
                <a:solidFill>
                  <a:srgbClr val="FF0000"/>
                </a:solidFill>
              </a:rPr>
              <a:t>[</a:t>
            </a:r>
            <a:r>
              <a:rPr lang="en-US" sz="1100" b="1" dirty="0" smtClean="0">
                <a:solidFill>
                  <a:srgbClr val="FF0000"/>
                </a:solidFill>
              </a:rPr>
              <a:t>µJ]</a:t>
            </a:r>
            <a:r>
              <a:rPr lang="en-US" sz="11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41840" y="1268760"/>
            <a:ext cx="12284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2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nd</a:t>
            </a:r>
            <a:r>
              <a:rPr lang="en-US" sz="1400" b="1" dirty="0" smtClean="0">
                <a:solidFill>
                  <a:srgbClr val="FF0000"/>
                </a:solidFill>
              </a:rPr>
              <a:t> plug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88224" y="1268760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3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rd</a:t>
            </a:r>
            <a:r>
              <a:rPr lang="en-US" sz="1400" b="1" dirty="0" smtClean="0">
                <a:solidFill>
                  <a:srgbClr val="FF0000"/>
                </a:solidFill>
              </a:rPr>
              <a:t> plug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066621" y="976608"/>
                <a:ext cx="1055235" cy="41607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1" i="1">
                                <a:latin typeface="Cambria Math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l-GR" sz="1400" b="1" i="1">
                                <a:latin typeface="Cambria Math"/>
                                <a:ea typeface="Cambria Math" pitchFamily="18" charset="0"/>
                              </a:rPr>
                              <m:t>𝝓</m:t>
                            </m:r>
                          </m:e>
                          <m:sub>
                            <m:r>
                              <a:rPr lang="en-US" sz="1400" b="1" i="1">
                                <a:latin typeface="Cambria Math"/>
                                <a:ea typeface="Cambria Math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sz="1400" b="1" i="1" smtClean="0">
                            <a:latin typeface="Cambria Math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1400" b="1" i="1" dirty="0" smtClean="0">
                    <a:latin typeface="Cambria Math" pitchFamily="18" charset="0"/>
                    <a:ea typeface="Cambria Math" pitchFamily="18" charset="0"/>
                  </a:rPr>
                  <a:t>&lt;h</a:t>
                </a:r>
                <a:r>
                  <a:rPr lang="el-GR" sz="1400" b="1" i="1" dirty="0">
                    <a:latin typeface="Cambria Math" pitchFamily="18" charset="0"/>
                    <a:ea typeface="Cambria Math" pitchFamily="18" charset="0"/>
                  </a:rPr>
                  <a:t>ν</a:t>
                </a:r>
                <a:r>
                  <a:rPr lang="en-US" sz="1400" b="1" i="1" dirty="0" smtClean="0">
                    <a:latin typeface="Cambria Math" pitchFamily="18" charset="0"/>
                    <a:ea typeface="Cambria Math" pitchFamily="18" charset="0"/>
                  </a:rPr>
                  <a:t>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l-GR" sz="1400" b="1" i="1">
                            <a:latin typeface="Cambria Math"/>
                            <a:ea typeface="Cambria Math" pitchFamily="18" charset="0"/>
                          </a:rPr>
                          <m:t>𝝓</m:t>
                        </m:r>
                      </m:e>
                      <m:sub>
                        <m:r>
                          <a:rPr lang="en-US" sz="1400" b="1" i="1">
                            <a:latin typeface="Cambria Math"/>
                            <a:ea typeface="Cambria Math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GB" sz="1400" b="1" i="1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6621" y="976608"/>
                <a:ext cx="1055235" cy="41607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1548036" y="5116995"/>
            <a:ext cx="6862999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Non linear trend: two-photon photoemission is predominant.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31850" y="5597623"/>
            <a:ext cx="8432079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For pure two-photon photoemission a pure quadratic trend is predicted by the theory, but the equation with the linear term (blue line) fits better the data.</a:t>
            </a:r>
            <a:endParaRPr lang="en-GB" sz="1400" b="1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42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7147</TotalTime>
  <Words>2504</Words>
  <Application>Microsoft Office PowerPoint</Application>
  <PresentationFormat>On-screen Show (4:3)</PresentationFormat>
  <Paragraphs>341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PHOTOEMISSION MEASUREMENTS ON COPPER SURFACES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Irene Martini</dc:creator>
  <cp:lastModifiedBy>Irene Martini</cp:lastModifiedBy>
  <cp:revision>519</cp:revision>
  <dcterms:created xsi:type="dcterms:W3CDTF">2012-10-24T09:29:01Z</dcterms:created>
  <dcterms:modified xsi:type="dcterms:W3CDTF">2013-01-29T10:24:12Z</dcterms:modified>
</cp:coreProperties>
</file>