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60" r:id="rId4"/>
    <p:sldId id="259" r:id="rId5"/>
    <p:sldId id="281" r:id="rId6"/>
    <p:sldId id="284" r:id="rId7"/>
    <p:sldId id="277" r:id="rId8"/>
    <p:sldId id="287" r:id="rId9"/>
    <p:sldId id="286" r:id="rId10"/>
    <p:sldId id="261" r:id="rId11"/>
    <p:sldId id="289" r:id="rId12"/>
    <p:sldId id="278" r:id="rId13"/>
    <p:sldId id="283" r:id="rId14"/>
    <p:sldId id="311" r:id="rId15"/>
    <p:sldId id="291" r:id="rId16"/>
    <p:sldId id="298" r:id="rId17"/>
    <p:sldId id="308" r:id="rId18"/>
    <p:sldId id="280" r:id="rId19"/>
    <p:sldId id="292" r:id="rId20"/>
    <p:sldId id="300" r:id="rId21"/>
    <p:sldId id="296" r:id="rId22"/>
    <p:sldId id="310" r:id="rId23"/>
    <p:sldId id="295" r:id="rId24"/>
    <p:sldId id="306" r:id="rId25"/>
    <p:sldId id="299" r:id="rId26"/>
    <p:sldId id="313" r:id="rId27"/>
    <p:sldId id="297" r:id="rId28"/>
    <p:sldId id="314" r:id="rId2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39BC"/>
    <a:srgbClr val="65BCC5"/>
    <a:srgbClr val="66FF33"/>
    <a:srgbClr val="CC99FF"/>
    <a:srgbClr val="FFCCFF"/>
    <a:srgbClr val="CCCC00"/>
    <a:srgbClr val="99FF33"/>
    <a:srgbClr val="99CC00"/>
    <a:srgbClr val="33CC33"/>
    <a:srgbClr val="99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8835" autoAdjust="0"/>
  </p:normalViewPr>
  <p:slideViewPr>
    <p:cSldViewPr>
      <p:cViewPr varScale="1">
        <p:scale>
          <a:sx n="73" d="100"/>
          <a:sy n="73" d="100"/>
        </p:scale>
        <p:origin x="-12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Strangeness in Quark Matter, Birmingham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DB162-C5EC-4119-BDC0-B8605DBE05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Strangeness in Quark Matter, Birmingham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3EE0AE-3882-44D9-844D-DD1AA5E2A58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EE0AE-3882-44D9-844D-DD1AA5E2A581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Strangeness in Quark Matter, Birmingham</a:t>
            </a:r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Strangeness in Quark Matter, Birmingham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E0AE-3882-44D9-844D-DD1AA5E2A581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Cf</a:t>
            </a:r>
            <a:r>
              <a:rPr lang="fr-FR" baseline="0" dirty="0" smtClean="0"/>
              <a:t> upsilon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Strangeness in Quark Matter, Birmingham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E0AE-3882-44D9-844D-DD1AA5E2A581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Strangeness in Quark Matter, Birmingham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E0AE-3882-44D9-844D-DD1AA5E2A581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Strangeness in Quark Matter, Birmingham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E0AE-3882-44D9-844D-DD1AA5E2A581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Strangeness in Quark Matter, Birmingham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E0AE-3882-44D9-844D-DD1AA5E2A581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Strangeness in Quark Matter, Birmingham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E0AE-3882-44D9-844D-DD1AA5E2A581}" type="slidenum">
              <a:rPr lang="fr-FR" smtClean="0"/>
              <a:pPr/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 </a:t>
            </a:r>
            <a:r>
              <a:rPr lang="fr-FR" dirty="0" err="1" smtClean="0"/>
              <a:t>beautiful</a:t>
            </a:r>
            <a:r>
              <a:rPr lang="fr-FR" baseline="0" dirty="0" smtClean="0"/>
              <a:t> inversion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Strangeness in Quark Matter, Birmingham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E0AE-3882-44D9-844D-DD1AA5E2A581}" type="slidenum">
              <a:rPr lang="fr-FR" smtClean="0"/>
              <a:pPr/>
              <a:t>25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 err="1" smtClean="0"/>
              <a:t>Does</a:t>
            </a:r>
            <a:r>
              <a:rPr lang="fr-FR" sz="1200" dirty="0" smtClean="0"/>
              <a:t> not compare </a:t>
            </a:r>
            <a:r>
              <a:rPr lang="fr-FR" sz="1200" dirty="0" err="1" smtClean="0"/>
              <a:t>directly</a:t>
            </a:r>
            <a:r>
              <a:rPr lang="fr-FR" sz="1200" baseline="0" dirty="0" smtClean="0"/>
              <a:t> ? </a:t>
            </a:r>
            <a:r>
              <a:rPr lang="fr-FR" sz="1200" dirty="0" smtClean="0"/>
              <a:t> not</a:t>
            </a:r>
            <a:r>
              <a:rPr lang="fr-FR" sz="1200" baseline="0" dirty="0" smtClean="0"/>
              <a:t> </a:t>
            </a:r>
            <a:r>
              <a:rPr lang="fr-FR" sz="1200" baseline="0" dirty="0" err="1" smtClean="0"/>
              <a:t>only</a:t>
            </a:r>
            <a:r>
              <a:rPr lang="fr-FR" sz="1200" baseline="0" dirty="0" smtClean="0"/>
              <a:t> </a:t>
            </a:r>
            <a:r>
              <a:rPr lang="fr-FR" sz="1200" baseline="0" dirty="0" err="1" smtClean="0"/>
              <a:t>charm</a:t>
            </a:r>
            <a:r>
              <a:rPr lang="fr-FR" sz="1200" baseline="0" dirty="0" smtClean="0"/>
              <a:t>. </a:t>
            </a:r>
            <a:endParaRPr lang="fr-FR" sz="1200" dirty="0" smtClean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Strangeness in Quark Matter, Birmingham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E0AE-3882-44D9-844D-DD1AA5E2A581}" type="slidenum">
              <a:rPr lang="fr-FR" smtClean="0"/>
              <a:pPr/>
              <a:t>26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RHIC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wide</a:t>
            </a:r>
            <a:r>
              <a:rPr lang="fr-FR" baseline="0" dirty="0" smtClean="0"/>
              <a:t>) </a:t>
            </a:r>
            <a:r>
              <a:rPr lang="fr-FR" baseline="0" dirty="0" err="1" smtClean="0"/>
              <a:t>energy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domain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turning</a:t>
            </a:r>
            <a:r>
              <a:rPr lang="fr-FR" baseline="0" dirty="0" smtClean="0"/>
              <a:t> point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Strangeness in Quark Matter, Birmingham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E0AE-3882-44D9-844D-DD1AA5E2A581}" type="slidenum">
              <a:rPr lang="fr-FR" smtClean="0"/>
              <a:pPr/>
              <a:t>27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Strangeness in Quark Matter, Birmingham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E0AE-3882-44D9-844D-DD1AA5E2A581}" type="slidenum">
              <a:rPr lang="fr-FR" smtClean="0"/>
              <a:pPr/>
              <a:t>28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Strangeness in Quark Matter, Birmingham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E0AE-3882-44D9-844D-DD1AA5E2A581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Gluon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shawoning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less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known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quark PDF </a:t>
            </a:r>
          </a:p>
          <a:p>
            <a:endParaRPr lang="fr-FR" baseline="0" dirty="0" smtClean="0"/>
          </a:p>
          <a:p>
            <a:r>
              <a:rPr lang="fr-FR" dirty="0" smtClean="0"/>
              <a:t>Initial production of Open </a:t>
            </a:r>
            <a:r>
              <a:rPr lang="fr-FR" dirty="0" err="1" smtClean="0"/>
              <a:t>heavy</a:t>
            </a:r>
            <a:r>
              <a:rPr lang="fr-FR" dirty="0" smtClean="0"/>
              <a:t> </a:t>
            </a:r>
            <a:r>
              <a:rPr lang="fr-FR" dirty="0" err="1" smtClean="0"/>
              <a:t>flavor</a:t>
            </a:r>
            <a:r>
              <a:rPr lang="fr-FR" dirty="0" smtClean="0"/>
              <a:t> and </a:t>
            </a:r>
            <a:r>
              <a:rPr lang="fr-FR" dirty="0" err="1" smtClean="0"/>
              <a:t>quarkonia</a:t>
            </a:r>
            <a:r>
              <a:rPr lang="fr-FR" dirty="0" smtClean="0"/>
              <a:t> are </a:t>
            </a:r>
            <a:r>
              <a:rPr lang="fr-FR" dirty="0" err="1" smtClean="0"/>
              <a:t>related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Strangeness in Quark Matter, Birmingham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E0AE-3882-44D9-844D-DD1AA5E2A581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Strangeness in Quark Matter, Birmingham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E0AE-3882-44D9-844D-DD1AA5E2A581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Strangeness in Quark Matter, Birmingham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E0AE-3882-44D9-844D-DD1AA5E2A581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Strangeness in Quark Matter, Birmingham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E0AE-3882-44D9-844D-DD1AA5E2A581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Strangeness in Quark Matter, Birmingham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E0AE-3882-44D9-844D-DD1AA5E2A581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30724" name="Espace réservé du pied de page 3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>
                <a:ea typeface="Gulim" pitchFamily="34" charset="-127"/>
              </a:rPr>
              <a:t>Denis Jouan </a:t>
            </a:r>
          </a:p>
        </p:txBody>
      </p:sp>
      <p:sp>
        <p:nvSpPr>
          <p:cNvPr id="30725" name="Espace réservé du numéro de diapositive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CE4F5A6-2516-472C-81FC-7AA60AA68B59}" type="slidenum">
              <a:rPr lang="en-US" smtClean="0">
                <a:ea typeface="Gulim" pitchFamily="34" charset="-127"/>
              </a:rPr>
              <a:pPr/>
              <a:t>10</a:t>
            </a:fld>
            <a:endParaRPr lang="en-US" smtClean="0">
              <a:ea typeface="Gulim" pitchFamily="34" charset="-127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Strangeness in Quark Matter, Birmingham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E0AE-3882-44D9-844D-DD1AA5E2A581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99315-2727-48A8-93B0-27D33B46B1A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png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85786" y="242886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Latest </a:t>
            </a:r>
            <a:r>
              <a:rPr lang="en-US" b="1" dirty="0" err="1" smtClean="0"/>
              <a:t>PHENIX</a:t>
            </a:r>
            <a:r>
              <a:rPr lang="en-US" b="1" dirty="0" smtClean="0"/>
              <a:t> Results on Heavy Quarks and </a:t>
            </a:r>
            <a:r>
              <a:rPr lang="en-US" b="1" dirty="0" err="1" smtClean="0"/>
              <a:t>Quarkonia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Denis Jouan /  </a:t>
            </a:r>
            <a:r>
              <a:rPr lang="en-US" i="1" dirty="0" err="1" smtClean="0"/>
              <a:t>PHENIX</a:t>
            </a:r>
            <a:r>
              <a:rPr lang="en-US" i="1" dirty="0" smtClean="0"/>
              <a:t> collaboration</a:t>
            </a:r>
            <a:r>
              <a:rPr lang="fr-FR" i="1" dirty="0" smtClean="0"/>
              <a:t>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and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285984" y="6357958"/>
            <a:ext cx="4519634" cy="365125"/>
          </a:xfrm>
        </p:spPr>
        <p:txBody>
          <a:bodyPr/>
          <a:lstStyle/>
          <a:p>
            <a:r>
              <a:rPr lang="fr-FR" dirty="0" err="1" smtClean="0"/>
              <a:t>D.Jouan</a:t>
            </a:r>
            <a:r>
              <a:rPr lang="fr-FR" dirty="0" smtClean="0"/>
              <a:t>/PHENIX    </a:t>
            </a:r>
            <a:r>
              <a:rPr lang="fr-FR" dirty="0" err="1" smtClean="0"/>
              <a:t>Strangeness</a:t>
            </a:r>
            <a:r>
              <a:rPr lang="fr-FR" dirty="0" smtClean="0"/>
              <a:t> in Quark </a:t>
            </a:r>
            <a:r>
              <a:rPr lang="fr-FR" dirty="0" err="1" smtClean="0"/>
              <a:t>Matter</a:t>
            </a:r>
            <a:r>
              <a:rPr lang="fr-FR" dirty="0" smtClean="0"/>
              <a:t>, Birmingham </a:t>
            </a:r>
            <a:endParaRPr lang="fr-FR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375" y="74613"/>
            <a:ext cx="3047568" cy="9969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4929198"/>
            <a:ext cx="1077583" cy="59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4714884"/>
            <a:ext cx="1001294" cy="985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4857760"/>
            <a:ext cx="91419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1676400" y="0"/>
            <a:ext cx="5486400" cy="609600"/>
          </a:xfrm>
        </p:spPr>
        <p:txBody>
          <a:bodyPr>
            <a:normAutofit fontScale="90000"/>
          </a:bodyPr>
          <a:lstStyle/>
          <a:p>
            <a:r>
              <a:rPr lang="fr-FR" smtClean="0"/>
              <a:t>Charmonia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D.Jouan/PHENIX    Strangeness in Quark Matter, Birmingham </a:t>
            </a:r>
            <a:endParaRPr lang="en-US"/>
          </a:p>
        </p:txBody>
      </p:sp>
      <p:sp>
        <p:nvSpPr>
          <p:cNvPr id="10244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05F4941-0D36-4D64-B2EC-2D41E3F1412D}" type="slidenum">
              <a:rPr lang="en-US" smtClean="0">
                <a:latin typeface="Arial" pitchFamily="34" charset="0"/>
                <a:ea typeface="Gulim" pitchFamily="34" charset="-127"/>
              </a:rPr>
              <a:pPr/>
              <a:t>10</a:t>
            </a:fld>
            <a:endParaRPr lang="en-US" smtClean="0">
              <a:latin typeface="Arial" pitchFamily="34" charset="0"/>
              <a:ea typeface="Gulim" pitchFamily="34" charset="-127"/>
            </a:endParaRPr>
          </a:p>
        </p:txBody>
      </p:sp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71480"/>
            <a:ext cx="84740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ZoneTexte 6"/>
          <p:cNvSpPr txBox="1">
            <a:spLocks noChangeArrowheads="1"/>
          </p:cNvSpPr>
          <p:nvPr/>
        </p:nvSpPr>
        <p:spPr bwMode="auto">
          <a:xfrm>
            <a:off x="381000" y="4267200"/>
            <a:ext cx="8763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 err="1"/>
              <a:t>Heavy</a:t>
            </a:r>
            <a:r>
              <a:rPr lang="fr-FR" dirty="0"/>
              <a:t> quarks pairs:  </a:t>
            </a:r>
          </a:p>
          <a:p>
            <a:r>
              <a:rPr lang="fr-FR" dirty="0"/>
              <a:t>good probes:  rare, </a:t>
            </a:r>
            <a:r>
              <a:rPr lang="fr-FR" dirty="0" err="1"/>
              <a:t>weak</a:t>
            </a:r>
            <a:r>
              <a:rPr lang="fr-FR" dirty="0"/>
              <a:t> light </a:t>
            </a:r>
            <a:r>
              <a:rPr lang="fr-FR" dirty="0" err="1"/>
              <a:t>mesons</a:t>
            </a:r>
            <a:r>
              <a:rPr lang="fr-FR" dirty="0"/>
              <a:t> </a:t>
            </a:r>
            <a:r>
              <a:rPr lang="fr-FR" dirty="0" err="1"/>
              <a:t>coupling</a:t>
            </a:r>
            <a:r>
              <a:rPr lang="fr-FR" dirty="0"/>
              <a:t>, </a:t>
            </a:r>
            <a:r>
              <a:rPr lang="fr-FR" dirty="0" err="1"/>
              <a:t>various</a:t>
            </a:r>
            <a:r>
              <a:rPr lang="fr-FR" dirty="0"/>
              <a:t>  states and </a:t>
            </a:r>
            <a:r>
              <a:rPr lang="fr-FR" dirty="0" err="1"/>
              <a:t>binding</a:t>
            </a:r>
            <a:r>
              <a:rPr lang="fr-FR" dirty="0"/>
              <a:t> </a:t>
            </a:r>
            <a:r>
              <a:rPr lang="fr-FR" dirty="0" err="1"/>
              <a:t>energies</a:t>
            </a:r>
            <a:endParaRPr lang="fr-FR" dirty="0"/>
          </a:p>
          <a:p>
            <a:r>
              <a:rPr lang="fr-FR" dirty="0"/>
              <a:t>But</a:t>
            </a:r>
          </a:p>
          <a:p>
            <a:r>
              <a:rPr lang="fr-FR" sz="2400" dirty="0" smtClean="0">
                <a:latin typeface="Symbol" pitchFamily="18" charset="2"/>
              </a:rPr>
              <a:t>c</a:t>
            </a:r>
            <a:r>
              <a:rPr lang="fr-FR" baseline="-25000" dirty="0" smtClean="0"/>
              <a:t>c</a:t>
            </a:r>
            <a:r>
              <a:rPr lang="fr-FR" dirty="0" smtClean="0"/>
              <a:t> and </a:t>
            </a:r>
            <a:r>
              <a:rPr lang="fr-FR" dirty="0" smtClean="0">
                <a:latin typeface="Symbol" pitchFamily="18" charset="2"/>
              </a:rPr>
              <a:t>Y</a:t>
            </a:r>
            <a:r>
              <a:rPr lang="fr-FR" dirty="0" smtClean="0"/>
              <a:t>’ </a:t>
            </a:r>
            <a:r>
              <a:rPr lang="fr-FR" dirty="0" err="1" smtClean="0"/>
              <a:t>feeding</a:t>
            </a:r>
            <a:r>
              <a:rPr lang="fr-FR" dirty="0" smtClean="0"/>
              <a:t> of J/</a:t>
            </a:r>
            <a:r>
              <a:rPr lang="fr-FR" dirty="0" smtClean="0">
                <a:latin typeface="Symbol" pitchFamily="18" charset="2"/>
              </a:rPr>
              <a:t>Y</a:t>
            </a:r>
          </a:p>
          <a:p>
            <a:r>
              <a:rPr lang="fr-FR" dirty="0" smtClean="0"/>
              <a:t> </a:t>
            </a:r>
            <a:r>
              <a:rPr lang="fr-FR" dirty="0"/>
              <a:t>(</a:t>
            </a:r>
            <a:r>
              <a:rPr lang="fr-FR" dirty="0" err="1"/>
              <a:t>also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open beauty)</a:t>
            </a:r>
          </a:p>
        </p:txBody>
      </p:sp>
      <p:sp>
        <p:nvSpPr>
          <p:cNvPr id="8" name="TextBox 50"/>
          <p:cNvSpPr txBox="1"/>
          <p:nvPr/>
        </p:nvSpPr>
        <p:spPr>
          <a:xfrm>
            <a:off x="0" y="6477000"/>
            <a:ext cx="17526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Arial Rounded MT Bold" pitchFamily="34" charset="0"/>
                <a:ea typeface="+mj-ea"/>
              </a:rPr>
              <a:t>Denis </a:t>
            </a:r>
            <a:r>
              <a:rPr lang="en-US" sz="1400" dirty="0" err="1">
                <a:latin typeface="Arial Rounded MT Bold" pitchFamily="34" charset="0"/>
                <a:ea typeface="+mj-ea"/>
              </a:rPr>
              <a:t>Jouan</a:t>
            </a:r>
            <a:r>
              <a:rPr lang="en-US" sz="1400" dirty="0">
                <a:latin typeface="Arial Rounded MT Bold" pitchFamily="34" charset="0"/>
                <a:ea typeface="+mj-ea"/>
              </a:rPr>
              <a:t> </a:t>
            </a:r>
          </a:p>
        </p:txBody>
      </p:sp>
      <p:pic>
        <p:nvPicPr>
          <p:cNvPr id="10248" name="Picture 8" descr="C:\Users\Kwangbok\Desktop\tmp2\phenix_100_72dpi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375" y="74613"/>
            <a:ext cx="1363663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5984" y="274638"/>
            <a:ext cx="6400816" cy="1143000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From</a:t>
            </a:r>
            <a:r>
              <a:rPr lang="fr-FR" dirty="0" smtClean="0"/>
              <a:t> SPS to </a:t>
            </a:r>
            <a:r>
              <a:rPr lang="fr-FR" dirty="0" err="1" smtClean="0"/>
              <a:t>RHIC</a:t>
            </a:r>
            <a:r>
              <a:rPr lang="fr-FR" dirty="0" smtClean="0"/>
              <a:t>, and back: the suppression  </a:t>
            </a:r>
            <a:r>
              <a:rPr lang="fr-FR" dirty="0" err="1" smtClean="0"/>
              <a:t>is</a:t>
            </a:r>
            <a:r>
              <a:rPr lang="fr-FR" dirty="0" smtClean="0"/>
              <a:t> stable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428736"/>
            <a:ext cx="5721340" cy="47214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643050"/>
            <a:ext cx="3608652" cy="2900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ZoneTexte 8"/>
          <p:cNvSpPr txBox="1"/>
          <p:nvPr/>
        </p:nvSpPr>
        <p:spPr>
          <a:xfrm>
            <a:off x="6143636" y="4572008"/>
            <a:ext cx="250033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Suppression and </a:t>
            </a:r>
            <a:r>
              <a:rPr lang="fr-FR" sz="1600" b="1" dirty="0" err="1" smtClean="0"/>
              <a:t>regeneration</a:t>
            </a:r>
            <a:r>
              <a:rPr lang="fr-FR" sz="1600" b="1" dirty="0" smtClean="0"/>
              <a:t> </a:t>
            </a:r>
            <a:r>
              <a:rPr lang="fr-FR" dirty="0" err="1" smtClean="0"/>
              <a:t>compensate</a:t>
            </a:r>
            <a:r>
              <a:rPr lang="fr-FR" dirty="0" smtClean="0"/>
              <a:t>  </a:t>
            </a:r>
          </a:p>
          <a:p>
            <a:r>
              <a:rPr lang="fr-FR" sz="1400" dirty="0" smtClean="0"/>
              <a:t>(Zhao &amp; Rapp</a:t>
            </a:r>
            <a:r>
              <a:rPr lang="fr-FR" dirty="0" smtClean="0"/>
              <a:t> </a:t>
            </a:r>
            <a:r>
              <a:rPr lang="fr-FR" sz="1100" dirty="0" err="1" smtClean="0"/>
              <a:t>PRC</a:t>
            </a:r>
            <a:r>
              <a:rPr lang="fr-FR" sz="1100" dirty="0" smtClean="0"/>
              <a:t> 82 064905 2010</a:t>
            </a:r>
            <a:r>
              <a:rPr lang="fr-FR" dirty="0" smtClean="0"/>
              <a:t>)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7166"/>
            <a:ext cx="6943725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928662" y="4429132"/>
            <a:ext cx="5429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- Au </a:t>
            </a:r>
            <a:r>
              <a:rPr lang="fr-FR" dirty="0" err="1" smtClean="0"/>
              <a:t>going</a:t>
            </a:r>
            <a:r>
              <a:rPr lang="fr-FR" dirty="0" smtClean="0"/>
              <a:t>:  close to Au-Au </a:t>
            </a:r>
          </a:p>
          <a:p>
            <a:pPr>
              <a:buFontTx/>
              <a:buChar char="-"/>
            </a:pPr>
            <a:r>
              <a:rPr lang="fr-FR" dirty="0" smtClean="0"/>
              <a:t>Cu </a:t>
            </a:r>
            <a:r>
              <a:rPr lang="fr-FR" dirty="0" err="1" smtClean="0"/>
              <a:t>going</a:t>
            </a:r>
            <a:r>
              <a:rPr lang="fr-FR" dirty="0" smtClean="0"/>
              <a:t> :  </a:t>
            </a:r>
            <a:r>
              <a:rPr lang="fr-FR" dirty="0" err="1" smtClean="0"/>
              <a:t>stronger</a:t>
            </a:r>
            <a:r>
              <a:rPr lang="fr-FR" dirty="0" smtClean="0"/>
              <a:t> </a:t>
            </a:r>
            <a:r>
              <a:rPr lang="fr-FR" dirty="0" err="1" smtClean="0"/>
              <a:t>start</a:t>
            </a:r>
            <a:r>
              <a:rPr lang="fr-FR" dirty="0" smtClean="0"/>
              <a:t>, but </a:t>
            </a:r>
            <a:r>
              <a:rPr lang="fr-FR" dirty="0" err="1" smtClean="0"/>
              <a:t>closer</a:t>
            </a:r>
            <a:r>
              <a:rPr lang="fr-FR" dirty="0" smtClean="0"/>
              <a:t> for </a:t>
            </a:r>
            <a:r>
              <a:rPr lang="fr-FR" dirty="0" err="1" smtClean="0"/>
              <a:t>most</a:t>
            </a:r>
            <a:r>
              <a:rPr lang="fr-FR" dirty="0" smtClean="0"/>
              <a:t> central (</a:t>
            </a:r>
            <a:r>
              <a:rPr lang="fr-FR" dirty="0" err="1" smtClean="0"/>
              <a:t>whereas</a:t>
            </a:r>
            <a:r>
              <a:rPr lang="fr-FR" dirty="0" smtClean="0"/>
              <a:t> Cu </a:t>
            </a:r>
            <a:r>
              <a:rPr lang="fr-FR" dirty="0" err="1" smtClean="0"/>
              <a:t>completely</a:t>
            </a:r>
            <a:r>
              <a:rPr lang="fr-FR" dirty="0" smtClean="0"/>
              <a:t> </a:t>
            </a:r>
            <a:r>
              <a:rPr lang="fr-FR" dirty="0" err="1" smtClean="0"/>
              <a:t>absorbed</a:t>
            </a:r>
            <a:r>
              <a:rPr lang="fr-FR" dirty="0" smtClean="0"/>
              <a:t>: </a:t>
            </a:r>
            <a:r>
              <a:rPr lang="fr-FR" dirty="0" err="1" smtClean="0"/>
              <a:t>contradictory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corona </a:t>
            </a:r>
            <a:r>
              <a:rPr lang="fr-FR" dirty="0" err="1" smtClean="0"/>
              <a:t>effect</a:t>
            </a:r>
            <a:r>
              <a:rPr lang="fr-FR" dirty="0" smtClean="0"/>
              <a:t>) </a:t>
            </a:r>
          </a:p>
          <a:p>
            <a:r>
              <a:rPr lang="fr-F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-  </a:t>
            </a:r>
            <a:r>
              <a:rPr lang="fr-F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small</a:t>
            </a:r>
            <a:r>
              <a:rPr lang="fr-F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Npart</a:t>
            </a:r>
            <a:r>
              <a:rPr lang="fr-F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 more suppression </a:t>
            </a:r>
            <a:r>
              <a:rPr lang="fr-F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with</a:t>
            </a:r>
            <a:r>
              <a:rPr lang="fr-F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Cu </a:t>
            </a:r>
            <a:r>
              <a:rPr lang="fr-F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than</a:t>
            </a:r>
            <a:r>
              <a:rPr lang="fr-F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with</a:t>
            </a:r>
            <a:r>
              <a:rPr lang="fr-F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d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6643702" y="5214950"/>
            <a:ext cx="2500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Unexpected</a:t>
            </a:r>
            <a:r>
              <a:rPr lang="fr-FR" dirty="0" smtClean="0"/>
              <a:t> ? 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7000892" y="1428736"/>
            <a:ext cx="1714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 smtClean="0"/>
              <a:t>Assymetric</a:t>
            </a:r>
            <a:r>
              <a:rPr lang="fr-FR" sz="2400" b="1" dirty="0" smtClean="0"/>
              <a:t>  ions collision</a:t>
            </a:r>
            <a:endParaRPr lang="fr-F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23/07/2013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72264" y="6286520"/>
            <a:ext cx="2133600" cy="365125"/>
          </a:xfrm>
        </p:spPr>
        <p:txBody>
          <a:bodyPr/>
          <a:lstStyle/>
          <a:p>
            <a:fld id="{23C99315-2727-48A8-93B0-27D33B46B1A6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28596" y="714356"/>
            <a:ext cx="4500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fr-FR" dirty="0" err="1" smtClean="0"/>
              <a:t>Increase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Pt.</a:t>
            </a:r>
          </a:p>
          <a:p>
            <a:r>
              <a:rPr lang="fr-FR" dirty="0" smtClean="0"/>
              <a:t>       </a:t>
            </a:r>
            <a:r>
              <a:rPr lang="fr-FR" b="1" dirty="0" smtClean="0"/>
              <a:t>Cronin</a:t>
            </a:r>
            <a:r>
              <a:rPr lang="fr-FR" dirty="0" smtClean="0"/>
              <a:t> multiple </a:t>
            </a:r>
            <a:r>
              <a:rPr lang="fr-FR" dirty="0" err="1" smtClean="0"/>
              <a:t>scattering</a:t>
            </a:r>
            <a:r>
              <a:rPr lang="fr-FR" dirty="0" smtClean="0"/>
              <a:t> </a:t>
            </a:r>
            <a:r>
              <a:rPr lang="fr-FR" dirty="0" err="1" smtClean="0"/>
              <a:t>effect</a:t>
            </a:r>
            <a:r>
              <a:rPr lang="fr-FR" dirty="0" smtClean="0"/>
              <a:t>  </a:t>
            </a:r>
          </a:p>
          <a:p>
            <a:r>
              <a:rPr lang="fr-FR" dirty="0" smtClean="0"/>
              <a:t>- </a:t>
            </a:r>
            <a:r>
              <a:rPr lang="fr-FR" dirty="0" err="1" smtClean="0"/>
              <a:t>Increase</a:t>
            </a:r>
            <a:r>
              <a:rPr lang="fr-FR" dirty="0" smtClean="0"/>
              <a:t> in </a:t>
            </a:r>
            <a:r>
              <a:rPr lang="fr-FR" dirty="0" err="1" smtClean="0"/>
              <a:t>most</a:t>
            </a:r>
            <a:r>
              <a:rPr lang="fr-FR" dirty="0" smtClean="0"/>
              <a:t> of the Au-</a:t>
            </a:r>
            <a:r>
              <a:rPr lang="fr-FR" dirty="0" err="1" smtClean="0"/>
              <a:t>going</a:t>
            </a:r>
            <a:r>
              <a:rPr lang="fr-FR" dirty="0" smtClean="0"/>
              <a:t> Y </a:t>
            </a:r>
            <a:r>
              <a:rPr lang="fr-FR" dirty="0" err="1" smtClean="0"/>
              <a:t>region</a:t>
            </a:r>
            <a:endParaRPr lang="fr-FR" dirty="0"/>
          </a:p>
        </p:txBody>
      </p:sp>
      <p:pic>
        <p:nvPicPr>
          <p:cNvPr id="9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1857364"/>
            <a:ext cx="3840931" cy="271464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357290" y="1643050"/>
            <a:ext cx="1860802" cy="2564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baseline="-25000" dirty="0" smtClean="0">
                <a:solidFill>
                  <a:schemeClr val="tx1"/>
                </a:solidFill>
                <a:cs typeface="Times New Roman"/>
              </a:rPr>
              <a:t>PHENIX PRC87, 034904 (2013)</a:t>
            </a:r>
            <a:endParaRPr lang="en-US" sz="1600" baseline="-25000" dirty="0">
              <a:solidFill>
                <a:schemeClr val="tx1"/>
              </a:solidFill>
              <a:cs typeface="Times New Roman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28596" y="214290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Cold </a:t>
            </a:r>
            <a:r>
              <a:rPr lang="fr-FR" b="1" dirty="0" err="1" smtClean="0"/>
              <a:t>nuclear</a:t>
            </a:r>
            <a:r>
              <a:rPr lang="fr-FR" b="1" dirty="0" smtClean="0"/>
              <a:t> </a:t>
            </a:r>
            <a:r>
              <a:rPr lang="fr-FR" b="1" dirty="0" err="1" smtClean="0"/>
              <a:t>matter</a:t>
            </a:r>
            <a:r>
              <a:rPr lang="fr-FR" b="1" dirty="0" smtClean="0"/>
              <a:t> </a:t>
            </a:r>
            <a:r>
              <a:rPr lang="fr-FR" b="1" dirty="0" err="1" smtClean="0"/>
              <a:t>reference</a:t>
            </a:r>
            <a:r>
              <a:rPr lang="fr-FR" b="1" dirty="0" smtClean="0"/>
              <a:t>:  d-Au  </a:t>
            </a:r>
            <a:endParaRPr lang="fr-FR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0" y="4929198"/>
            <a:ext cx="50720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gluon distributions are not 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well</a:t>
            </a:r>
            <a:r>
              <a:rPr lang="fr-FR" dirty="0" smtClean="0"/>
              <a:t> </a:t>
            </a:r>
            <a:r>
              <a:rPr lang="fr-FR" dirty="0" err="1" smtClean="0"/>
              <a:t>known</a:t>
            </a:r>
            <a:r>
              <a:rPr lang="fr-FR" dirty="0" smtClean="0"/>
              <a:t>, but </a:t>
            </a:r>
            <a:r>
              <a:rPr lang="fr-FR" dirty="0" err="1" smtClean="0"/>
              <a:t>even</a:t>
            </a:r>
            <a:r>
              <a:rPr lang="fr-FR" dirty="0" smtClean="0"/>
              <a:t>  </a:t>
            </a:r>
            <a:r>
              <a:rPr lang="fr-FR" dirty="0" err="1" smtClean="0"/>
              <a:t>assuming</a:t>
            </a:r>
            <a:r>
              <a:rPr lang="fr-FR" dirty="0" smtClean="0"/>
              <a:t> </a:t>
            </a:r>
            <a:r>
              <a:rPr lang="fr-FR" dirty="0" err="1" smtClean="0"/>
              <a:t>shadowing</a:t>
            </a:r>
            <a:r>
              <a:rPr lang="fr-FR" dirty="0" smtClean="0"/>
              <a:t> </a:t>
            </a:r>
            <a:r>
              <a:rPr lang="fr-FR" dirty="0" err="1" smtClean="0"/>
              <a:t>antishadowing</a:t>
            </a:r>
            <a:r>
              <a:rPr lang="fr-FR" dirty="0" smtClean="0"/>
              <a:t> as for quarks,  the </a:t>
            </a:r>
            <a:r>
              <a:rPr lang="fr-FR" dirty="0" err="1" smtClean="0"/>
              <a:t>assymetry</a:t>
            </a:r>
            <a:r>
              <a:rPr lang="fr-FR" dirty="0" smtClean="0"/>
              <a:t> </a:t>
            </a:r>
            <a:r>
              <a:rPr lang="fr-FR" dirty="0" err="1" smtClean="0"/>
              <a:t>backward</a:t>
            </a:r>
            <a:r>
              <a:rPr lang="fr-FR" dirty="0" smtClean="0"/>
              <a:t>/</a:t>
            </a:r>
            <a:r>
              <a:rPr lang="fr-FR" dirty="0" err="1" smtClean="0"/>
              <a:t>forward</a:t>
            </a:r>
            <a:r>
              <a:rPr lang="fr-FR" dirty="0" smtClean="0"/>
              <a:t> and Pt distribution </a:t>
            </a:r>
            <a:r>
              <a:rPr lang="fr-FR" dirty="0" err="1" smtClean="0"/>
              <a:t>is</a:t>
            </a:r>
            <a:r>
              <a:rPr lang="fr-FR" dirty="0" smtClean="0"/>
              <a:t> not </a:t>
            </a:r>
            <a:r>
              <a:rPr lang="fr-FR" dirty="0" err="1" smtClean="0"/>
              <a:t>simultaneously</a:t>
            </a:r>
            <a:r>
              <a:rPr lang="fr-FR" dirty="0" smtClean="0"/>
              <a:t> </a:t>
            </a:r>
            <a:r>
              <a:rPr lang="fr-FR" dirty="0" err="1" smtClean="0"/>
              <a:t>reproduced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0"/>
            <a:ext cx="41402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23/07/2013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9950" y="0"/>
            <a:ext cx="3194050" cy="669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0"/>
            <a:ext cx="3714750" cy="659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ZoneTexte 8"/>
          <p:cNvSpPr txBox="1"/>
          <p:nvPr/>
        </p:nvSpPr>
        <p:spPr>
          <a:xfrm>
            <a:off x="285720" y="2643182"/>
            <a:ext cx="20002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 the </a:t>
            </a:r>
            <a:r>
              <a:rPr lang="fr-FR" dirty="0" err="1" smtClean="0"/>
              <a:t>backward</a:t>
            </a:r>
            <a:r>
              <a:rPr lang="fr-FR" dirty="0" smtClean="0"/>
              <a:t> </a:t>
            </a:r>
            <a:r>
              <a:rPr lang="fr-FR" dirty="0" err="1" smtClean="0"/>
              <a:t>region</a:t>
            </a:r>
            <a:r>
              <a:rPr lang="fr-FR" dirty="0" smtClean="0"/>
              <a:t> the </a:t>
            </a:r>
            <a:r>
              <a:rPr lang="fr-FR" dirty="0" err="1" smtClean="0"/>
              <a:t>shadowing</a:t>
            </a:r>
            <a:r>
              <a:rPr lang="fr-FR" dirty="0" smtClean="0"/>
              <a:t> model </a:t>
            </a:r>
            <a:r>
              <a:rPr lang="fr-FR" dirty="0" err="1" smtClean="0"/>
              <a:t>leads</a:t>
            </a:r>
            <a:r>
              <a:rPr lang="fr-FR" dirty="0" smtClean="0"/>
              <a:t> to a </a:t>
            </a:r>
            <a:r>
              <a:rPr lang="fr-FR" dirty="0" err="1" smtClean="0"/>
              <a:t>decrease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Pt </a:t>
            </a:r>
          </a:p>
          <a:p>
            <a:endParaRPr lang="fr-FR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285720" y="4786322"/>
            <a:ext cx="16430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(</a:t>
            </a:r>
            <a:r>
              <a:rPr lang="fr-FR" sz="1400" dirty="0" err="1" smtClean="0"/>
              <a:t>Perhaps</a:t>
            </a:r>
            <a:r>
              <a:rPr lang="fr-FR" sz="1400" dirty="0" smtClean="0"/>
              <a:t> the use of x1, x2, </a:t>
            </a:r>
            <a:r>
              <a:rPr lang="fr-FR" sz="1400" dirty="0" err="1" smtClean="0"/>
              <a:t>should</a:t>
            </a:r>
            <a:r>
              <a:rPr lang="fr-FR" sz="1400" dirty="0" smtClean="0"/>
              <a:t> </a:t>
            </a:r>
            <a:r>
              <a:rPr lang="fr-FR" sz="1400" dirty="0" err="1" smtClean="0"/>
              <a:t>be</a:t>
            </a:r>
            <a:r>
              <a:rPr lang="fr-FR" sz="1400" dirty="0" smtClean="0"/>
              <a:t> </a:t>
            </a:r>
            <a:r>
              <a:rPr lang="fr-FR" sz="1400" dirty="0" err="1" smtClean="0"/>
              <a:t>upgraded</a:t>
            </a:r>
            <a:r>
              <a:rPr lang="fr-FR" sz="1400" dirty="0" smtClean="0"/>
              <a:t> ?)  </a:t>
            </a:r>
            <a:endParaRPr lang="fr-FR" sz="1400" dirty="0"/>
          </a:p>
        </p:txBody>
      </p:sp>
      <p:sp>
        <p:nvSpPr>
          <p:cNvPr id="10" name="ZoneTexte 9"/>
          <p:cNvSpPr txBox="1"/>
          <p:nvPr/>
        </p:nvSpPr>
        <p:spPr>
          <a:xfrm>
            <a:off x="142844" y="428604"/>
            <a:ext cx="22145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Similar</a:t>
            </a:r>
            <a:r>
              <a:rPr lang="fr-FR" dirty="0" smtClean="0"/>
              <a:t> in </a:t>
            </a:r>
            <a:r>
              <a:rPr lang="fr-FR" dirty="0" err="1" smtClean="0"/>
              <a:t>peripheral</a:t>
            </a:r>
            <a:r>
              <a:rPr lang="fr-FR" dirty="0" smtClean="0"/>
              <a:t> </a:t>
            </a:r>
            <a:r>
              <a:rPr lang="fr-FR" dirty="0" err="1" smtClean="0"/>
              <a:t>reactions</a:t>
            </a:r>
            <a:r>
              <a:rPr lang="fr-FR" dirty="0" smtClean="0"/>
              <a:t>, </a:t>
            </a:r>
            <a:r>
              <a:rPr lang="fr-FR" dirty="0" err="1" smtClean="0"/>
              <a:t>backward</a:t>
            </a:r>
            <a:r>
              <a:rPr lang="fr-FR" dirty="0" smtClean="0"/>
              <a:t> and </a:t>
            </a:r>
            <a:r>
              <a:rPr lang="fr-FR" dirty="0" err="1" smtClean="0"/>
              <a:t>forward</a:t>
            </a:r>
            <a:r>
              <a:rPr lang="fr-FR" dirty="0" smtClean="0"/>
              <a:t> </a:t>
            </a:r>
            <a:r>
              <a:rPr lang="fr-FR" dirty="0" err="1" smtClean="0"/>
              <a:t>RdAu</a:t>
            </a:r>
            <a:r>
              <a:rPr lang="fr-FR" dirty="0" smtClean="0"/>
              <a:t> have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evolution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214546" y="6357958"/>
            <a:ext cx="4019568" cy="365125"/>
          </a:xfrm>
        </p:spPr>
        <p:txBody>
          <a:bodyPr/>
          <a:lstStyle/>
          <a:p>
            <a:r>
              <a:rPr lang="fr-FR" dirty="0" err="1" smtClean="0"/>
              <a:t>D.Jouan</a:t>
            </a:r>
            <a:r>
              <a:rPr lang="fr-FR" dirty="0" smtClean="0"/>
              <a:t>/PHENIX    </a:t>
            </a:r>
            <a:r>
              <a:rPr lang="fr-FR" dirty="0" err="1" smtClean="0"/>
              <a:t>Strangeness</a:t>
            </a:r>
            <a:r>
              <a:rPr lang="fr-FR" dirty="0" smtClean="0"/>
              <a:t> in Quark </a:t>
            </a:r>
            <a:r>
              <a:rPr lang="fr-FR" dirty="0" err="1" smtClean="0"/>
              <a:t>Matter</a:t>
            </a:r>
            <a:r>
              <a:rPr lang="fr-FR" dirty="0" smtClean="0"/>
              <a:t>, Birmingham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7000892" y="236538"/>
            <a:ext cx="1682733" cy="97788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11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j-ea"/>
                <a:cs typeface="+mj-cs"/>
              </a:rPr>
              <a:t>Y</a:t>
            </a: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’</a:t>
            </a:r>
          </a:p>
        </p:txBody>
      </p:sp>
      <p:pic>
        <p:nvPicPr>
          <p:cNvPr id="7" name="Picture 7" descr="psiPri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042"/>
            <a:ext cx="6925505" cy="4292939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1142976" y="214290"/>
            <a:ext cx="2463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PHENIX arXiv:1305.5516</a:t>
            </a:r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857224" y="4929198"/>
            <a:ext cx="628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Another</a:t>
            </a:r>
            <a:r>
              <a:rPr lang="fr-FR" dirty="0" smtClean="0"/>
              <a:t> surprise:  </a:t>
            </a:r>
            <a:r>
              <a:rPr lang="fr-FR" dirty="0" err="1" smtClean="0"/>
              <a:t>much</a:t>
            </a:r>
            <a:r>
              <a:rPr lang="fr-FR" dirty="0" smtClean="0"/>
              <a:t> more important suppression for  </a:t>
            </a:r>
            <a:r>
              <a:rPr lang="fr-FR" dirty="0" smtClean="0">
                <a:latin typeface="Symbol" pitchFamily="18" charset="2"/>
              </a:rPr>
              <a:t>Y</a:t>
            </a:r>
            <a:r>
              <a:rPr lang="fr-FR" dirty="0" smtClean="0"/>
              <a:t>’ </a:t>
            </a:r>
            <a:r>
              <a:rPr lang="fr-FR" dirty="0" err="1" smtClean="0"/>
              <a:t>than</a:t>
            </a:r>
            <a:r>
              <a:rPr lang="fr-FR" dirty="0" smtClean="0"/>
              <a:t> for the </a:t>
            </a:r>
            <a:r>
              <a:rPr lang="fr-FR" dirty="0" smtClean="0">
                <a:latin typeface="Symbol" pitchFamily="18" charset="2"/>
              </a:rPr>
              <a:t>Y</a:t>
            </a:r>
            <a:r>
              <a:rPr lang="fr-FR" dirty="0" smtClean="0"/>
              <a:t>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72501" y="0"/>
            <a:ext cx="5471499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ZoneTexte 10"/>
          <p:cNvSpPr txBox="1"/>
          <p:nvPr/>
        </p:nvSpPr>
        <p:spPr>
          <a:xfrm>
            <a:off x="1142976" y="5572140"/>
            <a:ext cx="6929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smtClean="0">
                <a:latin typeface="Symbol" pitchFamily="18" charset="2"/>
              </a:rPr>
              <a:t>Y</a:t>
            </a:r>
            <a:r>
              <a:rPr lang="fr-FR" dirty="0" smtClean="0"/>
              <a:t>’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expected</a:t>
            </a:r>
            <a:r>
              <a:rPr lang="fr-FR" dirty="0" smtClean="0"/>
              <a:t> to </a:t>
            </a:r>
            <a:r>
              <a:rPr lang="fr-FR" dirty="0" err="1" smtClean="0"/>
              <a:t>melt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the J/</a:t>
            </a:r>
            <a:r>
              <a:rPr lang="fr-FR" dirty="0" smtClean="0">
                <a:latin typeface="Symbol" pitchFamily="18" charset="2"/>
              </a:rPr>
              <a:t>Y</a:t>
            </a:r>
            <a:r>
              <a:rPr lang="fr-FR" dirty="0" smtClean="0"/>
              <a:t>, due to </a:t>
            </a:r>
            <a:r>
              <a:rPr lang="fr-FR" dirty="0" err="1" smtClean="0"/>
              <a:t>its</a:t>
            </a:r>
            <a:r>
              <a:rPr lang="fr-FR" dirty="0" smtClean="0"/>
              <a:t>  </a:t>
            </a:r>
            <a:r>
              <a:rPr lang="fr-FR" dirty="0" err="1" smtClean="0"/>
              <a:t>larger</a:t>
            </a:r>
            <a:r>
              <a:rPr lang="fr-FR" dirty="0" smtClean="0"/>
              <a:t> radius and </a:t>
            </a:r>
            <a:r>
              <a:rPr lang="fr-FR" dirty="0" err="1" smtClean="0"/>
              <a:t>smaller</a:t>
            </a:r>
            <a:r>
              <a:rPr lang="fr-FR" dirty="0" smtClean="0"/>
              <a:t> </a:t>
            </a:r>
            <a:r>
              <a:rPr lang="fr-FR" dirty="0" err="1" smtClean="0"/>
              <a:t>binding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.  It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observed</a:t>
            </a:r>
            <a:r>
              <a:rPr lang="fr-FR" dirty="0" smtClean="0"/>
              <a:t> in SPS </a:t>
            </a:r>
            <a:r>
              <a:rPr lang="fr-FR" dirty="0" err="1" smtClean="0"/>
              <a:t>H.I.collisions</a:t>
            </a:r>
            <a:r>
              <a:rPr lang="fr-FR" dirty="0" smtClean="0"/>
              <a:t>, but not </a:t>
            </a:r>
            <a:r>
              <a:rPr lang="fr-FR" dirty="0" err="1" smtClean="0"/>
              <a:t>expected</a:t>
            </a:r>
            <a:r>
              <a:rPr lang="fr-FR" dirty="0" smtClean="0"/>
              <a:t> in d-Au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RHIC</a:t>
            </a:r>
            <a:r>
              <a:rPr lang="fr-FR" dirty="0" smtClean="0"/>
              <a:t> due to the </a:t>
            </a:r>
            <a:r>
              <a:rPr lang="fr-FR" dirty="0" err="1" smtClean="0"/>
              <a:t>smaller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r>
              <a:rPr lang="fr-FR" dirty="0" smtClean="0"/>
              <a:t> time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5" name="Content Placeholder 6" descr="psiPrimeTim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22" r="840"/>
          <a:stretch/>
        </p:blipFill>
        <p:spPr>
          <a:xfrm>
            <a:off x="1071538" y="1142984"/>
            <a:ext cx="5634901" cy="3653891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4714876" y="4000504"/>
            <a:ext cx="18261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arXiv:hep-ph</a:t>
            </a:r>
            <a:r>
              <a:rPr lang="en-US" sz="1400" dirty="0"/>
              <a:t>/9907286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714348" y="5072074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Unexpected</a:t>
            </a:r>
            <a:r>
              <a:rPr lang="fr-FR" dirty="0" smtClean="0"/>
              <a:t> </a:t>
            </a:r>
            <a:r>
              <a:rPr lang="fr-FR" dirty="0" err="1" smtClean="0"/>
              <a:t>difference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smtClean="0">
                <a:latin typeface="Symbol" pitchFamily="18" charset="2"/>
              </a:rPr>
              <a:t>Y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fr-FR" dirty="0" smtClean="0">
                <a:latin typeface="Symbol" pitchFamily="18" charset="2"/>
                <a:cs typeface="Times New Roman" pitchFamily="18" charset="0"/>
              </a:rPr>
              <a:t>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fr-FR" dirty="0" smtClean="0">
                <a:latin typeface="Symbol" pitchFamily="18" charset="2"/>
                <a:cs typeface="Times New Roman" pitchFamily="18" charset="0"/>
              </a:rPr>
              <a:t> </a:t>
            </a:r>
            <a:r>
              <a:rPr lang="fr-FR" dirty="0" smtClean="0">
                <a:latin typeface="Symbol" pitchFamily="18" charset="2"/>
              </a:rPr>
              <a:t>Y</a:t>
            </a:r>
            <a:r>
              <a:rPr lang="fr-FR" dirty="0" smtClean="0"/>
              <a:t> suppression </a:t>
            </a:r>
            <a:r>
              <a:rPr lang="fr-FR" dirty="0" err="1" smtClean="0"/>
              <a:t>at</a:t>
            </a:r>
            <a:r>
              <a:rPr lang="fr-FR" dirty="0" smtClean="0"/>
              <a:t> the </a:t>
            </a:r>
            <a:r>
              <a:rPr lang="fr-FR" dirty="0" err="1" smtClean="0"/>
              <a:t>beginning</a:t>
            </a:r>
            <a:r>
              <a:rPr lang="fr-FR" dirty="0" smtClean="0"/>
              <a:t> of the formation </a:t>
            </a:r>
            <a:r>
              <a:rPr lang="fr-FR" dirty="0" err="1" smtClean="0"/>
              <a:t>process</a:t>
            </a:r>
            <a:r>
              <a:rPr lang="fr-FR" dirty="0" smtClean="0"/>
              <a:t>.  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2844" y="3286124"/>
            <a:ext cx="4786346" cy="1543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000" dirty="0" smtClean="0"/>
              <a:t>more </a:t>
            </a:r>
            <a:r>
              <a:rPr lang="fr-FR" sz="2000" dirty="0" err="1" smtClean="0"/>
              <a:t>quarkonia</a:t>
            </a:r>
            <a:r>
              <a:rPr lang="fr-FR" sz="2000" dirty="0" smtClean="0"/>
              <a:t> </a:t>
            </a:r>
            <a:r>
              <a:rPr lang="fr-FR" sz="2000" dirty="0" err="1" smtClean="0"/>
              <a:t>species</a:t>
            </a:r>
            <a:r>
              <a:rPr lang="fr-FR" sz="2000" dirty="0" smtClean="0"/>
              <a:t> </a:t>
            </a:r>
            <a:r>
              <a:rPr lang="fr-FR" sz="2000" dirty="0" err="1" smtClean="0"/>
              <a:t>become</a:t>
            </a:r>
            <a:r>
              <a:rPr lang="fr-FR" sz="2000" dirty="0" smtClean="0"/>
              <a:t> </a:t>
            </a:r>
            <a:r>
              <a:rPr lang="fr-FR" sz="2000" dirty="0" err="1" smtClean="0"/>
              <a:t>available</a:t>
            </a:r>
            <a:r>
              <a:rPr lang="fr-FR" sz="2000" dirty="0" smtClean="0"/>
              <a:t> </a:t>
            </a:r>
          </a:p>
          <a:p>
            <a:pPr>
              <a:buNone/>
            </a:pPr>
            <a:r>
              <a:rPr lang="fr-FR" sz="2000" dirty="0" smtClean="0">
                <a:sym typeface="Wingdings" pitchFamily="2" charset="2"/>
              </a:rPr>
              <a:t> </a:t>
            </a:r>
            <a:r>
              <a:rPr lang="fr-FR" sz="1800" dirty="0" smtClean="0">
                <a:sym typeface="Wingdings" pitchFamily="2" charset="2"/>
              </a:rPr>
              <a:t>prospects for the</a:t>
            </a:r>
            <a:r>
              <a:rPr lang="fr-FR" sz="1800" dirty="0" smtClean="0"/>
              <a:t> </a:t>
            </a:r>
            <a:r>
              <a:rPr lang="fr-FR" sz="1800" dirty="0" err="1" smtClean="0"/>
              <a:t>study</a:t>
            </a:r>
            <a:r>
              <a:rPr lang="fr-FR" sz="1800" dirty="0" smtClean="0"/>
              <a:t> of the </a:t>
            </a:r>
            <a:r>
              <a:rPr lang="fr-FR" sz="1800" dirty="0" err="1" smtClean="0"/>
              <a:t>quarkonia</a:t>
            </a:r>
            <a:endParaRPr lang="fr-FR" sz="1800" dirty="0" smtClean="0"/>
          </a:p>
          <a:p>
            <a:pPr>
              <a:buNone/>
            </a:pPr>
            <a:r>
              <a:rPr lang="fr-FR" sz="1800" dirty="0" smtClean="0"/>
              <a:t>suppression </a:t>
            </a:r>
            <a:r>
              <a:rPr lang="fr-FR" sz="1800" dirty="0" err="1" smtClean="0"/>
              <a:t>with</a:t>
            </a:r>
            <a:r>
              <a:rPr lang="fr-FR" sz="1800" dirty="0" smtClean="0"/>
              <a:t> respect to </a:t>
            </a:r>
            <a:r>
              <a:rPr lang="fr-FR" sz="1800" dirty="0" err="1" smtClean="0"/>
              <a:t>their</a:t>
            </a:r>
            <a:r>
              <a:rPr lang="fr-FR" sz="1800" dirty="0" smtClean="0"/>
              <a:t> </a:t>
            </a:r>
            <a:r>
              <a:rPr lang="fr-FR" sz="1800" dirty="0" err="1" smtClean="0"/>
              <a:t>binding</a:t>
            </a:r>
            <a:r>
              <a:rPr lang="fr-FR" sz="1800" dirty="0" smtClean="0"/>
              <a:t> </a:t>
            </a:r>
            <a:r>
              <a:rPr lang="fr-FR" sz="1800" dirty="0" err="1" smtClean="0"/>
              <a:t>energy</a:t>
            </a:r>
            <a:r>
              <a:rPr lang="fr-FR" sz="1800" dirty="0" smtClean="0"/>
              <a:t> </a:t>
            </a:r>
            <a:endParaRPr lang="fr-FR" sz="18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72198" y="1142984"/>
            <a:ext cx="2686040" cy="8286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1600" dirty="0" err="1" smtClean="0"/>
              <a:t>Opening</a:t>
            </a:r>
            <a:r>
              <a:rPr lang="fr-FR" sz="1600" dirty="0" smtClean="0"/>
              <a:t> of new dimensions</a:t>
            </a:r>
            <a:endParaRPr lang="fr-FR" sz="16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28794" y="6492875"/>
            <a:ext cx="4091006" cy="365125"/>
          </a:xfrm>
        </p:spPr>
        <p:txBody>
          <a:bodyPr/>
          <a:lstStyle/>
          <a:p>
            <a:r>
              <a:rPr lang="fr-FR" dirty="0" err="1" smtClean="0"/>
              <a:t>D.Jouan</a:t>
            </a:r>
            <a:r>
              <a:rPr lang="fr-FR" dirty="0" smtClean="0"/>
              <a:t>/PHENIX    </a:t>
            </a:r>
            <a:r>
              <a:rPr lang="fr-FR" dirty="0" err="1" smtClean="0"/>
              <a:t>Strangeness</a:t>
            </a:r>
            <a:r>
              <a:rPr lang="fr-FR" dirty="0" smtClean="0"/>
              <a:t> in Quark </a:t>
            </a:r>
            <a:r>
              <a:rPr lang="fr-FR" dirty="0" err="1" smtClean="0"/>
              <a:t>Matter</a:t>
            </a:r>
            <a:r>
              <a:rPr lang="fr-FR" dirty="0" smtClean="0"/>
              <a:t>, Birmingham 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00826" y="6492875"/>
            <a:ext cx="2133600" cy="365125"/>
          </a:xfrm>
        </p:spPr>
        <p:txBody>
          <a:bodyPr/>
          <a:lstStyle/>
          <a:p>
            <a:fld id="{23C99315-2727-48A8-93B0-27D33B46B1A6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52"/>
            <a:ext cx="6000760" cy="3132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071802" y="142852"/>
            <a:ext cx="2535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PHENIX arXiv:1305.5516</a:t>
            </a:r>
            <a:endParaRPr lang="en-US" sz="14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56319" y="2714620"/>
            <a:ext cx="4087681" cy="3874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11"/>
          <p:cNvSpPr txBox="1"/>
          <p:nvPr/>
        </p:nvSpPr>
        <p:spPr>
          <a:xfrm>
            <a:off x="1714480" y="4786322"/>
            <a:ext cx="3357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 consistent </a:t>
            </a:r>
            <a:r>
              <a:rPr lang="fr-FR" dirty="0" err="1" smtClean="0"/>
              <a:t>overall</a:t>
            </a:r>
            <a:r>
              <a:rPr lang="fr-FR" dirty="0" smtClean="0"/>
              <a:t> pattern of the relative suppression</a:t>
            </a:r>
          </a:p>
          <a:p>
            <a:r>
              <a:rPr lang="fr-FR" dirty="0" err="1" smtClean="0"/>
              <a:t>Too</a:t>
            </a:r>
            <a:r>
              <a:rPr lang="fr-FR" dirty="0" smtClean="0"/>
              <a:t> </a:t>
            </a:r>
            <a:r>
              <a:rPr lang="fr-FR" dirty="0" err="1" smtClean="0"/>
              <a:t>soon</a:t>
            </a:r>
            <a:r>
              <a:rPr lang="fr-FR" dirty="0" smtClean="0"/>
              <a:t> to </a:t>
            </a:r>
            <a:r>
              <a:rPr lang="fr-FR" dirty="0" err="1" smtClean="0"/>
              <a:t>determine</a:t>
            </a:r>
            <a:r>
              <a:rPr lang="fr-FR" dirty="0" smtClean="0"/>
              <a:t> if </a:t>
            </a:r>
            <a:r>
              <a:rPr lang="fr-FR" dirty="0" err="1" smtClean="0"/>
              <a:t>there</a:t>
            </a:r>
            <a:r>
              <a:rPr lang="fr-FR" dirty="0" smtClean="0"/>
              <a:t> are </a:t>
            </a:r>
            <a:r>
              <a:rPr lang="fr-FR" dirty="0" err="1" smtClean="0"/>
              <a:t>several</a:t>
            </a:r>
            <a:r>
              <a:rPr lang="fr-FR" dirty="0" smtClean="0"/>
              <a:t> </a:t>
            </a:r>
            <a:r>
              <a:rPr lang="fr-FR" dirty="0" err="1" smtClean="0"/>
              <a:t>regimes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14338"/>
            <a:ext cx="8229600" cy="571504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282" y="1000108"/>
            <a:ext cx="8229600" cy="4525963"/>
          </a:xfrm>
        </p:spPr>
        <p:txBody>
          <a:bodyPr/>
          <a:lstStyle/>
          <a:p>
            <a:r>
              <a:rPr lang="fr-FR" dirty="0" smtClean="0">
                <a:latin typeface="Symbol" pitchFamily="18" charset="2"/>
              </a:rPr>
              <a:t>U</a:t>
            </a:r>
            <a:endParaRPr lang="fr-FR" dirty="0">
              <a:latin typeface="Symbol" pitchFamily="18" charset="2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23/07/2013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071546"/>
            <a:ext cx="3975100" cy="484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6000768"/>
            <a:ext cx="2933706" cy="267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ZoneTexte 9"/>
          <p:cNvSpPr txBox="1"/>
          <p:nvPr/>
        </p:nvSpPr>
        <p:spPr>
          <a:xfrm>
            <a:off x="357158" y="2285992"/>
            <a:ext cx="37147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statistics</a:t>
            </a:r>
            <a:r>
              <a:rPr lang="fr-FR" dirty="0" smtClean="0"/>
              <a:t>, </a:t>
            </a:r>
            <a:r>
              <a:rPr lang="fr-FR" dirty="0" err="1" smtClean="0"/>
              <a:t>then</a:t>
            </a:r>
            <a:r>
              <a:rPr lang="fr-FR" dirty="0" smtClean="0"/>
              <a:t> no </a:t>
            </a:r>
            <a:r>
              <a:rPr lang="fr-FR" dirty="0" err="1" smtClean="0"/>
              <a:t>significant</a:t>
            </a:r>
            <a:r>
              <a:rPr lang="fr-FR" dirty="0" smtClean="0"/>
              <a:t> </a:t>
            </a:r>
            <a:r>
              <a:rPr lang="fr-FR" dirty="0" err="1" smtClean="0"/>
              <a:t>constraint</a:t>
            </a:r>
            <a:r>
              <a:rPr lang="fr-FR" dirty="0" smtClean="0"/>
              <a:t>.  </a:t>
            </a:r>
            <a:r>
              <a:rPr lang="fr-FR" dirty="0" err="1" smtClean="0"/>
              <a:t>Reasonable</a:t>
            </a:r>
            <a:r>
              <a:rPr lang="fr-FR" dirty="0" smtClean="0"/>
              <a:t> agreement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NLO</a:t>
            </a:r>
            <a:r>
              <a:rPr lang="fr-FR" dirty="0" smtClean="0"/>
              <a:t> </a:t>
            </a:r>
            <a:r>
              <a:rPr lang="fr-FR" dirty="0" err="1" smtClean="0"/>
              <a:t>calculations</a:t>
            </a:r>
            <a:r>
              <a:rPr lang="fr-FR" dirty="0" smtClean="0"/>
              <a:t> </a:t>
            </a:r>
          </a:p>
          <a:p>
            <a:endParaRPr lang="fr-FR" dirty="0" smtClean="0"/>
          </a:p>
          <a:p>
            <a:r>
              <a:rPr lang="fr-FR" dirty="0" err="1" smtClean="0"/>
              <a:t>Suggests</a:t>
            </a:r>
            <a:r>
              <a:rPr lang="fr-FR" dirty="0" smtClean="0"/>
              <a:t> a </a:t>
            </a:r>
            <a:r>
              <a:rPr lang="fr-FR" dirty="0" err="1" smtClean="0"/>
              <a:t>backward</a:t>
            </a:r>
            <a:r>
              <a:rPr lang="fr-FR" dirty="0" smtClean="0"/>
              <a:t> suppression,</a:t>
            </a:r>
          </a:p>
          <a:p>
            <a:endParaRPr lang="fr-FR" dirty="0" smtClean="0"/>
          </a:p>
          <a:p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induced</a:t>
            </a:r>
            <a:r>
              <a:rPr lang="fr-FR" dirty="0" smtClean="0"/>
              <a:t>  by  the parton </a:t>
            </a:r>
            <a:r>
              <a:rPr lang="fr-F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distributions   (</a:t>
            </a:r>
            <a:r>
              <a:rPr lang="fr-F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EMC</a:t>
            </a:r>
            <a:r>
              <a:rPr lang="fr-F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effect</a:t>
            </a:r>
            <a:r>
              <a:rPr lang="fr-F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  <a:p>
            <a:endParaRPr lang="fr-FR" dirty="0" smtClean="0"/>
          </a:p>
          <a:p>
            <a:pPr>
              <a:buFont typeface="Wingdings" pitchFamily="2" charset="2"/>
              <a:buChar char="à"/>
            </a:pPr>
            <a:r>
              <a:rPr lang="fr-FR" dirty="0" smtClean="0">
                <a:sym typeface="Wingdings" pitchFamily="2" charset="2"/>
              </a:rPr>
              <a:t>A possible </a:t>
            </a:r>
            <a:r>
              <a:rPr lang="fr-FR" dirty="0" err="1" smtClean="0">
                <a:sym typeface="Wingdings" pitchFamily="2" charset="2"/>
              </a:rPr>
              <a:t>atypical</a:t>
            </a:r>
            <a:r>
              <a:rPr lang="fr-FR" dirty="0" smtClean="0">
                <a:sym typeface="Wingdings" pitchFamily="2" charset="2"/>
              </a:rPr>
              <a:t>  </a:t>
            </a:r>
            <a:r>
              <a:rPr lang="fr-FR" dirty="0" err="1" smtClean="0">
                <a:sym typeface="Wingdings" pitchFamily="2" charset="2"/>
              </a:rPr>
              <a:t>behaviour</a:t>
            </a:r>
            <a:r>
              <a:rPr lang="fr-FR" dirty="0" smtClean="0">
                <a:sym typeface="Wingdings" pitchFamily="2" charset="2"/>
              </a:rPr>
              <a:t> of hard production  (%soft)</a:t>
            </a:r>
          </a:p>
          <a:p>
            <a:r>
              <a:rPr lang="fr-FR" dirty="0" smtClean="0">
                <a:sym typeface="Wingdings" pitchFamily="2" charset="2"/>
              </a:rPr>
              <a:t> and a unique PDF </a:t>
            </a:r>
            <a:r>
              <a:rPr lang="fr-FR" dirty="0" err="1" smtClean="0">
                <a:sym typeface="Wingdings" pitchFamily="2" charset="2"/>
              </a:rPr>
              <a:t>effect</a:t>
            </a:r>
            <a:r>
              <a:rPr lang="fr-FR" dirty="0" smtClean="0">
                <a:sym typeface="Wingdings" pitchFamily="2" charset="2"/>
              </a:rPr>
              <a:t>   </a:t>
            </a:r>
            <a:endParaRPr lang="fr-FR" dirty="0" smtClean="0"/>
          </a:p>
          <a:p>
            <a:r>
              <a:rPr lang="fr-F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(+</a:t>
            </a:r>
            <a:r>
              <a:rPr lang="fr-F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cf</a:t>
            </a:r>
            <a:r>
              <a:rPr lang="fr-F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J/psi ?)</a:t>
            </a:r>
            <a:r>
              <a:rPr lang="fr-FR" dirty="0" smtClean="0">
                <a:solidFill>
                  <a:srgbClr val="FFC000"/>
                </a:solidFill>
              </a:rPr>
              <a:t> 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Open </a:t>
            </a:r>
            <a:r>
              <a:rPr lang="fr-FR" dirty="0" err="1" smtClean="0"/>
              <a:t>Heavy</a:t>
            </a:r>
            <a:r>
              <a:rPr lang="fr-FR" dirty="0" smtClean="0"/>
              <a:t> </a:t>
            </a:r>
            <a:r>
              <a:rPr lang="fr-FR" dirty="0" err="1" smtClean="0"/>
              <a:t>Flavor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034" y="857232"/>
            <a:ext cx="8501122" cy="5357850"/>
          </a:xfrm>
        </p:spPr>
        <p:txBody>
          <a:bodyPr>
            <a:normAutofit fontScale="92500" lnSpcReduction="20000"/>
          </a:bodyPr>
          <a:lstStyle/>
          <a:p>
            <a:pPr lvl="1">
              <a:buNone/>
            </a:pPr>
            <a:r>
              <a:rPr lang="en-US" dirty="0" smtClean="0"/>
              <a:t>Open flavor originates from the same production mechanism as </a:t>
            </a:r>
            <a:r>
              <a:rPr lang="en-US" dirty="0" err="1" smtClean="0"/>
              <a:t>quarkonia</a:t>
            </a:r>
            <a:r>
              <a:rPr lang="en-US" dirty="0" smtClean="0"/>
              <a:t> </a:t>
            </a:r>
          </a:p>
          <a:p>
            <a:pPr lvl="1">
              <a:buNone/>
            </a:pPr>
            <a:r>
              <a:rPr lang="en-US" sz="2000" dirty="0" smtClean="0"/>
              <a:t>(</a:t>
            </a:r>
            <a:r>
              <a:rPr lang="en-US" sz="2000" dirty="0" err="1" smtClean="0"/>
              <a:t>R.Nelson</a:t>
            </a:r>
            <a:r>
              <a:rPr lang="en-US" sz="2000" dirty="0" smtClean="0"/>
              <a:t>, </a:t>
            </a:r>
            <a:r>
              <a:rPr lang="en-US" sz="2000" dirty="0" err="1" smtClean="0"/>
              <a:t>R.Vogt</a:t>
            </a:r>
            <a:r>
              <a:rPr lang="en-US" sz="2000" dirty="0" smtClean="0"/>
              <a:t>, </a:t>
            </a:r>
            <a:r>
              <a:rPr lang="en-US" sz="2000" dirty="0" err="1" smtClean="0"/>
              <a:t>A.D.Frawley</a:t>
            </a:r>
            <a:r>
              <a:rPr lang="en-US" sz="2000" dirty="0" smtClean="0"/>
              <a:t> arxiv:1210.4610 : aim at calculating </a:t>
            </a:r>
            <a:r>
              <a:rPr lang="en-US" sz="2000" dirty="0" err="1" smtClean="0"/>
              <a:t>quarkonia</a:t>
            </a:r>
            <a:r>
              <a:rPr lang="en-US" sz="2000" dirty="0" smtClean="0"/>
              <a:t> from model tuned on open flavor production)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Harder  than </a:t>
            </a:r>
            <a:r>
              <a:rPr lang="en-US" dirty="0" err="1" smtClean="0"/>
              <a:t>quarkonia</a:t>
            </a:r>
            <a:r>
              <a:rPr lang="en-US" dirty="0" smtClean="0"/>
              <a:t> to extract:  must be separated from the contribution  from low masses mesons  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D.Jouan</a:t>
            </a:r>
            <a:r>
              <a:rPr lang="fr-FR" dirty="0" smtClean="0"/>
              <a:t>/PHENIX    </a:t>
            </a:r>
            <a:r>
              <a:rPr lang="fr-FR" dirty="0" err="1" smtClean="0"/>
              <a:t>Strangeness</a:t>
            </a:r>
            <a:r>
              <a:rPr lang="fr-FR" dirty="0" smtClean="0"/>
              <a:t> in Quark </a:t>
            </a:r>
            <a:r>
              <a:rPr lang="fr-FR" dirty="0" err="1" smtClean="0"/>
              <a:t>Matter</a:t>
            </a:r>
            <a:r>
              <a:rPr lang="fr-FR" dirty="0" smtClean="0"/>
              <a:t>, Birmingham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143116"/>
            <a:ext cx="48863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ZoneTexte 10"/>
          <p:cNvSpPr txBox="1"/>
          <p:nvPr/>
        </p:nvSpPr>
        <p:spPr>
          <a:xfrm>
            <a:off x="4500562" y="3357562"/>
            <a:ext cx="4643438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c        -&gt;   D (*, ̅, 0, +,s ….) </a:t>
            </a:r>
            <a:endParaRPr lang="fr-FR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                     -&gt;  D</a:t>
            </a:r>
            <a:r>
              <a:rPr lang="fr-FR" b="1" baseline="30000" dirty="0" smtClean="0">
                <a:latin typeface="Times New Roman" pitchFamily="18" charset="0"/>
                <a:cs typeface="Times New Roman" pitchFamily="18" charset="0"/>
              </a:rPr>
              <a:t>+,-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or  D</a:t>
            </a:r>
            <a:r>
              <a:rPr lang="fr-FR" b="1" baseline="30000" dirty="0" smtClean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fr-FR" b="1" baseline="-250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fr-FR" b="1" baseline="30000" dirty="0" smtClean="0">
                <a:latin typeface="Times New Roman" pitchFamily="18" charset="0"/>
                <a:cs typeface="Times New Roman" pitchFamily="18" charset="0"/>
              </a:rPr>
              <a:t>+,-</a:t>
            </a: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400" dirty="0" smtClean="0">
                <a:latin typeface="Times New Roman" pitchFamily="18" charset="0"/>
                <a:cs typeface="Times New Roman" pitchFamily="18" charset="0"/>
              </a:rPr>
              <a:t>(~16%)</a:t>
            </a:r>
            <a:r>
              <a:rPr lang="fr-FR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400" dirty="0" smtClean="0">
                <a:latin typeface="Times New Roman" pitchFamily="18" charset="0"/>
                <a:cs typeface="Times New Roman" pitchFamily="18" charset="0"/>
              </a:rPr>
              <a:t>(~7%)</a:t>
            </a:r>
            <a:r>
              <a:rPr lang="fr-FR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400" dirty="0" smtClean="0">
                <a:latin typeface="Times New Roman" pitchFamily="18" charset="0"/>
                <a:cs typeface="Times New Roman" pitchFamily="18" charset="0"/>
              </a:rPr>
              <a:t>(~7%)</a:t>
            </a:r>
            <a:r>
              <a:rPr lang="fr-FR" sz="1400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-&gt; lepton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anything</a:t>
            </a: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also</a:t>
            </a:r>
            <a:r>
              <a:rPr lang="fr-F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b-&gt;  B-&gt;D + X  )  [*]</a:t>
            </a:r>
            <a:endParaRPr lang="fr-FR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429124" y="4500570"/>
            <a:ext cx="4714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[*]  a </a:t>
            </a:r>
            <a:r>
              <a:rPr lang="fr-FR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correlated</a:t>
            </a:r>
            <a:r>
              <a:rPr lang="fr-FR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component of </a:t>
            </a:r>
            <a:r>
              <a:rPr lang="fr-FR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like</a:t>
            </a:r>
            <a:r>
              <a:rPr lang="fr-FR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sign</a:t>
            </a:r>
            <a:r>
              <a:rPr lang="fr-FR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dimuons</a:t>
            </a:r>
            <a:r>
              <a:rPr lang="fr-FR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has been </a:t>
            </a:r>
            <a:r>
              <a:rPr lang="fr-FR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extracted</a:t>
            </a:r>
            <a:r>
              <a:rPr lang="fr-FR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</a:t>
            </a:r>
            <a:r>
              <a:rPr lang="fr-FR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L.Patel</a:t>
            </a:r>
            <a:r>
              <a:rPr lang="fr-FR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DIS2013)</a:t>
            </a:r>
            <a:endParaRPr lang="fr-FR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outlines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Introduction</a:t>
            </a:r>
          </a:p>
          <a:p>
            <a:r>
              <a:rPr lang="fr-FR" dirty="0" err="1" smtClean="0"/>
              <a:t>Experimental</a:t>
            </a:r>
            <a:r>
              <a:rPr lang="fr-FR" dirty="0" smtClean="0"/>
              <a:t> set up</a:t>
            </a:r>
          </a:p>
          <a:p>
            <a:r>
              <a:rPr lang="fr-FR" dirty="0" err="1" smtClean="0"/>
              <a:t>Quarkonia</a:t>
            </a:r>
            <a:endParaRPr lang="fr-FR" dirty="0" smtClean="0"/>
          </a:p>
          <a:p>
            <a:r>
              <a:rPr lang="fr-FR" dirty="0" smtClean="0"/>
              <a:t>Open </a:t>
            </a:r>
            <a:r>
              <a:rPr lang="fr-FR" dirty="0" err="1" smtClean="0"/>
              <a:t>heavy</a:t>
            </a:r>
            <a:r>
              <a:rPr lang="fr-FR" dirty="0" smtClean="0"/>
              <a:t> </a:t>
            </a:r>
            <a:r>
              <a:rPr lang="fr-FR" dirty="0" err="1" smtClean="0"/>
              <a:t>flavor</a:t>
            </a:r>
            <a:r>
              <a:rPr lang="fr-FR" dirty="0" smtClean="0"/>
              <a:t> 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p-p,  A-A , </a:t>
            </a:r>
            <a:r>
              <a:rPr lang="fr-FR" dirty="0" err="1" smtClean="0"/>
              <a:t>dAu</a:t>
            </a:r>
            <a:r>
              <a:rPr lang="fr-FR" dirty="0" smtClean="0"/>
              <a:t> , </a:t>
            </a:r>
            <a:r>
              <a:rPr lang="fr-FR" dirty="0" err="1" smtClean="0"/>
              <a:t>CuAu</a:t>
            </a:r>
            <a:endParaRPr lang="fr-FR" dirty="0">
              <a:solidFill>
                <a:srgbClr val="FFC000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43240" y="6357958"/>
            <a:ext cx="4019568" cy="365125"/>
          </a:xfrm>
        </p:spPr>
        <p:txBody>
          <a:bodyPr/>
          <a:lstStyle/>
          <a:p>
            <a:r>
              <a:rPr lang="fr-FR" dirty="0" err="1" smtClean="0"/>
              <a:t>D.Jouan</a:t>
            </a:r>
            <a:r>
              <a:rPr lang="fr-FR" dirty="0" smtClean="0"/>
              <a:t>/PHENIX    </a:t>
            </a:r>
            <a:r>
              <a:rPr lang="fr-FR" dirty="0" err="1" smtClean="0"/>
              <a:t>Strangeness</a:t>
            </a:r>
            <a:r>
              <a:rPr lang="fr-FR" dirty="0" smtClean="0"/>
              <a:t> in Quark </a:t>
            </a:r>
            <a:r>
              <a:rPr lang="fr-FR" dirty="0" err="1" smtClean="0"/>
              <a:t>Matter</a:t>
            </a:r>
            <a:r>
              <a:rPr lang="fr-FR" dirty="0" smtClean="0"/>
              <a:t>, Birmingham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8662" y="0"/>
            <a:ext cx="6858048" cy="1143000"/>
          </a:xfrm>
          <a:blipFill>
            <a:blip r:embed="rId3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fr-FR" sz="2800" dirty="0" err="1" smtClean="0"/>
              <a:t>Extracting</a:t>
            </a:r>
            <a:r>
              <a:rPr lang="fr-FR" sz="2800" dirty="0" smtClean="0"/>
              <a:t> the </a:t>
            </a:r>
            <a:r>
              <a:rPr lang="fr-FR" sz="2800" dirty="0" err="1" smtClean="0"/>
              <a:t>heavy</a:t>
            </a:r>
            <a:r>
              <a:rPr lang="fr-FR" sz="2800" dirty="0" smtClean="0"/>
              <a:t> </a:t>
            </a:r>
            <a:r>
              <a:rPr lang="fr-FR" sz="2800" dirty="0" err="1" smtClean="0"/>
              <a:t>flavor</a:t>
            </a:r>
            <a:r>
              <a:rPr lang="fr-FR" sz="2800" dirty="0" smtClean="0"/>
              <a:t> </a:t>
            </a:r>
            <a:br>
              <a:rPr lang="fr-FR" sz="2800" dirty="0" smtClean="0"/>
            </a:br>
            <a:r>
              <a:rPr lang="fr-FR" sz="2800" dirty="0" smtClean="0"/>
              <a:t>component in the single lepton </a:t>
            </a:r>
            <a:r>
              <a:rPr lang="fr-FR" sz="2800" dirty="0" err="1" smtClean="0"/>
              <a:t>spectrum</a:t>
            </a:r>
            <a:r>
              <a:rPr lang="fr-FR" sz="2800" dirty="0" smtClean="0"/>
              <a:t> 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1928826"/>
          </a:xfrm>
        </p:spPr>
        <p:txBody>
          <a:bodyPr>
            <a:normAutofit fontScale="70000" lnSpcReduction="20000"/>
          </a:bodyPr>
          <a:lstStyle/>
          <a:p>
            <a:r>
              <a:rPr lang="fr-FR" dirty="0" smtClean="0"/>
              <a:t>Pions, Kaons , </a:t>
            </a:r>
            <a:r>
              <a:rPr lang="fr-FR" dirty="0" err="1" smtClean="0"/>
              <a:t>produce</a:t>
            </a:r>
            <a:r>
              <a:rPr lang="fr-FR" dirty="0" smtClean="0"/>
              <a:t> muons, but </a:t>
            </a:r>
            <a:r>
              <a:rPr lang="fr-FR" dirty="0" err="1" smtClean="0"/>
              <a:t>their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r>
              <a:rPr lang="fr-FR" dirty="0" smtClean="0"/>
              <a:t> </a:t>
            </a:r>
            <a:r>
              <a:rPr lang="fr-FR" dirty="0" err="1" smtClean="0"/>
              <a:t>length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several</a:t>
            </a:r>
            <a:r>
              <a:rPr lang="fr-FR" dirty="0" smtClean="0"/>
              <a:t> </a:t>
            </a:r>
            <a:r>
              <a:rPr lang="fr-FR" dirty="0" err="1" smtClean="0"/>
              <a:t>meters</a:t>
            </a:r>
            <a:r>
              <a:rPr lang="fr-FR" dirty="0" smtClean="0"/>
              <a:t>, </a:t>
            </a:r>
            <a:r>
              <a:rPr lang="fr-FR" dirty="0" err="1" smtClean="0"/>
              <a:t>whereas</a:t>
            </a:r>
            <a:r>
              <a:rPr lang="fr-FR" dirty="0" smtClean="0"/>
              <a:t> B and D </a:t>
            </a:r>
            <a:r>
              <a:rPr lang="fr-FR" dirty="0" err="1" smtClean="0"/>
              <a:t>particles</a:t>
            </a:r>
            <a:r>
              <a:rPr lang="fr-FR" dirty="0" smtClean="0"/>
              <a:t> are </a:t>
            </a:r>
            <a:r>
              <a:rPr lang="fr-FR" dirty="0" err="1" smtClean="0"/>
              <a:t>at</a:t>
            </a:r>
            <a:r>
              <a:rPr lang="fr-FR" dirty="0" smtClean="0"/>
              <a:t> the 0.1-0.5 mm </a:t>
            </a:r>
            <a:r>
              <a:rPr lang="fr-FR" dirty="0" err="1" smtClean="0"/>
              <a:t>level</a:t>
            </a:r>
            <a:endParaRPr lang="fr-FR" dirty="0" smtClean="0"/>
          </a:p>
          <a:p>
            <a:r>
              <a:rPr lang="fr-FR" dirty="0" smtClean="0"/>
              <a:t>-&gt;  </a:t>
            </a:r>
            <a:r>
              <a:rPr lang="fr-FR" dirty="0" err="1" smtClean="0"/>
              <a:t>determine</a:t>
            </a:r>
            <a:r>
              <a:rPr lang="fr-FR" dirty="0" smtClean="0"/>
              <a:t> the </a:t>
            </a:r>
            <a:r>
              <a:rPr lang="fr-FR" dirty="0" err="1" smtClean="0"/>
              <a:t>corresponding</a:t>
            </a:r>
            <a:r>
              <a:rPr lang="fr-FR" dirty="0" smtClean="0"/>
              <a:t> fraction, </a:t>
            </a:r>
            <a:r>
              <a:rPr lang="fr-FR" dirty="0" err="1" smtClean="0"/>
              <a:t>related</a:t>
            </a:r>
            <a:r>
              <a:rPr lang="fr-FR" dirty="0" smtClean="0"/>
              <a:t> to the </a:t>
            </a:r>
            <a:r>
              <a:rPr lang="fr-FR" dirty="0" err="1" smtClean="0"/>
              <a:t>slope</a:t>
            </a:r>
            <a:r>
              <a:rPr lang="fr-FR" dirty="0" smtClean="0"/>
              <a:t> of the production rate as a </a:t>
            </a:r>
            <a:r>
              <a:rPr lang="fr-FR" dirty="0" err="1" smtClean="0"/>
              <a:t>function</a:t>
            </a:r>
            <a:r>
              <a:rPr lang="fr-FR" dirty="0" smtClean="0"/>
              <a:t> of the distance to the absorber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643182"/>
            <a:ext cx="3633787" cy="2461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Espace réservé du contenu 2"/>
          <p:cNvSpPr txBox="1">
            <a:spLocks/>
          </p:cNvSpPr>
          <p:nvPr/>
        </p:nvSpPr>
        <p:spPr>
          <a:xfrm>
            <a:off x="5000628" y="3071810"/>
            <a:ext cx="3871882" cy="1214446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fr-F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Another</a:t>
            </a:r>
            <a:r>
              <a:rPr kumimoji="0" lang="fr-FR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relative </a:t>
            </a:r>
            <a:r>
              <a:rPr kumimoji="0" lang="fr-FR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approach</a:t>
            </a:r>
            <a:r>
              <a:rPr kumimoji="0" lang="fr-FR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</a:t>
            </a:r>
            <a:r>
              <a:rPr kumimoji="0" lang="fr-FR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used</a:t>
            </a:r>
            <a:r>
              <a:rPr kumimoji="0" lang="fr-FR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</a:t>
            </a:r>
            <a:r>
              <a:rPr kumimoji="0" lang="fr-FR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electrons</a:t>
            </a:r>
            <a:r>
              <a:rPr kumimoji="0" lang="fr-FR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fr-FR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</a:t>
            </a:r>
            <a:r>
              <a:rPr lang="fr-FR" sz="3200" dirty="0" smtClean="0"/>
              <a:t>h a </a:t>
            </a:r>
            <a:r>
              <a:rPr lang="fr-FR" sz="3200" dirty="0" err="1" smtClean="0"/>
              <a:t>converter</a:t>
            </a:r>
            <a:r>
              <a:rPr lang="fr-FR" sz="3200" dirty="0" smtClean="0"/>
              <a:t> , </a:t>
            </a:r>
            <a:r>
              <a:rPr lang="fr-FR" sz="3200" dirty="0" err="1" smtClean="0"/>
              <a:t>allowing</a:t>
            </a:r>
            <a:r>
              <a:rPr lang="fr-FR" sz="3200" dirty="0" smtClean="0"/>
              <a:t> to </a:t>
            </a:r>
            <a:r>
              <a:rPr lang="fr-FR" sz="3200" dirty="0" err="1" smtClean="0"/>
              <a:t>increase</a:t>
            </a:r>
            <a:r>
              <a:rPr lang="fr-FR" sz="3200" dirty="0" smtClean="0"/>
              <a:t> the </a:t>
            </a:r>
            <a:r>
              <a:rPr lang="fr-FR" sz="3200" dirty="0" err="1" smtClean="0"/>
              <a:t>photonic</a:t>
            </a:r>
            <a:r>
              <a:rPr lang="fr-FR" sz="3200" dirty="0" smtClean="0"/>
              <a:t> production of </a:t>
            </a:r>
            <a:r>
              <a:rPr lang="fr-FR" sz="3200" dirty="0" err="1" smtClean="0"/>
              <a:t>electrons</a:t>
            </a:r>
            <a:endParaRPr lang="fr-FR" sz="3200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58082" y="4286256"/>
            <a:ext cx="132397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ZoneTexte 9"/>
          <p:cNvSpPr txBox="1"/>
          <p:nvPr/>
        </p:nvSpPr>
        <p:spPr>
          <a:xfrm>
            <a:off x="571472" y="535782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Monte Carlo cocktails of all sources are basic important </a:t>
            </a:r>
            <a:r>
              <a:rPr lang="fr-FR" dirty="0" err="1" smtClean="0"/>
              <a:t>tools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00496" y="5357826"/>
            <a:ext cx="4038600" cy="57150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fr-FR" sz="1600" dirty="0" err="1" smtClean="0"/>
              <a:t>Beside</a:t>
            </a:r>
            <a:r>
              <a:rPr lang="fr-FR" sz="1600" dirty="0" smtClean="0"/>
              <a:t> </a:t>
            </a:r>
            <a:r>
              <a:rPr lang="fr-FR" sz="1600" dirty="0" err="1" smtClean="0"/>
              <a:t>this</a:t>
            </a:r>
            <a:r>
              <a:rPr lang="fr-FR" sz="1600" dirty="0" smtClean="0"/>
              <a:t> main trend,  </a:t>
            </a:r>
            <a:r>
              <a:rPr lang="fr-FR" sz="1600" dirty="0" err="1" smtClean="0"/>
              <a:t>let’s</a:t>
            </a:r>
            <a:r>
              <a:rPr lang="fr-FR" sz="1600" dirty="0" smtClean="0"/>
              <a:t> looks a </a:t>
            </a:r>
            <a:r>
              <a:rPr lang="fr-FR" sz="1600" dirty="0" err="1" smtClean="0"/>
              <a:t>some</a:t>
            </a:r>
            <a:r>
              <a:rPr lang="fr-FR" sz="1600" dirty="0" smtClean="0"/>
              <a:t> </a:t>
            </a:r>
            <a:r>
              <a:rPr lang="fr-FR" sz="1600" dirty="0" err="1" smtClean="0"/>
              <a:t>other</a:t>
            </a:r>
            <a:endParaRPr lang="fr-FR" sz="1600" dirty="0" smtClean="0"/>
          </a:p>
          <a:p>
            <a:pPr>
              <a:buNone/>
            </a:pPr>
            <a:r>
              <a:rPr lang="fr-FR" sz="1600" dirty="0" err="1" smtClean="0"/>
              <a:t>finer</a:t>
            </a:r>
            <a:r>
              <a:rPr lang="fr-FR" sz="1600" dirty="0" smtClean="0"/>
              <a:t> </a:t>
            </a:r>
            <a:r>
              <a:rPr lang="fr-FR" sz="1600" dirty="0" err="1" smtClean="0"/>
              <a:t>experimental</a:t>
            </a:r>
            <a:r>
              <a:rPr lang="fr-FR" sz="1600" dirty="0" smtClean="0"/>
              <a:t> </a:t>
            </a:r>
            <a:r>
              <a:rPr lang="fr-FR" sz="1600" dirty="0" err="1" smtClean="0"/>
              <a:t>details</a:t>
            </a:r>
            <a:r>
              <a:rPr lang="fr-FR" sz="1600" dirty="0" smtClean="0"/>
              <a:t> </a:t>
            </a:r>
            <a:endParaRPr lang="fr-FR" sz="16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0"/>
            <a:ext cx="5410200" cy="543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2844" y="1714488"/>
            <a:ext cx="3500462" cy="4643470"/>
          </a:xfrm>
        </p:spPr>
        <p:txBody>
          <a:bodyPr>
            <a:normAutofit fontScale="92500" lnSpcReduction="10000"/>
          </a:bodyPr>
          <a:lstStyle/>
          <a:p>
            <a:r>
              <a:rPr lang="fr-FR" sz="2000" dirty="0" err="1" smtClean="0"/>
              <a:t>Less</a:t>
            </a:r>
            <a:r>
              <a:rPr lang="fr-FR" sz="2000" dirty="0" smtClean="0"/>
              <a:t> interaction </a:t>
            </a:r>
            <a:r>
              <a:rPr lang="fr-FR" sz="2000" dirty="0" err="1" smtClean="0"/>
              <a:t>than</a:t>
            </a:r>
            <a:r>
              <a:rPr lang="fr-FR" sz="2000" dirty="0" smtClean="0"/>
              <a:t> light quarks </a:t>
            </a:r>
            <a:r>
              <a:rPr lang="fr-FR" sz="2000" dirty="0" err="1" smtClean="0"/>
              <a:t>expected</a:t>
            </a:r>
            <a:r>
              <a:rPr lang="fr-FR" sz="2000" dirty="0" smtClean="0"/>
              <a:t> (suppression of </a:t>
            </a:r>
            <a:r>
              <a:rPr lang="fr-FR" sz="2000" dirty="0" err="1" smtClean="0"/>
              <a:t>forward</a:t>
            </a:r>
            <a:r>
              <a:rPr lang="fr-FR" sz="2000" dirty="0" smtClean="0"/>
              <a:t> gluon radiation)</a:t>
            </a:r>
          </a:p>
          <a:p>
            <a:r>
              <a:rPr lang="fr-FR" sz="2000" dirty="0" err="1" smtClean="0"/>
              <a:t>Strong</a:t>
            </a:r>
            <a:r>
              <a:rPr lang="fr-FR" sz="2000" dirty="0" smtClean="0"/>
              <a:t> </a:t>
            </a:r>
            <a:r>
              <a:rPr lang="fr-FR" sz="2000" dirty="0" err="1" smtClean="0"/>
              <a:t>coupling</a:t>
            </a:r>
            <a:r>
              <a:rPr lang="fr-FR" sz="2000" dirty="0" smtClean="0"/>
              <a:t> </a:t>
            </a:r>
            <a:r>
              <a:rPr lang="fr-FR" sz="2000" dirty="0" err="1" smtClean="0"/>
              <a:t>observed</a:t>
            </a:r>
            <a:r>
              <a:rPr lang="fr-FR" sz="2000" dirty="0" smtClean="0"/>
              <a:t> </a:t>
            </a:r>
          </a:p>
          <a:p>
            <a:r>
              <a:rPr lang="fr-FR" sz="2000" dirty="0" err="1" smtClean="0"/>
              <a:t>models</a:t>
            </a:r>
            <a:r>
              <a:rPr lang="fr-FR" sz="2000" dirty="0" smtClean="0"/>
              <a:t> </a:t>
            </a:r>
            <a:r>
              <a:rPr lang="fr-FR" sz="2000" dirty="0" err="1" smtClean="0"/>
              <a:t>suggest</a:t>
            </a:r>
            <a:r>
              <a:rPr lang="fr-FR" sz="2000" dirty="0" smtClean="0"/>
              <a:t> </a:t>
            </a:r>
            <a:r>
              <a:rPr lang="fr-FR" sz="2000" dirty="0" err="1" smtClean="0"/>
              <a:t>small</a:t>
            </a:r>
            <a:r>
              <a:rPr lang="fr-FR" sz="2000" dirty="0" smtClean="0"/>
              <a:t> relaxation time or diffusion coefficient  </a:t>
            </a:r>
          </a:p>
          <a:p>
            <a:r>
              <a:rPr lang="fr-FR" sz="2000" dirty="0" smtClean="0"/>
              <a:t>Calls for </a:t>
            </a:r>
            <a:r>
              <a:rPr lang="fr-FR" sz="2000" dirty="0" err="1" smtClean="0"/>
              <a:t>extended</a:t>
            </a:r>
            <a:r>
              <a:rPr lang="fr-FR" sz="2000" dirty="0" smtClean="0"/>
              <a:t>  </a:t>
            </a:r>
            <a:r>
              <a:rPr lang="fr-FR" sz="2000" dirty="0" err="1" smtClean="0"/>
              <a:t>models</a:t>
            </a:r>
            <a:r>
              <a:rPr lang="fr-FR" sz="2000" dirty="0" smtClean="0"/>
              <a:t>:  </a:t>
            </a:r>
            <a:r>
              <a:rPr lang="fr-FR" sz="2000" dirty="0" err="1" smtClean="0"/>
              <a:t>individual</a:t>
            </a:r>
            <a:r>
              <a:rPr lang="fr-FR" sz="2000" dirty="0" smtClean="0"/>
              <a:t> collisions (more important </a:t>
            </a:r>
            <a:r>
              <a:rPr lang="fr-FR" sz="2000" dirty="0" err="1" smtClean="0"/>
              <a:t>at</a:t>
            </a:r>
            <a:r>
              <a:rPr lang="fr-FR" sz="2000" dirty="0" smtClean="0"/>
              <a:t> </a:t>
            </a:r>
            <a:r>
              <a:rPr lang="fr-FR" sz="2000" dirty="0" err="1" smtClean="0"/>
              <a:t>Rhic</a:t>
            </a:r>
            <a:r>
              <a:rPr lang="fr-FR" sz="2000" dirty="0" smtClean="0"/>
              <a:t> ?), dissociation in </a:t>
            </a:r>
            <a:r>
              <a:rPr lang="fr-FR" sz="2000" dirty="0" err="1" smtClean="0"/>
              <a:t>QGP</a:t>
            </a:r>
            <a:r>
              <a:rPr lang="fr-FR" sz="2000" dirty="0" smtClean="0"/>
              <a:t>, </a:t>
            </a:r>
            <a:r>
              <a:rPr lang="fr-FR" sz="2000" dirty="0" err="1" smtClean="0"/>
              <a:t>shadowing</a:t>
            </a:r>
            <a:r>
              <a:rPr lang="fr-FR" sz="2000" dirty="0" smtClean="0"/>
              <a:t>. </a:t>
            </a:r>
          </a:p>
          <a:p>
            <a:r>
              <a:rPr lang="fr-FR" sz="2000" dirty="0" smtClean="0"/>
              <a:t>  </a:t>
            </a:r>
            <a:r>
              <a:rPr lang="fr-FR" sz="2000" dirty="0" err="1" smtClean="0"/>
              <a:t>toward</a:t>
            </a:r>
            <a:r>
              <a:rPr lang="fr-FR" sz="2000" dirty="0" smtClean="0"/>
              <a:t> time </a:t>
            </a:r>
            <a:r>
              <a:rPr lang="fr-FR" sz="2000" dirty="0" err="1" smtClean="0"/>
              <a:t>evolution</a:t>
            </a:r>
            <a:r>
              <a:rPr lang="fr-FR" sz="2000" dirty="0" smtClean="0"/>
              <a:t> of medium and HF </a:t>
            </a:r>
            <a:r>
              <a:rPr lang="fr-FR" sz="2000" dirty="0" err="1" smtClean="0"/>
              <a:t>mesons</a:t>
            </a:r>
            <a:r>
              <a:rPr lang="fr-FR" sz="2000" dirty="0" smtClean="0"/>
              <a:t> ? (and </a:t>
            </a:r>
            <a:r>
              <a:rPr lang="fr-FR" sz="2000" dirty="0" err="1" smtClean="0"/>
              <a:t>separate</a:t>
            </a:r>
            <a:r>
              <a:rPr lang="fr-FR" sz="2000" dirty="0" smtClean="0"/>
              <a:t> </a:t>
            </a:r>
            <a:r>
              <a:rPr lang="fr-FR" sz="2000" dirty="0" err="1" smtClean="0"/>
              <a:t>treatment</a:t>
            </a:r>
            <a:r>
              <a:rPr lang="fr-FR" sz="2000" dirty="0" smtClean="0"/>
              <a:t> for b and c) </a:t>
            </a:r>
            <a:endParaRPr lang="fr-F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4282" y="1357298"/>
            <a:ext cx="3895724" cy="857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000" dirty="0" smtClean="0"/>
              <a:t>	p-p </a:t>
            </a:r>
            <a:r>
              <a:rPr lang="fr-FR" sz="2000" dirty="0" err="1" smtClean="0"/>
              <a:t>is</a:t>
            </a:r>
            <a:r>
              <a:rPr lang="fr-FR" sz="2000" dirty="0" smtClean="0"/>
              <a:t> consistent </a:t>
            </a:r>
            <a:r>
              <a:rPr lang="fr-FR" sz="2000" dirty="0" err="1" smtClean="0"/>
              <a:t>with</a:t>
            </a:r>
            <a:r>
              <a:rPr lang="fr-FR" sz="2000" dirty="0" smtClean="0"/>
              <a:t> </a:t>
            </a:r>
            <a:r>
              <a:rPr lang="fr-FR" sz="2000" dirty="0" err="1" smtClean="0"/>
              <a:t>previous</a:t>
            </a:r>
            <a:r>
              <a:rPr lang="fr-FR" sz="2000" dirty="0" smtClean="0"/>
              <a:t> </a:t>
            </a:r>
            <a:r>
              <a:rPr lang="fr-FR" sz="2000" dirty="0" err="1" smtClean="0"/>
              <a:t>measurement</a:t>
            </a:r>
            <a:r>
              <a:rPr lang="fr-FR" sz="2000" dirty="0" smtClean="0"/>
              <a:t> and </a:t>
            </a:r>
            <a:r>
              <a:rPr lang="fr-FR" sz="2000" dirty="0" err="1" smtClean="0"/>
              <a:t>FONLL</a:t>
            </a:r>
            <a:r>
              <a:rPr lang="fr-FR" sz="2000" dirty="0" smtClean="0"/>
              <a:t> </a:t>
            </a:r>
            <a:endParaRPr lang="fr-FR" sz="20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72" y="5214950"/>
            <a:ext cx="4038600" cy="828668"/>
          </a:xfrm>
        </p:spPr>
        <p:txBody>
          <a:bodyPr>
            <a:normAutofit/>
          </a:bodyPr>
          <a:lstStyle/>
          <a:p>
            <a:pPr>
              <a:buNone/>
            </a:pPr>
            <a:endParaRPr lang="fr-FR" sz="16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57544" cy="1143000"/>
          </a:xfrm>
          <a:solidFill>
            <a:srgbClr val="CC99FF"/>
          </a:solidFill>
        </p:spPr>
        <p:txBody>
          <a:bodyPr/>
          <a:lstStyle/>
          <a:p>
            <a:r>
              <a:rPr lang="fr-FR" dirty="0" smtClean="0"/>
              <a:t>p-p  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85728"/>
            <a:ext cx="3790950" cy="593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ZoneTexte 9"/>
          <p:cNvSpPr txBox="1"/>
          <p:nvPr/>
        </p:nvSpPr>
        <p:spPr>
          <a:xfrm>
            <a:off x="8215338" y="6143644"/>
            <a:ext cx="285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smtClean="0">
                <a:latin typeface="Times New Roman" pitchFamily="18" charset="0"/>
              </a:rPr>
              <a:t>y</a:t>
            </a:r>
            <a:endParaRPr lang="fr-FR" sz="1200" i="1" dirty="0">
              <a:latin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357430"/>
            <a:ext cx="4432483" cy="3209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FFCCFF"/>
          </a:solidFill>
        </p:spPr>
        <p:txBody>
          <a:bodyPr/>
          <a:lstStyle/>
          <a:p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Cu-Cu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d-Au to Au-Au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28596" y="2571744"/>
            <a:ext cx="2786082" cy="20002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2000" dirty="0" err="1" smtClean="0"/>
              <a:t>Strong</a:t>
            </a:r>
            <a:r>
              <a:rPr lang="fr-FR" sz="2000" dirty="0" smtClean="0"/>
              <a:t> change </a:t>
            </a:r>
            <a:r>
              <a:rPr lang="fr-FR" sz="2000" dirty="0" err="1" smtClean="0"/>
              <a:t>with</a:t>
            </a:r>
            <a:r>
              <a:rPr lang="fr-FR" sz="2000" dirty="0" smtClean="0"/>
              <a:t> ions:</a:t>
            </a:r>
          </a:p>
          <a:p>
            <a:r>
              <a:rPr lang="fr-FR" sz="2000" dirty="0" err="1" smtClean="0"/>
              <a:t>dAu</a:t>
            </a:r>
            <a:r>
              <a:rPr lang="fr-FR" sz="2000" dirty="0" smtClean="0"/>
              <a:t>: </a:t>
            </a:r>
            <a:r>
              <a:rPr lang="fr-FR" sz="2000" dirty="0" err="1" smtClean="0"/>
              <a:t>increase</a:t>
            </a:r>
            <a:r>
              <a:rPr lang="fr-FR" sz="2000" dirty="0" smtClean="0"/>
              <a:t>, and </a:t>
            </a:r>
            <a:r>
              <a:rPr lang="fr-FR" sz="2000" dirty="0" err="1" smtClean="0"/>
              <a:t>with</a:t>
            </a:r>
            <a:r>
              <a:rPr lang="fr-FR" sz="2000" dirty="0" smtClean="0"/>
              <a:t> Pt</a:t>
            </a:r>
          </a:p>
          <a:p>
            <a:r>
              <a:rPr lang="fr-FR" sz="2000" dirty="0" smtClean="0"/>
              <a:t>Au-Au </a:t>
            </a:r>
            <a:r>
              <a:rPr lang="fr-FR" sz="2000" dirty="0" err="1" smtClean="0"/>
              <a:t>decrease</a:t>
            </a:r>
            <a:endParaRPr lang="fr-FR" sz="2000" dirty="0" smtClean="0"/>
          </a:p>
          <a:p>
            <a:r>
              <a:rPr lang="fr-FR" sz="2000" dirty="0" err="1" smtClean="0"/>
              <a:t>Cu-Cu</a:t>
            </a:r>
            <a:r>
              <a:rPr lang="fr-FR" sz="2000" dirty="0" smtClean="0"/>
              <a:t>  in </a:t>
            </a:r>
            <a:r>
              <a:rPr lang="fr-FR" sz="2000" dirty="0" err="1" smtClean="0"/>
              <a:t>between</a:t>
            </a:r>
            <a:r>
              <a:rPr lang="fr-FR" sz="2000" dirty="0" smtClean="0"/>
              <a:t> </a:t>
            </a:r>
            <a:endParaRPr lang="fr-FR" sz="20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8596" y="1428736"/>
            <a:ext cx="6072230" cy="50006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fr-FR" sz="1600" dirty="0" smtClean="0"/>
              <a:t>Single </a:t>
            </a:r>
            <a:r>
              <a:rPr lang="fr-FR" sz="1600" dirty="0" err="1" smtClean="0"/>
              <a:t>electrons</a:t>
            </a:r>
            <a:r>
              <a:rPr lang="fr-FR" sz="1600" dirty="0" smtClean="0"/>
              <a:t> </a:t>
            </a:r>
            <a:r>
              <a:rPr lang="fr-FR" sz="1600" dirty="0" err="1" smtClean="0"/>
              <a:t>from</a:t>
            </a:r>
            <a:r>
              <a:rPr lang="fr-FR" sz="1600" dirty="0" smtClean="0"/>
              <a:t> </a:t>
            </a:r>
            <a:r>
              <a:rPr lang="fr-FR" sz="1600" dirty="0" err="1" smtClean="0"/>
              <a:t>heavy</a:t>
            </a:r>
            <a:r>
              <a:rPr lang="fr-FR" sz="1600" dirty="0" smtClean="0"/>
              <a:t> </a:t>
            </a:r>
            <a:r>
              <a:rPr lang="fr-FR" sz="1600" dirty="0" err="1" smtClean="0"/>
              <a:t>flavor</a:t>
            </a:r>
            <a:r>
              <a:rPr lang="fr-FR" sz="1600" dirty="0" smtClean="0"/>
              <a:t> in the central </a:t>
            </a:r>
            <a:r>
              <a:rPr lang="fr-FR" sz="1600" dirty="0" err="1" smtClean="0"/>
              <a:t>region</a:t>
            </a:r>
            <a:r>
              <a:rPr lang="fr-FR" sz="1600" dirty="0" smtClean="0"/>
              <a:t> </a:t>
            </a:r>
          </a:p>
          <a:p>
            <a:pPr>
              <a:buNone/>
            </a:pPr>
            <a:r>
              <a:rPr lang="fr-FR" sz="1600" dirty="0" smtClean="0"/>
              <a:t>d-Au and Au-Au : </a:t>
            </a:r>
            <a:r>
              <a:rPr lang="fr-FR" sz="1600" dirty="0" err="1" smtClean="0"/>
              <a:t>PRL</a:t>
            </a:r>
            <a:r>
              <a:rPr lang="fr-FR" sz="1600" dirty="0" smtClean="0"/>
              <a:t> 109 242301 2012</a:t>
            </a:r>
            <a:endParaRPr lang="fr-FR" sz="16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000240"/>
            <a:ext cx="5553075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ZoneTexte 8"/>
          <p:cNvSpPr txBox="1"/>
          <p:nvPr/>
        </p:nvSpPr>
        <p:spPr>
          <a:xfrm>
            <a:off x="8215338" y="1857364"/>
            <a:ext cx="7143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Ncoll</a:t>
            </a:r>
            <a:endParaRPr lang="fr-FR" dirty="0" smtClean="0"/>
          </a:p>
          <a:p>
            <a:r>
              <a:rPr lang="fr-FR" dirty="0" smtClean="0"/>
              <a:t>16</a:t>
            </a:r>
          </a:p>
          <a:p>
            <a:r>
              <a:rPr lang="fr-FR" dirty="0" smtClean="0"/>
              <a:t>150</a:t>
            </a:r>
          </a:p>
          <a:p>
            <a:r>
              <a:rPr lang="fr-FR" dirty="0" smtClean="0"/>
              <a:t>900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500042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fr-FR" dirty="0" err="1" smtClean="0"/>
              <a:t>Centrality</a:t>
            </a:r>
            <a:r>
              <a:rPr lang="fr-FR" dirty="0" smtClean="0"/>
              <a:t> and </a:t>
            </a:r>
            <a:r>
              <a:rPr lang="fr-FR" dirty="0" err="1" smtClean="0"/>
              <a:t>rapidity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29124" y="5572140"/>
            <a:ext cx="4038600" cy="757230"/>
          </a:xfrm>
        </p:spPr>
        <p:txBody>
          <a:bodyPr>
            <a:normAutofit/>
          </a:bodyPr>
          <a:lstStyle/>
          <a:p>
            <a:r>
              <a:rPr lang="fr-FR" sz="2000" dirty="0" smtClean="0"/>
              <a:t>A </a:t>
            </a:r>
            <a:r>
              <a:rPr lang="fr-FR" sz="2000" dirty="0" err="1" smtClean="0"/>
              <a:t>decrease</a:t>
            </a:r>
            <a:r>
              <a:rPr lang="fr-FR" sz="2000" dirty="0" smtClean="0"/>
              <a:t>  </a:t>
            </a:r>
            <a:r>
              <a:rPr lang="fr-FR" sz="2000" dirty="0" err="1" smtClean="0"/>
              <a:t>with</a:t>
            </a:r>
            <a:r>
              <a:rPr lang="fr-FR" sz="2000" dirty="0" smtClean="0"/>
              <a:t> </a:t>
            </a:r>
            <a:r>
              <a:rPr lang="fr-FR" sz="2000" dirty="0" err="1" smtClean="0"/>
              <a:t>centrality</a:t>
            </a:r>
            <a:r>
              <a:rPr lang="fr-FR" sz="2000" dirty="0" smtClean="0"/>
              <a:t>, in the </a:t>
            </a:r>
            <a:r>
              <a:rPr lang="fr-FR" sz="2000" dirty="0" err="1" smtClean="0"/>
              <a:t>forward</a:t>
            </a:r>
            <a:r>
              <a:rPr lang="fr-FR" sz="2000" dirty="0" smtClean="0"/>
              <a:t> </a:t>
            </a:r>
            <a:r>
              <a:rPr lang="fr-FR" sz="2000" dirty="0" err="1" smtClean="0"/>
              <a:t>hemisphere</a:t>
            </a:r>
            <a:endParaRPr lang="fr-FR" sz="20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24</a:t>
            </a:fld>
            <a:endParaRPr lang="fr-FR" dirty="0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429000"/>
            <a:ext cx="3029691" cy="2147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3429000"/>
            <a:ext cx="2899283" cy="2100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6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3429000"/>
            <a:ext cx="3000364" cy="2166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6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60" y="1071546"/>
            <a:ext cx="3143240" cy="226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62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0364" y="1071546"/>
            <a:ext cx="3152781" cy="2261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63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1071546"/>
            <a:ext cx="2964447" cy="2128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64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2" y="1071546"/>
            <a:ext cx="304103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928926" y="714356"/>
            <a:ext cx="4038600" cy="4286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1600" dirty="0" err="1" smtClean="0"/>
              <a:t>Enhancement</a:t>
            </a:r>
            <a:r>
              <a:rPr lang="fr-FR" sz="1600" dirty="0" smtClean="0"/>
              <a:t> in the central </a:t>
            </a:r>
            <a:r>
              <a:rPr lang="fr-FR" sz="1600" dirty="0" err="1" smtClean="0"/>
              <a:t>rapidity</a:t>
            </a:r>
            <a:r>
              <a:rPr lang="fr-FR" sz="1600" dirty="0" smtClean="0"/>
              <a:t> 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fr-FR" dirty="0" smtClean="0"/>
              <a:t>P</a:t>
            </a:r>
            <a:r>
              <a:rPr lang="fr-FR" baseline="-25000" dirty="0" smtClean="0"/>
              <a:t>T</a:t>
            </a:r>
            <a:endParaRPr lang="fr-FR" baseline="-25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23/07/2013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D.Jouan</a:t>
            </a:r>
            <a:r>
              <a:rPr lang="fr-FR" dirty="0" smtClean="0"/>
              <a:t>/PHENIX    </a:t>
            </a:r>
            <a:r>
              <a:rPr lang="fr-FR" dirty="0" err="1" smtClean="0"/>
              <a:t>Strangeness</a:t>
            </a:r>
            <a:r>
              <a:rPr lang="fr-FR" dirty="0" smtClean="0"/>
              <a:t> in Quark </a:t>
            </a:r>
            <a:r>
              <a:rPr lang="fr-FR" dirty="0" err="1" smtClean="0"/>
              <a:t>Matter</a:t>
            </a:r>
            <a:r>
              <a:rPr lang="fr-FR" dirty="0" smtClean="0"/>
              <a:t>, Birmingham 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25</a:t>
            </a:fld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571612"/>
            <a:ext cx="756920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ZoneTexte 8"/>
          <p:cNvSpPr txBox="1"/>
          <p:nvPr/>
        </p:nvSpPr>
        <p:spPr>
          <a:xfrm>
            <a:off x="785786" y="4643446"/>
            <a:ext cx="45005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r>
              <a:rPr lang="fr-FR" dirty="0" smtClean="0"/>
              <a:t>&lt;</a:t>
            </a:r>
            <a:r>
              <a:rPr lang="fr-FR" dirty="0" err="1" smtClean="0"/>
              <a:t>R</a:t>
            </a:r>
            <a:r>
              <a:rPr lang="fr-FR" baseline="-25000" dirty="0" err="1" smtClean="0"/>
              <a:t>AA</a:t>
            </a:r>
            <a:r>
              <a:rPr lang="fr-FR" dirty="0" smtClean="0"/>
              <a:t>&gt; Displays a global trend </a:t>
            </a:r>
            <a:r>
              <a:rPr lang="fr-FR" dirty="0" err="1" smtClean="0"/>
              <a:t>from</a:t>
            </a:r>
            <a:r>
              <a:rPr lang="fr-FR" dirty="0" smtClean="0"/>
              <a:t> d-Au to Au-Au, </a:t>
            </a:r>
            <a:r>
              <a:rPr lang="fr-FR" dirty="0" err="1" smtClean="0"/>
              <a:t>with</a:t>
            </a:r>
            <a:r>
              <a:rPr lang="fr-FR" dirty="0" smtClean="0"/>
              <a:t> respect to </a:t>
            </a:r>
            <a:r>
              <a:rPr lang="fr-FR" dirty="0" err="1" smtClean="0"/>
              <a:t>Ncoll</a:t>
            </a:r>
            <a:r>
              <a:rPr lang="fr-FR" dirty="0" smtClean="0"/>
              <a:t>,</a:t>
            </a:r>
          </a:p>
          <a:p>
            <a:r>
              <a:rPr lang="fr-FR" dirty="0" err="1" smtClean="0"/>
              <a:t>Here</a:t>
            </a:r>
            <a:r>
              <a:rPr lang="fr-FR" dirty="0" smtClean="0"/>
              <a:t> in the central </a:t>
            </a:r>
            <a:r>
              <a:rPr lang="fr-FR" dirty="0" err="1" smtClean="0"/>
              <a:t>rapidity</a:t>
            </a:r>
            <a:r>
              <a:rPr lang="fr-FR" dirty="0" smtClean="0"/>
              <a:t> </a:t>
            </a:r>
            <a:r>
              <a:rPr lang="fr-FR" dirty="0" err="1" smtClean="0"/>
              <a:t>domain</a:t>
            </a:r>
            <a:r>
              <a:rPr lang="fr-FR" dirty="0" smtClean="0"/>
              <a:t> </a:t>
            </a:r>
          </a:p>
          <a:p>
            <a:endParaRPr lang="fr-FR" dirty="0" smtClean="0"/>
          </a:p>
          <a:p>
            <a:r>
              <a:rPr lang="fr-FR" dirty="0" smtClean="0"/>
              <a:t>Rise of Cronin </a:t>
            </a:r>
            <a:r>
              <a:rPr lang="fr-FR" dirty="0" err="1" smtClean="0"/>
              <a:t>effect</a:t>
            </a:r>
            <a:r>
              <a:rPr lang="fr-FR" dirty="0" smtClean="0"/>
              <a:t> </a:t>
            </a:r>
            <a:r>
              <a:rPr lang="fr-FR" dirty="0" err="1" smtClean="0"/>
              <a:t>then</a:t>
            </a:r>
            <a:r>
              <a:rPr lang="fr-FR" dirty="0" smtClean="0"/>
              <a:t> </a:t>
            </a:r>
            <a:r>
              <a:rPr lang="fr-FR" dirty="0" err="1" smtClean="0"/>
              <a:t>damping</a:t>
            </a:r>
            <a:r>
              <a:rPr lang="fr-FR" dirty="0" smtClean="0"/>
              <a:t>   ? </a:t>
            </a:r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643570" y="4357694"/>
            <a:ext cx="2973273" cy="196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2844" y="4429132"/>
            <a:ext cx="4143404" cy="1543048"/>
          </a:xfrm>
        </p:spPr>
        <p:txBody>
          <a:bodyPr>
            <a:normAutofit fontScale="85000" lnSpcReduction="20000"/>
          </a:bodyPr>
          <a:lstStyle/>
          <a:p>
            <a:endParaRPr lang="fr-FR" sz="2000" dirty="0" smtClean="0"/>
          </a:p>
          <a:p>
            <a:pPr>
              <a:buNone/>
            </a:pPr>
            <a:r>
              <a:rPr lang="fr-FR" sz="2000" dirty="0" smtClean="0"/>
              <a:t>d-Au ? </a:t>
            </a:r>
          </a:p>
          <a:p>
            <a:endParaRPr lang="fr-FR" sz="2000" dirty="0" smtClean="0"/>
          </a:p>
          <a:p>
            <a:r>
              <a:rPr lang="fr-FR" sz="2000" dirty="0" err="1" smtClean="0"/>
              <a:t>Qualitatively</a:t>
            </a:r>
            <a:r>
              <a:rPr lang="fr-FR" sz="2000" dirty="0" smtClean="0"/>
              <a:t> compare </a:t>
            </a:r>
            <a:r>
              <a:rPr lang="fr-FR" sz="2000" dirty="0" err="1" smtClean="0"/>
              <a:t>with</a:t>
            </a:r>
            <a:r>
              <a:rPr lang="fr-FR" sz="2000" dirty="0" smtClean="0"/>
              <a:t> </a:t>
            </a:r>
            <a:r>
              <a:rPr lang="fr-FR" sz="2000" dirty="0" err="1" smtClean="0"/>
              <a:t>Cu-Cu</a:t>
            </a:r>
            <a:r>
              <a:rPr lang="fr-FR" sz="2000" dirty="0" smtClean="0"/>
              <a:t>,</a:t>
            </a:r>
          </a:p>
          <a:p>
            <a:r>
              <a:rPr lang="fr-FR" sz="2000" dirty="0" smtClean="0"/>
              <a:t> and for the </a:t>
            </a:r>
            <a:r>
              <a:rPr lang="fr-FR" sz="2000" dirty="0" err="1" smtClean="0"/>
              <a:t>forward</a:t>
            </a:r>
            <a:r>
              <a:rPr lang="fr-FR" sz="2000" dirty="0" smtClean="0"/>
              <a:t>/</a:t>
            </a:r>
            <a:r>
              <a:rPr lang="fr-FR" sz="2000" dirty="0" err="1" smtClean="0"/>
              <a:t>backward</a:t>
            </a:r>
            <a:r>
              <a:rPr lang="fr-FR" sz="2000" dirty="0" smtClean="0"/>
              <a:t> </a:t>
            </a:r>
            <a:r>
              <a:rPr lang="fr-FR" sz="2000" dirty="0" err="1" smtClean="0"/>
              <a:t>decrease</a:t>
            </a:r>
            <a:r>
              <a:rPr lang="fr-FR" sz="2000" dirty="0" smtClean="0"/>
              <a:t>  </a:t>
            </a:r>
            <a:r>
              <a:rPr lang="fr-FR" sz="2000" dirty="0" err="1" smtClean="0"/>
              <a:t>with</a:t>
            </a:r>
            <a:r>
              <a:rPr lang="fr-FR" sz="2000" dirty="0" smtClean="0"/>
              <a:t> </a:t>
            </a:r>
            <a:r>
              <a:rPr lang="fr-FR" sz="2000" dirty="0" err="1" smtClean="0"/>
              <a:t>quarkonia</a:t>
            </a:r>
            <a:r>
              <a:rPr lang="fr-FR" sz="2000" dirty="0" smtClean="0"/>
              <a:t> production  </a:t>
            </a:r>
            <a:endParaRPr lang="fr-FR" sz="20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00562" y="5643578"/>
            <a:ext cx="3500462" cy="78581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1800" dirty="0" smtClean="0"/>
              <a:t>But </a:t>
            </a:r>
            <a:r>
              <a:rPr lang="fr-FR" sz="1800" dirty="0" err="1" smtClean="0"/>
              <a:t>Backward</a:t>
            </a:r>
            <a:r>
              <a:rPr lang="fr-FR" sz="1800" dirty="0" smtClean="0"/>
              <a:t>   </a:t>
            </a:r>
            <a:r>
              <a:rPr lang="fr-FR" sz="1800" dirty="0" err="1" smtClean="0"/>
              <a:t>RdAu</a:t>
            </a:r>
            <a:r>
              <a:rPr lang="fr-FR" sz="1800" dirty="0" smtClean="0"/>
              <a:t> for </a:t>
            </a:r>
            <a:r>
              <a:rPr lang="fr-FR" sz="1800" b="1" dirty="0" smtClean="0"/>
              <a:t>J/psi</a:t>
            </a:r>
            <a:r>
              <a:rPr lang="fr-FR" sz="1800" dirty="0" smtClean="0"/>
              <a:t> has a reverse </a:t>
            </a:r>
            <a:r>
              <a:rPr lang="fr-FR" sz="1800" dirty="0" err="1" smtClean="0"/>
              <a:t>behaviour</a:t>
            </a:r>
            <a:r>
              <a:rPr lang="fr-FR" sz="1800" dirty="0" smtClean="0"/>
              <a:t>  (</a:t>
            </a:r>
            <a:r>
              <a:rPr lang="fr-FR" sz="1800" dirty="0" err="1" smtClean="0"/>
              <a:t>decrease</a:t>
            </a:r>
            <a:r>
              <a:rPr lang="fr-FR" sz="1800" dirty="0" smtClean="0"/>
              <a:t>) 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23/07/2013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071670" y="6357958"/>
            <a:ext cx="4162444" cy="365125"/>
          </a:xfrm>
        </p:spPr>
        <p:txBody>
          <a:bodyPr/>
          <a:lstStyle/>
          <a:p>
            <a:r>
              <a:rPr lang="fr-FR" dirty="0" err="1" smtClean="0"/>
              <a:t>D.Jouan</a:t>
            </a:r>
            <a:r>
              <a:rPr lang="fr-FR" dirty="0" smtClean="0"/>
              <a:t>/PHENIX    </a:t>
            </a:r>
            <a:r>
              <a:rPr lang="fr-FR" dirty="0" err="1" smtClean="0"/>
              <a:t>Strangeness</a:t>
            </a:r>
            <a:r>
              <a:rPr lang="fr-FR" dirty="0" smtClean="0"/>
              <a:t> in Quark </a:t>
            </a:r>
            <a:r>
              <a:rPr lang="fr-FR" dirty="0" err="1" smtClean="0"/>
              <a:t>Matter</a:t>
            </a:r>
            <a:r>
              <a:rPr lang="fr-FR" dirty="0" smtClean="0"/>
              <a:t>, Birmingham 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285860"/>
            <a:ext cx="83185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9" name="Groupe 18"/>
          <p:cNvGrpSpPr/>
          <p:nvPr/>
        </p:nvGrpSpPr>
        <p:grpSpPr>
          <a:xfrm>
            <a:off x="4286248" y="285728"/>
            <a:ext cx="4357718" cy="5395927"/>
            <a:chOff x="4214810" y="214290"/>
            <a:chExt cx="4357718" cy="5395927"/>
          </a:xfrm>
        </p:grpSpPr>
        <p:pic>
          <p:nvPicPr>
            <p:cNvPr id="20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86248" y="214290"/>
              <a:ext cx="3171822" cy="2936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214810" y="2685968"/>
              <a:ext cx="3133722" cy="292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ZoneTexte 21"/>
            <p:cNvSpPr txBox="1"/>
            <p:nvPr/>
          </p:nvSpPr>
          <p:spPr>
            <a:xfrm>
              <a:off x="7286644" y="1214422"/>
              <a:ext cx="1285884" cy="34163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fr-FR" dirty="0" smtClean="0"/>
            </a:p>
            <a:p>
              <a:endParaRPr lang="fr-FR" dirty="0" smtClean="0"/>
            </a:p>
            <a:p>
              <a:endParaRPr lang="fr-FR" dirty="0" smtClean="0"/>
            </a:p>
            <a:p>
              <a:endParaRPr lang="fr-FR" dirty="0" smtClean="0"/>
            </a:p>
            <a:p>
              <a:endParaRPr lang="fr-FR" dirty="0" smtClean="0"/>
            </a:p>
            <a:p>
              <a:endParaRPr lang="fr-FR" dirty="0" smtClean="0"/>
            </a:p>
            <a:p>
              <a:endParaRPr lang="fr-FR" dirty="0" smtClean="0"/>
            </a:p>
            <a:p>
              <a:endParaRPr lang="fr-FR" dirty="0" smtClean="0"/>
            </a:p>
            <a:p>
              <a:endParaRPr lang="fr-FR" dirty="0" smtClean="0"/>
            </a:p>
            <a:p>
              <a:endParaRPr lang="fr-FR" dirty="0" smtClean="0"/>
            </a:p>
            <a:p>
              <a:endParaRPr lang="fr-FR" dirty="0" smtClean="0"/>
            </a:p>
            <a:p>
              <a:endParaRPr lang="fr-F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Summary</a:t>
            </a:r>
            <a:r>
              <a:rPr lang="fr-FR" dirty="0" smtClean="0"/>
              <a:t>/ final </a:t>
            </a:r>
            <a:r>
              <a:rPr lang="fr-FR" dirty="0" err="1" smtClean="0"/>
              <a:t>remarks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28596" y="642918"/>
            <a:ext cx="8358246" cy="5715040"/>
          </a:xfrm>
        </p:spPr>
        <p:txBody>
          <a:bodyPr>
            <a:normAutofit fontScale="92500"/>
          </a:bodyPr>
          <a:lstStyle/>
          <a:p>
            <a:r>
              <a:rPr lang="fr-FR" sz="2000" dirty="0" smtClean="0"/>
              <a:t>A set of </a:t>
            </a:r>
            <a:r>
              <a:rPr lang="fr-FR" sz="2000" dirty="0" err="1" smtClean="0"/>
              <a:t>extended</a:t>
            </a:r>
            <a:r>
              <a:rPr lang="fr-FR" sz="2000" dirty="0" smtClean="0"/>
              <a:t> </a:t>
            </a:r>
            <a:r>
              <a:rPr lang="fr-FR" sz="2000" dirty="0" err="1" smtClean="0"/>
              <a:t>measurement</a:t>
            </a:r>
            <a:r>
              <a:rPr lang="fr-FR" sz="2000" dirty="0" smtClean="0"/>
              <a:t> has been </a:t>
            </a:r>
            <a:r>
              <a:rPr lang="fr-FR" sz="2000" dirty="0" err="1" smtClean="0"/>
              <a:t>obtained</a:t>
            </a:r>
            <a:r>
              <a:rPr lang="fr-FR" sz="2000" dirty="0" smtClean="0"/>
              <a:t>,  </a:t>
            </a:r>
            <a:r>
              <a:rPr lang="fr-FR" sz="2000" dirty="0" err="1" smtClean="0"/>
              <a:t>allowing</a:t>
            </a:r>
            <a:r>
              <a:rPr lang="fr-FR" sz="2000" dirty="0" smtClean="0"/>
              <a:t> more </a:t>
            </a:r>
            <a:r>
              <a:rPr lang="fr-FR" sz="2000" dirty="0" err="1" smtClean="0"/>
              <a:t>detailed</a:t>
            </a:r>
            <a:r>
              <a:rPr lang="fr-FR" sz="2000" dirty="0" smtClean="0"/>
              <a:t> description of the changes </a:t>
            </a:r>
            <a:r>
              <a:rPr lang="fr-FR" sz="2000" dirty="0" err="1" smtClean="0"/>
              <a:t>from</a:t>
            </a:r>
            <a:r>
              <a:rPr lang="fr-FR" sz="2000" dirty="0" smtClean="0"/>
              <a:t> pp to Au-Au,  in </a:t>
            </a:r>
            <a:r>
              <a:rPr lang="fr-FR" sz="2000" dirty="0" err="1" smtClean="0"/>
              <a:t>rapidity</a:t>
            </a:r>
            <a:r>
              <a:rPr lang="fr-FR" sz="2000" dirty="0" smtClean="0"/>
              <a:t> and Pt, </a:t>
            </a:r>
            <a:r>
              <a:rPr lang="fr-FR" sz="2000" dirty="0" err="1" smtClean="0"/>
              <a:t>thank</a:t>
            </a:r>
            <a:r>
              <a:rPr lang="fr-FR" sz="2000" dirty="0" smtClean="0"/>
              <a:t> to </a:t>
            </a:r>
            <a:r>
              <a:rPr lang="fr-FR" sz="2000" b="1" dirty="0" smtClean="0"/>
              <a:t>p-</a:t>
            </a:r>
            <a:r>
              <a:rPr lang="fr-FR" sz="2000" b="1" dirty="0" err="1" smtClean="0"/>
              <a:t>dAu</a:t>
            </a:r>
            <a:r>
              <a:rPr lang="fr-FR" sz="2000" b="1" dirty="0" smtClean="0"/>
              <a:t>,  Cu-Au, </a:t>
            </a:r>
            <a:r>
              <a:rPr lang="fr-FR" sz="2000" b="1" dirty="0" err="1" smtClean="0"/>
              <a:t>Cu-Cu</a:t>
            </a:r>
            <a:r>
              <a:rPr lang="fr-FR" sz="2000" b="1" dirty="0" smtClean="0"/>
              <a:t> and </a:t>
            </a:r>
            <a:r>
              <a:rPr lang="fr-FR" sz="2000" b="1" dirty="0" err="1" smtClean="0"/>
              <a:t>energy</a:t>
            </a:r>
            <a:r>
              <a:rPr lang="fr-FR" sz="2000" b="1" dirty="0" smtClean="0"/>
              <a:t> scan </a:t>
            </a:r>
            <a:r>
              <a:rPr lang="fr-FR" sz="2000" dirty="0" smtClean="0"/>
              <a:t>.  This </a:t>
            </a:r>
            <a:r>
              <a:rPr lang="fr-FR" sz="2000" dirty="0" err="1" smtClean="0"/>
              <a:t>allow</a:t>
            </a:r>
            <a:r>
              <a:rPr lang="fr-FR" sz="2000" dirty="0" smtClean="0"/>
              <a:t> to </a:t>
            </a:r>
            <a:r>
              <a:rPr lang="fr-FR" sz="2000" dirty="0" err="1" smtClean="0"/>
              <a:t>follow</a:t>
            </a:r>
            <a:r>
              <a:rPr lang="fr-FR" sz="2000" dirty="0" smtClean="0"/>
              <a:t> the </a:t>
            </a:r>
            <a:r>
              <a:rPr lang="fr-FR" sz="2000" dirty="0" err="1" smtClean="0"/>
              <a:t>evolution</a:t>
            </a:r>
            <a:r>
              <a:rPr lang="fr-FR" sz="2000" dirty="0" smtClean="0"/>
              <a:t> of production </a:t>
            </a:r>
            <a:r>
              <a:rPr lang="fr-FR" sz="2000" dirty="0" err="1" smtClean="0"/>
              <a:t>processes</a:t>
            </a:r>
            <a:r>
              <a:rPr lang="fr-FR" sz="2000" dirty="0" smtClean="0"/>
              <a:t>, </a:t>
            </a:r>
            <a:r>
              <a:rPr lang="fr-FR" sz="2000" dirty="0" err="1" smtClean="0"/>
              <a:t>from</a:t>
            </a:r>
            <a:r>
              <a:rPr lang="fr-FR" sz="2000" dirty="0" smtClean="0"/>
              <a:t> pp to Au-Au and </a:t>
            </a:r>
            <a:r>
              <a:rPr lang="fr-FR" sz="2000" dirty="0" err="1" smtClean="0"/>
              <a:t>sometimes</a:t>
            </a:r>
            <a:r>
              <a:rPr lang="fr-FR" sz="2000" dirty="0" smtClean="0"/>
              <a:t>  reverse </a:t>
            </a:r>
            <a:r>
              <a:rPr lang="fr-FR" sz="2000" dirty="0" err="1" smtClean="0"/>
              <a:t>behavior</a:t>
            </a:r>
            <a:r>
              <a:rPr lang="fr-FR" sz="2000" dirty="0" smtClean="0"/>
              <a:t> are </a:t>
            </a:r>
            <a:r>
              <a:rPr lang="fr-FR" sz="2000" dirty="0" err="1" smtClean="0"/>
              <a:t>observed</a:t>
            </a:r>
            <a:r>
              <a:rPr lang="fr-FR" sz="2000" dirty="0" smtClean="0"/>
              <a:t> </a:t>
            </a:r>
            <a:r>
              <a:rPr lang="fr-FR" sz="2000" dirty="0" err="1" smtClean="0"/>
              <a:t>during</a:t>
            </a:r>
            <a:r>
              <a:rPr lang="fr-FR" sz="2000" dirty="0" smtClean="0"/>
              <a:t> </a:t>
            </a:r>
            <a:r>
              <a:rPr lang="fr-FR" sz="2000" dirty="0" err="1" smtClean="0"/>
              <a:t>this</a:t>
            </a:r>
            <a:r>
              <a:rPr lang="fr-FR" sz="2000" dirty="0" smtClean="0"/>
              <a:t> </a:t>
            </a:r>
            <a:r>
              <a:rPr lang="fr-FR" sz="2000" dirty="0" err="1" smtClean="0"/>
              <a:t>evolution</a:t>
            </a:r>
            <a:endParaRPr lang="fr-FR" sz="2000" dirty="0" smtClean="0"/>
          </a:p>
          <a:p>
            <a:r>
              <a:rPr lang="fr-FR" sz="2000" dirty="0" err="1" smtClean="0"/>
              <a:t>Whereas</a:t>
            </a:r>
            <a:r>
              <a:rPr lang="fr-FR" sz="2000" dirty="0" smtClean="0"/>
              <a:t> a </a:t>
            </a:r>
            <a:r>
              <a:rPr lang="fr-FR" sz="2000" dirty="0" err="1" smtClean="0"/>
              <a:t>general</a:t>
            </a:r>
            <a:r>
              <a:rPr lang="fr-FR" sz="2000" dirty="0" smtClean="0"/>
              <a:t> suppression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observed</a:t>
            </a:r>
            <a:r>
              <a:rPr lang="fr-FR" sz="2000" dirty="0" smtClean="0"/>
              <a:t> for </a:t>
            </a:r>
            <a:r>
              <a:rPr lang="fr-FR" sz="2000" dirty="0" err="1" smtClean="0"/>
              <a:t>them</a:t>
            </a:r>
            <a:r>
              <a:rPr lang="fr-FR" sz="2000" dirty="0" smtClean="0"/>
              <a:t> in central </a:t>
            </a:r>
            <a:r>
              <a:rPr lang="fr-FR" sz="2000" dirty="0" err="1" smtClean="0"/>
              <a:t>AuAu</a:t>
            </a:r>
            <a:r>
              <a:rPr lang="fr-FR" sz="2000" dirty="0" smtClean="0"/>
              <a:t> collisions, </a:t>
            </a:r>
            <a:r>
              <a:rPr lang="fr-FR" sz="2000" dirty="0" err="1" smtClean="0"/>
              <a:t>Quarkonia</a:t>
            </a:r>
            <a:r>
              <a:rPr lang="fr-FR" sz="2000" dirty="0" smtClean="0"/>
              <a:t> and </a:t>
            </a:r>
            <a:r>
              <a:rPr lang="fr-FR" sz="2000" dirty="0" err="1" smtClean="0"/>
              <a:t>heavy</a:t>
            </a:r>
            <a:r>
              <a:rPr lang="fr-FR" sz="2000" dirty="0" smtClean="0"/>
              <a:t> </a:t>
            </a:r>
            <a:r>
              <a:rPr lang="fr-FR" sz="2000" dirty="0" err="1" smtClean="0"/>
              <a:t>flavor</a:t>
            </a:r>
            <a:r>
              <a:rPr lang="fr-FR" sz="2000" dirty="0" smtClean="0"/>
              <a:t> productions show </a:t>
            </a:r>
            <a:r>
              <a:rPr lang="fr-FR" sz="2000" dirty="0" err="1" smtClean="0"/>
              <a:t>partly</a:t>
            </a:r>
            <a:r>
              <a:rPr lang="fr-FR" sz="2000" dirty="0" smtClean="0"/>
              <a:t> </a:t>
            </a:r>
            <a:r>
              <a:rPr lang="fr-FR" sz="2000" dirty="0" err="1" smtClean="0"/>
              <a:t>similar</a:t>
            </a:r>
            <a:r>
              <a:rPr lang="fr-FR" sz="2000" dirty="0" smtClean="0"/>
              <a:t> trends,  a global </a:t>
            </a:r>
            <a:r>
              <a:rPr lang="fr-FR" sz="2000" dirty="0" err="1" smtClean="0"/>
              <a:t>decrease</a:t>
            </a:r>
            <a:r>
              <a:rPr lang="fr-FR" sz="2000" dirty="0" smtClean="0"/>
              <a:t> of the production in the </a:t>
            </a:r>
            <a:r>
              <a:rPr lang="fr-FR" sz="2000" dirty="0" err="1" smtClean="0"/>
              <a:t>rapidity</a:t>
            </a:r>
            <a:r>
              <a:rPr lang="fr-FR" sz="2000" dirty="0" smtClean="0"/>
              <a:t> </a:t>
            </a:r>
            <a:r>
              <a:rPr lang="fr-FR" sz="2000" dirty="0" err="1" smtClean="0"/>
              <a:t>domain</a:t>
            </a:r>
            <a:r>
              <a:rPr lang="fr-FR" sz="2000" dirty="0" smtClean="0"/>
              <a:t> of the </a:t>
            </a:r>
            <a:r>
              <a:rPr lang="fr-FR" sz="2000" dirty="0" err="1" smtClean="0"/>
              <a:t>lighter</a:t>
            </a:r>
            <a:r>
              <a:rPr lang="fr-FR" sz="2000" dirty="0" smtClean="0"/>
              <a:t> nucleus, but </a:t>
            </a:r>
            <a:r>
              <a:rPr lang="fr-FR" sz="2000" dirty="0" err="1" smtClean="0"/>
              <a:t>also</a:t>
            </a:r>
            <a:r>
              <a:rPr lang="fr-FR" sz="2000" dirty="0" smtClean="0"/>
              <a:t> </a:t>
            </a:r>
            <a:r>
              <a:rPr lang="fr-FR" sz="2000" dirty="0" err="1" smtClean="0"/>
              <a:t>definite</a:t>
            </a:r>
            <a:r>
              <a:rPr lang="fr-FR" sz="2000" dirty="0" smtClean="0"/>
              <a:t> </a:t>
            </a:r>
            <a:r>
              <a:rPr lang="fr-FR" sz="2000" dirty="0" err="1" smtClean="0"/>
              <a:t>differences</a:t>
            </a:r>
            <a:r>
              <a:rPr lang="fr-FR" sz="2000" dirty="0" smtClean="0"/>
              <a:t> in </a:t>
            </a:r>
            <a:r>
              <a:rPr lang="fr-FR" sz="2000" dirty="0" err="1" smtClean="0"/>
              <a:t>particular</a:t>
            </a:r>
            <a:r>
              <a:rPr lang="fr-FR" sz="2000" dirty="0" smtClean="0"/>
              <a:t> in </a:t>
            </a:r>
            <a:r>
              <a:rPr lang="fr-FR" sz="2000" b="1" dirty="0" smtClean="0"/>
              <a:t>the </a:t>
            </a:r>
            <a:r>
              <a:rPr lang="fr-FR" sz="2000" b="1" dirty="0" err="1" smtClean="0"/>
              <a:t>backward</a:t>
            </a:r>
            <a:r>
              <a:rPr lang="fr-FR" sz="2000" b="1" dirty="0" smtClean="0"/>
              <a:t> (</a:t>
            </a:r>
            <a:r>
              <a:rPr lang="fr-FR" sz="2000" b="1" dirty="0" err="1" smtClean="0"/>
              <a:t>heavy</a:t>
            </a:r>
            <a:r>
              <a:rPr lang="fr-FR" sz="2000" b="1" dirty="0" smtClean="0"/>
              <a:t> nucleus)    </a:t>
            </a:r>
            <a:r>
              <a:rPr lang="fr-FR" sz="2000" b="1" dirty="0" err="1" smtClean="0"/>
              <a:t>rapidity</a:t>
            </a:r>
            <a:r>
              <a:rPr lang="fr-FR" sz="2000" b="1" dirty="0" smtClean="0"/>
              <a:t>  </a:t>
            </a:r>
            <a:r>
              <a:rPr lang="fr-FR" sz="2000" b="1" dirty="0" err="1" smtClean="0"/>
              <a:t>domain</a:t>
            </a:r>
            <a:r>
              <a:rPr lang="fr-FR" sz="2000" dirty="0" smtClean="0"/>
              <a:t>.  </a:t>
            </a:r>
            <a:r>
              <a:rPr lang="fr-FR" sz="2000" dirty="0" err="1" smtClean="0"/>
              <a:t>CuAu</a:t>
            </a:r>
            <a:r>
              <a:rPr lang="fr-FR" sz="2000" dirty="0" smtClean="0"/>
              <a:t> collisions display </a:t>
            </a:r>
            <a:r>
              <a:rPr lang="fr-FR" sz="2000" dirty="0" err="1" smtClean="0"/>
              <a:t>some</a:t>
            </a:r>
            <a:r>
              <a:rPr lang="fr-FR" sz="2000" dirty="0" smtClean="0"/>
              <a:t> </a:t>
            </a:r>
            <a:r>
              <a:rPr lang="fr-FR" sz="2000" dirty="0" err="1" smtClean="0"/>
              <a:t>unexpected</a:t>
            </a:r>
            <a:r>
              <a:rPr lang="fr-FR" sz="2000" dirty="0" smtClean="0"/>
              <a:t> trends, a </a:t>
            </a:r>
            <a:r>
              <a:rPr lang="fr-FR" sz="2000" dirty="0" err="1" smtClean="0"/>
              <a:t>stronger</a:t>
            </a:r>
            <a:r>
              <a:rPr lang="fr-FR" sz="2000" dirty="0" smtClean="0"/>
              <a:t> suppression of J/</a:t>
            </a:r>
            <a:r>
              <a:rPr lang="fr-FR" sz="2000" dirty="0" smtClean="0">
                <a:latin typeface="Symbol" pitchFamily="18" charset="2"/>
              </a:rPr>
              <a:t>Y </a:t>
            </a:r>
            <a:r>
              <a:rPr lang="fr-FR" sz="2000" dirty="0" err="1" smtClean="0"/>
              <a:t>than</a:t>
            </a:r>
            <a:r>
              <a:rPr lang="fr-FR" sz="2000" dirty="0" smtClean="0"/>
              <a:t> in  d-Au collisions, in the  </a:t>
            </a:r>
            <a:r>
              <a:rPr lang="fr-FR" sz="2000" dirty="0" err="1" smtClean="0"/>
              <a:t>forward</a:t>
            </a:r>
            <a:r>
              <a:rPr lang="fr-FR" sz="2000" dirty="0" smtClean="0"/>
              <a:t> </a:t>
            </a:r>
            <a:r>
              <a:rPr lang="fr-FR" sz="2000" dirty="0" err="1" smtClean="0"/>
              <a:t>region</a:t>
            </a:r>
            <a:r>
              <a:rPr lang="fr-FR" sz="2000" dirty="0" smtClean="0"/>
              <a:t>. </a:t>
            </a:r>
          </a:p>
          <a:p>
            <a:endParaRPr lang="fr-FR" sz="2000" dirty="0" smtClean="0"/>
          </a:p>
          <a:p>
            <a:r>
              <a:rPr lang="fr-FR" sz="2000" dirty="0" smtClean="0"/>
              <a:t>This </a:t>
            </a:r>
            <a:r>
              <a:rPr lang="fr-FR" sz="2000" dirty="0" err="1" smtClean="0"/>
              <a:t>ongoing</a:t>
            </a:r>
            <a:r>
              <a:rPr lang="fr-FR" sz="2000" dirty="0" smtClean="0"/>
              <a:t> </a:t>
            </a:r>
            <a:r>
              <a:rPr lang="fr-FR" sz="2000" dirty="0" err="1" smtClean="0"/>
              <a:t>quest</a:t>
            </a:r>
            <a:r>
              <a:rPr lang="fr-FR" sz="2000" dirty="0" smtClean="0"/>
              <a:t> for more </a:t>
            </a:r>
            <a:r>
              <a:rPr lang="fr-FR" sz="2000" dirty="0" err="1" smtClean="0"/>
              <a:t>precise</a:t>
            </a:r>
            <a:r>
              <a:rPr lang="fr-FR" sz="2000" dirty="0" smtClean="0"/>
              <a:t> and </a:t>
            </a:r>
            <a:r>
              <a:rPr lang="fr-FR" sz="2000" dirty="0" err="1" smtClean="0"/>
              <a:t>detailed</a:t>
            </a:r>
            <a:r>
              <a:rPr lang="fr-FR" sz="2000" dirty="0" smtClean="0"/>
              <a:t> </a:t>
            </a:r>
            <a:r>
              <a:rPr lang="fr-FR" sz="2000" dirty="0" err="1" smtClean="0"/>
              <a:t>results</a:t>
            </a:r>
            <a:r>
              <a:rPr lang="fr-FR" sz="2000" dirty="0" smtClean="0"/>
              <a:t>, for </a:t>
            </a:r>
            <a:r>
              <a:rPr lang="fr-FR" sz="2000" dirty="0" err="1" smtClean="0"/>
              <a:t>which</a:t>
            </a:r>
            <a:r>
              <a:rPr lang="fr-FR" sz="2000" dirty="0" smtClean="0"/>
              <a:t> new detectors </a:t>
            </a:r>
            <a:r>
              <a:rPr lang="fr-FR" sz="2000" dirty="0" err="1" smtClean="0"/>
              <a:t>will</a:t>
            </a:r>
            <a:r>
              <a:rPr lang="fr-FR" sz="2000" dirty="0" smtClean="0"/>
              <a:t> help </a:t>
            </a:r>
            <a:r>
              <a:rPr lang="fr-FR" sz="2000" dirty="0" err="1" smtClean="0"/>
              <a:t>soon</a:t>
            </a:r>
            <a:r>
              <a:rPr lang="fr-FR" sz="2000" dirty="0" smtClean="0"/>
              <a:t>, shows </a:t>
            </a:r>
            <a:r>
              <a:rPr lang="fr-FR" sz="2000" dirty="0" err="1" smtClean="0"/>
              <a:t>perhaps</a:t>
            </a:r>
            <a:r>
              <a:rPr lang="fr-FR" sz="2000" dirty="0" smtClean="0"/>
              <a:t> </a:t>
            </a:r>
            <a:r>
              <a:rPr lang="fr-FR" sz="2000" dirty="0" err="1" smtClean="0"/>
              <a:t>already</a:t>
            </a:r>
            <a:r>
              <a:rPr lang="fr-FR" sz="2000" dirty="0" smtClean="0"/>
              <a:t> </a:t>
            </a:r>
            <a:r>
              <a:rPr lang="fr-FR" sz="2000" dirty="0" err="1" smtClean="0"/>
              <a:t>signs</a:t>
            </a:r>
            <a:r>
              <a:rPr lang="fr-FR" sz="2000" dirty="0" smtClean="0"/>
              <a:t> </a:t>
            </a:r>
            <a:r>
              <a:rPr lang="fr-FR" sz="2000" dirty="0" err="1" smtClean="0"/>
              <a:t>that</a:t>
            </a:r>
            <a:r>
              <a:rPr lang="fr-FR" sz="2000" dirty="0" smtClean="0"/>
              <a:t> the </a:t>
            </a:r>
            <a:r>
              <a:rPr lang="fr-FR" sz="2000" dirty="0" err="1" smtClean="0"/>
              <a:t>characterization</a:t>
            </a:r>
            <a:r>
              <a:rPr lang="fr-FR" sz="2000" dirty="0" smtClean="0"/>
              <a:t> of the relative  </a:t>
            </a:r>
            <a:r>
              <a:rPr lang="fr-FR" sz="2000" dirty="0" err="1" smtClean="0"/>
              <a:t>weight</a:t>
            </a:r>
            <a:r>
              <a:rPr lang="fr-FR" sz="2000" dirty="0" smtClean="0"/>
              <a:t> of the </a:t>
            </a:r>
            <a:r>
              <a:rPr lang="fr-FR" sz="2000" dirty="0" err="1" smtClean="0"/>
              <a:t>various</a:t>
            </a:r>
            <a:r>
              <a:rPr lang="fr-FR" sz="2000" dirty="0" smtClean="0"/>
              <a:t> </a:t>
            </a:r>
            <a:r>
              <a:rPr lang="fr-FR" sz="2000" dirty="0" err="1" smtClean="0"/>
              <a:t>effects</a:t>
            </a:r>
            <a:r>
              <a:rPr lang="fr-FR" sz="2000" dirty="0" smtClean="0"/>
              <a:t> </a:t>
            </a:r>
            <a:r>
              <a:rPr lang="fr-FR" sz="2000" dirty="0" err="1" smtClean="0"/>
              <a:t>will</a:t>
            </a:r>
            <a:r>
              <a:rPr lang="fr-FR" sz="2000" dirty="0" smtClean="0"/>
              <a:t>  </a:t>
            </a:r>
            <a:r>
              <a:rPr lang="fr-FR" sz="2000" dirty="0" err="1" smtClean="0"/>
              <a:t>become</a:t>
            </a:r>
            <a:r>
              <a:rPr lang="fr-FR" sz="2000" dirty="0" smtClean="0"/>
              <a:t> </a:t>
            </a:r>
            <a:r>
              <a:rPr lang="fr-FR" sz="2000" dirty="0" err="1" smtClean="0"/>
              <a:t>reachable</a:t>
            </a:r>
            <a:r>
              <a:rPr lang="fr-FR" sz="2000" dirty="0" smtClean="0"/>
              <a:t>.  Pt-Y </a:t>
            </a:r>
            <a:r>
              <a:rPr lang="fr-FR" sz="2000" dirty="0" err="1" smtClean="0"/>
              <a:t>correlations</a:t>
            </a:r>
            <a:r>
              <a:rPr lang="fr-FR" sz="2000" dirty="0" smtClean="0"/>
              <a:t>, </a:t>
            </a:r>
            <a:r>
              <a:rPr lang="fr-FR" sz="2000" dirty="0" err="1" smtClean="0"/>
              <a:t>especially</a:t>
            </a:r>
            <a:r>
              <a:rPr lang="fr-FR" sz="2000" dirty="0" smtClean="0"/>
              <a:t> in </a:t>
            </a:r>
            <a:r>
              <a:rPr lang="fr-FR" sz="2000" dirty="0" err="1" smtClean="0"/>
              <a:t>backward</a:t>
            </a:r>
            <a:r>
              <a:rPr lang="fr-FR" sz="2000" dirty="0" smtClean="0"/>
              <a:t> </a:t>
            </a:r>
            <a:r>
              <a:rPr lang="fr-FR" sz="2000" dirty="0" err="1" smtClean="0"/>
              <a:t>domain</a:t>
            </a:r>
            <a:r>
              <a:rPr lang="fr-FR" sz="2000" dirty="0" smtClean="0"/>
              <a:t>, </a:t>
            </a:r>
            <a:r>
              <a:rPr lang="fr-FR" sz="2000" dirty="0" err="1" smtClean="0"/>
              <a:t>could</a:t>
            </a:r>
            <a:r>
              <a:rPr lang="fr-FR" sz="2000" dirty="0" smtClean="0"/>
              <a:t> </a:t>
            </a:r>
            <a:r>
              <a:rPr lang="fr-FR" sz="2000" dirty="0" err="1" smtClean="0"/>
              <a:t>bring</a:t>
            </a:r>
            <a:r>
              <a:rPr lang="fr-FR" sz="2000" dirty="0" smtClean="0"/>
              <a:t> challenge for </a:t>
            </a:r>
            <a:r>
              <a:rPr lang="fr-FR" sz="2000" dirty="0" err="1" smtClean="0"/>
              <a:t>models</a:t>
            </a:r>
            <a:r>
              <a:rPr lang="fr-FR" sz="2000" dirty="0" smtClean="0"/>
              <a:t>.  </a:t>
            </a:r>
          </a:p>
          <a:p>
            <a:r>
              <a:rPr lang="fr-FR" sz="2000" dirty="0" smtClean="0"/>
              <a:t>New dimensions </a:t>
            </a:r>
            <a:r>
              <a:rPr lang="fr-FR" sz="2000" dirty="0" err="1" smtClean="0"/>
              <a:t>appears</a:t>
            </a:r>
            <a:r>
              <a:rPr lang="fr-FR" sz="2000" dirty="0" smtClean="0"/>
              <a:t>:  time </a:t>
            </a:r>
            <a:r>
              <a:rPr lang="fr-FR" sz="2000" dirty="0" err="1" smtClean="0"/>
              <a:t>evolution</a:t>
            </a:r>
            <a:r>
              <a:rPr lang="fr-FR" sz="2000" dirty="0" smtClean="0"/>
              <a:t> of </a:t>
            </a:r>
            <a:r>
              <a:rPr lang="fr-FR" sz="2000" dirty="0" smtClean="0">
                <a:latin typeface="Symbol" pitchFamily="18" charset="2"/>
              </a:rPr>
              <a:t>Y</a:t>
            </a:r>
            <a:r>
              <a:rPr lang="fr-FR" sz="2000" dirty="0" smtClean="0"/>
              <a:t>’,   more </a:t>
            </a:r>
            <a:r>
              <a:rPr lang="fr-FR" sz="2000" dirty="0" err="1" smtClean="0"/>
              <a:t>quarkonia</a:t>
            </a:r>
            <a:r>
              <a:rPr lang="fr-FR" sz="2000" dirty="0" smtClean="0"/>
              <a:t> </a:t>
            </a:r>
            <a:r>
              <a:rPr lang="fr-FR" sz="2000" dirty="0" err="1" smtClean="0"/>
              <a:t>species</a:t>
            </a:r>
            <a:r>
              <a:rPr lang="fr-FR" sz="2000" dirty="0" smtClean="0"/>
              <a:t> ..</a:t>
            </a:r>
          </a:p>
          <a:p>
            <a:r>
              <a:rPr lang="fr-FR" sz="2000" dirty="0" smtClean="0"/>
              <a:t>The </a:t>
            </a:r>
            <a:r>
              <a:rPr lang="fr-FR" sz="2000" dirty="0" err="1" smtClean="0"/>
              <a:t>multidimensional</a:t>
            </a:r>
            <a:r>
              <a:rPr lang="fr-FR" sz="2000" dirty="0" smtClean="0"/>
              <a:t> </a:t>
            </a:r>
            <a:r>
              <a:rPr lang="fr-FR" sz="2000" dirty="0" err="1" smtClean="0"/>
              <a:t>high</a:t>
            </a:r>
            <a:r>
              <a:rPr lang="fr-FR" sz="2000" dirty="0" smtClean="0"/>
              <a:t> </a:t>
            </a:r>
            <a:r>
              <a:rPr lang="fr-FR" sz="2000" dirty="0" err="1" smtClean="0"/>
              <a:t>precision</a:t>
            </a:r>
            <a:r>
              <a:rPr lang="fr-FR" sz="2000" dirty="0" smtClean="0"/>
              <a:t> set of </a:t>
            </a:r>
            <a:r>
              <a:rPr lang="fr-FR" sz="2000" dirty="0" err="1" smtClean="0"/>
              <a:t>equations</a:t>
            </a:r>
            <a:r>
              <a:rPr lang="fr-FR" sz="2000" dirty="0" smtClean="0"/>
              <a:t> 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perhaps</a:t>
            </a:r>
            <a:r>
              <a:rPr lang="fr-FR" sz="2000" dirty="0" smtClean="0"/>
              <a:t> not </a:t>
            </a:r>
            <a:r>
              <a:rPr lang="fr-FR" sz="2000" dirty="0" err="1" smtClean="0"/>
              <a:t>so</a:t>
            </a:r>
            <a:r>
              <a:rPr lang="fr-FR" sz="2000" dirty="0" smtClean="0"/>
              <a:t> far </a:t>
            </a:r>
          </a:p>
          <a:p>
            <a:endParaRPr lang="fr-FR" sz="2000" dirty="0" smtClean="0"/>
          </a:p>
          <a:p>
            <a:endParaRPr lang="fr-FR" sz="20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23/07/2013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27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28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Heavy</a:t>
            </a:r>
            <a:r>
              <a:rPr lang="fr-FR" dirty="0" smtClean="0"/>
              <a:t> </a:t>
            </a:r>
            <a:r>
              <a:rPr lang="fr-FR" dirty="0" err="1" smtClean="0"/>
              <a:t>flavors</a:t>
            </a:r>
            <a:r>
              <a:rPr lang="fr-FR" dirty="0" smtClean="0"/>
              <a:t> as a probe of </a:t>
            </a:r>
            <a:r>
              <a:rPr lang="fr-FR" dirty="0" err="1" smtClean="0"/>
              <a:t>QGP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00594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As </a:t>
            </a:r>
            <a:r>
              <a:rPr lang="fr-FR" dirty="0" err="1" smtClean="0"/>
              <a:t>suggested</a:t>
            </a:r>
            <a:r>
              <a:rPr lang="fr-FR" dirty="0" smtClean="0"/>
              <a:t> by </a:t>
            </a:r>
            <a:r>
              <a:rPr lang="fr-FR" dirty="0" err="1" smtClean="0"/>
              <a:t>T.Matsui</a:t>
            </a:r>
            <a:r>
              <a:rPr lang="fr-FR" dirty="0" smtClean="0"/>
              <a:t> and </a:t>
            </a:r>
            <a:r>
              <a:rPr lang="fr-FR" dirty="0" err="1" smtClean="0"/>
              <a:t>H.Satz</a:t>
            </a:r>
            <a:r>
              <a:rPr lang="fr-FR" dirty="0" smtClean="0"/>
              <a:t> (1986)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err="1" smtClean="0"/>
              <a:t>Heavy</a:t>
            </a:r>
            <a:r>
              <a:rPr lang="fr-FR" dirty="0" smtClean="0"/>
              <a:t> </a:t>
            </a:r>
            <a:r>
              <a:rPr lang="fr-FR" dirty="0" err="1" smtClean="0"/>
              <a:t>flavors</a:t>
            </a:r>
            <a:r>
              <a:rPr lang="fr-FR" dirty="0" smtClean="0"/>
              <a:t> c and b quark production have </a:t>
            </a:r>
            <a:r>
              <a:rPr lang="fr-FR" dirty="0" err="1" smtClean="0"/>
              <a:t>special</a:t>
            </a:r>
            <a:r>
              <a:rPr lang="fr-FR" dirty="0" smtClean="0"/>
              <a:t> </a:t>
            </a:r>
            <a:r>
              <a:rPr lang="fr-FR" dirty="0" err="1" smtClean="0"/>
              <a:t>interest</a:t>
            </a:r>
            <a:r>
              <a:rPr lang="fr-FR" dirty="0" smtClean="0"/>
              <a:t> for  </a:t>
            </a:r>
            <a:r>
              <a:rPr lang="fr-FR" dirty="0" err="1" smtClean="0"/>
              <a:t>testing</a:t>
            </a:r>
            <a:r>
              <a:rPr lang="fr-FR" dirty="0" smtClean="0"/>
              <a:t> the </a:t>
            </a:r>
            <a:r>
              <a:rPr lang="fr-FR" dirty="0" err="1" smtClean="0"/>
              <a:t>beginning</a:t>
            </a:r>
            <a:r>
              <a:rPr lang="fr-FR" dirty="0" smtClean="0"/>
              <a:t> of the collision </a:t>
            </a:r>
            <a:r>
              <a:rPr lang="fr-FR" dirty="0" err="1" smtClean="0"/>
              <a:t>process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Produced</a:t>
            </a:r>
            <a:r>
              <a:rPr lang="fr-FR" dirty="0" smtClean="0"/>
              <a:t> in the </a:t>
            </a:r>
            <a:r>
              <a:rPr lang="fr-FR" dirty="0" err="1" smtClean="0"/>
              <a:t>begining</a:t>
            </a:r>
            <a:r>
              <a:rPr lang="fr-FR" dirty="0" smtClean="0"/>
              <a:t> of the collision (</a:t>
            </a:r>
            <a:r>
              <a:rPr lang="fr-FR" dirty="0" err="1" smtClean="0"/>
              <a:t>mainly</a:t>
            </a:r>
            <a:r>
              <a:rPr lang="fr-FR" dirty="0" smtClean="0"/>
              <a:t> gluon fusion) </a:t>
            </a:r>
          </a:p>
          <a:p>
            <a:r>
              <a:rPr lang="fr-FR" dirty="0" err="1" smtClean="0"/>
              <a:t>Quarkonia</a:t>
            </a:r>
            <a:r>
              <a:rPr lang="fr-FR" dirty="0" smtClean="0"/>
              <a:t> sensitive to </a:t>
            </a:r>
            <a:r>
              <a:rPr lang="fr-FR" dirty="0" err="1" smtClean="0"/>
              <a:t>QGP</a:t>
            </a:r>
            <a:r>
              <a:rPr lang="fr-FR" dirty="0" smtClean="0"/>
              <a:t> screening </a:t>
            </a:r>
            <a:r>
              <a:rPr lang="fr-FR" dirty="0" err="1" smtClean="0"/>
              <a:t>effect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Open </a:t>
            </a:r>
            <a:r>
              <a:rPr lang="fr-FR" dirty="0" err="1" smtClean="0"/>
              <a:t>charm</a:t>
            </a:r>
            <a:r>
              <a:rPr lang="fr-FR" dirty="0" smtClean="0"/>
              <a:t> and beauty </a:t>
            </a:r>
            <a:r>
              <a:rPr lang="fr-FR" dirty="0" err="1" smtClean="0"/>
              <a:t>also</a:t>
            </a:r>
            <a:r>
              <a:rPr lang="fr-FR" dirty="0" smtClean="0"/>
              <a:t>  probe the hot </a:t>
            </a:r>
            <a:r>
              <a:rPr lang="fr-FR" dirty="0" err="1" smtClean="0"/>
              <a:t>matter</a:t>
            </a:r>
            <a:r>
              <a:rPr lang="fr-FR" dirty="0" smtClean="0"/>
              <a:t> </a:t>
            </a:r>
            <a:r>
              <a:rPr lang="fr-FR" dirty="0" err="1" smtClean="0"/>
              <a:t>produced</a:t>
            </a:r>
            <a:r>
              <a:rPr lang="fr-FR" dirty="0" smtClean="0"/>
              <a:t> (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RHIC</a:t>
            </a:r>
            <a:r>
              <a:rPr lang="fr-FR" dirty="0" smtClean="0"/>
              <a:t>: </a:t>
            </a:r>
            <a:r>
              <a:rPr lang="fr-FR" dirty="0" err="1" smtClean="0"/>
              <a:t>perfect</a:t>
            </a:r>
            <a:r>
              <a:rPr lang="fr-FR" dirty="0" smtClean="0"/>
              <a:t> </a:t>
            </a:r>
            <a:r>
              <a:rPr lang="fr-FR" dirty="0" err="1" smtClean="0"/>
              <a:t>liquid</a:t>
            </a:r>
            <a:r>
              <a:rPr lang="fr-FR" dirty="0" smtClean="0"/>
              <a:t>) </a:t>
            </a:r>
          </a:p>
          <a:p>
            <a:pPr>
              <a:buNone/>
            </a:pPr>
            <a:r>
              <a:rPr lang="fr-FR" dirty="0" smtClean="0"/>
              <a:t>   </a:t>
            </a:r>
          </a:p>
          <a:p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14612" y="6357958"/>
            <a:ext cx="4162444" cy="365125"/>
          </a:xfrm>
        </p:spPr>
        <p:txBody>
          <a:bodyPr/>
          <a:lstStyle/>
          <a:p>
            <a:r>
              <a:rPr lang="fr-FR" dirty="0" err="1" smtClean="0"/>
              <a:t>D.Jouan</a:t>
            </a:r>
            <a:r>
              <a:rPr lang="fr-FR" dirty="0" smtClean="0"/>
              <a:t>/PHENIX    </a:t>
            </a:r>
            <a:r>
              <a:rPr lang="fr-FR" dirty="0" err="1" smtClean="0"/>
              <a:t>Strangeness</a:t>
            </a:r>
            <a:r>
              <a:rPr lang="fr-FR" dirty="0" smtClean="0"/>
              <a:t> in Quark </a:t>
            </a:r>
            <a:r>
              <a:rPr lang="fr-FR" dirty="0" err="1" smtClean="0"/>
              <a:t>Matter</a:t>
            </a:r>
            <a:r>
              <a:rPr lang="fr-FR" dirty="0" smtClean="0"/>
              <a:t>, Birmingham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Heavy</a:t>
            </a:r>
            <a:r>
              <a:rPr lang="fr-FR" dirty="0" smtClean="0"/>
              <a:t> </a:t>
            </a:r>
            <a:r>
              <a:rPr lang="fr-FR" dirty="0" err="1" smtClean="0"/>
              <a:t>flavors</a:t>
            </a:r>
            <a:r>
              <a:rPr lang="fr-FR" dirty="0" smtClean="0"/>
              <a:t> </a:t>
            </a:r>
            <a:r>
              <a:rPr lang="fr-FR" dirty="0" err="1" smtClean="0"/>
              <a:t>mesons</a:t>
            </a:r>
            <a:r>
              <a:rPr lang="fr-FR" dirty="0" smtClean="0"/>
              <a:t> are good probes of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phenomenon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2844" y="1142984"/>
            <a:ext cx="8229600" cy="4840303"/>
          </a:xfrm>
        </p:spPr>
        <p:txBody>
          <a:bodyPr/>
          <a:lstStyle/>
          <a:p>
            <a:r>
              <a:rPr lang="fr-FR" dirty="0"/>
              <a:t>p</a:t>
            </a:r>
            <a:r>
              <a:rPr lang="fr-FR" dirty="0" smtClean="0"/>
              <a:t>p   </a:t>
            </a:r>
            <a:r>
              <a:rPr lang="fr-F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</a:t>
            </a:r>
            <a:r>
              <a:rPr lang="fr-F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reference</a:t>
            </a:r>
            <a:r>
              <a:rPr lang="fr-F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for the production </a:t>
            </a:r>
            <a:r>
              <a:rPr lang="fr-F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process</a:t>
            </a:r>
            <a:endParaRPr lang="fr-FR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fr-FR" dirty="0" err="1" smtClean="0"/>
              <a:t>dAu</a:t>
            </a:r>
            <a:r>
              <a:rPr lang="fr-FR" dirty="0" smtClean="0"/>
              <a:t>  </a:t>
            </a:r>
            <a:r>
              <a:rPr lang="fr-FR" dirty="0" err="1" smtClean="0"/>
              <a:t>nuclear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r>
              <a:rPr lang="fr-FR" dirty="0" smtClean="0"/>
              <a:t> (cold </a:t>
            </a:r>
            <a:r>
              <a:rPr lang="fr-FR" dirty="0" err="1" smtClean="0"/>
              <a:t>nuclear</a:t>
            </a:r>
            <a:r>
              <a:rPr lang="fr-FR" dirty="0" smtClean="0"/>
              <a:t> </a:t>
            </a:r>
            <a:r>
              <a:rPr lang="fr-FR" dirty="0" err="1" smtClean="0"/>
              <a:t>matter</a:t>
            </a:r>
            <a:r>
              <a:rPr lang="fr-FR" dirty="0" smtClean="0"/>
              <a:t>)</a:t>
            </a:r>
          </a:p>
          <a:p>
            <a:r>
              <a:rPr lang="fr-FR" dirty="0" smtClean="0"/>
              <a:t>A-A  hot </a:t>
            </a:r>
            <a:r>
              <a:rPr lang="fr-FR" dirty="0" err="1" smtClean="0"/>
              <a:t>QCD</a:t>
            </a:r>
            <a:r>
              <a:rPr lang="fr-FR" dirty="0" smtClean="0"/>
              <a:t> medium</a:t>
            </a:r>
            <a:endParaRPr lang="fr-FR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sz="2800" dirty="0" err="1" smtClean="0"/>
              <a:t>Inversely</a:t>
            </a:r>
            <a:r>
              <a:rPr lang="fr-FR" sz="2800" dirty="0" smtClean="0"/>
              <a:t>, </a:t>
            </a:r>
            <a:r>
              <a:rPr lang="fr-FR" sz="2800" dirty="0" err="1" smtClean="0"/>
              <a:t>even</a:t>
            </a:r>
            <a:r>
              <a:rPr lang="fr-FR" sz="2800" dirty="0" smtClean="0"/>
              <a:t> if </a:t>
            </a:r>
            <a:r>
              <a:rPr lang="fr-FR" sz="2800" dirty="0" err="1" smtClean="0"/>
              <a:t>discovered</a:t>
            </a:r>
            <a:r>
              <a:rPr lang="fr-FR" sz="2800" dirty="0" smtClean="0"/>
              <a:t> 40 </a:t>
            </a:r>
            <a:r>
              <a:rPr lang="fr-FR" sz="2800" dirty="0" err="1" smtClean="0"/>
              <a:t>years</a:t>
            </a:r>
            <a:r>
              <a:rPr lang="fr-FR" sz="2800" dirty="0" smtClean="0"/>
              <a:t> </a:t>
            </a:r>
            <a:r>
              <a:rPr lang="fr-FR" sz="2800" dirty="0" err="1" smtClean="0"/>
              <a:t>ago</a:t>
            </a:r>
            <a:r>
              <a:rPr lang="fr-FR" sz="2800" dirty="0" smtClean="0"/>
              <a:t>,  </a:t>
            </a:r>
            <a:r>
              <a:rPr lang="fr-FR" sz="2800" dirty="0" err="1" smtClean="0"/>
              <a:t>quarkonia</a:t>
            </a:r>
            <a:r>
              <a:rPr lang="fr-FR" sz="2800" dirty="0" smtClean="0"/>
              <a:t> &amp; </a:t>
            </a:r>
            <a:r>
              <a:rPr lang="fr-FR" sz="2800" dirty="0" err="1" smtClean="0"/>
              <a:t>heavy</a:t>
            </a:r>
            <a:r>
              <a:rPr lang="fr-FR" sz="2800" dirty="0" smtClean="0"/>
              <a:t>  productions have </a:t>
            </a:r>
            <a:r>
              <a:rPr lang="fr-FR" sz="2800" dirty="0" err="1" smtClean="0"/>
              <a:t>still</a:t>
            </a:r>
            <a:r>
              <a:rPr lang="fr-FR" sz="2800" dirty="0" smtClean="0"/>
              <a:t> been </a:t>
            </a:r>
            <a:r>
              <a:rPr lang="fr-FR" sz="2800" dirty="0" err="1" smtClean="0"/>
              <a:t>subject</a:t>
            </a:r>
            <a:r>
              <a:rPr lang="fr-FR" sz="2800" dirty="0" smtClean="0"/>
              <a:t> to surprises in the last 20 </a:t>
            </a:r>
            <a:r>
              <a:rPr lang="fr-FR" sz="2800" dirty="0" err="1" smtClean="0"/>
              <a:t>years</a:t>
            </a:r>
            <a:endParaRPr lang="fr-FR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28596" y="6492875"/>
            <a:ext cx="2133600" cy="365125"/>
          </a:xfrm>
        </p:spPr>
        <p:txBody>
          <a:bodyPr/>
          <a:lstStyle/>
          <a:p>
            <a:r>
              <a:rPr lang="fr-FR" dirty="0" smtClean="0"/>
              <a:t>23/07/2013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71736" y="6492875"/>
            <a:ext cx="4591072" cy="365125"/>
          </a:xfrm>
        </p:spPr>
        <p:txBody>
          <a:bodyPr/>
          <a:lstStyle/>
          <a:p>
            <a:r>
              <a:rPr lang="fr-FR" dirty="0" err="1" smtClean="0"/>
              <a:t>D.Jouan</a:t>
            </a:r>
            <a:r>
              <a:rPr lang="fr-FR" dirty="0" smtClean="0"/>
              <a:t>/PHENIX    </a:t>
            </a:r>
            <a:r>
              <a:rPr lang="fr-FR" dirty="0" err="1" smtClean="0"/>
              <a:t>Strangeness</a:t>
            </a:r>
            <a:r>
              <a:rPr lang="fr-FR" dirty="0" smtClean="0"/>
              <a:t> in Quark </a:t>
            </a:r>
            <a:r>
              <a:rPr lang="fr-FR" dirty="0" err="1" smtClean="0"/>
              <a:t>Matter</a:t>
            </a:r>
            <a:r>
              <a:rPr lang="fr-FR" dirty="0" smtClean="0"/>
              <a:t>, Birmingham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858016" y="6357958"/>
            <a:ext cx="2133600" cy="365125"/>
          </a:xfrm>
        </p:spPr>
        <p:txBody>
          <a:bodyPr/>
          <a:lstStyle/>
          <a:p>
            <a:fld id="{23C99315-2727-48A8-93B0-27D33B46B1A6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786322"/>
            <a:ext cx="40036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428596" y="5000636"/>
            <a:ext cx="407196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There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still</a:t>
            </a:r>
            <a:r>
              <a:rPr lang="fr-FR" dirty="0" smtClean="0"/>
              <a:t> to </a:t>
            </a:r>
            <a:r>
              <a:rPr lang="fr-FR" dirty="0" err="1" smtClean="0"/>
              <a:t>learn</a:t>
            </a:r>
            <a:r>
              <a:rPr lang="fr-FR" dirty="0" smtClean="0"/>
              <a:t> on the </a:t>
            </a:r>
            <a:r>
              <a:rPr lang="fr-FR" dirty="0" err="1" smtClean="0"/>
              <a:t>tool</a:t>
            </a:r>
            <a:r>
              <a:rPr lang="fr-FR" dirty="0" smtClean="0"/>
              <a:t> </a:t>
            </a:r>
            <a:r>
              <a:rPr lang="fr-FR" dirty="0" err="1" smtClean="0"/>
              <a:t>itself</a:t>
            </a:r>
            <a:r>
              <a:rPr lang="fr-FR" dirty="0" smtClean="0"/>
              <a:t>  </a:t>
            </a:r>
          </a:p>
          <a:p>
            <a:r>
              <a:rPr lang="fr-FR" sz="1200" dirty="0" smtClean="0"/>
              <a:t>(</a:t>
            </a:r>
            <a:r>
              <a:rPr lang="fr-FR" sz="1200" dirty="0" err="1" smtClean="0"/>
              <a:t>see</a:t>
            </a:r>
            <a:r>
              <a:rPr lang="fr-FR" sz="1200" dirty="0" smtClean="0"/>
              <a:t> for instance:  </a:t>
            </a:r>
            <a:r>
              <a:rPr lang="fr-FR" sz="1200" dirty="0" err="1" smtClean="0"/>
              <a:t>R.Vogt</a:t>
            </a:r>
            <a:r>
              <a:rPr lang="fr-FR" sz="1200" dirty="0" smtClean="0"/>
              <a:t> </a:t>
            </a:r>
            <a:r>
              <a:rPr lang="fr-FR" sz="1200" dirty="0" err="1" smtClean="0"/>
              <a:t>N.P.</a:t>
            </a:r>
            <a:r>
              <a:rPr lang="fr-FR" sz="1200" dirty="0" smtClean="0"/>
              <a:t>B214(2011)147)</a:t>
            </a:r>
            <a:r>
              <a:rPr lang="fr-FR" sz="2000" dirty="0" smtClean="0"/>
              <a:t> </a:t>
            </a:r>
            <a:endParaRPr lang="fr-FR" sz="2000" dirty="0"/>
          </a:p>
        </p:txBody>
      </p:sp>
      <p:grpSp>
        <p:nvGrpSpPr>
          <p:cNvPr id="14" name="Groupe 13"/>
          <p:cNvGrpSpPr/>
          <p:nvPr/>
        </p:nvGrpSpPr>
        <p:grpSpPr>
          <a:xfrm>
            <a:off x="6119069" y="4357694"/>
            <a:ext cx="3024931" cy="2179882"/>
            <a:chOff x="6119069" y="3500438"/>
            <a:chExt cx="3024931" cy="2179882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557978" y="3643314"/>
              <a:ext cx="2586022" cy="20370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6119069" y="3500438"/>
              <a:ext cx="30249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400" dirty="0" smtClean="0"/>
                <a:t>V. </a:t>
              </a:r>
              <a:r>
                <a:rPr lang="fr-FR" sz="1400" dirty="0" err="1" smtClean="0"/>
                <a:t>Kartvelishvili</a:t>
              </a:r>
              <a:r>
                <a:rPr lang="fr-FR" sz="1400" dirty="0" smtClean="0"/>
                <a:t>  EPJconf49 13008 2013 </a:t>
              </a:r>
              <a:endParaRPr lang="fr-FR" dirty="0"/>
            </a:p>
          </p:txBody>
        </p:sp>
      </p:grpSp>
      <p:sp>
        <p:nvSpPr>
          <p:cNvPr id="13" name="ZoneTexte 12"/>
          <p:cNvSpPr txBox="1"/>
          <p:nvPr/>
        </p:nvSpPr>
        <p:spPr>
          <a:xfrm>
            <a:off x="214282" y="5643578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3143248"/>
            <a:ext cx="4500562" cy="3000396"/>
          </a:xfrm>
          <a:solidFill>
            <a:srgbClr val="66FF99"/>
          </a:solidFill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Initial stage </a:t>
            </a:r>
            <a:r>
              <a:rPr lang="fr-FR" dirty="0" err="1" smtClean="0"/>
              <a:t>effects</a:t>
            </a:r>
            <a:endParaRPr lang="fr-FR" dirty="0" smtClean="0"/>
          </a:p>
          <a:p>
            <a:r>
              <a:rPr lang="fr-FR" dirty="0" err="1" smtClean="0"/>
              <a:t>Nuclear</a:t>
            </a:r>
            <a:r>
              <a:rPr lang="fr-FR" dirty="0" smtClean="0"/>
              <a:t> parton distributions </a:t>
            </a:r>
          </a:p>
          <a:p>
            <a:r>
              <a:rPr lang="fr-FR" dirty="0" smtClean="0"/>
              <a:t>collisions, all Cold </a:t>
            </a:r>
            <a:r>
              <a:rPr lang="fr-FR" dirty="0" err="1" smtClean="0"/>
              <a:t>hadronic</a:t>
            </a:r>
            <a:r>
              <a:rPr lang="fr-FR" dirty="0" smtClean="0"/>
              <a:t>  </a:t>
            </a:r>
            <a:r>
              <a:rPr lang="fr-FR" dirty="0" err="1" smtClean="0"/>
              <a:t>matter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endParaRPr lang="fr-FR" dirty="0" smtClean="0"/>
          </a:p>
          <a:p>
            <a:r>
              <a:rPr lang="fr-FR" dirty="0" err="1" smtClean="0"/>
              <a:t>Recombinations</a:t>
            </a:r>
            <a:r>
              <a:rPr lang="fr-FR" dirty="0" smtClean="0"/>
              <a:t>  ? </a:t>
            </a:r>
          </a:p>
          <a:p>
            <a:pPr>
              <a:buNone/>
            </a:pP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D.Jouan</a:t>
            </a:r>
            <a:r>
              <a:rPr lang="fr-FR" dirty="0" smtClean="0"/>
              <a:t>/PHENIX    </a:t>
            </a:r>
            <a:r>
              <a:rPr lang="fr-FR" dirty="0" err="1" smtClean="0"/>
              <a:t>Strangeness</a:t>
            </a:r>
            <a:r>
              <a:rPr lang="fr-FR" dirty="0" smtClean="0"/>
              <a:t> in Quark </a:t>
            </a:r>
            <a:r>
              <a:rPr lang="fr-FR" dirty="0" err="1" smtClean="0"/>
              <a:t>Matter</a:t>
            </a:r>
            <a:r>
              <a:rPr lang="fr-FR" dirty="0" smtClean="0"/>
              <a:t>, Birmingham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6076" y="500042"/>
            <a:ext cx="315554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ZoneTexte 8"/>
          <p:cNvSpPr txBox="1"/>
          <p:nvPr/>
        </p:nvSpPr>
        <p:spPr>
          <a:xfrm>
            <a:off x="4786314" y="3571876"/>
            <a:ext cx="4143404" cy="255454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- </a:t>
            </a:r>
            <a:r>
              <a:rPr lang="fr-FR" sz="2000" dirty="0" err="1" smtClean="0"/>
              <a:t>Competing</a:t>
            </a:r>
            <a:r>
              <a:rPr lang="fr-FR" sz="2000" dirty="0" smtClean="0"/>
              <a:t> </a:t>
            </a:r>
            <a:r>
              <a:rPr lang="fr-FR" sz="2000" dirty="0" err="1" smtClean="0"/>
              <a:t>effect</a:t>
            </a:r>
            <a:r>
              <a:rPr lang="fr-FR" sz="2000" dirty="0" smtClean="0"/>
              <a:t>, </a:t>
            </a:r>
          </a:p>
          <a:p>
            <a:pPr>
              <a:buFontTx/>
              <a:buChar char="-"/>
            </a:pPr>
            <a:r>
              <a:rPr lang="fr-FR" sz="2000" dirty="0" err="1" smtClean="0"/>
              <a:t>Competing</a:t>
            </a:r>
            <a:r>
              <a:rPr lang="fr-FR" sz="2000" dirty="0" smtClean="0"/>
              <a:t> </a:t>
            </a:r>
            <a:r>
              <a:rPr lang="fr-FR" sz="2000" dirty="0" err="1" smtClean="0"/>
              <a:t>viewpoints</a:t>
            </a:r>
            <a:r>
              <a:rPr lang="fr-FR" sz="2000" dirty="0" smtClean="0"/>
              <a:t>  ? </a:t>
            </a:r>
          </a:p>
          <a:p>
            <a:r>
              <a:rPr lang="fr-FR" sz="2000" dirty="0" smtClean="0"/>
              <a:t>(ex:  </a:t>
            </a:r>
            <a:r>
              <a:rPr lang="fr-FR" sz="2000" dirty="0" err="1" smtClean="0"/>
              <a:t>shadowing</a:t>
            </a:r>
            <a:r>
              <a:rPr lang="fr-FR" sz="2000" dirty="0" smtClean="0"/>
              <a:t> vs thermal,</a:t>
            </a:r>
          </a:p>
          <a:p>
            <a:r>
              <a:rPr lang="fr-FR" sz="2000" dirty="0" smtClean="0"/>
              <a:t> </a:t>
            </a:r>
            <a:r>
              <a:rPr lang="fr-FR" sz="2000" dirty="0" err="1" smtClean="0"/>
              <a:t>with</a:t>
            </a:r>
            <a:r>
              <a:rPr lang="fr-FR" sz="2000" dirty="0" smtClean="0"/>
              <a:t>/</a:t>
            </a:r>
            <a:r>
              <a:rPr lang="fr-FR" sz="2000" dirty="0" err="1" smtClean="0"/>
              <a:t>without</a:t>
            </a:r>
            <a:r>
              <a:rPr lang="fr-FR" sz="2000" dirty="0" smtClean="0"/>
              <a:t> time </a:t>
            </a:r>
            <a:r>
              <a:rPr lang="fr-FR" sz="2000" dirty="0" err="1" smtClean="0"/>
              <a:t>evolution</a:t>
            </a:r>
            <a:r>
              <a:rPr lang="fr-FR" sz="2000" dirty="0" smtClean="0"/>
              <a:t>)</a:t>
            </a:r>
          </a:p>
          <a:p>
            <a:endParaRPr lang="fr-FR" sz="2000" dirty="0" smtClean="0"/>
          </a:p>
          <a:p>
            <a:r>
              <a:rPr lang="fr-FR" sz="2000" dirty="0" err="1" smtClean="0"/>
              <a:t>What</a:t>
            </a:r>
            <a:r>
              <a:rPr lang="fr-FR" sz="2000" dirty="0" smtClean="0"/>
              <a:t> cocktail  in </a:t>
            </a:r>
            <a:r>
              <a:rPr lang="fr-FR" sz="2000" dirty="0" err="1" smtClean="0"/>
              <a:t>what</a:t>
            </a:r>
            <a:r>
              <a:rPr lang="fr-FR" sz="2000" dirty="0" smtClean="0"/>
              <a:t> proportions ?</a:t>
            </a:r>
          </a:p>
          <a:p>
            <a:r>
              <a:rPr lang="fr-FR" sz="2000" dirty="0" smtClean="0"/>
              <a:t> This </a:t>
            </a:r>
            <a:r>
              <a:rPr lang="fr-FR" sz="2000" dirty="0" err="1" smtClean="0"/>
              <a:t>needs</a:t>
            </a:r>
            <a:r>
              <a:rPr lang="fr-FR" sz="2000" dirty="0" smtClean="0"/>
              <a:t> a  set of </a:t>
            </a:r>
            <a:r>
              <a:rPr lang="fr-FR" sz="2000" dirty="0" err="1" smtClean="0"/>
              <a:t>equations</a:t>
            </a:r>
            <a:r>
              <a:rPr lang="fr-FR" sz="2000" dirty="0" smtClean="0"/>
              <a:t> </a:t>
            </a:r>
          </a:p>
          <a:p>
            <a:r>
              <a:rPr lang="fr-FR" sz="2000" dirty="0" smtClean="0"/>
              <a:t>(=&gt; </a:t>
            </a:r>
            <a:r>
              <a:rPr lang="fr-FR" sz="2000" dirty="0" err="1" smtClean="0"/>
              <a:t>detailed</a:t>
            </a:r>
            <a:r>
              <a:rPr lang="fr-FR" sz="2000" dirty="0" smtClean="0"/>
              <a:t> </a:t>
            </a:r>
            <a:r>
              <a:rPr lang="fr-FR" sz="2000" dirty="0" err="1" smtClean="0"/>
              <a:t>measurements</a:t>
            </a:r>
            <a:r>
              <a:rPr lang="fr-FR" sz="2000" dirty="0" smtClean="0"/>
              <a:t>)</a:t>
            </a:r>
            <a:endParaRPr lang="fr-FR" sz="2000" dirty="0"/>
          </a:p>
        </p:txBody>
      </p:sp>
      <p:sp>
        <p:nvSpPr>
          <p:cNvPr id="10" name="Rectangle 9"/>
          <p:cNvSpPr/>
          <p:nvPr/>
        </p:nvSpPr>
        <p:spPr>
          <a:xfrm>
            <a:off x="5875669" y="2857496"/>
            <a:ext cx="3268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 smtClean="0"/>
              <a:t>H.Satz</a:t>
            </a:r>
            <a:r>
              <a:rPr lang="fr-FR" dirty="0" smtClean="0"/>
              <a:t>  hep-ph 0609197v1  2006 </a:t>
            </a:r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57166"/>
            <a:ext cx="553402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11"/>
          <p:cNvSpPr txBox="1"/>
          <p:nvPr/>
        </p:nvSpPr>
        <p:spPr>
          <a:xfrm>
            <a:off x="5572100" y="142852"/>
            <a:ext cx="3571900" cy="369332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FF00"/>
                </a:solidFill>
              </a:rPr>
              <a:t>Quarkonia</a:t>
            </a:r>
            <a:r>
              <a:rPr lang="fr-FR" dirty="0" smtClean="0"/>
              <a:t> : </a:t>
            </a:r>
            <a:r>
              <a:rPr lang="fr-FR" dirty="0" err="1" smtClean="0">
                <a:solidFill>
                  <a:srgbClr val="FFFF00"/>
                </a:solidFill>
              </a:rPr>
              <a:t>thermometers</a:t>
            </a:r>
            <a:r>
              <a:rPr lang="fr-FR" dirty="0" smtClean="0">
                <a:solidFill>
                  <a:srgbClr val="FFFF00"/>
                </a:solidFill>
              </a:rPr>
              <a:t> of </a:t>
            </a:r>
            <a:r>
              <a:rPr lang="fr-FR" dirty="0" err="1" smtClean="0">
                <a:solidFill>
                  <a:srgbClr val="FFFF00"/>
                </a:solidFill>
              </a:rPr>
              <a:t>QGP</a:t>
            </a:r>
            <a:r>
              <a:rPr lang="fr-FR" dirty="0" smtClean="0">
                <a:solidFill>
                  <a:srgbClr val="FFFF00"/>
                </a:solidFill>
              </a:rPr>
              <a:t> 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42844" y="2714620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But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643042" y="2357430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Melting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color</a:t>
            </a:r>
            <a:r>
              <a:rPr lang="fr-FR" dirty="0" smtClean="0"/>
              <a:t> screening in </a:t>
            </a:r>
            <a:r>
              <a:rPr lang="fr-FR" dirty="0" err="1" smtClean="0"/>
              <a:t>QGP</a:t>
            </a:r>
            <a:r>
              <a:rPr lang="fr-FR" dirty="0" smtClean="0"/>
              <a:t> (radius)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14942" y="142852"/>
            <a:ext cx="375761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nucleus parton distribution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66"/>
            <a:ext cx="37623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000100" y="714356"/>
            <a:ext cx="1188720" cy="167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0" name="Groupe 29"/>
          <p:cNvGrpSpPr/>
          <p:nvPr/>
        </p:nvGrpSpPr>
        <p:grpSpPr>
          <a:xfrm>
            <a:off x="142844" y="3000372"/>
            <a:ext cx="3643338" cy="3286121"/>
            <a:chOff x="894216" y="3536157"/>
            <a:chExt cx="3031232" cy="2500303"/>
          </a:xfrm>
        </p:grpSpPr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94216" y="3536157"/>
              <a:ext cx="3031232" cy="2500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3" name="Connecteur droit 12"/>
            <p:cNvCxnSpPr/>
            <p:nvPr/>
          </p:nvCxnSpPr>
          <p:spPr>
            <a:xfrm>
              <a:off x="1500166" y="4286256"/>
              <a:ext cx="357190" cy="214314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>
              <a:off x="2571736" y="4929198"/>
              <a:ext cx="357190" cy="214314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/>
            <p:nvPr/>
          </p:nvCxnSpPr>
          <p:spPr>
            <a:xfrm>
              <a:off x="2065374" y="4607721"/>
              <a:ext cx="241121" cy="142875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ZoneTexte 31"/>
          <p:cNvSpPr txBox="1"/>
          <p:nvPr/>
        </p:nvSpPr>
        <p:spPr>
          <a:xfrm>
            <a:off x="3857620" y="857232"/>
            <a:ext cx="17145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Starting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parametrization</a:t>
            </a:r>
            <a:r>
              <a:rPr lang="fr-FR" dirty="0" smtClean="0"/>
              <a:t> </a:t>
            </a:r>
            <a:r>
              <a:rPr lang="fr-FR" dirty="0" err="1" smtClean="0"/>
              <a:t>shadowing</a:t>
            </a:r>
            <a:r>
              <a:rPr lang="fr-FR" dirty="0" smtClean="0"/>
              <a:t>-</a:t>
            </a:r>
            <a:r>
              <a:rPr lang="fr-FR" dirty="0" err="1" smtClean="0"/>
              <a:t>antishadowing</a:t>
            </a:r>
            <a:r>
              <a:rPr lang="fr-FR" dirty="0" smtClean="0"/>
              <a:t> </a:t>
            </a:r>
            <a:r>
              <a:rPr lang="fr-FR" dirty="0" err="1" smtClean="0"/>
              <a:t>EMC</a:t>
            </a:r>
            <a:r>
              <a:rPr lang="fr-FR" dirty="0" smtClean="0"/>
              <a:t> ,</a:t>
            </a:r>
          </a:p>
          <a:p>
            <a:r>
              <a:rPr lang="fr-FR" dirty="0" smtClean="0"/>
              <a:t> for gluons</a:t>
            </a:r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571472" y="4643446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Using</a:t>
            </a:r>
            <a:r>
              <a:rPr lang="fr-FR" dirty="0" smtClean="0"/>
              <a:t> </a:t>
            </a:r>
          </a:p>
          <a:p>
            <a:r>
              <a:rPr lang="fr-FR" dirty="0" smtClean="0"/>
              <a:t>(Y, Pt) -&gt; </a:t>
            </a:r>
            <a:r>
              <a:rPr lang="fr-FR" dirty="0" err="1" smtClean="0"/>
              <a:t>Xt</a:t>
            </a:r>
            <a:r>
              <a:rPr lang="fr-FR" dirty="0" smtClean="0"/>
              <a:t> or XP</a:t>
            </a:r>
            <a:endParaRPr lang="fr-FR" dirty="0"/>
          </a:p>
        </p:txBody>
      </p:sp>
      <p:sp>
        <p:nvSpPr>
          <p:cNvPr id="35" name="Rectangle 34"/>
          <p:cNvSpPr/>
          <p:nvPr/>
        </p:nvSpPr>
        <p:spPr>
          <a:xfrm>
            <a:off x="6215074" y="1428736"/>
            <a:ext cx="27624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err="1" smtClean="0"/>
              <a:t>From</a:t>
            </a:r>
            <a:r>
              <a:rPr lang="fr-FR" sz="1400" dirty="0" smtClean="0"/>
              <a:t> </a:t>
            </a:r>
            <a:r>
              <a:rPr lang="fr-FR" sz="1400" dirty="0" err="1" smtClean="0"/>
              <a:t>R.Vogt</a:t>
            </a:r>
            <a:r>
              <a:rPr lang="fr-FR" sz="1400" dirty="0" smtClean="0"/>
              <a:t> </a:t>
            </a:r>
            <a:r>
              <a:rPr lang="fr-FR" sz="1400" dirty="0" err="1" smtClean="0"/>
              <a:t>PRC</a:t>
            </a:r>
            <a:r>
              <a:rPr lang="fr-FR" sz="1400" dirty="0" smtClean="0"/>
              <a:t> 71, 054902 (2005)</a:t>
            </a:r>
            <a:endParaRPr lang="fr-FR" sz="1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1714488"/>
            <a:ext cx="3714744" cy="350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ZoneTexte 33"/>
          <p:cNvSpPr txBox="1"/>
          <p:nvPr/>
        </p:nvSpPr>
        <p:spPr>
          <a:xfrm>
            <a:off x="5572132" y="5286388"/>
            <a:ext cx="3357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One </a:t>
            </a:r>
            <a:r>
              <a:rPr lang="fr-FR" dirty="0" err="1" smtClean="0"/>
              <a:t>finaly</a:t>
            </a:r>
            <a:r>
              <a:rPr lang="fr-FR" dirty="0" smtClean="0"/>
              <a:t> </a:t>
            </a:r>
            <a:r>
              <a:rPr lang="fr-FR" dirty="0" err="1" smtClean="0"/>
              <a:t>transforms</a:t>
            </a:r>
            <a:r>
              <a:rPr lang="fr-FR" dirty="0" smtClean="0"/>
              <a:t> the </a:t>
            </a:r>
            <a:r>
              <a:rPr lang="fr-FR" dirty="0" err="1" smtClean="0"/>
              <a:t>effect</a:t>
            </a:r>
            <a:r>
              <a:rPr lang="fr-FR" dirty="0" smtClean="0"/>
              <a:t>  as a </a:t>
            </a:r>
            <a:r>
              <a:rPr lang="fr-FR" dirty="0" err="1" smtClean="0"/>
              <a:t>function</a:t>
            </a:r>
            <a:r>
              <a:rPr lang="fr-FR" dirty="0" smtClean="0"/>
              <a:t> of </a:t>
            </a:r>
            <a:r>
              <a:rPr lang="fr-FR" dirty="0" err="1" smtClean="0"/>
              <a:t>rapidity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3143240" y="1571612"/>
            <a:ext cx="714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F139BC"/>
                </a:solidFill>
              </a:rPr>
              <a:t>EMC</a:t>
            </a:r>
            <a:endParaRPr lang="fr-FR" sz="1400" dirty="0">
              <a:solidFill>
                <a:srgbClr val="F139BC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2357422" y="500042"/>
            <a:ext cx="142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139BC"/>
                </a:solidFill>
              </a:rPr>
              <a:t>Anti-</a:t>
            </a:r>
            <a:r>
              <a:rPr lang="fr-FR" sz="1400" dirty="0" err="1" smtClean="0">
                <a:solidFill>
                  <a:srgbClr val="F139BC"/>
                </a:solidFill>
              </a:rPr>
              <a:t>shadowing</a:t>
            </a:r>
            <a:endParaRPr lang="fr-FR" sz="1400" dirty="0">
              <a:solidFill>
                <a:srgbClr val="F139BC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1142976" y="1357298"/>
            <a:ext cx="1214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F139BC"/>
                </a:solidFill>
              </a:rPr>
              <a:t>shadowing</a:t>
            </a:r>
            <a:endParaRPr lang="fr-FR" sz="1400" dirty="0">
              <a:solidFill>
                <a:srgbClr val="F139B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3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7762" y="0"/>
            <a:ext cx="4186238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fr-FR" dirty="0" err="1" smtClean="0"/>
              <a:t>RHIC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200" dirty="0" err="1" smtClean="0"/>
              <a:t>at</a:t>
            </a:r>
            <a:r>
              <a:rPr lang="fr-FR" sz="2200" dirty="0" smtClean="0"/>
              <a:t> Brookhaven National </a:t>
            </a:r>
            <a:r>
              <a:rPr lang="fr-FR" sz="2200" dirty="0" err="1" smtClean="0"/>
              <a:t>laboratory</a:t>
            </a:r>
            <a:r>
              <a:rPr lang="fr-FR" sz="2200" dirty="0" smtClean="0"/>
              <a:t> 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57422" y="6357958"/>
            <a:ext cx="2895600" cy="365125"/>
          </a:xfrm>
        </p:spPr>
        <p:txBody>
          <a:bodyPr/>
          <a:lstStyle/>
          <a:p>
            <a:r>
              <a:rPr lang="fr-FR" dirty="0" err="1" smtClean="0"/>
              <a:t>D.Jouan</a:t>
            </a:r>
            <a:r>
              <a:rPr lang="fr-FR" dirty="0" smtClean="0"/>
              <a:t>/PHENIX    </a:t>
            </a:r>
            <a:r>
              <a:rPr lang="fr-FR" dirty="0" err="1" smtClean="0"/>
              <a:t>Strangeness</a:t>
            </a:r>
            <a:r>
              <a:rPr lang="fr-FR" dirty="0" smtClean="0"/>
              <a:t> in Quark </a:t>
            </a:r>
            <a:r>
              <a:rPr lang="fr-FR" dirty="0" err="1" smtClean="0"/>
              <a:t>Matter</a:t>
            </a:r>
            <a:r>
              <a:rPr lang="fr-FR" dirty="0" smtClean="0"/>
              <a:t>, Birmingham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"/>
            <a:ext cx="4429123" cy="2143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786182" y="2000240"/>
            <a:ext cx="655320" cy="14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98796"/>
            <a:ext cx="2357422" cy="4759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429396"/>
            <a:ext cx="714380" cy="23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11"/>
          <p:cNvSpPr txBox="1"/>
          <p:nvPr/>
        </p:nvSpPr>
        <p:spPr>
          <a:xfrm>
            <a:off x="2643174" y="3143248"/>
            <a:ext cx="1714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Collider</a:t>
            </a:r>
            <a:endParaRPr lang="fr-FR" dirty="0" smtClean="0"/>
          </a:p>
          <a:p>
            <a:r>
              <a:rPr lang="fr-FR" dirty="0" err="1" smtClean="0"/>
              <a:t>from</a:t>
            </a:r>
            <a:r>
              <a:rPr lang="fr-FR" dirty="0" smtClean="0"/>
              <a:t> p to U, </a:t>
            </a:r>
          </a:p>
          <a:p>
            <a:r>
              <a:rPr lang="fr-FR" dirty="0" smtClean="0"/>
              <a:t>3 to 500 </a:t>
            </a:r>
            <a:r>
              <a:rPr lang="fr-FR" dirty="0" err="1" smtClean="0"/>
              <a:t>GeV</a:t>
            </a:r>
            <a:r>
              <a:rPr lang="fr-FR" dirty="0" smtClean="0"/>
              <a:t>/n,</a:t>
            </a:r>
          </a:p>
          <a:p>
            <a:r>
              <a:rPr lang="fr-FR" dirty="0" smtClean="0"/>
              <a:t>p </a:t>
            </a:r>
            <a:r>
              <a:rPr lang="fr-FR" dirty="0" err="1" smtClean="0"/>
              <a:t>polarized</a:t>
            </a:r>
            <a:endParaRPr lang="fr-FR" dirty="0" smtClean="0"/>
          </a:p>
        </p:txBody>
      </p:sp>
      <p:sp>
        <p:nvSpPr>
          <p:cNvPr id="13" name="ZoneTexte 12"/>
          <p:cNvSpPr txBox="1"/>
          <p:nvPr/>
        </p:nvSpPr>
        <p:spPr>
          <a:xfrm>
            <a:off x="4000496" y="5143512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Impressive </a:t>
            </a:r>
            <a:r>
              <a:rPr lang="fr-FR" dirty="0" err="1" smtClean="0"/>
              <a:t>increase</a:t>
            </a:r>
            <a:r>
              <a:rPr lang="fr-FR" dirty="0" smtClean="0"/>
              <a:t> of </a:t>
            </a:r>
            <a:r>
              <a:rPr lang="fr-FR" dirty="0" err="1" smtClean="0"/>
              <a:t>luminosity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the last </a:t>
            </a:r>
            <a:r>
              <a:rPr lang="fr-FR" dirty="0" err="1" smtClean="0"/>
              <a:t>decade</a:t>
            </a:r>
            <a:r>
              <a:rPr lang="fr-FR" dirty="0" smtClean="0"/>
              <a:t>  </a:t>
            </a:r>
            <a:endParaRPr lang="fr-FR" dirty="0"/>
          </a:p>
        </p:txBody>
      </p:sp>
      <p:pic>
        <p:nvPicPr>
          <p:cNvPr id="14" name="Content Placeholder 3" descr="RHIC.jpg"/>
          <p:cNvPicPr>
            <a:picLocks noChangeAspect="1"/>
          </p:cNvPicPr>
          <p:nvPr/>
        </p:nvPicPr>
        <p:blipFill>
          <a:blip r:embed="rId7"/>
          <a:srcRect l="24" r="-49"/>
          <a:stretch>
            <a:fillRect/>
          </a:stretch>
        </p:blipFill>
        <p:spPr bwMode="auto">
          <a:xfrm>
            <a:off x="4429124" y="1263896"/>
            <a:ext cx="4714876" cy="3476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428728" y="6357958"/>
            <a:ext cx="2895600" cy="365125"/>
          </a:xfrm>
        </p:spPr>
        <p:txBody>
          <a:bodyPr/>
          <a:lstStyle/>
          <a:p>
            <a:r>
              <a:rPr lang="fr-FR" dirty="0" err="1" smtClean="0"/>
              <a:t>D.Jouan</a:t>
            </a:r>
            <a:r>
              <a:rPr lang="fr-FR" dirty="0" smtClean="0"/>
              <a:t>/PHENIX    </a:t>
            </a:r>
            <a:r>
              <a:rPr lang="fr-FR" dirty="0" err="1" smtClean="0"/>
              <a:t>Strangeness</a:t>
            </a:r>
            <a:r>
              <a:rPr lang="fr-FR" dirty="0" smtClean="0"/>
              <a:t> in Quark </a:t>
            </a:r>
            <a:r>
              <a:rPr lang="fr-FR" dirty="0" err="1" smtClean="0"/>
              <a:t>Matter</a:t>
            </a:r>
            <a:r>
              <a:rPr lang="fr-FR" dirty="0" smtClean="0"/>
              <a:t>, Birmingham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6" name="Picture 8" descr="C:\Users\Kwangbok\Desktop\tmp2\phenix_100_72dpi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75" y="74613"/>
            <a:ext cx="1363663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" name="Groupe 31"/>
          <p:cNvGrpSpPr/>
          <p:nvPr/>
        </p:nvGrpSpPr>
        <p:grpSpPr>
          <a:xfrm>
            <a:off x="428596" y="928670"/>
            <a:ext cx="5124448" cy="3722715"/>
            <a:chOff x="314324" y="857232"/>
            <a:chExt cx="5124448" cy="3722715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42872" y="1244315"/>
              <a:ext cx="4957453" cy="300626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2" name="ZoneTexte 32"/>
            <p:cNvSpPr txBox="1">
              <a:spLocks noChangeArrowheads="1"/>
            </p:cNvSpPr>
            <p:nvPr/>
          </p:nvSpPr>
          <p:spPr bwMode="auto">
            <a:xfrm>
              <a:off x="314324" y="936716"/>
              <a:ext cx="914400" cy="361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dirty="0"/>
                <a:t> µ</a:t>
              </a:r>
              <a:r>
                <a:rPr lang="fr-FR" baseline="30000" dirty="0"/>
                <a:t>+</a:t>
              </a:r>
              <a:r>
                <a:rPr lang="fr-FR" dirty="0"/>
                <a:t>µ</a:t>
              </a:r>
              <a:r>
                <a:rPr lang="fr-FR" baseline="30000" dirty="0"/>
                <a:t>-</a:t>
              </a:r>
            </a:p>
          </p:txBody>
        </p:sp>
        <p:sp>
          <p:nvSpPr>
            <p:cNvPr id="13" name="ZoneTexte 156"/>
            <p:cNvSpPr txBox="1">
              <a:spLocks noChangeArrowheads="1"/>
            </p:cNvSpPr>
            <p:nvPr/>
          </p:nvSpPr>
          <p:spPr bwMode="auto">
            <a:xfrm>
              <a:off x="1304924" y="4217954"/>
              <a:ext cx="2819400" cy="36199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/>
                <a:t>                                           </a:t>
              </a:r>
            </a:p>
          </p:txBody>
        </p:sp>
        <p:sp>
          <p:nvSpPr>
            <p:cNvPr id="14" name="ZoneTexte 66"/>
            <p:cNvSpPr txBox="1">
              <a:spLocks noChangeArrowheads="1"/>
            </p:cNvSpPr>
            <p:nvPr/>
          </p:nvSpPr>
          <p:spPr bwMode="auto">
            <a:xfrm>
              <a:off x="2143108" y="928670"/>
              <a:ext cx="990600" cy="361993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dirty="0"/>
                <a:t>|</a:t>
              </a:r>
              <a:r>
                <a:rPr lang="fr-FR" dirty="0">
                  <a:latin typeface="Symbol" pitchFamily="18" charset="2"/>
                </a:rPr>
                <a:t>h|</a:t>
              </a:r>
              <a:r>
                <a:rPr lang="fr-FR" dirty="0"/>
                <a:t>&lt;.35</a:t>
              </a:r>
            </a:p>
          </p:txBody>
        </p:sp>
        <p:sp>
          <p:nvSpPr>
            <p:cNvPr id="15" name="ZoneTexte 66"/>
            <p:cNvSpPr txBox="1">
              <a:spLocks noChangeArrowheads="1"/>
            </p:cNvSpPr>
            <p:nvPr/>
          </p:nvSpPr>
          <p:spPr bwMode="auto">
            <a:xfrm>
              <a:off x="4143372" y="857232"/>
              <a:ext cx="1295400" cy="36199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dirty="0"/>
                <a:t>1.2&gt;</a:t>
              </a:r>
              <a:r>
                <a:rPr lang="fr-FR" dirty="0">
                  <a:latin typeface="Symbol" pitchFamily="18" charset="2"/>
                </a:rPr>
                <a:t>h</a:t>
              </a:r>
              <a:r>
                <a:rPr lang="fr-FR" dirty="0"/>
                <a:t>&gt;2.2</a:t>
              </a:r>
            </a:p>
          </p:txBody>
        </p:sp>
      </p:grpSp>
      <p:grpSp>
        <p:nvGrpSpPr>
          <p:cNvPr id="33" name="Groupe 32"/>
          <p:cNvGrpSpPr/>
          <p:nvPr/>
        </p:nvGrpSpPr>
        <p:grpSpPr>
          <a:xfrm>
            <a:off x="571472" y="4357694"/>
            <a:ext cx="1071570" cy="643169"/>
            <a:chOff x="357158" y="5572140"/>
            <a:chExt cx="1017588" cy="571731"/>
          </a:xfrm>
        </p:grpSpPr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357158" y="5572140"/>
              <a:ext cx="1017588" cy="571731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  <a:tileRect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 latinLnBrk="1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1" lang="en-US" altLang="ko-KR" sz="32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    Au</a:t>
              </a:r>
            </a:p>
          </p:txBody>
        </p:sp>
        <p:cxnSp>
          <p:nvCxnSpPr>
            <p:cNvPr id="18" name="Connecteur droit avec flèche 17"/>
            <p:cNvCxnSpPr/>
            <p:nvPr/>
          </p:nvCxnSpPr>
          <p:spPr>
            <a:xfrm rot="10800000">
              <a:off x="357158" y="5857892"/>
              <a:ext cx="457200" cy="1554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ZoneTexte 34"/>
          <p:cNvSpPr txBox="1">
            <a:spLocks noChangeArrowheads="1"/>
          </p:cNvSpPr>
          <p:nvPr/>
        </p:nvSpPr>
        <p:spPr bwMode="auto">
          <a:xfrm>
            <a:off x="6172200" y="3429000"/>
            <a:ext cx="2971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 err="1"/>
              <a:t>Energy</a:t>
            </a:r>
            <a:r>
              <a:rPr lang="fr-FR" dirty="0"/>
              <a:t> in </a:t>
            </a:r>
            <a:r>
              <a:rPr lang="fr-FR" dirty="0" err="1"/>
              <a:t>calorimeter</a:t>
            </a:r>
            <a:endParaRPr lang="fr-FR" dirty="0"/>
          </a:p>
          <a:p>
            <a:r>
              <a:rPr lang="fr-FR" dirty="0" err="1"/>
              <a:t>electron</a:t>
            </a:r>
            <a:r>
              <a:rPr lang="fr-FR" dirty="0"/>
              <a:t>  ID  in </a:t>
            </a:r>
            <a:r>
              <a:rPr lang="fr-FR" dirty="0" err="1"/>
              <a:t>RICH</a:t>
            </a:r>
            <a:endParaRPr lang="fr-FR" dirty="0"/>
          </a:p>
          <a:p>
            <a:r>
              <a:rPr lang="fr-FR" dirty="0" err="1"/>
              <a:t>Tracking</a:t>
            </a:r>
            <a:r>
              <a:rPr lang="fr-FR" dirty="0"/>
              <a:t> in Drift </a:t>
            </a:r>
            <a:r>
              <a:rPr lang="fr-FR" dirty="0" err="1"/>
              <a:t>chamber</a:t>
            </a:r>
            <a:endParaRPr lang="fr-FR" dirty="0"/>
          </a:p>
        </p:txBody>
      </p:sp>
      <p:grpSp>
        <p:nvGrpSpPr>
          <p:cNvPr id="27" name="Groupe 26"/>
          <p:cNvGrpSpPr/>
          <p:nvPr/>
        </p:nvGrpSpPr>
        <p:grpSpPr>
          <a:xfrm>
            <a:off x="5143500" y="4500570"/>
            <a:ext cx="4000500" cy="2241550"/>
            <a:chOff x="5143500" y="4500570"/>
            <a:chExt cx="4000500" cy="2241550"/>
          </a:xfrm>
        </p:grpSpPr>
        <p:pic>
          <p:nvPicPr>
            <p:cNvPr id="23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643570" y="4500570"/>
              <a:ext cx="3106738" cy="22415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6" name="Rectangle 9"/>
            <p:cNvSpPr>
              <a:spLocks noChangeArrowheads="1"/>
            </p:cNvSpPr>
            <p:nvPr/>
          </p:nvSpPr>
          <p:spPr bwMode="auto">
            <a:xfrm>
              <a:off x="5143500" y="5580068"/>
              <a:ext cx="4000500" cy="150813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262626"/>
                </a:gs>
              </a:gsLst>
              <a:lin ang="5400000" scaled="1"/>
            </a:gradFill>
            <a:ln w="936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8" name="ZoneTexte 27"/>
          <p:cNvSpPr txBox="1"/>
          <p:nvPr/>
        </p:nvSpPr>
        <p:spPr>
          <a:xfrm>
            <a:off x="2928926" y="5000636"/>
            <a:ext cx="1928826" cy="1200329"/>
          </a:xfrm>
          <a:prstGeom prst="rect">
            <a:avLst/>
          </a:prstGeom>
          <a:solidFill>
            <a:srgbClr val="CCCC00"/>
          </a:solidFill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chemeClr val="accent3">
                    <a:lumMod val="50000"/>
                  </a:schemeClr>
                </a:solidFill>
              </a:rPr>
              <a:t>FVTX</a:t>
            </a:r>
            <a:r>
              <a:rPr lang="fr-FR" b="1" dirty="0" smtClean="0">
                <a:solidFill>
                  <a:schemeClr val="accent3">
                    <a:lumMod val="50000"/>
                  </a:schemeClr>
                </a:solidFill>
              </a:rPr>
              <a:t> and </a:t>
            </a:r>
            <a:r>
              <a:rPr lang="fr-FR" b="1" dirty="0" err="1" smtClean="0">
                <a:solidFill>
                  <a:schemeClr val="accent3">
                    <a:lumMod val="50000"/>
                  </a:schemeClr>
                </a:solidFill>
              </a:rPr>
              <a:t>VTX</a:t>
            </a:r>
            <a:r>
              <a:rPr lang="fr-FR" b="1" dirty="0" smtClean="0">
                <a:solidFill>
                  <a:schemeClr val="accent3">
                    <a:lumMod val="50000"/>
                  </a:schemeClr>
                </a:solidFill>
              </a:rPr>
              <a:t> : </a:t>
            </a:r>
          </a:p>
          <a:p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 full </a:t>
            </a:r>
            <a:r>
              <a:rPr lang="fr-FR" dirty="0" err="1" smtClean="0">
                <a:solidFill>
                  <a:schemeClr val="accent3">
                    <a:lumMod val="50000"/>
                  </a:schemeClr>
                </a:solidFill>
              </a:rPr>
              <a:t>forward</a:t>
            </a:r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 and central vertex </a:t>
            </a:r>
            <a:r>
              <a:rPr lang="fr-FR" dirty="0" err="1" smtClean="0">
                <a:solidFill>
                  <a:schemeClr val="accent3">
                    <a:lumMod val="50000"/>
                  </a:schemeClr>
                </a:solidFill>
              </a:rPr>
              <a:t>trackers</a:t>
            </a:r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 in </a:t>
            </a:r>
            <a:r>
              <a:rPr lang="fr-FR" dirty="0" err="1" smtClean="0">
                <a:solidFill>
                  <a:schemeClr val="accent3">
                    <a:lumMod val="50000"/>
                  </a:schemeClr>
                </a:solidFill>
              </a:rPr>
              <a:t>run</a:t>
            </a:r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 14 </a:t>
            </a:r>
            <a:endParaRPr lang="fr-FR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1071546"/>
            <a:ext cx="3298839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1" name="Groupe 30"/>
          <p:cNvGrpSpPr/>
          <p:nvPr/>
        </p:nvGrpSpPr>
        <p:grpSpPr>
          <a:xfrm>
            <a:off x="4143372" y="4286256"/>
            <a:ext cx="1017588" cy="571731"/>
            <a:chOff x="1571604" y="5500702"/>
            <a:chExt cx="1017588" cy="571731"/>
          </a:xfrm>
        </p:grpSpPr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1571604" y="5500702"/>
              <a:ext cx="1017588" cy="571731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  <a:tileRect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 latinLnBrk="1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1" lang="en-US" altLang="ko-KR" sz="32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d </a:t>
              </a:r>
            </a:p>
          </p:txBody>
        </p:sp>
        <p:cxnSp>
          <p:nvCxnSpPr>
            <p:cNvPr id="11" name="Connecteur droit avec flèche 10"/>
            <p:cNvCxnSpPr/>
            <p:nvPr/>
          </p:nvCxnSpPr>
          <p:spPr>
            <a:xfrm>
              <a:off x="2000232" y="5857892"/>
              <a:ext cx="457200" cy="1554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28694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fr-FR" b="1" dirty="0" err="1" smtClean="0">
                <a:solidFill>
                  <a:srgbClr val="FFFF00"/>
                </a:solidFill>
              </a:rPr>
              <a:t>R</a:t>
            </a:r>
            <a:r>
              <a:rPr lang="fr-FR" b="1" baseline="-25000" dirty="0" err="1" smtClean="0">
                <a:solidFill>
                  <a:srgbClr val="FFFF00"/>
                </a:solidFill>
              </a:rPr>
              <a:t>AA</a:t>
            </a:r>
            <a:endParaRPr lang="fr-FR" b="1" baseline="-25000" dirty="0">
              <a:solidFill>
                <a:srgbClr val="FFFF00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23/07/2013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D.Jouan/PHENIX    Strangeness in Quark Matter, Birmingham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99315-2727-48A8-93B0-27D33B46B1A6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57298"/>
            <a:ext cx="3954463" cy="1371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6" name="ZoneTexte 15"/>
          <p:cNvSpPr txBox="1"/>
          <p:nvPr/>
        </p:nvSpPr>
        <p:spPr>
          <a:xfrm>
            <a:off x="7143736" y="2928934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( </a:t>
            </a:r>
            <a:r>
              <a:rPr lang="fr-FR" dirty="0" err="1" smtClean="0"/>
              <a:t>Ncoll</a:t>
            </a:r>
            <a:r>
              <a:rPr lang="fr-FR" dirty="0" smtClean="0"/>
              <a:t> </a:t>
            </a:r>
            <a:r>
              <a:rPr lang="fr-FR" dirty="0" smtClean="0"/>
              <a:t>~ </a:t>
            </a:r>
            <a:r>
              <a:rPr lang="el-GR" dirty="0" smtClean="0"/>
              <a:t>α</a:t>
            </a:r>
            <a:r>
              <a:rPr lang="fr-FR" dirty="0" smtClean="0"/>
              <a:t> Npart</a:t>
            </a:r>
            <a:r>
              <a:rPr lang="fr-FR" baseline="30000" dirty="0" smtClean="0"/>
              <a:t>4/3</a:t>
            </a:r>
            <a:r>
              <a:rPr lang="fr-FR" dirty="0" smtClean="0"/>
              <a:t>)</a:t>
            </a:r>
            <a:endParaRPr lang="fr-FR" dirty="0" smtClean="0"/>
          </a:p>
        </p:txBody>
      </p:sp>
      <p:sp>
        <p:nvSpPr>
          <p:cNvPr id="17" name="ZoneTexte 16"/>
          <p:cNvSpPr txBox="1"/>
          <p:nvPr/>
        </p:nvSpPr>
        <p:spPr>
          <a:xfrm>
            <a:off x="7572396" y="128586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Ncoll</a:t>
            </a:r>
            <a:r>
              <a:rPr lang="fr-FR" dirty="0" smtClean="0"/>
              <a:t> = </a:t>
            </a:r>
            <a:r>
              <a:rPr lang="fr-FR" dirty="0" smtClean="0">
                <a:latin typeface="Symbol" pitchFamily="18" charset="2"/>
              </a:rPr>
              <a:t>S</a:t>
            </a:r>
            <a:r>
              <a:rPr lang="fr-FR" dirty="0" smtClean="0"/>
              <a:t> </a:t>
            </a:r>
            <a:r>
              <a:rPr lang="fr-FR" dirty="0" err="1" smtClean="0"/>
              <a:t>ncoll</a:t>
            </a:r>
            <a:r>
              <a:rPr lang="fr-FR" dirty="0" smtClean="0"/>
              <a:t> </a:t>
            </a:r>
          </a:p>
        </p:txBody>
      </p:sp>
      <p:grpSp>
        <p:nvGrpSpPr>
          <p:cNvPr id="42" name="Groupe 41"/>
          <p:cNvGrpSpPr/>
          <p:nvPr/>
        </p:nvGrpSpPr>
        <p:grpSpPr>
          <a:xfrm>
            <a:off x="5500694" y="1142984"/>
            <a:ext cx="3500462" cy="1583778"/>
            <a:chOff x="5500694" y="1142984"/>
            <a:chExt cx="3500462" cy="1583778"/>
          </a:xfrm>
        </p:grpSpPr>
        <p:sp>
          <p:nvSpPr>
            <p:cNvPr id="8" name="Bouée 7"/>
            <p:cNvSpPr/>
            <p:nvPr/>
          </p:nvSpPr>
          <p:spPr>
            <a:xfrm>
              <a:off x="5929322" y="1142984"/>
              <a:ext cx="857256" cy="857256"/>
            </a:xfrm>
            <a:prstGeom prst="donut">
              <a:avLst>
                <a:gd name="adj" fmla="val 46122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9" name="Bouée 8"/>
            <p:cNvSpPr/>
            <p:nvPr/>
          </p:nvSpPr>
          <p:spPr>
            <a:xfrm>
              <a:off x="7224730" y="1724012"/>
              <a:ext cx="857256" cy="857256"/>
            </a:xfrm>
            <a:prstGeom prst="donut">
              <a:avLst>
                <a:gd name="adj" fmla="val 4675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1" name="Connecteur droit 10"/>
            <p:cNvCxnSpPr/>
            <p:nvPr/>
          </p:nvCxnSpPr>
          <p:spPr>
            <a:xfrm rot="10800000">
              <a:off x="5500694" y="1714488"/>
              <a:ext cx="292895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0800000">
              <a:off x="5643570" y="2000240"/>
              <a:ext cx="292895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10800000">
              <a:off x="6429388" y="1857364"/>
              <a:ext cx="1785950" cy="1588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ZoneTexte 17"/>
            <p:cNvSpPr txBox="1"/>
            <p:nvPr/>
          </p:nvSpPr>
          <p:spPr>
            <a:xfrm>
              <a:off x="8358214" y="1643050"/>
              <a:ext cx="6429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>
                  <a:solidFill>
                    <a:srgbClr val="E43CC0"/>
                  </a:solidFill>
                </a:rPr>
                <a:t>ncoll</a:t>
              </a:r>
              <a:r>
                <a:rPr lang="fr-FR" dirty="0" smtClean="0"/>
                <a:t> </a:t>
              </a:r>
            </a:p>
          </p:txBody>
        </p:sp>
        <p:sp>
          <p:nvSpPr>
            <p:cNvPr id="20" name="Explosion 1 19"/>
            <p:cNvSpPr/>
            <p:nvPr/>
          </p:nvSpPr>
          <p:spPr>
            <a:xfrm flipH="1">
              <a:off x="6357950" y="1785926"/>
              <a:ext cx="71438" cy="71438"/>
            </a:xfrm>
            <a:prstGeom prst="irregularSeal1">
              <a:avLst/>
            </a:prstGeom>
            <a:solidFill>
              <a:srgbClr val="E43CC0"/>
            </a:solidFill>
            <a:ln>
              <a:solidFill>
                <a:srgbClr val="E43C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Explosion 1 20"/>
            <p:cNvSpPr/>
            <p:nvPr/>
          </p:nvSpPr>
          <p:spPr>
            <a:xfrm>
              <a:off x="7786710" y="1785926"/>
              <a:ext cx="142876" cy="142876"/>
            </a:xfrm>
            <a:prstGeom prst="irregularSeal1">
              <a:avLst/>
            </a:prstGeom>
            <a:solidFill>
              <a:srgbClr val="E43CC0"/>
            </a:solidFill>
            <a:ln>
              <a:solidFill>
                <a:srgbClr val="E43C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Explosion 1 21"/>
            <p:cNvSpPr/>
            <p:nvPr/>
          </p:nvSpPr>
          <p:spPr>
            <a:xfrm>
              <a:off x="7429520" y="1785926"/>
              <a:ext cx="142876" cy="142876"/>
            </a:xfrm>
            <a:prstGeom prst="irregularSeal1">
              <a:avLst/>
            </a:prstGeom>
            <a:solidFill>
              <a:srgbClr val="E43CC0"/>
            </a:solidFill>
            <a:ln>
              <a:solidFill>
                <a:srgbClr val="E43C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5572132" y="2357430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/>
                <a:t>Npart</a:t>
              </a:r>
              <a:r>
                <a:rPr lang="fr-FR" dirty="0" smtClean="0"/>
                <a:t> </a:t>
              </a:r>
            </a:p>
          </p:txBody>
        </p:sp>
        <p:cxnSp>
          <p:nvCxnSpPr>
            <p:cNvPr id="25" name="Connecteur droit avec flèche 24"/>
            <p:cNvCxnSpPr/>
            <p:nvPr/>
          </p:nvCxnSpPr>
          <p:spPr>
            <a:xfrm rot="5400000" flipH="1" flipV="1">
              <a:off x="5893603" y="2107397"/>
              <a:ext cx="571504" cy="71438"/>
            </a:xfrm>
            <a:prstGeom prst="straightConnector1">
              <a:avLst/>
            </a:prstGeom>
            <a:ln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avec flèche 27"/>
            <p:cNvCxnSpPr/>
            <p:nvPr/>
          </p:nvCxnSpPr>
          <p:spPr>
            <a:xfrm flipV="1">
              <a:off x="6215074" y="1928802"/>
              <a:ext cx="1428760" cy="571504"/>
            </a:xfrm>
            <a:prstGeom prst="straightConnector1">
              <a:avLst/>
            </a:prstGeom>
            <a:ln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ZoneTexte 31"/>
          <p:cNvSpPr txBox="1"/>
          <p:nvPr/>
        </p:nvSpPr>
        <p:spPr>
          <a:xfrm>
            <a:off x="357158" y="2928934"/>
            <a:ext cx="6072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Npart</a:t>
            </a:r>
            <a:r>
              <a:rPr lang="fr-FR" dirty="0" smtClean="0"/>
              <a:t> </a:t>
            </a:r>
            <a:r>
              <a:rPr lang="fr-FR" dirty="0" err="1" smtClean="0"/>
              <a:t>reflects</a:t>
            </a:r>
            <a:r>
              <a:rPr lang="fr-FR" dirty="0" smtClean="0"/>
              <a:t> the total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r>
              <a:rPr lang="fr-FR" dirty="0" smtClean="0"/>
              <a:t>                         (-&gt;soft)</a:t>
            </a:r>
          </a:p>
          <a:p>
            <a:r>
              <a:rPr lang="fr-FR" dirty="0" err="1" smtClean="0"/>
              <a:t>Ncoll</a:t>
            </a:r>
            <a:r>
              <a:rPr lang="fr-FR" dirty="0" smtClean="0"/>
              <a:t>  an </a:t>
            </a:r>
            <a:r>
              <a:rPr lang="fr-FR" dirty="0" err="1" smtClean="0"/>
              <a:t>estimate</a:t>
            </a:r>
            <a:r>
              <a:rPr lang="fr-FR" dirty="0" smtClean="0"/>
              <a:t> of the </a:t>
            </a:r>
            <a:r>
              <a:rPr lang="fr-FR" dirty="0" err="1" smtClean="0"/>
              <a:t>number</a:t>
            </a:r>
            <a:r>
              <a:rPr lang="fr-FR" dirty="0" smtClean="0"/>
              <a:t> of parton collisions   (-&gt;hard)</a:t>
            </a:r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4214818"/>
            <a:ext cx="2733667" cy="1846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ZoneTexte 34"/>
          <p:cNvSpPr txBox="1"/>
          <p:nvPr/>
        </p:nvSpPr>
        <p:spPr>
          <a:xfrm>
            <a:off x="6929454" y="4357694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Cu </a:t>
            </a:r>
            <a:r>
              <a:rPr lang="fr-FR" dirty="0" err="1" smtClean="0"/>
              <a:t>Cu</a:t>
            </a:r>
            <a:r>
              <a:rPr lang="fr-FR" dirty="0" smtClean="0"/>
              <a:t>   </a:t>
            </a:r>
            <a:endParaRPr lang="fr-FR" dirty="0"/>
          </a:p>
        </p:txBody>
      </p:sp>
      <p:grpSp>
        <p:nvGrpSpPr>
          <p:cNvPr id="43" name="Groupe 42"/>
          <p:cNvGrpSpPr/>
          <p:nvPr/>
        </p:nvGrpSpPr>
        <p:grpSpPr>
          <a:xfrm>
            <a:off x="500034" y="3929066"/>
            <a:ext cx="4214842" cy="2236603"/>
            <a:chOff x="500034" y="3929066"/>
            <a:chExt cx="4214842" cy="2236603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42976" y="3929066"/>
              <a:ext cx="3429024" cy="2028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7" name="ZoneTexte 36"/>
            <p:cNvSpPr txBox="1"/>
            <p:nvPr/>
          </p:nvSpPr>
          <p:spPr>
            <a:xfrm>
              <a:off x="3857620" y="5857892"/>
              <a:ext cx="857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err="1" smtClean="0"/>
                <a:t>Npart</a:t>
              </a:r>
              <a:r>
                <a:rPr lang="fr-FR" sz="1400" dirty="0" smtClean="0"/>
                <a:t> </a:t>
              </a: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500034" y="3929066"/>
              <a:ext cx="857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err="1" smtClean="0"/>
                <a:t>Ncoll</a:t>
              </a:r>
              <a:r>
                <a:rPr lang="fr-FR" sz="1400" dirty="0" smtClean="0"/>
                <a:t> </a:t>
              </a: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3571868" y="4071942"/>
              <a:ext cx="857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Au-Au </a:t>
              </a: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2357422" y="5286388"/>
              <a:ext cx="857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err="1" smtClean="0"/>
                <a:t>Cu-Cu</a:t>
              </a:r>
              <a:r>
                <a:rPr lang="fr-FR" sz="1400" dirty="0" smtClean="0"/>
                <a:t> </a:t>
              </a: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1500166" y="5429264"/>
              <a:ext cx="857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d-Au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5887</TotalTime>
  <Words>1785</Words>
  <Application>Microsoft Office PowerPoint</Application>
  <PresentationFormat>Affichage à l'écran (4:3)</PresentationFormat>
  <Paragraphs>351</Paragraphs>
  <Slides>28</Slides>
  <Notes>19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29" baseType="lpstr">
      <vt:lpstr>Thème Office</vt:lpstr>
      <vt:lpstr>Latest PHENIX Results on Heavy Quarks and Quarkonia  Denis Jouan /  PHENIX collaboration  and </vt:lpstr>
      <vt:lpstr>outlines</vt:lpstr>
      <vt:lpstr>Heavy flavors as a probe of QGP </vt:lpstr>
      <vt:lpstr>Heavy flavors mesons are good probes of many phenomenon </vt:lpstr>
      <vt:lpstr>Diapositive 5</vt:lpstr>
      <vt:lpstr>nucleus parton distribution</vt:lpstr>
      <vt:lpstr>RHIC at Brookhaven National laboratory  </vt:lpstr>
      <vt:lpstr>Diapositive 8</vt:lpstr>
      <vt:lpstr>RAA</vt:lpstr>
      <vt:lpstr>Charmonia </vt:lpstr>
      <vt:lpstr>From SPS to RHIC, and back: the suppression  is stable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Open Heavy Flavor </vt:lpstr>
      <vt:lpstr>Extracting the heavy flavor  component in the single lepton spectrum </vt:lpstr>
      <vt:lpstr>Diapositive 21</vt:lpstr>
      <vt:lpstr>p-p  </vt:lpstr>
      <vt:lpstr>With Cu-Cu From d-Au to Au-Au</vt:lpstr>
      <vt:lpstr>Centrality and rapidity </vt:lpstr>
      <vt:lpstr>PT</vt:lpstr>
      <vt:lpstr>Diapositive 26</vt:lpstr>
      <vt:lpstr>Summary/ final remarks </vt:lpstr>
      <vt:lpstr>Diapositive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Latest PHENIX Results on Heavy Quarks and Quarkonia  Denis Jouan /  PHENIX collaboration  and </dc:title>
  <dc:creator>jouan</dc:creator>
  <cp:lastModifiedBy>jouan</cp:lastModifiedBy>
  <cp:revision>497</cp:revision>
  <dcterms:created xsi:type="dcterms:W3CDTF">2013-07-13T20:26:56Z</dcterms:created>
  <dcterms:modified xsi:type="dcterms:W3CDTF">2013-07-22T22:14:28Z</dcterms:modified>
</cp:coreProperties>
</file>