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8" r:id="rId2"/>
    <p:sldId id="257" r:id="rId3"/>
    <p:sldId id="282" r:id="rId4"/>
    <p:sldId id="262" r:id="rId5"/>
    <p:sldId id="283" r:id="rId6"/>
    <p:sldId id="270" r:id="rId7"/>
    <p:sldId id="277" r:id="rId8"/>
    <p:sldId id="284" r:id="rId9"/>
    <p:sldId id="285" r:id="rId10"/>
    <p:sldId id="286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4660" autoAdjust="0"/>
  </p:normalViewPr>
  <p:slideViewPr>
    <p:cSldViewPr snapToGrid="0">
      <p:cViewPr>
        <p:scale>
          <a:sx n="86" d="100"/>
          <a:sy n="86" d="100"/>
        </p:scale>
        <p:origin x="-684" y="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1</cdr:y>
    </cdr:to>
    <cdr:pic>
      <cdr:nvPicPr>
        <cdr:cNvPr id="2" name="Picture 1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8004048" cy="630936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i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i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8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i="0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8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i="0" smtClean="0">
                <a:latin typeface="Times New Roman" pitchFamily="18" charset="0"/>
              </a:defRPr>
            </a:lvl1pPr>
          </a:lstStyle>
          <a:p>
            <a:pPr>
              <a:defRPr/>
            </a:pPr>
            <a:fld id="{D8682A65-9878-45F9-9713-648A8E7C25D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9959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800"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4BFCE03-5334-4773-8FF1-4FEB0B78C870}" type="slidenum">
              <a:rPr lang="en-GB" sz="1200" i="0">
                <a:latin typeface="Times New Roman" pitchFamily="18" charset="0"/>
              </a:rPr>
              <a:pPr eaLnBrk="1" hangingPunct="1"/>
              <a:t>1</a:t>
            </a:fld>
            <a:endParaRPr lang="en-GB" sz="1200" i="0"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800"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360F184-6B51-4792-83DA-294C740D3B12}" type="slidenum">
              <a:rPr lang="en-GB" sz="1200" i="0">
                <a:latin typeface="Times New Roman" pitchFamily="18" charset="0"/>
              </a:rPr>
              <a:pPr eaLnBrk="1" hangingPunct="1"/>
              <a:t>2</a:t>
            </a:fld>
            <a:endParaRPr lang="en-GB" sz="1200" i="0">
              <a:latin typeface="Times New Roman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800"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DCA9E57-C69A-44FE-9ACC-87A1E342914D}" type="slidenum">
              <a:rPr lang="en-GB" sz="1200" i="0">
                <a:latin typeface="Times New Roman" pitchFamily="18" charset="0"/>
              </a:rPr>
              <a:pPr eaLnBrk="1" hangingPunct="1"/>
              <a:t>4</a:t>
            </a:fld>
            <a:endParaRPr lang="en-GB" sz="1200" i="0">
              <a:latin typeface="Times New Roman" pitchFamily="18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800"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43E0ECF7-7235-4490-9384-99BC7CAA088A}" type="slidenum">
              <a:rPr lang="en-GB" sz="1200" i="0">
                <a:latin typeface="Times New Roman" pitchFamily="18" charset="0"/>
              </a:rPr>
              <a:pPr eaLnBrk="1" hangingPunct="1"/>
              <a:t>6</a:t>
            </a:fld>
            <a:endParaRPr lang="en-GB" sz="1200" i="0">
              <a:latin typeface="Times New Roman" pitchFamily="18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2800" i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i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i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2610E93-17E8-462E-911E-FD4300E59B1B}" type="slidenum">
              <a:rPr lang="en-GB" sz="1200" i="0">
                <a:latin typeface="Times New Roman" pitchFamily="18" charset="0"/>
              </a:rPr>
              <a:pPr eaLnBrk="1" hangingPunct="1"/>
              <a:t>7</a:t>
            </a:fld>
            <a:endParaRPr lang="en-GB" sz="1200" i="0">
              <a:latin typeface="Times New Roman" pitchFamily="18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wordmarque_burgundy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115888"/>
            <a:ext cx="2846388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bu_new_crest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60350"/>
            <a:ext cx="936625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97088" y="2478088"/>
            <a:ext cx="5218112" cy="1908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4800" y="5562600"/>
            <a:ext cx="8456613" cy="1065213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0531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076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5613"/>
            <a:ext cx="19431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5613"/>
            <a:ext cx="56769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586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56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656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3656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341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56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7772400" cy="1751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884613"/>
            <a:ext cx="7772400" cy="1752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090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22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3710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3656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3656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220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699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150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462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0144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724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wordmarque_burgundy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7613" y="5589588"/>
            <a:ext cx="2846387" cy="126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5613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365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o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o"/>
        <a:defRPr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90000"/>
        <a:buChar char="»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Char char="»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Char char="»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Char char="»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90000"/>
        <a:buChar char="»"/>
        <a:defRPr sz="28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2478088"/>
            <a:ext cx="7921625" cy="1908175"/>
          </a:xfrm>
        </p:spPr>
        <p:txBody>
          <a:bodyPr/>
          <a:lstStyle/>
          <a:p>
            <a:pPr algn="ctr" eaLnBrk="1" hangingPunct="1"/>
            <a:r>
              <a:rPr lang="en-GB" dirty="0" smtClean="0"/>
              <a:t>SQM2013 Conference at Birmingham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40200" y="5516563"/>
            <a:ext cx="4772025" cy="106521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O. Villalobos Baillie, </a:t>
            </a:r>
          </a:p>
          <a:p>
            <a:pPr eaLnBrk="1" hangingPunct="1">
              <a:lnSpc>
                <a:spcPct val="80000"/>
              </a:lnSpc>
            </a:pPr>
            <a:r>
              <a:rPr lang="en-GB" sz="2400" dirty="0" smtClean="0"/>
              <a:t>School of Physics and Astronomy</a:t>
            </a:r>
            <a:br>
              <a:rPr lang="en-GB" sz="2400" dirty="0" smtClean="0"/>
            </a:br>
            <a:r>
              <a:rPr lang="en-GB" sz="2400" dirty="0" smtClean="0"/>
              <a:t>July 27th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SQM2013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75" y="1408322"/>
            <a:ext cx="8403781" cy="4309431"/>
          </a:xfrm>
        </p:spPr>
      </p:pic>
      <p:sp>
        <p:nvSpPr>
          <p:cNvPr id="5" name="TextBox 4"/>
          <p:cNvSpPr txBox="1"/>
          <p:nvPr/>
        </p:nvSpPr>
        <p:spPr>
          <a:xfrm>
            <a:off x="683046" y="6202496"/>
            <a:ext cx="2604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mtClean="0"/>
              <a:t>You were here!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01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Statistics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500" y="1485900"/>
            <a:ext cx="7773988" cy="5924550"/>
          </a:xfrm>
        </p:spPr>
        <p:txBody>
          <a:bodyPr/>
          <a:lstStyle/>
          <a:p>
            <a:pPr eaLnBrk="1" hangingPunct="1"/>
            <a:r>
              <a:rPr lang="en-GB" sz="2400" dirty="0" smtClean="0"/>
              <a:t>1 60 people registered</a:t>
            </a:r>
          </a:p>
          <a:p>
            <a:pPr eaLnBrk="1" hangingPunct="1"/>
            <a:r>
              <a:rPr lang="en-GB" sz="2400" dirty="0" smtClean="0"/>
              <a:t>158 people made it to Birmingham</a:t>
            </a:r>
          </a:p>
          <a:p>
            <a:pPr eaLnBrk="1" hangingPunct="1"/>
            <a:r>
              <a:rPr lang="en-GB" sz="2400" dirty="0" smtClean="0"/>
              <a:t>25 countries represented</a:t>
            </a:r>
          </a:p>
          <a:p>
            <a:pPr lvl="2" eaLnBrk="1" hangingPunct="1"/>
            <a:r>
              <a:rPr lang="en-GB" sz="2400" dirty="0" smtClean="0"/>
              <a:t>Frankfurt most represented city</a:t>
            </a:r>
          </a:p>
          <a:p>
            <a:pPr eaLnBrk="1" hangingPunct="1"/>
            <a:r>
              <a:rPr lang="en-GB" sz="2400" dirty="0" smtClean="0"/>
              <a:t>137 talks</a:t>
            </a:r>
          </a:p>
          <a:p>
            <a:pPr eaLnBrk="1" hangingPunct="1"/>
            <a:r>
              <a:rPr lang="en-GB" sz="2400" dirty="0" smtClean="0"/>
              <a:t>2 talks given by Vidyo (Unusual for a conference)</a:t>
            </a:r>
          </a:p>
          <a:p>
            <a:pPr lvl="1" eaLnBrk="1" hangingPunct="1"/>
            <a:r>
              <a:rPr lang="en-GB" sz="2400" i="1" dirty="0" err="1" smtClean="0"/>
              <a:t>Renu</a:t>
            </a:r>
            <a:r>
              <a:rPr lang="en-GB" sz="2400" i="1" dirty="0" smtClean="0"/>
              <a:t> </a:t>
            </a:r>
            <a:r>
              <a:rPr lang="en-GB" sz="2400" i="1" dirty="0" err="1" smtClean="0"/>
              <a:t>Bala</a:t>
            </a:r>
            <a:r>
              <a:rPr lang="en-GB" sz="2400" i="1" dirty="0" smtClean="0"/>
              <a:t> (Thursday)</a:t>
            </a:r>
          </a:p>
          <a:p>
            <a:pPr lvl="1" eaLnBrk="1" hangingPunct="1"/>
            <a:r>
              <a:rPr lang="en-GB" sz="2400" i="1" dirty="0" err="1" smtClean="0"/>
              <a:t>Palash</a:t>
            </a:r>
            <a:r>
              <a:rPr lang="en-GB" sz="2400" i="1" dirty="0" smtClean="0"/>
              <a:t> Khan (Friday)</a:t>
            </a:r>
          </a:p>
          <a:p>
            <a:pPr eaLnBrk="1" hangingPunct="1"/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Representation by Country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4510733"/>
              </p:ext>
            </p:extLst>
          </p:nvPr>
        </p:nvGraphicFramePr>
        <p:xfrm>
          <a:off x="685800" y="1575413"/>
          <a:ext cx="7772400" cy="4329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128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Thanks</a:t>
            </a:r>
          </a:p>
        </p:txBody>
      </p:sp>
      <p:sp>
        <p:nvSpPr>
          <p:cNvPr id="5124" name="Rectangle 6"/>
          <p:cNvSpPr>
            <a:spLocks noGrp="1" noChangeArrowheads="1"/>
          </p:cNvSpPr>
          <p:nvPr>
            <p:ph idx="1"/>
          </p:nvPr>
        </p:nvSpPr>
        <p:spPr>
          <a:xfrm>
            <a:off x="520547" y="1386289"/>
            <a:ext cx="7772400" cy="490434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000" dirty="0" err="1" smtClean="0"/>
              <a:t>Denitsa</a:t>
            </a:r>
            <a:r>
              <a:rPr lang="en-GB" sz="2000" dirty="0" smtClean="0"/>
              <a:t> </a:t>
            </a:r>
            <a:r>
              <a:rPr lang="en-GB" sz="2000" dirty="0" err="1" smtClean="0"/>
              <a:t>Petrova</a:t>
            </a:r>
            <a:r>
              <a:rPr lang="en-GB" sz="2000" dirty="0" smtClean="0"/>
              <a:t> – </a:t>
            </a:r>
            <a:r>
              <a:rPr lang="en-GB" sz="2000" i="1" dirty="0" smtClean="0"/>
              <a:t>logo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Pauline </a:t>
            </a:r>
            <a:r>
              <a:rPr lang="en-GB" sz="2000" dirty="0" err="1" smtClean="0"/>
              <a:t>Trigg</a:t>
            </a:r>
            <a:r>
              <a:rPr lang="en-GB" sz="2000" dirty="0" smtClean="0"/>
              <a:t> – </a:t>
            </a:r>
            <a:r>
              <a:rPr lang="en-GB" sz="2000" i="1" dirty="0" smtClean="0"/>
              <a:t>Visa Letters 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Rachel Taylor - </a:t>
            </a:r>
            <a:r>
              <a:rPr lang="en-GB" sz="2000" i="1" dirty="0" smtClean="0"/>
              <a:t>Accounts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err="1" smtClean="0"/>
              <a:t>Lawrie</a:t>
            </a:r>
            <a:r>
              <a:rPr lang="en-GB" sz="2000" dirty="0" smtClean="0"/>
              <a:t> Lowe, Mark Slater – </a:t>
            </a:r>
            <a:r>
              <a:rPr lang="en-GB" sz="2000" i="1" dirty="0" smtClean="0"/>
              <a:t>Computing support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The School of Physics and Astronomy, especially </a:t>
            </a:r>
            <a:r>
              <a:rPr lang="en-GB" sz="2000" i="1" dirty="0" smtClean="0"/>
              <a:t>Ian Barnett and </a:t>
            </a:r>
            <a:r>
              <a:rPr lang="en-GB" sz="2000" i="1" dirty="0" err="1" smtClean="0"/>
              <a:t>Chaw</a:t>
            </a:r>
            <a:r>
              <a:rPr lang="en-GB" sz="2000" i="1" dirty="0" smtClean="0"/>
              <a:t> Mughal</a:t>
            </a:r>
            <a:endParaRPr lang="en-GB" sz="2000" dirty="0" smtClean="0"/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ATLAS students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i="1" dirty="0" smtClean="0"/>
              <a:t>Benedict </a:t>
            </a:r>
            <a:r>
              <a:rPr lang="en-GB" sz="2000" i="1" dirty="0" err="1" smtClean="0"/>
              <a:t>Allbrooke</a:t>
            </a:r>
            <a:r>
              <a:rPr lang="en-GB" sz="2000" i="1" dirty="0" smtClean="0"/>
              <a:t>, Andrew </a:t>
            </a:r>
            <a:r>
              <a:rPr lang="en-GB" sz="2000" i="1" dirty="0" err="1" smtClean="0"/>
              <a:t>Chisolm</a:t>
            </a:r>
            <a:r>
              <a:rPr lang="en-GB" sz="2000" i="1" dirty="0" smtClean="0"/>
              <a:t>, Mark Levy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err="1" smtClean="0"/>
              <a:t>LHCb</a:t>
            </a:r>
            <a:r>
              <a:rPr lang="en-GB" sz="2000" dirty="0" smtClean="0"/>
              <a:t> students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i="1" dirty="0" smtClean="0"/>
              <a:t>Luca </a:t>
            </a:r>
            <a:r>
              <a:rPr lang="en-GB" sz="2000" i="1" dirty="0" err="1" smtClean="0"/>
              <a:t>Pescatore</a:t>
            </a:r>
            <a:endParaRPr lang="en-GB" sz="2000" i="1" dirty="0" smtClean="0"/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NA62 students and postdocs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000" dirty="0" smtClean="0"/>
              <a:t> </a:t>
            </a:r>
            <a:r>
              <a:rPr lang="en-GB" sz="2000" i="1" dirty="0" err="1" smtClean="0"/>
              <a:t>Karim</a:t>
            </a:r>
            <a:r>
              <a:rPr lang="en-GB" sz="2000" i="1" dirty="0" smtClean="0"/>
              <a:t> </a:t>
            </a:r>
            <a:r>
              <a:rPr lang="en-GB" sz="2000" i="1" dirty="0" err="1" smtClean="0"/>
              <a:t>Massri</a:t>
            </a:r>
            <a:r>
              <a:rPr lang="en-GB" sz="2000" i="1" dirty="0" smtClean="0"/>
              <a:t>, Francis </a:t>
            </a:r>
            <a:r>
              <a:rPr lang="en-GB" sz="2000" i="1" dirty="0" err="1" smtClean="0"/>
              <a:t>Newson</a:t>
            </a:r>
            <a:r>
              <a:rPr lang="en-GB" sz="2000" i="1" dirty="0" smtClean="0"/>
              <a:t>, Dr Angela Romano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Birmingham University Conference Service – </a:t>
            </a:r>
            <a:r>
              <a:rPr lang="en-GB" sz="2000" i="1" dirty="0" smtClean="0"/>
              <a:t>Rooms and Catering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City of Birmingham Convention Bureau - </a:t>
            </a:r>
            <a:r>
              <a:rPr lang="en-GB" sz="2000" i="1" dirty="0" smtClean="0"/>
              <a:t>Hotels</a:t>
            </a:r>
          </a:p>
          <a:p>
            <a:pPr eaLnBrk="1" hangingPunct="1">
              <a:lnSpc>
                <a:spcPct val="90000"/>
              </a:lnSpc>
            </a:pPr>
            <a:r>
              <a:rPr lang="en-GB" sz="2000" dirty="0" smtClean="0"/>
              <a:t>Birmingham Botanical Gardens</a:t>
            </a:r>
          </a:p>
          <a:p>
            <a:pPr eaLnBrk="1" hangingPunct="1">
              <a:lnSpc>
                <a:spcPct val="90000"/>
              </a:lnSpc>
            </a:pPr>
            <a:endParaRPr lang="en-GB" sz="2000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301" y="1035916"/>
            <a:ext cx="6081311" cy="4062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Special Thanks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ALICE Students</a:t>
            </a:r>
          </a:p>
          <a:p>
            <a:pPr lvl="1"/>
            <a:r>
              <a:rPr lang="en-GB" dirty="0" smtClean="0"/>
              <a:t>Didier Alexandre, Luke </a:t>
            </a:r>
            <a:r>
              <a:rPr lang="en-GB" dirty="0" err="1" smtClean="0"/>
              <a:t>Hanratty</a:t>
            </a:r>
            <a:r>
              <a:rPr lang="en-GB" dirty="0" smtClean="0"/>
              <a:t>, Graham Lee, Arvinder Palaha, Patrick Scott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71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Dinner – Botanical Gardens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GB" sz="2400" dirty="0" smtClean="0"/>
              <a:t>Not the first people to hold a conference dinner in the Botanical Gardens!</a:t>
            </a:r>
          </a:p>
        </p:txBody>
      </p:sp>
      <p:pic>
        <p:nvPicPr>
          <p:cNvPr id="30730" name="Picture 10" descr="g8Bh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689" y="2119647"/>
            <a:ext cx="4175125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95323" y="543748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Weather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7665" y="1430357"/>
            <a:ext cx="7772400" cy="1973855"/>
          </a:xfrm>
        </p:spPr>
        <p:txBody>
          <a:bodyPr/>
          <a:lstStyle/>
          <a:p>
            <a:pPr eaLnBrk="1" hangingPunct="1"/>
            <a:r>
              <a:rPr lang="en-GB" sz="1800" dirty="0" smtClean="0"/>
              <a:t>We have been very lucky</a:t>
            </a:r>
          </a:p>
          <a:p>
            <a:pPr eaLnBrk="1" hangingPunct="1"/>
            <a:r>
              <a:rPr lang="en-GB" sz="1800" dirty="0" smtClean="0"/>
              <a:t>Unexpected weather given very cold spring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410" y="4207697"/>
            <a:ext cx="4000500" cy="2276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8" y="4207697"/>
            <a:ext cx="3895725" cy="22764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0501" y="3558774"/>
            <a:ext cx="1732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0" dirty="0" smtClean="0">
                <a:solidFill>
                  <a:srgbClr val="0000FF"/>
                </a:solidFill>
                <a:latin typeface="+mj-lt"/>
              </a:rPr>
              <a:t>Temperature</a:t>
            </a:r>
            <a:endParaRPr lang="en-GB" sz="2400" i="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51933" y="3558774"/>
            <a:ext cx="1173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i="0" dirty="0" smtClean="0">
                <a:solidFill>
                  <a:srgbClr val="0000FF"/>
                </a:solidFill>
                <a:latin typeface="+mj-lt"/>
              </a:rPr>
              <a:t>Rainfall</a:t>
            </a:r>
            <a:endParaRPr lang="en-GB" sz="2400" i="0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2060154" y="4352315"/>
            <a:ext cx="220337" cy="198304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6228623" y="5813884"/>
            <a:ext cx="220337" cy="198304"/>
          </a:xfrm>
          <a:prstGeom prst="ellipse">
            <a:avLst/>
          </a:prstGeom>
          <a:solidFill>
            <a:schemeClr val="accent1"/>
          </a:solidFill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7240" y="1932581"/>
            <a:ext cx="6565708" cy="4687919"/>
            <a:chOff x="1177240" y="1932581"/>
            <a:chExt cx="6565708" cy="4687919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7240" y="1932581"/>
              <a:ext cx="6251070" cy="417571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1177240" y="6097280"/>
              <a:ext cx="6565708" cy="523220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 rtlCol="0">
              <a:spAutoFit/>
            </a:bodyPr>
            <a:lstStyle/>
            <a:p>
              <a:r>
                <a:rPr lang="en-GB" i="0" dirty="0" smtClean="0">
                  <a:solidFill>
                    <a:srgbClr val="FF3300"/>
                  </a:solidFill>
                </a:rPr>
                <a:t>Day we inspected Arts Faculty Buildings</a:t>
              </a:r>
              <a:endParaRPr lang="en-GB" i="0" dirty="0">
                <a:solidFill>
                  <a:srgbClr val="FF33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Conference but one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During this meeting, the IAC decided that the conference after SQM2015 in </a:t>
            </a:r>
            <a:r>
              <a:rPr lang="en-GB" dirty="0" err="1" smtClean="0"/>
              <a:t>Dubna</a:t>
            </a:r>
            <a:r>
              <a:rPr lang="en-GB" dirty="0" smtClean="0"/>
              <a:t> would be held in Berkeley, probably in 2016.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35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Clark </a:t>
            </a:r>
            <a:r>
              <a:rPr lang="en-US" dirty="0" err="1" smtClean="0"/>
              <a:t>Keer</a:t>
            </a:r>
            <a:r>
              <a:rPr lang="en-US" smtClean="0"/>
              <a:t> Campus -  Berkeley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778000" y="30226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sqm99_pic.pdf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l="6531" b="8634"/>
              <a:stretch>
                <a:fillRect/>
              </a:stretch>
            </p:blipFill>
          </mc:Choice>
          <mc:Fallback>
            <p:blipFill>
              <a:blip r:embed="rId3"/>
              <a:srcRect l="6531" b="8634"/>
              <a:stretch>
                <a:fillRect/>
              </a:stretch>
            </p:blipFill>
          </mc:Fallback>
        </mc:AlternateContent>
        <p:spPr>
          <a:xfrm rot="16200000">
            <a:off x="1307638" y="899520"/>
            <a:ext cx="4380414" cy="55415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8553" y="6248400"/>
            <a:ext cx="6758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SQM2000 – you might have been there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753340" y="2357610"/>
            <a:ext cx="196560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Next </a:t>
            </a:r>
          </a:p>
          <a:p>
            <a:r>
              <a:rPr lang="en-GB" dirty="0" smtClean="0"/>
              <a:t>conference</a:t>
            </a:r>
          </a:p>
          <a:p>
            <a:r>
              <a:rPr lang="en-GB" dirty="0" smtClean="0"/>
              <a:t>but one!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63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99FFFF"/>
      </a:lt1>
      <a:dk2>
        <a:srgbClr val="660033"/>
      </a:dk2>
      <a:lt2>
        <a:srgbClr val="000000"/>
      </a:lt2>
      <a:accent1>
        <a:srgbClr val="FFFFFF"/>
      </a:accent1>
      <a:accent2>
        <a:srgbClr val="99FFFF"/>
      </a:accent2>
      <a:accent3>
        <a:srgbClr val="CAFFFF"/>
      </a:accent3>
      <a:accent4>
        <a:srgbClr val="000000"/>
      </a:accent4>
      <a:accent5>
        <a:srgbClr val="FFFFFF"/>
      </a:accent5>
      <a:accent6>
        <a:srgbClr val="8AE7E7"/>
      </a:accent6>
      <a:hlink>
        <a:srgbClr val="660033"/>
      </a:hlink>
      <a:folHlink>
        <a:srgbClr val="4C0026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664</TotalTime>
  <Words>250</Words>
  <Application>Microsoft Office PowerPoint</Application>
  <PresentationFormat>On-screen Show (4:3)</PresentationFormat>
  <Paragraphs>53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SQM2013 Conference at Birmingham</vt:lpstr>
      <vt:lpstr>Statistics</vt:lpstr>
      <vt:lpstr>Representation by Country</vt:lpstr>
      <vt:lpstr>Thanks</vt:lpstr>
      <vt:lpstr>Special Thanks</vt:lpstr>
      <vt:lpstr>Dinner – Botanical Gardens</vt:lpstr>
      <vt:lpstr>Weather</vt:lpstr>
      <vt:lpstr>Next Conference but one</vt:lpstr>
      <vt:lpstr>Clark Keer Campus -  Berkeley</vt:lpstr>
      <vt:lpstr>SQM2013</vt:lpstr>
    </vt:vector>
  </TitlesOfParts>
  <Company>The University of Birmingham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Binder</dc:creator>
  <cp:lastModifiedBy>Orlando Villalobos Baillie</cp:lastModifiedBy>
  <cp:revision>65</cp:revision>
  <dcterms:created xsi:type="dcterms:W3CDTF">2005-06-08T10:36:09Z</dcterms:created>
  <dcterms:modified xsi:type="dcterms:W3CDTF">2013-07-27T09:44:22Z</dcterms:modified>
</cp:coreProperties>
</file>