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97" r:id="rId2"/>
    <p:sldId id="666" r:id="rId3"/>
    <p:sldId id="673" r:id="rId4"/>
    <p:sldId id="667" r:id="rId5"/>
    <p:sldId id="668" r:id="rId6"/>
    <p:sldId id="672" r:id="rId7"/>
    <p:sldId id="663" r:id="rId8"/>
    <p:sldId id="578" r:id="rId9"/>
    <p:sldId id="772" r:id="rId10"/>
    <p:sldId id="773" r:id="rId11"/>
    <p:sldId id="671" r:id="rId12"/>
    <p:sldId id="731" r:id="rId13"/>
    <p:sldId id="777" r:id="rId14"/>
    <p:sldId id="638" r:id="rId15"/>
    <p:sldId id="770" r:id="rId16"/>
    <p:sldId id="771" r:id="rId17"/>
    <p:sldId id="816" r:id="rId18"/>
    <p:sldId id="640" r:id="rId19"/>
    <p:sldId id="779" r:id="rId20"/>
    <p:sldId id="782" r:id="rId21"/>
    <p:sldId id="787" r:id="rId22"/>
    <p:sldId id="819" r:id="rId23"/>
    <p:sldId id="789" r:id="rId24"/>
    <p:sldId id="795" r:id="rId25"/>
    <p:sldId id="797" r:id="rId26"/>
    <p:sldId id="801" r:id="rId27"/>
    <p:sldId id="786" r:id="rId28"/>
    <p:sldId id="814" r:id="rId29"/>
    <p:sldId id="815" r:id="rId30"/>
    <p:sldId id="808" r:id="rId31"/>
    <p:sldId id="812" r:id="rId32"/>
    <p:sldId id="820" r:id="rId33"/>
    <p:sldId id="810" r:id="rId34"/>
    <p:sldId id="824" r:id="rId35"/>
    <p:sldId id="823" r:id="rId36"/>
    <p:sldId id="807" r:id="rId37"/>
    <p:sldId id="821" r:id="rId38"/>
    <p:sldId id="825" r:id="rId39"/>
    <p:sldId id="826" r:id="rId40"/>
    <p:sldId id="827" r:id="rId41"/>
    <p:sldId id="828" r:id="rId42"/>
    <p:sldId id="802" r:id="rId43"/>
    <p:sldId id="803" r:id="rId44"/>
    <p:sldId id="804" r:id="rId45"/>
    <p:sldId id="805" r:id="rId46"/>
    <p:sldId id="806" r:id="rId47"/>
  </p:sldIdLst>
  <p:sldSz cx="9144000" cy="6858000" type="screen4x3"/>
  <p:notesSz cx="7010400" cy="9296400"/>
  <p:defaultTextStyle>
    <a:defPPr>
      <a:defRPr lang="zh-CN"/>
    </a:defPPr>
    <a:lvl1pPr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800000"/>
    <a:srgbClr val="993300"/>
    <a:srgbClr val="FF00FF"/>
    <a:srgbClr val="CC00CC"/>
    <a:srgbClr val="29F750"/>
    <a:srgbClr val="FF9797"/>
    <a:srgbClr val="FF5353"/>
    <a:srgbClr val="FFC5C5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9443" autoAdjust="0"/>
  </p:normalViewPr>
  <p:slideViewPr>
    <p:cSldViewPr>
      <p:cViewPr>
        <p:scale>
          <a:sx n="75" d="100"/>
          <a:sy n="75" d="100"/>
        </p:scale>
        <p:origin x="-10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3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t" anchorCtr="0" compatLnSpc="1">
            <a:prstTxWarp prst="textNoShape">
              <a:avLst/>
            </a:prstTxWarp>
          </a:bodyPr>
          <a:lstStyle>
            <a:lvl1pPr algn="l"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19353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934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t" anchorCtr="0" compatLnSpc="1">
            <a:prstTxWarp prst="textNoShape">
              <a:avLst/>
            </a:prstTxWarp>
          </a:bodyPr>
          <a:lstStyle>
            <a:lvl1pPr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19354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22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b" anchorCtr="0" compatLnSpc="1">
            <a:prstTxWarp prst="textNoShape">
              <a:avLst/>
            </a:prstTxWarp>
          </a:bodyPr>
          <a:lstStyle>
            <a:lvl1pPr algn="l"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19354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934" y="88322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b" anchorCtr="0" compatLnSpc="1">
            <a:prstTxWarp prst="textNoShape">
              <a:avLst/>
            </a:prstTxWarp>
          </a:bodyPr>
          <a:lstStyle>
            <a:lvl1pPr defTabSz="928637">
              <a:defRPr sz="1200"/>
            </a:lvl1pPr>
          </a:lstStyle>
          <a:p>
            <a:fld id="{68C6E874-DFB3-4A49-BCFE-8F9A8CA5831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t" anchorCtr="0" compatLnSpc="1">
            <a:prstTxWarp prst="textNoShape">
              <a:avLst/>
            </a:prstTxWarp>
          </a:bodyPr>
          <a:lstStyle>
            <a:lvl1pPr algn="l"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934" y="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t" anchorCtr="0" compatLnSpc="1">
            <a:prstTxWarp prst="textNoShape">
              <a:avLst/>
            </a:prstTxWarp>
          </a:bodyPr>
          <a:lstStyle>
            <a:lvl1pPr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474" y="4416116"/>
            <a:ext cx="5139460" cy="418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22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b" anchorCtr="0" compatLnSpc="1">
            <a:prstTxWarp prst="textNoShape">
              <a:avLst/>
            </a:prstTxWarp>
          </a:bodyPr>
          <a:lstStyle>
            <a:lvl1pPr algn="l" defTabSz="928637">
              <a:defRPr sz="1200"/>
            </a:lvl1pPr>
          </a:lstStyle>
          <a:p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934" y="8832221"/>
            <a:ext cx="3037466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89" tIns="46394" rIns="92789" bIns="46394" numCol="1" anchor="b" anchorCtr="0" compatLnSpc="1">
            <a:prstTxWarp prst="textNoShape">
              <a:avLst/>
            </a:prstTxWarp>
          </a:bodyPr>
          <a:lstStyle>
            <a:lvl1pPr defTabSz="928637">
              <a:defRPr sz="1200"/>
            </a:lvl1pPr>
          </a:lstStyle>
          <a:p>
            <a:fld id="{D0B4387F-57BD-4908-A6D3-257DBB6E436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4275" y="695325"/>
            <a:ext cx="4652963" cy="3489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040" y="4415792"/>
            <a:ext cx="5608320" cy="418338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898" tIns="45949" rIns="91898" bIns="45949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429"/>
            <a:ext cx="5608320" cy="4183064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429"/>
            <a:ext cx="560832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429"/>
            <a:ext cx="5608320" cy="4183064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429"/>
            <a:ext cx="560832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 txBox="1">
            <a:spLocks noGrp="1" noChangeArrowheads="1"/>
          </p:cNvSpPr>
          <p:nvPr/>
        </p:nvSpPr>
        <p:spPr bwMode="auto">
          <a:xfrm>
            <a:off x="1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defTabSz="923925"/>
            <a:r>
              <a:rPr kumimoji="0" lang="en-US" altLang="zh-CN" sz="1200">
                <a:latin typeface="Arial" pitchFamily="34" charset="0"/>
              </a:rPr>
              <a:t>Introduction</a:t>
            </a: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3970377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algn="r" defTabSz="923925"/>
            <a:fld id="{3A9BD324-2294-4EA7-ABC5-4DDC567A8E16}" type="slidenum">
              <a:rPr kumimoji="0" lang="en-US" altLang="zh-CN" sz="1200">
                <a:latin typeface="Arial" pitchFamily="34" charset="0"/>
              </a:rPr>
              <a:pPr algn="r" defTabSz="923925"/>
              <a:t>2</a:t>
            </a:fld>
            <a:endParaRPr kumimoji="0" lang="en-US" altLang="zh-CN" sz="1200">
              <a:latin typeface="Arial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8500"/>
            <a:ext cx="4648200" cy="3486150"/>
          </a:xfrm>
          <a:solidFill>
            <a:srgbClr val="FFFFFF"/>
          </a:solidFill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248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731" tIns="46365" rIns="92731" bIns="46365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 txBox="1">
            <a:spLocks noGrp="1" noChangeArrowheads="1"/>
          </p:cNvSpPr>
          <p:nvPr/>
        </p:nvSpPr>
        <p:spPr bwMode="auto">
          <a:xfrm>
            <a:off x="1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defTabSz="923925"/>
            <a:r>
              <a:rPr kumimoji="0" lang="en-US" altLang="zh-CN" sz="1200">
                <a:latin typeface="Arial" pitchFamily="34" charset="0"/>
              </a:rPr>
              <a:t>Introduction</a:t>
            </a: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3970377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algn="r" defTabSz="923925"/>
            <a:fld id="{3A9BD324-2294-4EA7-ABC5-4DDC567A8E16}" type="slidenum">
              <a:rPr kumimoji="0" lang="en-US" altLang="zh-CN" sz="1200">
                <a:latin typeface="Arial" pitchFamily="34" charset="0"/>
              </a:rPr>
              <a:pPr algn="r" defTabSz="923925"/>
              <a:t>4</a:t>
            </a:fld>
            <a:endParaRPr kumimoji="0" lang="en-US" altLang="zh-CN" sz="1200">
              <a:latin typeface="Arial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8500"/>
            <a:ext cx="4648200" cy="3486150"/>
          </a:xfrm>
          <a:solidFill>
            <a:srgbClr val="FFFFFF"/>
          </a:solidFill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248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731" tIns="46365" rIns="92731" bIns="46365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 txBox="1">
            <a:spLocks noGrp="1" noChangeArrowheads="1"/>
          </p:cNvSpPr>
          <p:nvPr/>
        </p:nvSpPr>
        <p:spPr bwMode="auto">
          <a:xfrm>
            <a:off x="1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defTabSz="923925"/>
            <a:r>
              <a:rPr kumimoji="0" lang="en-US" altLang="zh-CN" sz="1200">
                <a:latin typeface="Arial" pitchFamily="34" charset="0"/>
              </a:rPr>
              <a:t>Introduction</a:t>
            </a: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3970377" y="8830688"/>
            <a:ext cx="3038386" cy="4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2" tIns="46281" rIns="92562" bIns="46281" anchor="b"/>
          <a:lstStyle/>
          <a:p>
            <a:pPr algn="r" defTabSz="923925"/>
            <a:fld id="{3A9BD324-2294-4EA7-ABC5-4DDC567A8E16}" type="slidenum">
              <a:rPr kumimoji="0" lang="en-US" altLang="zh-CN" sz="1200">
                <a:latin typeface="Arial" pitchFamily="34" charset="0"/>
              </a:rPr>
              <a:pPr algn="r" defTabSz="923925"/>
              <a:t>5</a:t>
            </a:fld>
            <a:endParaRPr kumimoji="0" lang="en-US" altLang="zh-CN" sz="1200">
              <a:latin typeface="Arial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8500"/>
            <a:ext cx="4648200" cy="3486150"/>
          </a:xfrm>
          <a:solidFill>
            <a:srgbClr val="FFFFFF"/>
          </a:solidFill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88"/>
            <a:ext cx="5608320" cy="418248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731" tIns="46365" rIns="92731" bIns="46365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6913"/>
            <a:ext cx="4651375" cy="3487737"/>
          </a:xfrm>
          <a:solidFill>
            <a:srgbClr val="FFFFFF"/>
          </a:solidFill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90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10" tIns="45704" rIns="91410" bIns="45704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6913"/>
            <a:ext cx="4651375" cy="3487737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90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10" tIns="45704" rIns="91410" bIns="45704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49787" cy="3486150"/>
          </a:xfrm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429"/>
            <a:ext cx="560832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898" tIns="45949" rIns="91898" bIns="45949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6913"/>
            <a:ext cx="4651375" cy="3487737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090"/>
            <a:ext cx="5608320" cy="4183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10" tIns="45704" rIns="91410" bIns="45704"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9787" cy="3487737"/>
          </a:xfrm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394" tIns="46197" rIns="92394" bIns="46197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5B0841-21C4-42A5-8FFD-1A1ED8796B5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12201E-31C4-42F0-A915-EC5CA84CD4A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4F1242-8E94-4BC3-9D27-44D4CF671F5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F3A9AB-A3B6-4FC6-91B8-05319890BC9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C17F7C-7AA8-4A1E-BF90-8F895A0EAF7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83319C-099A-452C-A4AA-53F1985A434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E998B3-D3ED-4FC1-8E28-FF13DE39F81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BE2636-4187-4483-843D-2C2EAC4C3B2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1AD4D7-D0E4-41FC-8A30-5F3640A6C4E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252C59-69F4-41F1-B1F2-90FE5B28546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7F49A7-93C0-4342-A9C9-23BF5F52A7C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4FA928-FE76-4324-8755-5199E137174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CD491D-C976-4ED7-B0C3-CBC4056761E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4934A07-89AB-4B91-AC42-1553F027E20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8.bin"/><Relationship Id="rId12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6.bin"/><Relationship Id="rId10" Type="http://schemas.openxmlformats.org/officeDocument/2006/relationships/oleObject" Target="../embeddings/oleObject21.bin"/><Relationship Id="rId4" Type="http://schemas.openxmlformats.org/officeDocument/2006/relationships/image" Target="../media/image29.png"/><Relationship Id="rId9" Type="http://schemas.openxmlformats.org/officeDocument/2006/relationships/oleObject" Target="../embeddings/oleObject2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6.png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39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e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oleObject" Target="../embeddings/oleObject36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15"/>
          <p:cNvSpPr txBox="1">
            <a:spLocks noChangeArrowheads="1"/>
          </p:cNvSpPr>
          <p:nvPr/>
        </p:nvSpPr>
        <p:spPr bwMode="auto">
          <a:xfrm>
            <a:off x="1219200" y="4495800"/>
            <a:ext cx="65532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altLang="zh-CN" b="1" dirty="0" smtClean="0">
                <a:solidFill>
                  <a:schemeClr val="accent6"/>
                </a:solidFill>
              </a:rPr>
              <a:t>SQM 2013</a:t>
            </a:r>
          </a:p>
          <a:p>
            <a:pPr algn="ctr">
              <a:spcBef>
                <a:spcPct val="50000"/>
              </a:spcBef>
            </a:pPr>
            <a:r>
              <a:rPr kumimoji="0" lang="en-US" altLang="zh-CN" b="1" dirty="0" smtClean="0">
                <a:solidFill>
                  <a:schemeClr val="accent6"/>
                </a:solidFill>
              </a:rPr>
              <a:t>Birmingham, UK, July  22- 27, 2013 </a:t>
            </a:r>
          </a:p>
        </p:txBody>
      </p:sp>
      <p:sp>
        <p:nvSpPr>
          <p:cNvPr id="24587" name="Text Box 15"/>
          <p:cNvSpPr txBox="1">
            <a:spLocks noChangeArrowheads="1"/>
          </p:cNvSpPr>
          <p:nvPr/>
        </p:nvSpPr>
        <p:spPr bwMode="auto">
          <a:xfrm>
            <a:off x="7772400" y="6461125"/>
            <a:ext cx="137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07</a:t>
            </a:r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</a:rPr>
              <a:t>/25/2013</a:t>
            </a:r>
            <a:endParaRPr lang="en-US" altLang="zh-CN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1219200" y="1295400"/>
            <a:ext cx="6705600" cy="1151597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solidFill>
                  <a:srgbClr val="C00000"/>
                </a:solidFill>
              </a:rPr>
              <a:t>QGP Viscosity &amp; Elliptic Flow for</a:t>
            </a:r>
          </a:p>
          <a:p>
            <a:pPr algn="ctr">
              <a:lnSpc>
                <a:spcPts val="2500"/>
              </a:lnSpc>
              <a:spcBef>
                <a:spcPct val="50000"/>
              </a:spcBef>
            </a:pPr>
            <a:r>
              <a:rPr lang="en-US" sz="3200" b="1" dirty="0" smtClean="0">
                <a:solidFill>
                  <a:srgbClr val="C00000"/>
                </a:solidFill>
              </a:rPr>
              <a:t>Multi-strange Hadrons  </a:t>
            </a:r>
            <a:endParaRPr lang="en-US" sz="3200" b="1" dirty="0" smtClean="0">
              <a:solidFill>
                <a:srgbClr val="C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4588" name="Text Box 8"/>
          <p:cNvSpPr txBox="1">
            <a:spLocks noChangeArrowheads="1"/>
          </p:cNvSpPr>
          <p:nvPr/>
        </p:nvSpPr>
        <p:spPr bwMode="auto">
          <a:xfrm>
            <a:off x="2743200" y="3200400"/>
            <a:ext cx="3505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zh-CN" sz="2400" b="1" dirty="0" err="1" smtClean="0">
                <a:solidFill>
                  <a:srgbClr val="990099"/>
                </a:solidFill>
                <a:latin typeface="Arial" charset="0"/>
              </a:rPr>
              <a:t>Huichao</a:t>
            </a:r>
            <a:r>
              <a:rPr kumimoji="0" lang="en-US" altLang="zh-CN" sz="2400" b="1" dirty="0" smtClean="0">
                <a:solidFill>
                  <a:srgbClr val="990099"/>
                </a:solidFill>
                <a:latin typeface="Arial" charset="0"/>
              </a:rPr>
              <a:t> Song</a:t>
            </a:r>
            <a:endParaRPr kumimoji="0" lang="en-US" altLang="zh-CN" sz="2400" b="1" dirty="0" smtClean="0">
              <a:solidFill>
                <a:srgbClr val="990099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743200" y="3657600"/>
            <a:ext cx="3505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zh-CN" sz="2400" b="1" dirty="0" smtClean="0">
                <a:solidFill>
                  <a:srgbClr val="990099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Peking University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47800" y="1905000"/>
            <a:ext cx="6477001" cy="1195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500"/>
              </a:lnSpc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Initial state fluctuations, final state correlations  &amp;  the QGP viscosity </a:t>
            </a:r>
            <a:endParaRPr lang="en-US" altLang="zh-CN" sz="3200" dirty="0">
              <a:solidFill>
                <a:srgbClr val="CC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838200"/>
            <a:ext cx="9144000" cy="3657600"/>
            <a:chOff x="0" y="838200"/>
            <a:chExt cx="9144000" cy="3657600"/>
          </a:xfrm>
        </p:grpSpPr>
        <p:pic>
          <p:nvPicPr>
            <p:cNvPr id="28" name="Picture 27" descr="v2-ecc3b(1).png"/>
            <p:cNvPicPr>
              <a:picLocks noChangeAspect="1"/>
            </p:cNvPicPr>
            <p:nvPr/>
          </p:nvPicPr>
          <p:blipFill>
            <a:blip r:embed="rId4" cstate="print"/>
            <a:srcRect l="2980" t="3333" r="9444" b="52222"/>
            <a:stretch>
              <a:fillRect/>
            </a:stretch>
          </p:blipFill>
          <p:spPr>
            <a:xfrm>
              <a:off x="0" y="838200"/>
              <a:ext cx="9144000" cy="3657600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914400" y="990600"/>
              <a:ext cx="1371600" cy="37510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MC-</a:t>
              </a:r>
              <a:r>
                <a:rPr lang="en-US" b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KLN 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876800" y="990600"/>
              <a:ext cx="1676400" cy="400110"/>
            </a:xfrm>
            <a:prstGeom prst="rect">
              <a:avLst/>
            </a:prstGeom>
            <a:solidFill>
              <a:srgbClr val="FFE5F9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MC-</a:t>
              </a:r>
              <a:r>
                <a:rPr lang="en-US" b="1" dirty="0" err="1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Glauber</a:t>
              </a:r>
              <a:endParaRPr lang="en-US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33800" y="685800"/>
            <a:ext cx="541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H. Song, S. Bass, U. Heinz, T. Hirano, and  C. </a:t>
            </a:r>
            <a:r>
              <a:rPr lang="en-US" sz="1600" dirty="0" err="1" smtClean="0">
                <a:solidFill>
                  <a:srgbClr val="D60093"/>
                </a:solidFill>
                <a:latin typeface="+mn-lt"/>
              </a:rPr>
              <a:t>Shen</a:t>
            </a:r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, PRL2011</a:t>
            </a:r>
            <a:endParaRPr lang="en-US" sz="16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-33338" y="0"/>
            <a:ext cx="9177338" cy="719138"/>
          </a:xfrm>
          <a:prstGeom prst="rect">
            <a:avLst/>
          </a:prstGeom>
          <a:solidFill>
            <a:srgbClr val="A4BBFA"/>
          </a:solidFill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Uncertainties</a:t>
            </a:r>
            <a:r>
              <a:rPr kumimoji="1" lang="en-US" altLang="zh-CN" sz="40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from </a:t>
            </a:r>
            <a:r>
              <a:rPr kumimoji="1" lang="en-US" altLang="zh-CN" sz="40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Initial Conditions</a:t>
            </a:r>
            <a:r>
              <a:rPr kumimoji="1" lang="en-US" altLang="zh-CN" sz="40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1" lang="en-US" altLang="zh-CN" sz="40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47800" y="5410200"/>
            <a:ext cx="670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Main uncertainties come from initial conditions  </a:t>
            </a:r>
            <a:endParaRPr lang="en-US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02947" name="Object 5"/>
          <p:cNvGraphicFramePr>
            <a:graphicFrameLocks noChangeAspect="1"/>
          </p:cNvGraphicFramePr>
          <p:nvPr/>
        </p:nvGraphicFramePr>
        <p:xfrm>
          <a:off x="1903413" y="4691063"/>
          <a:ext cx="5641975" cy="635000"/>
        </p:xfrm>
        <a:graphic>
          <a:graphicData uri="http://schemas.openxmlformats.org/presentationml/2006/ole">
            <p:oleObj spid="_x0000_s2002947" name="Equation" r:id="rId5" imgW="2247840" imgH="241200" progId="Equation.3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685800" y="5867400"/>
            <a:ext cx="769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MC-KLN, larger                 HIGHER value of QGP viscosity  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1000" y="6248400"/>
            <a:ext cx="784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MC-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Glauber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smaller                LOWER value of QGP viscosity  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3733800" y="6492240"/>
            <a:ext cx="533400" cy="1588"/>
          </a:xfrm>
          <a:prstGeom prst="straightConnector1">
            <a:avLst/>
          </a:prstGeom>
          <a:ln w="38100"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 bwMode="auto">
          <a:xfrm>
            <a:off x="3733800" y="6126480"/>
            <a:ext cx="533400" cy="1588"/>
          </a:xfrm>
          <a:prstGeom prst="straightConnector1">
            <a:avLst/>
          </a:prstGeom>
          <a:ln w="38100"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002949" name="Object 2"/>
          <p:cNvGraphicFramePr>
            <a:graphicFrameLocks noChangeAspect="1"/>
          </p:cNvGraphicFramePr>
          <p:nvPr/>
        </p:nvGraphicFramePr>
        <p:xfrm>
          <a:off x="3352800" y="6248400"/>
          <a:ext cx="287338" cy="457200"/>
        </p:xfrm>
        <a:graphic>
          <a:graphicData uri="http://schemas.openxmlformats.org/presentationml/2006/ole">
            <p:oleObj spid="_x0000_s2002949" name="Equation" r:id="rId6" imgW="177480" imgH="215640" progId="Equation.3">
              <p:embed/>
            </p:oleObj>
          </a:graphicData>
        </a:graphic>
      </p:graphicFrame>
      <p:graphicFrame>
        <p:nvGraphicFramePr>
          <p:cNvPr id="2002950" name="Object 2"/>
          <p:cNvGraphicFramePr>
            <a:graphicFrameLocks noChangeAspect="1"/>
          </p:cNvGraphicFramePr>
          <p:nvPr/>
        </p:nvGraphicFramePr>
        <p:xfrm>
          <a:off x="3276600" y="5867400"/>
          <a:ext cx="287338" cy="457200"/>
        </p:xfrm>
        <a:graphic>
          <a:graphicData uri="http://schemas.openxmlformats.org/presentationml/2006/ole">
            <p:oleObj spid="_x0000_s2002950" name="Equation" r:id="rId7" imgW="17748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6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06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MC-KLN &amp; MC-</a:t>
            </a:r>
            <a:r>
              <a:rPr lang="en-US" altLang="zh-CN" sz="3600" dirty="0" err="1" smtClean="0"/>
              <a:t>Glauber</a:t>
            </a:r>
            <a:r>
              <a:rPr lang="en-US" altLang="zh-CN" sz="3600" dirty="0" smtClean="0"/>
              <a:t> initializations &amp; V</a:t>
            </a:r>
            <a:r>
              <a:rPr lang="en-US" altLang="zh-CN" sz="1600" b="1" dirty="0" smtClean="0"/>
              <a:t>3</a:t>
            </a:r>
            <a:r>
              <a:rPr lang="en-US" altLang="zh-CN" sz="3600" dirty="0" smtClean="0"/>
              <a:t>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629400" y="762000"/>
            <a:ext cx="2286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solidFill>
                  <a:srgbClr val="CC00CC"/>
                </a:solidFill>
                <a:cs typeface="Arial" pitchFamily="34" charset="0"/>
              </a:rPr>
              <a:t>Qiu</a:t>
            </a:r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, </a:t>
            </a:r>
            <a:r>
              <a:rPr lang="en-US" sz="1600" dirty="0" err="1" smtClean="0">
                <a:solidFill>
                  <a:srgbClr val="CC00CC"/>
                </a:solidFill>
                <a:cs typeface="Arial" pitchFamily="34" charset="0"/>
              </a:rPr>
              <a:t>Shen</a:t>
            </a:r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 &amp; Heinz 2011</a:t>
            </a:r>
            <a:endParaRPr lang="en-US" sz="1600" dirty="0">
              <a:solidFill>
                <a:srgbClr val="CC00CC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8600" y="762000"/>
            <a:ext cx="388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B050"/>
                </a:solidFill>
              </a:rPr>
              <a:t>Pure viscous hydro simulations :</a:t>
            </a: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228600" y="6248400"/>
            <a:ext cx="8915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latin typeface="Arial" pitchFamily="34" charset="0"/>
              </a:rPr>
              <a:t>     </a:t>
            </a:r>
            <a:r>
              <a:rPr lang="en-US" altLang="zh-CN" sz="1600" dirty="0" smtClean="0">
                <a:latin typeface="Arial" pitchFamily="34" charset="0"/>
              </a:rPr>
              <a:t>V</a:t>
            </a:r>
            <a:r>
              <a:rPr lang="en-US" altLang="zh-CN" sz="1000" b="1" dirty="0" smtClean="0">
                <a:latin typeface="Arial" pitchFamily="34" charset="0"/>
              </a:rPr>
              <a:t>3 </a:t>
            </a:r>
            <a:r>
              <a:rPr lang="en-US" altLang="zh-CN" sz="1800" dirty="0" smtClean="0">
                <a:latin typeface="Arial" pitchFamily="34" charset="0"/>
              </a:rPr>
              <a:t>prefer </a:t>
            </a:r>
            <a:r>
              <a:rPr lang="en-US" altLang="zh-CN" sz="1800" dirty="0" smtClean="0">
                <a:solidFill>
                  <a:srgbClr val="C00000"/>
                </a:solidFill>
                <a:latin typeface="Arial" pitchFamily="34" charset="0"/>
              </a:rPr>
              <a:t>lower value of QGP viscosity  </a:t>
            </a:r>
            <a:endParaRPr lang="en-US" sz="1800" dirty="0">
              <a:solidFill>
                <a:srgbClr val="C00000"/>
              </a:solidFill>
            </a:endParaRP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838200" y="1143000"/>
          <a:ext cx="880533" cy="609600"/>
        </p:xfrm>
        <a:graphic>
          <a:graphicData uri="http://schemas.openxmlformats.org/presentationml/2006/ole">
            <p:oleObj spid="_x0000_s2185217" name="Equation" r:id="rId5" imgW="393480" imgH="215640" progId="Equation.3">
              <p:embed/>
            </p:oleObj>
          </a:graphicData>
        </a:graphic>
      </p:graphicFrame>
      <p:graphicFrame>
        <p:nvGraphicFramePr>
          <p:cNvPr id="2185218" name="Object 2"/>
          <p:cNvGraphicFramePr>
            <a:graphicFrameLocks noChangeAspect="1"/>
          </p:cNvGraphicFramePr>
          <p:nvPr/>
        </p:nvGraphicFramePr>
        <p:xfrm>
          <a:off x="5334000" y="1143000"/>
          <a:ext cx="881063" cy="609600"/>
        </p:xfrm>
        <a:graphic>
          <a:graphicData uri="http://schemas.openxmlformats.org/presentationml/2006/ole">
            <p:oleObj spid="_x0000_s2185218" name="Equation" r:id="rId6" imgW="393480" imgH="215640" progId="Equation.3">
              <p:embed/>
            </p:oleObj>
          </a:graphicData>
        </a:graphic>
      </p:graphicFrame>
      <p:graphicFrame>
        <p:nvGraphicFramePr>
          <p:cNvPr id="2185219" name="Object 2"/>
          <p:cNvGraphicFramePr>
            <a:graphicFrameLocks noChangeAspect="1"/>
          </p:cNvGraphicFramePr>
          <p:nvPr/>
        </p:nvGraphicFramePr>
        <p:xfrm>
          <a:off x="838200" y="3030538"/>
          <a:ext cx="881063" cy="646112"/>
        </p:xfrm>
        <a:graphic>
          <a:graphicData uri="http://schemas.openxmlformats.org/presentationml/2006/ole">
            <p:oleObj spid="_x0000_s2185219" name="Equation" r:id="rId7" imgW="393480" imgH="228600" progId="Equation.3">
              <p:embed/>
            </p:oleObj>
          </a:graphicData>
        </a:graphic>
      </p:graphicFrame>
      <p:graphicFrame>
        <p:nvGraphicFramePr>
          <p:cNvPr id="2185220" name="Object 4"/>
          <p:cNvGraphicFramePr>
            <a:graphicFrameLocks noChangeAspect="1"/>
          </p:cNvGraphicFramePr>
          <p:nvPr/>
        </p:nvGraphicFramePr>
        <p:xfrm>
          <a:off x="5410200" y="3048000"/>
          <a:ext cx="881063" cy="646112"/>
        </p:xfrm>
        <a:graphic>
          <a:graphicData uri="http://schemas.openxmlformats.org/presentationml/2006/ole">
            <p:oleObj spid="_x0000_s2185220" name="Equation" r:id="rId8" imgW="393480" imgH="228600" progId="Equation.3">
              <p:embed/>
            </p:oleObj>
          </a:graphicData>
        </a:graphic>
      </p:graphicFrame>
      <p:graphicFrame>
        <p:nvGraphicFramePr>
          <p:cNvPr id="2185222" name="Object 2"/>
          <p:cNvGraphicFramePr>
            <a:graphicFrameLocks noChangeAspect="1"/>
          </p:cNvGraphicFramePr>
          <p:nvPr/>
        </p:nvGraphicFramePr>
        <p:xfrm>
          <a:off x="533400" y="2743200"/>
          <a:ext cx="2057400" cy="351364"/>
        </p:xfrm>
        <a:graphic>
          <a:graphicData uri="http://schemas.openxmlformats.org/presentationml/2006/ole">
            <p:oleObj spid="_x0000_s2185222" name="Equation" r:id="rId9" imgW="1498320" imgH="203040" progId="Equation.3">
              <p:embed/>
            </p:oleObj>
          </a:graphicData>
        </a:graphic>
      </p:graphicFrame>
      <p:graphicFrame>
        <p:nvGraphicFramePr>
          <p:cNvPr id="2185223" name="Object 2"/>
          <p:cNvGraphicFramePr>
            <a:graphicFrameLocks noChangeAspect="1"/>
          </p:cNvGraphicFramePr>
          <p:nvPr/>
        </p:nvGraphicFramePr>
        <p:xfrm>
          <a:off x="533400" y="4953000"/>
          <a:ext cx="2057400" cy="350837"/>
        </p:xfrm>
        <a:graphic>
          <a:graphicData uri="http://schemas.openxmlformats.org/presentationml/2006/ole">
            <p:oleObj spid="_x0000_s2185223" name="Equation" r:id="rId10" imgW="1498320" imgH="203040" progId="Equation.3">
              <p:embed/>
            </p:oleObj>
          </a:graphicData>
        </a:graphic>
      </p:graphicFrame>
      <p:graphicFrame>
        <p:nvGraphicFramePr>
          <p:cNvPr id="2185224" name="Object 2"/>
          <p:cNvGraphicFramePr>
            <a:graphicFrameLocks noChangeAspect="1"/>
          </p:cNvGraphicFramePr>
          <p:nvPr/>
        </p:nvGraphicFramePr>
        <p:xfrm>
          <a:off x="5181600" y="4953000"/>
          <a:ext cx="1952625" cy="350838"/>
        </p:xfrm>
        <a:graphic>
          <a:graphicData uri="http://schemas.openxmlformats.org/presentationml/2006/ole">
            <p:oleObj spid="_x0000_s2185224" name="Equation" r:id="rId11" imgW="1422360" imgH="203040" progId="Equation.3">
              <p:embed/>
            </p:oleObj>
          </a:graphicData>
        </a:graphic>
      </p:graphicFrame>
      <p:graphicFrame>
        <p:nvGraphicFramePr>
          <p:cNvPr id="2185225" name="Object 2"/>
          <p:cNvGraphicFramePr>
            <a:graphicFrameLocks noChangeAspect="1"/>
          </p:cNvGraphicFramePr>
          <p:nvPr/>
        </p:nvGraphicFramePr>
        <p:xfrm>
          <a:off x="5181600" y="2743200"/>
          <a:ext cx="1952625" cy="350838"/>
        </p:xfrm>
        <a:graphic>
          <a:graphicData uri="http://schemas.openxmlformats.org/presentationml/2006/ole">
            <p:oleObj spid="_x0000_s2185225" name="Equation" r:id="rId12" imgW="14223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 bwMode="auto">
          <a:xfrm>
            <a:off x="457200" y="5410200"/>
            <a:ext cx="8305800" cy="990600"/>
          </a:xfrm>
          <a:prstGeom prst="rect">
            <a:avLst/>
          </a:prstGeom>
          <a:solidFill>
            <a:srgbClr val="FFF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1000" y="762000"/>
            <a:ext cx="6172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u="sng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Theoretical  Development on Initialization Models:</a:t>
            </a:r>
            <a:r>
              <a:rPr lang="en-US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85800" y="2971800"/>
            <a:ext cx="335280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u="sng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Related  flow </a:t>
            </a:r>
            <a:r>
              <a:rPr lang="en-US" u="sng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Data:   </a:t>
            </a: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7086600" y="3962400"/>
            <a:ext cx="9144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6" name="组合 15"/>
          <p:cNvGrpSpPr/>
          <p:nvPr/>
        </p:nvGrpSpPr>
        <p:grpSpPr>
          <a:xfrm>
            <a:off x="609600" y="5486400"/>
            <a:ext cx="8001000" cy="781110"/>
            <a:chOff x="609600" y="5410200"/>
            <a:chExt cx="8001000" cy="781110"/>
          </a:xfrm>
        </p:grpSpPr>
        <p:sp>
          <p:nvSpPr>
            <p:cNvPr id="18" name="Rectangle 17"/>
            <p:cNvSpPr/>
            <p:nvPr/>
          </p:nvSpPr>
          <p:spPr>
            <a:xfrm>
              <a:off x="609600" y="5791200"/>
              <a:ext cx="70866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dirty="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will constrain initialization models, tightening the limit on</a:t>
              </a:r>
              <a:endParaRPr lang="en-US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graphicFrame>
          <p:nvGraphicFramePr>
            <p:cNvPr id="69" name="Object 3"/>
            <p:cNvGraphicFramePr>
              <a:graphicFrameLocks noChangeAspect="1"/>
            </p:cNvGraphicFramePr>
            <p:nvPr/>
          </p:nvGraphicFramePr>
          <p:xfrm>
            <a:off x="7086600" y="5791200"/>
            <a:ext cx="685800" cy="381000"/>
          </p:xfrm>
          <a:graphic>
            <a:graphicData uri="http://schemas.openxmlformats.org/presentationml/2006/ole">
              <p:oleObj spid="_x0000_s2486274" name="Equation" r:id="rId4" imgW="596880" imgH="241200" progId="Equation.3">
                <p:embed/>
              </p:oleObj>
            </a:graphicData>
          </a:graphic>
        </p:graphicFrame>
        <p:sp>
          <p:nvSpPr>
            <p:cNvPr id="15" name="矩形 14"/>
            <p:cNvSpPr/>
            <p:nvPr/>
          </p:nvSpPr>
          <p:spPr>
            <a:xfrm>
              <a:off x="609600" y="5410200"/>
              <a:ext cx="80010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latin typeface="Arial" pitchFamily="34" charset="0"/>
                  <a:cs typeface="Arial" pitchFamily="34" charset="0"/>
                </a:rPr>
                <a:t>A further study of flow data in different aspects, using e-b-e VISHNU </a:t>
              </a:r>
              <a:endParaRPr lang="zh-CN" altLang="en-US" dirty="0"/>
            </a:p>
          </p:txBody>
        </p:sp>
      </p:grpSp>
      <p:sp>
        <p:nvSpPr>
          <p:cNvPr id="19" name="矩形 18"/>
          <p:cNvSpPr/>
          <p:nvPr/>
        </p:nvSpPr>
        <p:spPr>
          <a:xfrm>
            <a:off x="609600" y="3352800"/>
            <a:ext cx="6096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  <a:cs typeface="Arial" pitchFamily="34" charset="0"/>
              </a:rPr>
              <a:t>-elliptic flow </a:t>
            </a:r>
          </a:p>
          <a:p>
            <a:pPr algn="l"/>
            <a:r>
              <a:rPr lang="en-US" altLang="zh-CN" b="1" dirty="0" smtClean="0">
                <a:solidFill>
                  <a:schemeClr val="accent6"/>
                </a:solidFill>
                <a:cs typeface="Arial" pitchFamily="34" charset="0"/>
              </a:rPr>
              <a:t>-triangular flow  &amp; higher order flow harmonics</a:t>
            </a:r>
          </a:p>
          <a:p>
            <a:pPr algn="l"/>
            <a:r>
              <a:rPr lang="en-US" altLang="zh-CN" b="1" dirty="0" smtClean="0">
                <a:solidFill>
                  <a:schemeClr val="accent6"/>
                </a:solidFill>
                <a:cs typeface="Arial" pitchFamily="34" charset="0"/>
              </a:rPr>
              <a:t>-higher-order event plane  correlations </a:t>
            </a:r>
          </a:p>
          <a:p>
            <a:pPr algn="l"/>
            <a:r>
              <a:rPr lang="en-US" altLang="zh-CN" b="1" dirty="0" smtClean="0">
                <a:solidFill>
                  <a:schemeClr val="accent6"/>
                </a:solidFill>
                <a:cs typeface="Arial" pitchFamily="34" charset="0"/>
              </a:rPr>
              <a:t>-Event by event </a:t>
            </a:r>
            <a:r>
              <a:rPr lang="en-US" altLang="zh-CN" sz="2400" b="1" dirty="0" err="1" smtClean="0">
                <a:solidFill>
                  <a:schemeClr val="accent6"/>
                </a:solidFill>
                <a:cs typeface="Arial" pitchFamily="34" charset="0"/>
              </a:rPr>
              <a:t>v</a:t>
            </a:r>
            <a:r>
              <a:rPr lang="en-US" altLang="zh-CN" sz="1200" b="1" dirty="0" err="1" smtClean="0">
                <a:solidFill>
                  <a:schemeClr val="accent6"/>
                </a:solidFill>
                <a:cs typeface="Arial" pitchFamily="34" charset="0"/>
              </a:rPr>
              <a:t>n</a:t>
            </a:r>
            <a:r>
              <a:rPr lang="en-US" altLang="zh-CN" b="1" dirty="0" smtClean="0">
                <a:solidFill>
                  <a:schemeClr val="accent6"/>
                </a:solidFill>
                <a:cs typeface="Arial" pitchFamily="34" charset="0"/>
              </a:rPr>
              <a:t> distributions</a:t>
            </a:r>
          </a:p>
          <a:p>
            <a:pPr algn="l"/>
            <a:r>
              <a:rPr lang="en-US" altLang="zh-CN" b="1" dirty="0" smtClean="0">
                <a:solidFill>
                  <a:schemeClr val="accent6"/>
                </a:solidFill>
                <a:cs typeface="Arial" pitchFamily="34" charset="0"/>
              </a:rPr>
              <a:t>-</a:t>
            </a:r>
            <a:r>
              <a:rPr lang="en-US" altLang="zh-CN" b="1" dirty="0" err="1" smtClean="0">
                <a:solidFill>
                  <a:schemeClr val="accent6"/>
                </a:solidFill>
                <a:cs typeface="Arial" pitchFamily="34" charset="0"/>
              </a:rPr>
              <a:t>V</a:t>
            </a:r>
            <a:r>
              <a:rPr lang="en-US" altLang="zh-CN" sz="1100" b="1" dirty="0" err="1" smtClean="0">
                <a:solidFill>
                  <a:schemeClr val="accent6"/>
                </a:solidFill>
                <a:cs typeface="Arial" pitchFamily="34" charset="0"/>
              </a:rPr>
              <a:t>n</a:t>
            </a:r>
            <a:r>
              <a:rPr lang="en-US" altLang="zh-CN" sz="1100" b="1" dirty="0" smtClean="0">
                <a:solidFill>
                  <a:schemeClr val="accent6"/>
                </a:solidFill>
                <a:cs typeface="Arial" pitchFamily="34" charset="0"/>
              </a:rPr>
              <a:t> </a:t>
            </a:r>
            <a:r>
              <a:rPr lang="en-US" altLang="zh-CN" b="1" dirty="0" smtClean="0">
                <a:solidFill>
                  <a:schemeClr val="accent6"/>
                </a:solidFill>
                <a:cs typeface="Arial" pitchFamily="34" charset="0"/>
              </a:rPr>
              <a:t> in ultra-central collisions </a:t>
            </a:r>
          </a:p>
          <a:p>
            <a:pPr algn="l"/>
            <a:r>
              <a:rPr lang="en-US" altLang="zh-CN" b="1" dirty="0" smtClean="0">
                <a:solidFill>
                  <a:schemeClr val="accent6"/>
                </a:solidFill>
                <a:cs typeface="Arial" pitchFamily="34" charset="0"/>
              </a:rPr>
              <a:t>… ... </a:t>
            </a:r>
            <a:endParaRPr lang="en-US" altLang="zh-CN" b="1" dirty="0">
              <a:solidFill>
                <a:schemeClr val="accent6"/>
              </a:solidFill>
              <a:cs typeface="Arial" pitchFamily="34" charset="0"/>
            </a:endParaRPr>
          </a:p>
        </p:txBody>
      </p:sp>
      <p:sp>
        <p:nvSpPr>
          <p:cNvPr id="20" name="Rectangle 15"/>
          <p:cNvSpPr/>
          <p:nvPr/>
        </p:nvSpPr>
        <p:spPr>
          <a:xfrm>
            <a:off x="533400" y="1143000"/>
            <a:ext cx="7315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-color charge fluctuations  </a:t>
            </a:r>
            <a:r>
              <a:rPr lang="en-US" dirty="0" smtClean="0">
                <a:solidFill>
                  <a:srgbClr val="006600"/>
                </a:solidFill>
              </a:rPr>
              <a:t>(</a:t>
            </a:r>
            <a:r>
              <a:rPr lang="en-US" altLang="zh-CN" dirty="0" smtClean="0">
                <a:solidFill>
                  <a:srgbClr val="006600"/>
                </a:solidFill>
              </a:rPr>
              <a:t>IP-</a:t>
            </a:r>
            <a:r>
              <a:rPr lang="en-US" altLang="zh-CN" dirty="0" err="1" smtClean="0">
                <a:solidFill>
                  <a:srgbClr val="006600"/>
                </a:solidFill>
              </a:rPr>
              <a:t>Glasma</a:t>
            </a:r>
            <a:r>
              <a:rPr lang="en-US" altLang="zh-CN" dirty="0" smtClean="0">
                <a:solidFill>
                  <a:srgbClr val="006600"/>
                </a:solidFill>
              </a:rPr>
              <a:t>, correlated fluctuations</a:t>
            </a:r>
            <a:r>
              <a:rPr lang="zh-CN" altLang="en-US" dirty="0" smtClean="0">
                <a:solidFill>
                  <a:srgbClr val="006600"/>
                </a:solidFill>
              </a:rPr>
              <a:t>）</a:t>
            </a:r>
            <a:r>
              <a:rPr lang="en-US" dirty="0" smtClean="0">
                <a:solidFill>
                  <a:srgbClr val="006600"/>
                </a:solidFill>
              </a:rPr>
              <a:t>  </a:t>
            </a:r>
          </a:p>
          <a:p>
            <a:pPr algn="l"/>
            <a:r>
              <a:rPr lang="en-US" b="1" dirty="0" smtClean="0">
                <a:solidFill>
                  <a:srgbClr val="006600"/>
                </a:solidFill>
              </a:rPr>
              <a:t> -multiplicity fluctuations  </a:t>
            </a:r>
            <a:r>
              <a:rPr lang="en-US" dirty="0" smtClean="0">
                <a:solidFill>
                  <a:srgbClr val="006600"/>
                </a:solidFill>
              </a:rPr>
              <a:t>for local gluon numbers </a:t>
            </a:r>
          </a:p>
          <a:p>
            <a:pPr algn="l"/>
            <a:r>
              <a:rPr lang="en-US" b="1" dirty="0" smtClean="0">
                <a:solidFill>
                  <a:srgbClr val="006600"/>
                </a:solidFill>
              </a:rPr>
              <a:t> -transverse /longitudinal  flow fluctuations</a:t>
            </a:r>
          </a:p>
          <a:p>
            <a:pPr algn="l"/>
            <a:r>
              <a:rPr lang="en-US" b="1" dirty="0" smtClean="0">
                <a:solidFill>
                  <a:srgbClr val="006600"/>
                </a:solidFill>
              </a:rPr>
              <a:t> </a:t>
            </a:r>
            <a:r>
              <a:rPr lang="en-US" altLang="zh-CN" b="1" dirty="0" smtClean="0">
                <a:solidFill>
                  <a:srgbClr val="006600"/>
                </a:solidFill>
              </a:rPr>
              <a:t>-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r>
              <a:rPr lang="en-US" b="1" dirty="0" err="1" smtClean="0">
                <a:solidFill>
                  <a:srgbClr val="006600"/>
                </a:solidFill>
              </a:rPr>
              <a:t>UrQMD</a:t>
            </a:r>
            <a:r>
              <a:rPr lang="en-US" b="1" dirty="0" smtClean="0">
                <a:solidFill>
                  <a:srgbClr val="006600"/>
                </a:solidFill>
              </a:rPr>
              <a:t> , AMPT,  EPOS/NUSES </a:t>
            </a:r>
          </a:p>
          <a:p>
            <a:pPr algn="l"/>
            <a:r>
              <a:rPr lang="en-US" b="1" dirty="0" smtClean="0">
                <a:solidFill>
                  <a:srgbClr val="006600"/>
                </a:solidFill>
              </a:rPr>
              <a:t>    …  …   …  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4400" y="6488668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800" dirty="0" smtClean="0">
                <a:solidFill>
                  <a:srgbClr val="800080"/>
                </a:solidFill>
              </a:rPr>
              <a:t>--Please also refer the work from B. </a:t>
            </a:r>
            <a:r>
              <a:rPr lang="en-US" altLang="zh-CN" sz="1800" dirty="0" err="1" smtClean="0">
                <a:solidFill>
                  <a:srgbClr val="800080"/>
                </a:solidFill>
              </a:rPr>
              <a:t>Schenke</a:t>
            </a:r>
            <a:r>
              <a:rPr lang="en-US" altLang="zh-CN" sz="1800" dirty="0" smtClean="0">
                <a:solidFill>
                  <a:srgbClr val="800080"/>
                </a:solidFill>
              </a:rPr>
              <a:t> and OSU group for recent developments </a:t>
            </a:r>
            <a:endParaRPr lang="zh-CN" altLang="en-US" sz="1800" dirty="0">
              <a:solidFill>
                <a:srgbClr val="80008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5800" y="152400"/>
            <a:ext cx="17668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zh-CN" alt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0527" y="304800"/>
            <a:ext cx="8473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800" b="1" dirty="0" smtClean="0"/>
              <a:t>MC-</a:t>
            </a:r>
            <a:r>
              <a:rPr lang="en-US" altLang="zh-CN" sz="1800" b="1" dirty="0" err="1" smtClean="0"/>
              <a:t>Glauber</a:t>
            </a:r>
            <a:r>
              <a:rPr lang="en-US" altLang="zh-CN" sz="1800" b="1" dirty="0" smtClean="0"/>
              <a:t> </a:t>
            </a:r>
            <a:r>
              <a:rPr lang="en-US" altLang="zh-CN" sz="1800" b="1" dirty="0" smtClean="0"/>
              <a:t>&amp; </a:t>
            </a:r>
            <a:r>
              <a:rPr lang="en-US" altLang="zh-CN" sz="1800" b="1" dirty="0" smtClean="0"/>
              <a:t>MC-KLN </a:t>
            </a:r>
            <a:r>
              <a:rPr lang="en-US" altLang="zh-CN" sz="1800" dirty="0" smtClean="0"/>
              <a:t>initializations are based on </a:t>
            </a:r>
            <a:r>
              <a:rPr lang="en-US" altLang="zh-CN" sz="1800" b="1" dirty="0" smtClean="0"/>
              <a:t>fluctuation of nucleon positions</a:t>
            </a:r>
            <a:endParaRPr lang="zh-CN" alt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7800" y="2438400"/>
            <a:ext cx="6934200" cy="1195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500"/>
              </a:lnSpc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Multiplicity, Spectra and elliptic flow for identified hadrons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5350" y="1066800"/>
            <a:ext cx="73533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 sz="2000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6248400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-a nice fit for both 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pion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and proton spectra, insensitive to QGP viscosity 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57400" y="838200"/>
            <a:ext cx="68580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H. Song, S. Bass, U. Heinz, T. Hirano, and  C. Shen,PRC2011 </a:t>
            </a:r>
            <a:endParaRPr lang="en-US" sz="16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pPr algn="l"/>
            <a:r>
              <a:rPr lang="en-US" altLang="zh-CN" sz="4000" dirty="0" smtClean="0"/>
              <a:t>      RHIC: spectra for identified hadrons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v2.png"/>
          <p:cNvPicPr>
            <a:picLocks noChangeAspect="1"/>
          </p:cNvPicPr>
          <p:nvPr/>
        </p:nvPicPr>
        <p:blipFill>
          <a:blip r:embed="rId4" cstate="print"/>
          <a:srcRect l="5974" t="45556" r="5974" b="4444"/>
          <a:stretch>
            <a:fillRect/>
          </a:stretch>
        </p:blipFill>
        <p:spPr>
          <a:xfrm>
            <a:off x="152400" y="838200"/>
            <a:ext cx="8991600" cy="5715000"/>
          </a:xfrm>
          <a:prstGeom prst="rect">
            <a:avLst/>
          </a:prstGeom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 sz="2000">
              <a:latin typeface="Arial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733800" y="685800"/>
            <a:ext cx="54102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600" dirty="0" err="1" smtClean="0">
                <a:solidFill>
                  <a:srgbClr val="D60093"/>
                </a:solidFill>
                <a:latin typeface="+mn-lt"/>
              </a:rPr>
              <a:t>H.Song</a:t>
            </a:r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, S. Bass, U. Heinz, T. Hirano, and  C. </a:t>
            </a:r>
            <a:r>
              <a:rPr lang="en-US" sz="1600" dirty="0" err="1" smtClean="0">
                <a:solidFill>
                  <a:srgbClr val="D60093"/>
                </a:solidFill>
                <a:latin typeface="+mn-lt"/>
              </a:rPr>
              <a:t>Shen</a:t>
            </a:r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, PRC2011</a:t>
            </a:r>
            <a:endParaRPr lang="en-US" sz="16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pPr algn="l"/>
            <a:r>
              <a:rPr lang="en-US" altLang="zh-CN" sz="4000" dirty="0" smtClean="0"/>
              <a:t>          RHIC:        for identified hadrons </a:t>
            </a:r>
          </a:p>
        </p:txBody>
      </p:sp>
      <p:graphicFrame>
        <p:nvGraphicFramePr>
          <p:cNvPr id="41" name="Object 2"/>
          <p:cNvGraphicFramePr>
            <a:graphicFrameLocks noChangeAspect="1"/>
          </p:cNvGraphicFramePr>
          <p:nvPr/>
        </p:nvGraphicFramePr>
        <p:xfrm>
          <a:off x="2743200" y="152400"/>
          <a:ext cx="905456" cy="533400"/>
        </p:xfrm>
        <a:graphic>
          <a:graphicData uri="http://schemas.openxmlformats.org/presentationml/2006/ole">
            <p:oleObj spid="_x0000_s2484226" name="Equation" r:id="rId5" imgW="469800" imgH="215640" progId="Equation.3">
              <p:embed/>
            </p:oleObj>
          </a:graphicData>
        </a:graphic>
      </p:graphicFrame>
      <p:grpSp>
        <p:nvGrpSpPr>
          <p:cNvPr id="2" name="Group 56"/>
          <p:cNvGrpSpPr/>
          <p:nvPr/>
        </p:nvGrpSpPr>
        <p:grpSpPr>
          <a:xfrm>
            <a:off x="0" y="990600"/>
            <a:ext cx="9144000" cy="5562601"/>
            <a:chOff x="0" y="152400"/>
            <a:chExt cx="9144000" cy="5257800"/>
          </a:xfrm>
        </p:grpSpPr>
        <p:pic>
          <p:nvPicPr>
            <p:cNvPr id="51" name="Picture 50" descr="123.png"/>
            <p:cNvPicPr>
              <a:picLocks noChangeAspect="1"/>
            </p:cNvPicPr>
            <p:nvPr/>
          </p:nvPicPr>
          <p:blipFill>
            <a:blip r:embed="rId6" cstate="print"/>
            <a:srcRect l="4819" t="47258" r="6024" b="4249"/>
            <a:stretch>
              <a:fillRect/>
            </a:stretch>
          </p:blipFill>
          <p:spPr>
            <a:xfrm>
              <a:off x="0" y="152400"/>
              <a:ext cx="9144000" cy="5257800"/>
            </a:xfrm>
            <a:prstGeom prst="rect">
              <a:avLst/>
            </a:prstGeom>
          </p:spPr>
        </p:pic>
        <p:sp>
          <p:nvSpPr>
            <p:cNvPr id="52" name="Rounded Rectangle 51"/>
            <p:cNvSpPr/>
            <p:nvPr/>
          </p:nvSpPr>
          <p:spPr bwMode="auto">
            <a:xfrm>
              <a:off x="1752600" y="533400"/>
              <a:ext cx="990600" cy="3048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3" name="Rounded Rectangle 52"/>
            <p:cNvSpPr/>
            <p:nvPr/>
          </p:nvSpPr>
          <p:spPr bwMode="auto">
            <a:xfrm>
              <a:off x="1676400" y="2743200"/>
              <a:ext cx="1066800" cy="3810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5" name="Rounded Rectangle 54"/>
            <p:cNvSpPr/>
            <p:nvPr/>
          </p:nvSpPr>
          <p:spPr bwMode="auto">
            <a:xfrm>
              <a:off x="2819400" y="2209800"/>
              <a:ext cx="838200" cy="2286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6" name="Rounded Rectangle 55"/>
            <p:cNvSpPr/>
            <p:nvPr/>
          </p:nvSpPr>
          <p:spPr bwMode="auto">
            <a:xfrm>
              <a:off x="6781800" y="2209800"/>
              <a:ext cx="838200" cy="2286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7" name="Rounded Rectangle 56"/>
            <p:cNvSpPr/>
            <p:nvPr/>
          </p:nvSpPr>
          <p:spPr bwMode="auto">
            <a:xfrm>
              <a:off x="2895600" y="4419600"/>
              <a:ext cx="609600" cy="3048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8" name="Rounded Rectangle 57"/>
            <p:cNvSpPr/>
            <p:nvPr/>
          </p:nvSpPr>
          <p:spPr bwMode="auto">
            <a:xfrm>
              <a:off x="6934200" y="4495800"/>
              <a:ext cx="609600" cy="2286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3" name="Group 29"/>
          <p:cNvGrpSpPr/>
          <p:nvPr/>
        </p:nvGrpSpPr>
        <p:grpSpPr>
          <a:xfrm>
            <a:off x="4191000" y="1151835"/>
            <a:ext cx="914400" cy="1567441"/>
            <a:chOff x="4191000" y="152400"/>
            <a:chExt cx="914400" cy="1481554"/>
          </a:xfrm>
        </p:grpSpPr>
        <p:sp>
          <p:nvSpPr>
            <p:cNvPr id="66" name="TextBox 65"/>
            <p:cNvSpPr txBox="1"/>
            <p:nvPr/>
          </p:nvSpPr>
          <p:spPr>
            <a:xfrm>
              <a:off x="4267200" y="152400"/>
              <a:ext cx="838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5-10%</a:t>
              </a:r>
              <a:endParaRPr lang="en-US" sz="1600" b="1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191000" y="457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20-30%</a:t>
              </a:r>
              <a:endParaRPr lang="en-US" sz="1600" b="1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191000" y="838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30-40%</a:t>
              </a:r>
              <a:endParaRPr lang="en-US" sz="16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191000" y="12954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40-50%</a:t>
              </a:r>
              <a:endParaRPr lang="en-US" sz="1600" b="1" dirty="0"/>
            </a:p>
          </p:txBody>
        </p:sp>
      </p:grpSp>
      <p:grpSp>
        <p:nvGrpSpPr>
          <p:cNvPr id="4" name="Group 30"/>
          <p:cNvGrpSpPr/>
          <p:nvPr/>
        </p:nvGrpSpPr>
        <p:grpSpPr>
          <a:xfrm>
            <a:off x="4267200" y="3650974"/>
            <a:ext cx="914400" cy="1567441"/>
            <a:chOff x="4191000" y="152400"/>
            <a:chExt cx="914400" cy="1481554"/>
          </a:xfrm>
        </p:grpSpPr>
        <p:sp>
          <p:nvSpPr>
            <p:cNvPr id="72" name="TextBox 71"/>
            <p:cNvSpPr txBox="1"/>
            <p:nvPr/>
          </p:nvSpPr>
          <p:spPr>
            <a:xfrm>
              <a:off x="4267200" y="152400"/>
              <a:ext cx="838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5-10%</a:t>
              </a:r>
              <a:endParaRPr lang="en-US" sz="1600" b="1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191000" y="457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20-30%</a:t>
              </a:r>
              <a:endParaRPr lang="en-US" sz="1600" b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191000" y="838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30-40%</a:t>
              </a:r>
              <a:endParaRPr lang="en-US" sz="1600" b="1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191000" y="12954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40-50%</a:t>
              </a:r>
              <a:endParaRPr lang="en-US" sz="1600" b="1" dirty="0"/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229600" y="1393687"/>
            <a:ext cx="914400" cy="1164354"/>
            <a:chOff x="4191000" y="457200"/>
            <a:chExt cx="914400" cy="1176754"/>
          </a:xfrm>
        </p:grpSpPr>
        <p:sp>
          <p:nvSpPr>
            <p:cNvPr id="77" name="TextBox 76"/>
            <p:cNvSpPr txBox="1"/>
            <p:nvPr/>
          </p:nvSpPr>
          <p:spPr>
            <a:xfrm>
              <a:off x="4191000" y="457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20-30%</a:t>
              </a:r>
              <a:endParaRPr lang="en-US" sz="1600" b="1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191000" y="838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30-40%</a:t>
              </a:r>
              <a:endParaRPr lang="en-US" sz="1600" b="1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191000" y="12954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40-50%</a:t>
              </a:r>
              <a:endParaRPr lang="en-US" sz="1600" b="1" dirty="0"/>
            </a:p>
          </p:txBody>
        </p:sp>
      </p:grpSp>
      <p:grpSp>
        <p:nvGrpSpPr>
          <p:cNvPr id="6" name="Group 40"/>
          <p:cNvGrpSpPr/>
          <p:nvPr/>
        </p:nvGrpSpPr>
        <p:grpSpPr>
          <a:xfrm>
            <a:off x="8229600" y="4054061"/>
            <a:ext cx="914400" cy="1164354"/>
            <a:chOff x="4191000" y="457200"/>
            <a:chExt cx="914400" cy="1176754"/>
          </a:xfrm>
        </p:grpSpPr>
        <p:sp>
          <p:nvSpPr>
            <p:cNvPr id="81" name="TextBox 80"/>
            <p:cNvSpPr txBox="1"/>
            <p:nvPr/>
          </p:nvSpPr>
          <p:spPr>
            <a:xfrm>
              <a:off x="4191000" y="457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20-30%</a:t>
              </a:r>
              <a:endParaRPr lang="en-US" sz="1600" b="1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191000" y="8382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30-40%</a:t>
              </a:r>
              <a:endParaRPr lang="en-US" sz="1600" b="1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191000" y="12954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40-50%</a:t>
              </a:r>
              <a:endParaRPr lang="en-US" sz="1600" b="1" dirty="0"/>
            </a:p>
          </p:txBody>
        </p:sp>
      </p:grpSp>
      <p:grpSp>
        <p:nvGrpSpPr>
          <p:cNvPr id="7" name="Group 57"/>
          <p:cNvGrpSpPr/>
          <p:nvPr/>
        </p:nvGrpSpPr>
        <p:grpSpPr>
          <a:xfrm>
            <a:off x="1752600" y="1393687"/>
            <a:ext cx="6123627" cy="4469667"/>
            <a:chOff x="1752600" y="381000"/>
            <a:chExt cx="6123627" cy="4377154"/>
          </a:xfrm>
        </p:grpSpPr>
        <p:graphicFrame>
          <p:nvGraphicFramePr>
            <p:cNvPr id="85" name="Object 6"/>
            <p:cNvGraphicFramePr>
              <a:graphicFrameLocks noChangeAspect="1"/>
            </p:cNvGraphicFramePr>
            <p:nvPr/>
          </p:nvGraphicFramePr>
          <p:xfrm>
            <a:off x="1752600" y="381000"/>
            <a:ext cx="938213" cy="290513"/>
          </p:xfrm>
          <a:graphic>
            <a:graphicData uri="http://schemas.openxmlformats.org/presentationml/2006/ole">
              <p:oleObj spid="_x0000_s2484227" name="Equation" r:id="rId7" imgW="723600" imgH="203040" progId="Equation.3">
                <p:embed/>
              </p:oleObj>
            </a:graphicData>
          </a:graphic>
        </p:graphicFrame>
        <p:graphicFrame>
          <p:nvGraphicFramePr>
            <p:cNvPr id="86" name="Object 7"/>
            <p:cNvGraphicFramePr>
              <a:graphicFrameLocks noChangeAspect="1"/>
            </p:cNvGraphicFramePr>
            <p:nvPr/>
          </p:nvGraphicFramePr>
          <p:xfrm>
            <a:off x="1752600" y="2743200"/>
            <a:ext cx="990600" cy="306331"/>
          </p:xfrm>
          <a:graphic>
            <a:graphicData uri="http://schemas.openxmlformats.org/presentationml/2006/ole">
              <p:oleObj spid="_x0000_s2484228" name="Equation" r:id="rId8" imgW="723600" imgH="203040" progId="Equation.3">
                <p:embed/>
              </p:oleObj>
            </a:graphicData>
          </a:graphic>
        </p:graphicFrame>
        <p:sp>
          <p:nvSpPr>
            <p:cNvPr id="87" name="Rectangle 86"/>
            <p:cNvSpPr/>
            <p:nvPr/>
          </p:nvSpPr>
          <p:spPr>
            <a:xfrm>
              <a:off x="2743200" y="2057400"/>
              <a:ext cx="109442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b="1" dirty="0" err="1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Glauber</a:t>
              </a:r>
              <a:r>
                <a:rPr lang="en-US" sz="1600" b="1" dirty="0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1600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781800" y="2103120"/>
              <a:ext cx="109442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600" b="1" dirty="0" err="1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Glauber</a:t>
              </a:r>
              <a:r>
                <a:rPr lang="en-US" sz="1600" b="1" dirty="0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1600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895600" y="4419600"/>
              <a:ext cx="60465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KLN</a:t>
              </a:r>
              <a:endParaRPr lang="en-US" sz="1600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34200" y="4419600"/>
              <a:ext cx="60465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KLN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 sz="2000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76400" y="6248400"/>
            <a:ext cx="64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-a nice fit for 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pions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kaons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and proton spectra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876800" y="762000"/>
            <a:ext cx="38862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H. Song, S. Bass, U. Heinz, in preparations </a:t>
            </a:r>
            <a:endParaRPr lang="en-US" sz="16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pPr algn="l"/>
            <a:r>
              <a:rPr lang="en-US" altLang="zh-CN" sz="4000" dirty="0" smtClean="0"/>
              <a:t>     LHC: spectra for identified hadrons </a:t>
            </a:r>
          </a:p>
        </p:txBody>
      </p:sp>
      <p:pic>
        <p:nvPicPr>
          <p:cNvPr id="25128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066800"/>
            <a:ext cx="81534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075" y="990600"/>
            <a:ext cx="89249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 sz="2000"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6150114"/>
            <a:ext cx="853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very nice fit of V</a:t>
            </a:r>
            <a:r>
              <a:rPr lang="en-US" altLang="zh-CN" sz="11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zh-CN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altLang="zh-CN" sz="11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altLang="zh-CN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all centrality bins at LHC from VISHNU hybrid model  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2288641" name="Object 13"/>
          <p:cNvGraphicFramePr>
            <a:graphicFrameLocks noChangeAspect="1"/>
          </p:cNvGraphicFramePr>
          <p:nvPr/>
        </p:nvGraphicFramePr>
        <p:xfrm>
          <a:off x="7086600" y="1219200"/>
          <a:ext cx="1489391" cy="345634"/>
        </p:xfrm>
        <a:graphic>
          <a:graphicData uri="http://schemas.openxmlformats.org/presentationml/2006/ole">
            <p:oleObj spid="_x0000_s2288641" name="Equation" r:id="rId5" imgW="1028520" imgH="241200" progId="Equation.3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3886200" y="685800"/>
            <a:ext cx="108234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CC00CC"/>
                </a:solidFill>
              </a:rPr>
              <a:t>VISHNU</a:t>
            </a: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pPr algn="l"/>
            <a:r>
              <a:rPr lang="en-US" altLang="zh-CN" sz="4000" dirty="0" smtClean="0"/>
              <a:t>           LHC:         for identified hadrons </a:t>
            </a:r>
          </a:p>
        </p:txBody>
      </p:sp>
      <p:graphicFrame>
        <p:nvGraphicFramePr>
          <p:cNvPr id="2288643" name="Object 2"/>
          <p:cNvGraphicFramePr>
            <a:graphicFrameLocks noChangeAspect="1"/>
          </p:cNvGraphicFramePr>
          <p:nvPr/>
        </p:nvGraphicFramePr>
        <p:xfrm>
          <a:off x="2743200" y="152400"/>
          <a:ext cx="904875" cy="533400"/>
        </p:xfrm>
        <a:graphic>
          <a:graphicData uri="http://schemas.openxmlformats.org/presentationml/2006/ole">
            <p:oleObj spid="_x0000_s2288643" name="Equation" r:id="rId6" imgW="4698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0600"/>
            <a:ext cx="9144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4" cstate="print"/>
          <a:srcRect b="53874"/>
          <a:stretch>
            <a:fillRect/>
          </a:stretch>
        </p:blipFill>
        <p:spPr bwMode="auto">
          <a:xfrm>
            <a:off x="0" y="990600"/>
            <a:ext cx="914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066800" y="1828800"/>
            <a:ext cx="162743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993300"/>
                </a:solidFill>
              </a:rPr>
              <a:t>Viscous Hydro</a:t>
            </a:r>
            <a:endParaRPr lang="en-US" sz="1800" b="1" dirty="0">
              <a:solidFill>
                <a:srgbClr val="993300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 r="3415" b="53846"/>
          <a:stretch>
            <a:fillRect/>
          </a:stretch>
        </p:blipFill>
        <p:spPr bwMode="auto">
          <a:xfrm>
            <a:off x="533400" y="3374136"/>
            <a:ext cx="84677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990600" y="4267200"/>
            <a:ext cx="108234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6600"/>
                </a:solidFill>
              </a:rPr>
              <a:t>VISHNU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8200" y="6324600"/>
            <a:ext cx="6417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comparison between </a:t>
            </a:r>
            <a:r>
              <a:rPr lang="en-US" sz="1800" dirty="0" smtClean="0">
                <a:solidFill>
                  <a:srgbClr val="993300"/>
                </a:solidFill>
                <a:latin typeface="Arial" pitchFamily="34" charset="0"/>
                <a:cs typeface="Arial" pitchFamily="34" charset="0"/>
              </a:rPr>
              <a:t>viscous hydrodynamics 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sz="18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VISHNU</a:t>
            </a:r>
            <a:r>
              <a:rPr lang="en-US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LHC:         for identified hadrons </a:t>
            </a:r>
            <a:endParaRPr kumimoji="1" lang="en-US" altLang="zh-CN" sz="4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295811" name="Object 2"/>
          <p:cNvGraphicFramePr>
            <a:graphicFrameLocks noChangeAspect="1"/>
          </p:cNvGraphicFramePr>
          <p:nvPr/>
        </p:nvGraphicFramePr>
        <p:xfrm>
          <a:off x="2743200" y="152400"/>
          <a:ext cx="904875" cy="533400"/>
        </p:xfrm>
        <a:graphic>
          <a:graphicData uri="http://schemas.openxmlformats.org/presentationml/2006/ole">
            <p:oleObj spid="_x0000_s2503682" name="Equation" r:id="rId6" imgW="4698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40"/>
          <p:cNvSpPr>
            <a:spLocks noChangeArrowheads="1"/>
          </p:cNvSpPr>
          <p:nvPr/>
        </p:nvSpPr>
        <p:spPr bwMode="auto">
          <a:xfrm>
            <a:off x="1447800" y="5943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59" name="Text Box 1072"/>
          <p:cNvSpPr txBox="1">
            <a:spLocks noChangeArrowheads="1"/>
          </p:cNvSpPr>
          <p:nvPr/>
        </p:nvSpPr>
        <p:spPr bwMode="auto">
          <a:xfrm>
            <a:off x="9051925" y="4594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0" name="AutoShape 1074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1" name="AutoShape 1075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grpSp>
        <p:nvGrpSpPr>
          <p:cNvPr id="2" name="Group 35"/>
          <p:cNvGrpSpPr/>
          <p:nvPr/>
        </p:nvGrpSpPr>
        <p:grpSpPr>
          <a:xfrm>
            <a:off x="152400" y="3200400"/>
            <a:ext cx="8991600" cy="2743200"/>
            <a:chOff x="152400" y="152400"/>
            <a:chExt cx="8991600" cy="2815389"/>
          </a:xfrm>
        </p:grpSpPr>
        <p:graphicFrame>
          <p:nvGraphicFramePr>
            <p:cNvPr id="2050" name="Object 2048"/>
            <p:cNvGraphicFramePr>
              <a:graphicFrameLocks noChangeAspect="1"/>
            </p:cNvGraphicFramePr>
            <p:nvPr>
              <p:ph sz="quarter" idx="4294967295"/>
            </p:nvPr>
          </p:nvGraphicFramePr>
          <p:xfrm>
            <a:off x="381000" y="762000"/>
            <a:ext cx="1676400" cy="419100"/>
          </p:xfrm>
          <a:graphic>
            <a:graphicData uri="http://schemas.openxmlformats.org/presentationml/2006/ole">
              <p:oleObj spid="_x0000_s1954818" name="Equation" r:id="rId4" imgW="876240" imgH="253800" progId="Equation.3">
                <p:embed/>
              </p:oleObj>
            </a:graphicData>
          </a:graphic>
        </p:graphicFrame>
        <p:graphicFrame>
          <p:nvGraphicFramePr>
            <p:cNvPr id="2051" name="Object 2049"/>
            <p:cNvGraphicFramePr>
              <a:graphicFrameLocks noChangeAspect="1"/>
            </p:cNvGraphicFramePr>
            <p:nvPr/>
          </p:nvGraphicFramePr>
          <p:xfrm>
            <a:off x="3200400" y="762000"/>
            <a:ext cx="5410200" cy="396875"/>
          </p:xfrm>
          <a:graphic>
            <a:graphicData uri="http://schemas.openxmlformats.org/presentationml/2006/ole">
              <p:oleObj spid="_x0000_s1954819" name="Equation" r:id="rId5" imgW="2476440" imgH="228600" progId="Equation.3">
                <p:embed/>
              </p:oleObj>
            </a:graphicData>
          </a:graphic>
        </p:graphicFrame>
        <p:graphicFrame>
          <p:nvGraphicFramePr>
            <p:cNvPr id="2052" name="Object 2055"/>
            <p:cNvGraphicFramePr>
              <a:graphicFrameLocks noChangeAspect="1"/>
            </p:cNvGraphicFramePr>
            <p:nvPr/>
          </p:nvGraphicFramePr>
          <p:xfrm>
            <a:off x="381000" y="1143000"/>
            <a:ext cx="6172200" cy="685800"/>
          </p:xfrm>
          <a:graphic>
            <a:graphicData uri="http://schemas.openxmlformats.org/presentationml/2006/ole">
              <p:oleObj spid="_x0000_s1954820" name="Equation" r:id="rId6" imgW="3327120" imgH="457200" progId="Equation.3">
                <p:embed/>
              </p:oleObj>
            </a:graphicData>
          </a:graphic>
        </p:graphicFrame>
        <p:sp>
          <p:nvSpPr>
            <p:cNvPr id="2062" name="Rectangle 1106"/>
            <p:cNvSpPr>
              <a:spLocks noChangeArrowheads="1"/>
            </p:cNvSpPr>
            <p:nvPr/>
          </p:nvSpPr>
          <p:spPr bwMode="auto">
            <a:xfrm>
              <a:off x="152400" y="152400"/>
              <a:ext cx="8839200" cy="2815389"/>
            </a:xfrm>
            <a:prstGeom prst="rect">
              <a:avLst/>
            </a:prstGeom>
            <a:noFill/>
            <a:ln w="57150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 eaLnBrk="0" hangingPunct="0">
                <a:spcBef>
                  <a:spcPct val="50000"/>
                </a:spcBef>
              </a:pPr>
              <a:endParaRPr kumimoji="0" lang="en-US" sz="1800">
                <a:latin typeface="Arial" pitchFamily="34" charset="0"/>
              </a:endParaRPr>
            </a:p>
          </p:txBody>
        </p:sp>
        <p:graphicFrame>
          <p:nvGraphicFramePr>
            <p:cNvPr id="2053" name="Object 5"/>
            <p:cNvGraphicFramePr>
              <a:graphicFrameLocks noChangeAspect="1"/>
            </p:cNvGraphicFramePr>
            <p:nvPr/>
          </p:nvGraphicFramePr>
          <p:xfrm>
            <a:off x="381000" y="1752600"/>
            <a:ext cx="6172200" cy="685800"/>
          </p:xfrm>
          <a:graphic>
            <a:graphicData uri="http://schemas.openxmlformats.org/presentationml/2006/ole">
              <p:oleObj spid="_x0000_s1954821" name="Equation" r:id="rId7" imgW="3708360" imgH="457200" progId="Equation.3">
                <p:embed/>
              </p:oleObj>
            </a:graphicData>
          </a:graphic>
        </p:graphicFrame>
        <p:graphicFrame>
          <p:nvGraphicFramePr>
            <p:cNvPr id="2054" name="Object 0"/>
            <p:cNvGraphicFramePr>
              <a:graphicFrameLocks noChangeAspect="1"/>
            </p:cNvGraphicFramePr>
            <p:nvPr/>
          </p:nvGraphicFramePr>
          <p:xfrm>
            <a:off x="5105400" y="762000"/>
            <a:ext cx="3440113" cy="401638"/>
          </p:xfrm>
          <a:graphic>
            <a:graphicData uri="http://schemas.openxmlformats.org/presentationml/2006/ole">
              <p:oleObj spid="_x0000_s1954822" name="Equation" r:id="rId8" imgW="2057400" imgH="228600" progId="Equation.3">
                <p:embed/>
              </p:oleObj>
            </a:graphicData>
          </a:graphic>
        </p:graphicFrame>
        <p:sp>
          <p:nvSpPr>
            <p:cNvPr id="2065" name="Rectangle 29"/>
            <p:cNvSpPr>
              <a:spLocks noChangeArrowheads="1"/>
            </p:cNvSpPr>
            <p:nvPr/>
          </p:nvSpPr>
          <p:spPr bwMode="auto">
            <a:xfrm>
              <a:off x="2514600" y="230605"/>
              <a:ext cx="43434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FF0000"/>
                  </a:solidFill>
                  <a:latin typeface="Arial" pitchFamily="34" charset="0"/>
                </a:rPr>
                <a:t>viscous hydrodynamics</a:t>
              </a:r>
              <a:r>
                <a:rPr lang="en-US" altLang="zh-CN" sz="2800" b="1" dirty="0">
                  <a:solidFill>
                    <a:srgbClr val="008000"/>
                  </a:solidFill>
                  <a:latin typeface="Arial" pitchFamily="34" charset="0"/>
                </a:rPr>
                <a:t> </a:t>
              </a:r>
              <a:endParaRPr lang="en-US" sz="2800" dirty="0"/>
            </a:p>
          </p:txBody>
        </p:sp>
        <p:graphicFrame>
          <p:nvGraphicFramePr>
            <p:cNvPr id="2055" name="Object 2057"/>
            <p:cNvGraphicFramePr>
              <a:graphicFrameLocks noChangeAspect="1"/>
            </p:cNvGraphicFramePr>
            <p:nvPr/>
          </p:nvGraphicFramePr>
          <p:xfrm>
            <a:off x="7467600" y="1981200"/>
            <a:ext cx="1122363" cy="400050"/>
          </p:xfrm>
          <a:graphic>
            <a:graphicData uri="http://schemas.openxmlformats.org/presentationml/2006/ole">
              <p:oleObj spid="_x0000_s1954823" name="Equation" r:id="rId9" imgW="583920" imgH="203040" progId="Equation.3">
                <p:embed/>
              </p:oleObj>
            </a:graphicData>
          </a:graphic>
        </p:graphicFrame>
        <p:sp>
          <p:nvSpPr>
            <p:cNvPr id="2066" name="Text Box 1042"/>
            <p:cNvSpPr txBox="1">
              <a:spLocks noChangeArrowheads="1"/>
            </p:cNvSpPr>
            <p:nvPr/>
          </p:nvSpPr>
          <p:spPr bwMode="auto">
            <a:xfrm>
              <a:off x="7239000" y="1600200"/>
              <a:ext cx="1905000" cy="4000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0" lang="en-US" altLang="zh-CN" dirty="0">
                  <a:latin typeface="Arial" pitchFamily="34" charset="0"/>
                </a:rPr>
                <a:t>Input:  “EOS”</a:t>
              </a:r>
            </a:p>
          </p:txBody>
        </p:sp>
      </p:grpSp>
      <p:grpSp>
        <p:nvGrpSpPr>
          <p:cNvPr id="3" name="Group 36"/>
          <p:cNvGrpSpPr/>
          <p:nvPr/>
        </p:nvGrpSpPr>
        <p:grpSpPr>
          <a:xfrm>
            <a:off x="1066800" y="838200"/>
            <a:ext cx="2971800" cy="1447800"/>
            <a:chOff x="457200" y="2743200"/>
            <a:chExt cx="2971800" cy="1447800"/>
          </a:xfrm>
        </p:grpSpPr>
        <p:pic>
          <p:nvPicPr>
            <p:cNvPr id="18" name="Picture 37" descr="Picture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57200" y="2743200"/>
              <a:ext cx="2971800" cy="1447800"/>
            </a:xfrm>
            <a:prstGeom prst="rect">
              <a:avLst/>
            </a:prstGeom>
            <a:noFill/>
          </p:spPr>
        </p:pic>
        <p:graphicFrame>
          <p:nvGraphicFramePr>
            <p:cNvPr id="1788936" name="Object 13"/>
            <p:cNvGraphicFramePr>
              <a:graphicFrameLocks noChangeAspect="1"/>
            </p:cNvGraphicFramePr>
            <p:nvPr/>
          </p:nvGraphicFramePr>
          <p:xfrm>
            <a:off x="990600" y="3352800"/>
            <a:ext cx="457200" cy="557213"/>
          </p:xfrm>
          <a:graphic>
            <a:graphicData uri="http://schemas.openxmlformats.org/presentationml/2006/ole">
              <p:oleObj spid="_x0000_s1954824" name="Equation" r:id="rId11" imgW="139680" imgH="164880" progId="Equation.3">
                <p:embed/>
              </p:oleObj>
            </a:graphicData>
          </a:graphic>
        </p:graphicFrame>
      </p:grpSp>
      <p:grpSp>
        <p:nvGrpSpPr>
          <p:cNvPr id="4" name="Group 37"/>
          <p:cNvGrpSpPr/>
          <p:nvPr/>
        </p:nvGrpSpPr>
        <p:grpSpPr>
          <a:xfrm>
            <a:off x="5943600" y="914400"/>
            <a:ext cx="1828800" cy="1676400"/>
            <a:chOff x="762000" y="4800600"/>
            <a:chExt cx="1828800" cy="1752600"/>
          </a:xfrm>
        </p:grpSpPr>
        <p:grpSp>
          <p:nvGrpSpPr>
            <p:cNvPr id="5" name="Group 72"/>
            <p:cNvGrpSpPr>
              <a:grpSpLocks/>
            </p:cNvGrpSpPr>
            <p:nvPr/>
          </p:nvGrpSpPr>
          <p:grpSpPr bwMode="auto">
            <a:xfrm>
              <a:off x="762000" y="4800600"/>
              <a:ext cx="1828800" cy="1752600"/>
              <a:chOff x="1371600" y="4420394"/>
              <a:chExt cx="2438400" cy="2286000"/>
            </a:xfrm>
          </p:grpSpPr>
          <p:sp>
            <p:nvSpPr>
              <p:cNvPr id="21" name="Oval 20"/>
              <p:cNvSpPr/>
              <p:nvPr/>
            </p:nvSpPr>
            <p:spPr bwMode="auto">
              <a:xfrm>
                <a:off x="1676400" y="4724400"/>
                <a:ext cx="1828800" cy="16764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CC99">
                      <a:shade val="30000"/>
                      <a:satMod val="115000"/>
                    </a:srgbClr>
                  </a:gs>
                  <a:gs pos="50000">
                    <a:srgbClr val="00CC99">
                      <a:shade val="67500"/>
                      <a:satMod val="115000"/>
                    </a:srgbClr>
                  </a:gs>
                  <a:gs pos="100000">
                    <a:srgbClr val="00CC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ea typeface="宋体" pitchFamily="2" charset="-122"/>
                </a:endParaRPr>
              </a:p>
            </p:txBody>
          </p:sp>
          <p:grpSp>
            <p:nvGrpSpPr>
              <p:cNvPr id="6" name="Group 71"/>
              <p:cNvGrpSpPr>
                <a:grpSpLocks/>
              </p:cNvGrpSpPr>
              <p:nvPr/>
            </p:nvGrpSpPr>
            <p:grpSpPr bwMode="auto">
              <a:xfrm>
                <a:off x="1371600" y="4420394"/>
                <a:ext cx="2438400" cy="2286000"/>
                <a:chOff x="1371600" y="4420394"/>
                <a:chExt cx="2438400" cy="2286000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 bwMode="auto">
                <a:xfrm>
                  <a:off x="3200400" y="5561807"/>
                  <a:ext cx="609600" cy="3175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 bwMode="auto">
                <a:xfrm rot="10800000">
                  <a:off x="1371600" y="5561807"/>
                  <a:ext cx="609600" cy="3175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 bwMode="auto">
                <a:xfrm rot="5400000">
                  <a:off x="2209800" y="6400007"/>
                  <a:ext cx="611187" cy="1588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 bwMode="auto">
                <a:xfrm rot="5400000" flipH="1" flipV="1">
                  <a:off x="2287587" y="4723607"/>
                  <a:ext cx="608013" cy="1588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 bwMode="auto">
                <a:xfrm rot="5400000" flipH="1" flipV="1">
                  <a:off x="3036888" y="4764881"/>
                  <a:ext cx="427038" cy="404813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 bwMode="auto">
                <a:xfrm rot="16200000" flipV="1">
                  <a:off x="1727994" y="4754563"/>
                  <a:ext cx="431800" cy="430212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 bwMode="auto">
                <a:xfrm rot="5400000">
                  <a:off x="1727994" y="5940426"/>
                  <a:ext cx="431800" cy="430212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 bwMode="auto">
                <a:xfrm rot="16200000" flipH="1">
                  <a:off x="3048000" y="5942807"/>
                  <a:ext cx="457200" cy="457200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graphicFrame>
          <p:nvGraphicFramePr>
            <p:cNvPr id="1788937" name="Object 9"/>
            <p:cNvGraphicFramePr>
              <a:graphicFrameLocks noChangeAspect="1"/>
            </p:cNvGraphicFramePr>
            <p:nvPr/>
          </p:nvGraphicFramePr>
          <p:xfrm>
            <a:off x="1447800" y="5257800"/>
            <a:ext cx="498475" cy="685800"/>
          </p:xfrm>
          <a:graphic>
            <a:graphicData uri="http://schemas.openxmlformats.org/presentationml/2006/ole">
              <p:oleObj spid="_x0000_s1954825" name="Equation" r:id="rId12" imgW="152280" imgH="203040" progId="Equation.3">
                <p:embed/>
              </p:oleObj>
            </a:graphicData>
          </a:graphic>
        </p:graphicFrame>
      </p:grpSp>
      <p:sp>
        <p:nvSpPr>
          <p:cNvPr id="34" name="Rectangle 33"/>
          <p:cNvSpPr/>
          <p:nvPr/>
        </p:nvSpPr>
        <p:spPr>
          <a:xfrm>
            <a:off x="1524000" y="457200"/>
            <a:ext cx="2056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Shear viscosity: </a:t>
            </a:r>
            <a:endParaRPr lang="en-US" b="1" dirty="0"/>
          </a:p>
        </p:txBody>
      </p:sp>
      <p:sp>
        <p:nvSpPr>
          <p:cNvPr id="35" name="Rectangle 34"/>
          <p:cNvSpPr/>
          <p:nvPr/>
        </p:nvSpPr>
        <p:spPr>
          <a:xfrm>
            <a:off x="6096000" y="533400"/>
            <a:ext cx="1872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Bulk viscosity: </a:t>
            </a:r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685800" y="5486400"/>
            <a:ext cx="7869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Assume </a:t>
            </a:r>
            <a:r>
              <a:rPr lang="en-US" b="1" dirty="0" smtClean="0"/>
              <a:t>zero net baryon density &amp; heat conductivity </a:t>
            </a:r>
            <a:r>
              <a:rPr lang="en-US" dirty="0" smtClean="0"/>
              <a:t>at RHIC and LHC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lang="en-US" altLang="zh-CN" sz="40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dN</a:t>
            </a: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/</a:t>
            </a:r>
            <a:r>
              <a:rPr lang="en-US" altLang="zh-CN" sz="40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dy</a:t>
            </a: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identified hadrons </a:t>
            </a:r>
            <a:r>
              <a:rPr kumimoji="1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(RHIC &amp; LHC) </a:t>
            </a:r>
          </a:p>
        </p:txBody>
      </p:sp>
      <p:pic>
        <p:nvPicPr>
          <p:cNvPr id="16" name="图片 15" descr="dNdy-LHC2.png"/>
          <p:cNvPicPr>
            <a:picLocks noChangeAspect="1"/>
          </p:cNvPicPr>
          <p:nvPr/>
        </p:nvPicPr>
        <p:blipFill>
          <a:blip r:embed="rId3" cstate="print"/>
          <a:srcRect l="2778" t="13376" r="9646" b="4444"/>
          <a:stretch>
            <a:fillRect/>
          </a:stretch>
        </p:blipFill>
        <p:spPr>
          <a:xfrm>
            <a:off x="4495800" y="1295400"/>
            <a:ext cx="4469130" cy="3733800"/>
          </a:xfrm>
          <a:prstGeom prst="rect">
            <a:avLst/>
          </a:prstGeom>
        </p:spPr>
      </p:pic>
      <p:pic>
        <p:nvPicPr>
          <p:cNvPr id="15" name="图片 14" descr="dNdy-RHIC2.png"/>
          <p:cNvPicPr>
            <a:picLocks noChangeAspect="1"/>
          </p:cNvPicPr>
          <p:nvPr/>
        </p:nvPicPr>
        <p:blipFill>
          <a:blip r:embed="rId4" cstate="print"/>
          <a:srcRect l="1061" t="13376" r="7071" b="4444"/>
          <a:stretch>
            <a:fillRect/>
          </a:stretch>
        </p:blipFill>
        <p:spPr>
          <a:xfrm>
            <a:off x="0" y="1295400"/>
            <a:ext cx="4343400" cy="37338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228600" y="5181600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-VISHNU nicely describes the multiplicity for </a:t>
            </a:r>
            <a:r>
              <a:rPr lang="en-US" altLang="zh-CN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pions</a:t>
            </a:r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zh-CN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kaons</a:t>
            </a:r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&amp; protons   </a:t>
            </a:r>
            <a:endParaRPr lang="en-US" altLang="zh-CN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9144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RHIC : 200 A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Au+Au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9144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LHC : 2.76 A </a:t>
            </a:r>
            <a:r>
              <a:rPr lang="en-US" altLang="zh-CN" dirty="0" err="1" smtClean="0"/>
              <a:t>TeV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Pb+Pb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dNdy-LHC.png"/>
          <p:cNvPicPr>
            <a:picLocks noChangeAspect="1"/>
          </p:cNvPicPr>
          <p:nvPr/>
        </p:nvPicPr>
        <p:blipFill>
          <a:blip r:embed="rId3" cstate="print"/>
          <a:srcRect l="3637" t="13376" r="9646" b="4444"/>
          <a:stretch>
            <a:fillRect/>
          </a:stretch>
        </p:blipFill>
        <p:spPr>
          <a:xfrm>
            <a:off x="4572000" y="1295400"/>
            <a:ext cx="4343400" cy="3733800"/>
          </a:xfrm>
          <a:prstGeom prst="rect">
            <a:avLst/>
          </a:prstGeom>
        </p:spPr>
      </p:pic>
      <p:pic>
        <p:nvPicPr>
          <p:cNvPr id="6" name="图片 5" descr="dNdy-RHIC.png"/>
          <p:cNvPicPr>
            <a:picLocks noChangeAspect="1"/>
          </p:cNvPicPr>
          <p:nvPr/>
        </p:nvPicPr>
        <p:blipFill>
          <a:blip r:embed="rId4" cstate="print"/>
          <a:srcRect l="1717" t="13375" r="7273" b="4444"/>
          <a:stretch>
            <a:fillRect/>
          </a:stretch>
        </p:blipFill>
        <p:spPr>
          <a:xfrm>
            <a:off x="0" y="1295400"/>
            <a:ext cx="4343400" cy="3733800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lang="en-US" altLang="zh-CN" sz="40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dN</a:t>
            </a: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/</a:t>
            </a:r>
            <a:r>
              <a:rPr lang="en-US" altLang="zh-CN" sz="40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dy</a:t>
            </a: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identified hadrons </a:t>
            </a:r>
            <a:r>
              <a:rPr kumimoji="1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(RHIC &amp; LHC) </a:t>
            </a:r>
          </a:p>
        </p:txBody>
      </p:sp>
      <p:sp>
        <p:nvSpPr>
          <p:cNvPr id="8" name="矩形 7"/>
          <p:cNvSpPr/>
          <p:nvPr/>
        </p:nvSpPr>
        <p:spPr>
          <a:xfrm>
            <a:off x="228600" y="5562600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-B-</a:t>
            </a:r>
            <a:r>
              <a:rPr lang="en-US" altLang="zh-CN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Bbar</a:t>
            </a:r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annihilations plays an important role for a nice fit of the proton data  </a:t>
            </a:r>
            <a:endParaRPr lang="en-US" altLang="zh-CN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8600" y="5181600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-VISHNU nicely describes the multiplicity for </a:t>
            </a:r>
            <a:r>
              <a:rPr lang="en-US" altLang="zh-CN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pions</a:t>
            </a:r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zh-CN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kaons</a:t>
            </a:r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&amp; protons   </a:t>
            </a:r>
            <a:endParaRPr lang="en-US" altLang="zh-CN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9144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RHIC : 200 A </a:t>
            </a:r>
            <a:r>
              <a:rPr lang="en-US" altLang="zh-CN" dirty="0" err="1" smtClean="0"/>
              <a:t>GeV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Au+Au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9144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LHC : 2.76 A </a:t>
            </a:r>
            <a:r>
              <a:rPr lang="en-US" altLang="zh-CN" dirty="0" err="1" smtClean="0"/>
              <a:t>TeV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Pb+Pb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257800" y="6019800"/>
            <a:ext cx="365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latin typeface="Arial" pitchFamily="34" charset="0"/>
                <a:cs typeface="Arial" pitchFamily="34" charset="0"/>
              </a:rPr>
              <a:t>VISHNU : </a:t>
            </a:r>
            <a:r>
              <a:rPr lang="en-US" altLang="zh-CN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CN" sz="1400" b="1" dirty="0" err="1" smtClean="0">
                <a:latin typeface="Arial" pitchFamily="34" charset="0"/>
                <a:cs typeface="Arial" pitchFamily="34" charset="0"/>
              </a:rPr>
              <a:t>ch</a:t>
            </a: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= 165MeV   </a:t>
            </a:r>
            <a:endParaRPr lang="en-US" altLang="zh-CN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dNdy-LHC.png"/>
          <p:cNvPicPr>
            <a:picLocks noChangeAspect="1"/>
          </p:cNvPicPr>
          <p:nvPr/>
        </p:nvPicPr>
        <p:blipFill>
          <a:blip r:embed="rId3" cstate="print"/>
          <a:srcRect l="3637" t="13376" r="9646" b="4444"/>
          <a:stretch>
            <a:fillRect/>
          </a:stretch>
        </p:blipFill>
        <p:spPr>
          <a:xfrm>
            <a:off x="4572000" y="1295400"/>
            <a:ext cx="4343400" cy="3733800"/>
          </a:xfrm>
          <a:prstGeom prst="rect">
            <a:avLst/>
          </a:prstGeom>
        </p:spPr>
      </p:pic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lang="en-US" altLang="zh-CN" sz="40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dN</a:t>
            </a: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/</a:t>
            </a:r>
            <a:r>
              <a:rPr lang="en-US" altLang="zh-CN" sz="40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dy</a:t>
            </a: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identified hadrons </a:t>
            </a:r>
            <a:r>
              <a:rPr kumimoji="1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(RHIC &amp; LHC) </a:t>
            </a:r>
          </a:p>
        </p:txBody>
      </p:sp>
      <p:sp>
        <p:nvSpPr>
          <p:cNvPr id="8" name="矩形 7"/>
          <p:cNvSpPr/>
          <p:nvPr/>
        </p:nvSpPr>
        <p:spPr>
          <a:xfrm>
            <a:off x="228600" y="5562600"/>
            <a:ext cx="868680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-B-</a:t>
            </a:r>
            <a:r>
              <a:rPr lang="en-US" altLang="zh-CN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Bbar</a:t>
            </a:r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annihilations plays an important role for a nice fit of the proton data  </a:t>
            </a:r>
            <a:endParaRPr lang="en-US" altLang="zh-CN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8600" y="5181600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-VISHNU nicely describes the multiplicity for </a:t>
            </a:r>
            <a:r>
              <a:rPr lang="en-US" altLang="zh-CN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pions</a:t>
            </a:r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zh-CN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kaons</a:t>
            </a:r>
            <a:r>
              <a:rPr lang="en-US" altLang="zh-CN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&amp; protons   </a:t>
            </a:r>
            <a:endParaRPr lang="en-US" altLang="zh-CN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57800" y="6019800"/>
            <a:ext cx="365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latin typeface="Arial" pitchFamily="34" charset="0"/>
                <a:cs typeface="Arial" pitchFamily="34" charset="0"/>
              </a:rPr>
              <a:t>VISHNU : </a:t>
            </a:r>
            <a:r>
              <a:rPr lang="en-US" altLang="zh-CN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altLang="zh-CN" sz="1400" b="1" dirty="0" err="1" smtClean="0">
                <a:latin typeface="Arial" pitchFamily="34" charset="0"/>
                <a:cs typeface="Arial" pitchFamily="34" charset="0"/>
              </a:rPr>
              <a:t>ch</a:t>
            </a: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= 165MeV   </a:t>
            </a:r>
            <a:endParaRPr lang="en-US" altLang="zh-C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7200" y="6019800"/>
            <a:ext cx="4211602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dirty="0" smtClean="0">
                <a:latin typeface="Arial" pitchFamily="34" charset="0"/>
                <a:cs typeface="Arial" pitchFamily="34" charset="0"/>
              </a:rPr>
              <a:t>Statistical  Model : </a:t>
            </a:r>
            <a:r>
              <a:rPr lang="en-US" altLang="zh-CN" u="sng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altLang="zh-CN" sz="1400" b="1" u="sng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ch</a:t>
            </a:r>
            <a:r>
              <a:rPr lang="en-US" altLang="zh-CN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~ 150 </a:t>
            </a:r>
            <a:r>
              <a:rPr lang="en-US" altLang="zh-CN" u="sng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MeV</a:t>
            </a:r>
            <a:r>
              <a:rPr lang="en-US" altLang="zh-CN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algn="l"/>
            <a:r>
              <a:rPr lang="en-US" altLang="zh-CN" sz="18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(no B-</a:t>
            </a:r>
            <a:r>
              <a:rPr lang="en-US" altLang="zh-CN" sz="1800" dirty="0" err="1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Bbar</a:t>
            </a:r>
            <a:r>
              <a:rPr lang="en-US" altLang="zh-CN" sz="18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annihilations!)   </a:t>
            </a:r>
            <a:endParaRPr lang="en-US" altLang="zh-CN" sz="18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7800" y="9144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/>
              <a:t>LHC : 2.76 A </a:t>
            </a:r>
            <a:r>
              <a:rPr lang="en-US" altLang="zh-CN" dirty="0" err="1" smtClean="0"/>
              <a:t>TeV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Pb+Pb</a:t>
            </a:r>
            <a:endParaRPr lang="zh-CN" altLang="en-US" dirty="0"/>
          </a:p>
        </p:txBody>
      </p:sp>
      <p:pic>
        <p:nvPicPr>
          <p:cNvPr id="254566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838200"/>
            <a:ext cx="4343400" cy="4410075"/>
          </a:xfrm>
          <a:prstGeom prst="rect">
            <a:avLst/>
          </a:prstGeom>
          <a:ln w="57150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7800" y="2438400"/>
            <a:ext cx="6934200" cy="116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Elliptic flow for </a:t>
            </a:r>
          </a:p>
          <a:p>
            <a:pPr algn="ctr">
              <a:lnSpc>
                <a:spcPts val="3300"/>
              </a:lnSpc>
              <a:spcBef>
                <a:spcPts val="12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multi-strange hadrons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</a:t>
            </a:r>
            <a:r>
              <a:rPr lang="en-US" altLang="zh-CN" sz="4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</a:t>
            </a:r>
            <a:r>
              <a:rPr lang="en-US" altLang="zh-CN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multi-strange hadrons (LHC)</a:t>
            </a:r>
          </a:p>
        </p:txBody>
      </p:sp>
      <p:pic>
        <p:nvPicPr>
          <p:cNvPr id="10" name="图片 9" descr="LHC-LAMBDA.png"/>
          <p:cNvPicPr>
            <a:picLocks noChangeAspect="1"/>
          </p:cNvPicPr>
          <p:nvPr/>
        </p:nvPicPr>
        <p:blipFill>
          <a:blip r:embed="rId3" cstate="print"/>
          <a:srcRect l="4167" t="7035" r="9167" b="3455"/>
          <a:stretch>
            <a:fillRect/>
          </a:stretch>
        </p:blipFill>
        <p:spPr>
          <a:xfrm>
            <a:off x="5410200" y="838200"/>
            <a:ext cx="3429000" cy="2971800"/>
          </a:xfrm>
          <a:prstGeom prst="rect">
            <a:avLst/>
          </a:prstGeom>
        </p:spPr>
      </p:pic>
      <p:pic>
        <p:nvPicPr>
          <p:cNvPr id="11" name="图片 10" descr="LHC-OMEGA.png"/>
          <p:cNvPicPr>
            <a:picLocks noChangeAspect="1"/>
          </p:cNvPicPr>
          <p:nvPr/>
        </p:nvPicPr>
        <p:blipFill>
          <a:blip r:embed="rId4" cstate="print"/>
          <a:srcRect l="8333" t="8229" r="9167" b="3455"/>
          <a:stretch>
            <a:fillRect/>
          </a:stretch>
        </p:blipFill>
        <p:spPr>
          <a:xfrm>
            <a:off x="228600" y="762000"/>
            <a:ext cx="4724400" cy="3048000"/>
          </a:xfrm>
          <a:prstGeom prst="rect">
            <a:avLst/>
          </a:prstGeom>
        </p:spPr>
      </p:pic>
      <p:pic>
        <p:nvPicPr>
          <p:cNvPr id="12" name="图片 11" descr="LHC-XI.png"/>
          <p:cNvPicPr>
            <a:picLocks noChangeAspect="1"/>
          </p:cNvPicPr>
          <p:nvPr/>
        </p:nvPicPr>
        <p:blipFill>
          <a:blip r:embed="rId5" cstate="print"/>
          <a:srcRect l="3333" t="7035" r="8333" b="3455"/>
          <a:stretch>
            <a:fillRect/>
          </a:stretch>
        </p:blipFill>
        <p:spPr>
          <a:xfrm>
            <a:off x="0" y="3962400"/>
            <a:ext cx="4953000" cy="2895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50292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-a nice description for the elliptic flow for Lambda, Xi and Omega up to 2.5 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GeV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!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57800" y="44196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2.76 A 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TeV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Pb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+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Pb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collisions  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67200" y="36576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Mass ordering of elliptic flow</a:t>
            </a:r>
            <a:r>
              <a:rPr lang="en-US" altLang="zh-CN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(LHC)</a:t>
            </a:r>
          </a:p>
        </p:txBody>
      </p:sp>
      <p:pic>
        <p:nvPicPr>
          <p:cNvPr id="11" name="图片 10" descr="LHC-MASS-SCALING (1).png"/>
          <p:cNvPicPr>
            <a:picLocks noChangeAspect="1"/>
          </p:cNvPicPr>
          <p:nvPr/>
        </p:nvPicPr>
        <p:blipFill>
          <a:blip r:embed="rId3" cstate="print"/>
          <a:srcRect l="5000" t="8476" r="10833"/>
          <a:stretch>
            <a:fillRect/>
          </a:stretch>
        </p:blipFill>
        <p:spPr>
          <a:xfrm>
            <a:off x="762000" y="1295400"/>
            <a:ext cx="7696200" cy="49369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43200" y="9906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 smtClean="0"/>
              <a:t>LHC : 2.76 A </a:t>
            </a:r>
            <a:r>
              <a:rPr lang="en-US" altLang="zh-CN" sz="2400" dirty="0" err="1" smtClean="0"/>
              <a:t>TeV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Pb+Pb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5791200" y="47244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1752600" y="6172200"/>
            <a:ext cx="548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-Roughly reproduce the mass-ordering! 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2438400"/>
            <a:ext cx="6934200" cy="116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Do these </a:t>
            </a: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multi-strange hadrons</a:t>
            </a:r>
          </a:p>
          <a:p>
            <a:pPr algn="ctr">
              <a:lnSpc>
                <a:spcPts val="3300"/>
              </a:lnSpc>
              <a:spcBef>
                <a:spcPts val="12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decouple from the system near </a:t>
            </a:r>
            <a:r>
              <a:rPr lang="en-US" altLang="zh-CN" sz="3200" dirty="0" err="1" smtClean="0">
                <a:solidFill>
                  <a:srgbClr val="CC0000"/>
                </a:solidFill>
                <a:latin typeface="Arial" charset="0"/>
              </a:rPr>
              <a:t>T</a:t>
            </a:r>
            <a:r>
              <a:rPr lang="en-US" altLang="zh-CN" b="1" dirty="0" err="1" smtClean="0">
                <a:solidFill>
                  <a:srgbClr val="CC0000"/>
                </a:solidFill>
                <a:latin typeface="Arial" charset="0"/>
              </a:rPr>
              <a:t>c</a:t>
            </a: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 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676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7600"/>
            <a:ext cx="297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676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685801"/>
            <a:ext cx="2895600" cy="289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676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762000"/>
            <a:ext cx="2895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675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85800"/>
            <a:ext cx="2971799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UrQMD</a:t>
            </a: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/decay freeze-out time </a:t>
            </a: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distributions </a:t>
            </a:r>
            <a:endParaRPr kumimoji="1" lang="en-US" altLang="zh-CN" sz="4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506763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3733800"/>
            <a:ext cx="2895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6764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2200" y="3733801"/>
            <a:ext cx="2971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28600" y="6457890"/>
            <a:ext cx="891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-These multi-strange hadrons are 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NOTthat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weakly coupled with the medium! 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 bwMode="auto">
          <a:xfrm>
            <a:off x="1524000" y="1524000"/>
            <a:ext cx="609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直接连接符 22"/>
          <p:cNvCxnSpPr/>
          <p:nvPr/>
        </p:nvCxnSpPr>
        <p:spPr bwMode="auto">
          <a:xfrm>
            <a:off x="1600200" y="1905000"/>
            <a:ext cx="381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直接连接符 24"/>
          <p:cNvCxnSpPr/>
          <p:nvPr/>
        </p:nvCxnSpPr>
        <p:spPr bwMode="auto">
          <a:xfrm>
            <a:off x="1524000" y="1447800"/>
            <a:ext cx="304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直接连接符 26"/>
          <p:cNvCxnSpPr/>
          <p:nvPr/>
        </p:nvCxnSpPr>
        <p:spPr bwMode="auto">
          <a:xfrm>
            <a:off x="1447800" y="1905000"/>
            <a:ext cx="45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直接连接符 28"/>
          <p:cNvCxnSpPr/>
          <p:nvPr/>
        </p:nvCxnSpPr>
        <p:spPr bwMode="auto">
          <a:xfrm>
            <a:off x="1371600" y="4495800"/>
            <a:ext cx="685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直接连接符 30"/>
          <p:cNvCxnSpPr/>
          <p:nvPr/>
        </p:nvCxnSpPr>
        <p:spPr bwMode="auto">
          <a:xfrm>
            <a:off x="2209800" y="4876800"/>
            <a:ext cx="914400" cy="914400"/>
          </a:xfrm>
          <a:prstGeom prst="lin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直接连接符 32"/>
          <p:cNvCxnSpPr/>
          <p:nvPr/>
        </p:nvCxnSpPr>
        <p:spPr bwMode="auto">
          <a:xfrm>
            <a:off x="7924800" y="4572000"/>
            <a:ext cx="533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直接连接符 34"/>
          <p:cNvCxnSpPr/>
          <p:nvPr/>
        </p:nvCxnSpPr>
        <p:spPr bwMode="auto">
          <a:xfrm>
            <a:off x="7924800" y="5181600"/>
            <a:ext cx="533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7620000" y="51816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 smtClean="0"/>
              <a:t>UrQMD</a:t>
            </a:r>
            <a:endParaRPr lang="zh-CN" alt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7543800" y="4572000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/>
              <a:t>Hydro +decay</a:t>
            </a:r>
            <a:endParaRPr lang="zh-CN" altLang="en-US" sz="1600" dirty="0"/>
          </a:p>
        </p:txBody>
      </p:sp>
      <p:sp>
        <p:nvSpPr>
          <p:cNvPr id="20" name="矩形 19"/>
          <p:cNvSpPr/>
          <p:nvPr/>
        </p:nvSpPr>
        <p:spPr>
          <a:xfrm>
            <a:off x="3505200" y="33528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</a:t>
            </a:r>
            <a:r>
              <a:rPr kumimoji="1" lang="en-US" altLang="zh-CN" sz="4000" b="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UrQMD</a:t>
            </a: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en-US" altLang="zh-CN" sz="4000" b="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freezeout</a:t>
            </a: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time </a:t>
            </a: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distributions </a:t>
            </a:r>
            <a:endParaRPr kumimoji="1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5118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990600"/>
            <a:ext cx="6096000" cy="447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43000" y="5486400"/>
            <a:ext cx="64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Lamba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freeze-out even later than 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pion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and protons ! 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6019800"/>
            <a:ext cx="64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-earlier freeze-out for Xi and Omega! 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43200" y="12192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2971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err="1" smtClean="0">
                <a:solidFill>
                  <a:schemeClr val="accent6"/>
                </a:solidFill>
              </a:rPr>
              <a:t>pions</a:t>
            </a:r>
            <a:endParaRPr lang="zh-CN" altLang="en-US" sz="1800" dirty="0">
              <a:solidFill>
                <a:schemeClr val="accent6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55138" y="2514600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 smtClean="0">
                <a:solidFill>
                  <a:srgbClr val="FF00FF"/>
                </a:solidFill>
              </a:rPr>
              <a:t>Omega</a:t>
            </a:r>
            <a:endParaRPr lang="zh-CN" altLang="en-US" sz="1800" dirty="0"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3276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800" dirty="0" smtClean="0">
                <a:solidFill>
                  <a:srgbClr val="FF0000"/>
                </a:solidFill>
              </a:rPr>
              <a:t>Lambda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38800" y="3200400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1800" dirty="0" smtClean="0">
                <a:solidFill>
                  <a:srgbClr val="006600"/>
                </a:solidFill>
              </a:rPr>
              <a:t>proton</a:t>
            </a:r>
            <a:endParaRPr lang="zh-CN" altLang="en-US" sz="1800" dirty="0">
              <a:solidFill>
                <a:srgbClr val="00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3800" y="3810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Xi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VISHNU </a:t>
            </a:r>
            <a:r>
              <a:rPr kumimoji="1" lang="en-US" altLang="zh-CN" sz="3600" b="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vs</a:t>
            </a:r>
            <a:r>
              <a:rPr kumimoji="1" lang="en-US" altLang="zh-CN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Hydro with </a:t>
            </a:r>
            <a:r>
              <a:rPr kumimoji="1" lang="en-US" altLang="zh-CN" sz="3600" b="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</a:t>
            </a:r>
            <a:r>
              <a:rPr kumimoji="1" lang="en-US" altLang="zh-CN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</a:t>
            </a:r>
            <a:r>
              <a:rPr kumimoji="1" lang="en-US" altLang="zh-CN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en-US" altLang="zh-CN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=165 &amp; 100 </a:t>
            </a:r>
            <a:r>
              <a:rPr kumimoji="1" lang="en-US" altLang="zh-CN" sz="3600" b="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MeV</a:t>
            </a:r>
            <a:endParaRPr kumimoji="1" lang="en-US" altLang="zh-CN" sz="3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图片 6" descr="LHC-LAMBDA.png"/>
          <p:cNvPicPr>
            <a:picLocks noChangeAspect="1"/>
          </p:cNvPicPr>
          <p:nvPr/>
        </p:nvPicPr>
        <p:blipFill>
          <a:blip r:embed="rId3" cstate="print"/>
          <a:srcRect l="3333" t="7035" r="8333" b="4648"/>
          <a:stretch>
            <a:fillRect/>
          </a:stretch>
        </p:blipFill>
        <p:spPr>
          <a:xfrm>
            <a:off x="5257800" y="914400"/>
            <a:ext cx="3690551" cy="2895600"/>
          </a:xfrm>
          <a:prstGeom prst="rect">
            <a:avLst/>
          </a:prstGeom>
        </p:spPr>
      </p:pic>
      <p:pic>
        <p:nvPicPr>
          <p:cNvPr id="8" name="图片 7" descr="LHC-OMEGA.png"/>
          <p:cNvPicPr>
            <a:picLocks noChangeAspect="1"/>
          </p:cNvPicPr>
          <p:nvPr/>
        </p:nvPicPr>
        <p:blipFill>
          <a:blip r:embed="rId4" cstate="print"/>
          <a:srcRect l="9167" t="8354" r="8333" b="3329"/>
          <a:stretch>
            <a:fillRect/>
          </a:stretch>
        </p:blipFill>
        <p:spPr>
          <a:xfrm>
            <a:off x="228600" y="914400"/>
            <a:ext cx="4572000" cy="2971800"/>
          </a:xfrm>
          <a:prstGeom prst="rect">
            <a:avLst/>
          </a:prstGeom>
        </p:spPr>
      </p:pic>
      <p:pic>
        <p:nvPicPr>
          <p:cNvPr id="9" name="图片 8" descr="LHC-XI.png"/>
          <p:cNvPicPr>
            <a:picLocks noChangeAspect="1"/>
          </p:cNvPicPr>
          <p:nvPr/>
        </p:nvPicPr>
        <p:blipFill>
          <a:blip r:embed="rId5" cstate="print"/>
          <a:srcRect l="3333" t="7035" r="9167" b="3455"/>
          <a:stretch>
            <a:fillRect/>
          </a:stretch>
        </p:blipFill>
        <p:spPr>
          <a:xfrm>
            <a:off x="0" y="3886200"/>
            <a:ext cx="4724400" cy="2775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81600" y="41148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-freeze-out  temperature for Lambda is much below 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</a:t>
            </a:r>
            <a:r>
              <a:rPr lang="en-US" altLang="zh-CN" sz="1400" b="1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! 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0" y="48768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-freeze-out  temperatures  for  Omega and xi are closer to 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</a:t>
            </a:r>
            <a:r>
              <a:rPr lang="en-US" altLang="zh-CN" sz="1400" b="1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! 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56388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-need more studies for firm conclusions 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05200" y="33528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  <p:sp>
        <p:nvSpPr>
          <p:cNvPr id="15" name="圆角矩形 14"/>
          <p:cNvSpPr/>
          <p:nvPr/>
        </p:nvSpPr>
        <p:spPr bwMode="auto">
          <a:xfrm>
            <a:off x="609600" y="1524000"/>
            <a:ext cx="762000" cy="53340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59408" y="2667000"/>
            <a:ext cx="8042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Generic features of shear &amp; bulk viscosities</a:t>
            </a:r>
            <a:endParaRPr lang="en-US" altLang="zh-CN" sz="3200" dirty="0">
              <a:solidFill>
                <a:srgbClr val="CC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8400" y="2209800"/>
            <a:ext cx="464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phi-meson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Elliptic flow for phi at the LHC</a:t>
            </a:r>
            <a:endParaRPr kumimoji="1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509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838200"/>
            <a:ext cx="8610600" cy="283845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" name="Picture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581400"/>
            <a:ext cx="3276600" cy="3048000"/>
          </a:xfrm>
          <a:prstGeom prst="roundRect">
            <a:avLst/>
          </a:prstGeom>
          <a:ln w="57150" cap="sq">
            <a:solidFill>
              <a:srgbClr val="FF9797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629400" y="5334000"/>
            <a:ext cx="2209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C00CC"/>
                </a:solidFill>
              </a:rPr>
              <a:t>T. Hirano</a:t>
            </a:r>
          </a:p>
          <a:p>
            <a:pPr algn="ctr"/>
            <a:r>
              <a:rPr lang="en-US" altLang="zh-CN" sz="1400" dirty="0" smtClean="0">
                <a:solidFill>
                  <a:srgbClr val="CC00CC"/>
                </a:solidFill>
              </a:rPr>
              <a:t>3+1-d ideal </a:t>
            </a:r>
            <a:r>
              <a:rPr lang="en-US" altLang="zh-CN" sz="1400" dirty="0" err="1" smtClean="0">
                <a:solidFill>
                  <a:srgbClr val="CC00CC"/>
                </a:solidFill>
              </a:rPr>
              <a:t>hydro+JAM</a:t>
            </a:r>
            <a:endParaRPr lang="en-US" altLang="zh-CN" sz="1400" dirty="0" smtClean="0">
              <a:solidFill>
                <a:srgbClr val="CC00CC"/>
              </a:solidFill>
            </a:endParaRPr>
          </a:p>
          <a:p>
            <a:pPr algn="l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781800" y="3962400"/>
            <a:ext cx="1066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/>
              <a:t>200A </a:t>
            </a:r>
            <a:r>
              <a:rPr lang="en-US" altLang="zh-CN" sz="1600" dirty="0" err="1" smtClean="0"/>
              <a:t>GeV</a:t>
            </a:r>
            <a:endParaRPr lang="en-US" altLang="zh-CN" sz="1600" dirty="0" smtClean="0"/>
          </a:p>
          <a:p>
            <a:pPr algn="ctr"/>
            <a:r>
              <a:rPr lang="en-US" altLang="zh-CN" sz="1600" dirty="0" err="1" smtClean="0"/>
              <a:t>Au+Au</a:t>
            </a:r>
            <a:r>
              <a:rPr lang="en-US" altLang="zh-CN" sz="1600" dirty="0" smtClean="0"/>
              <a:t> </a:t>
            </a:r>
          </a:p>
        </p:txBody>
      </p:sp>
      <p:sp>
        <p:nvSpPr>
          <p:cNvPr id="11" name="矩形 10"/>
          <p:cNvSpPr/>
          <p:nvPr/>
        </p:nvSpPr>
        <p:spPr>
          <a:xfrm>
            <a:off x="533400" y="42672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Hadron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cascade: small cross sections for phi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33400" y="50292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-mass ordering between phi and proton are independent of collision energies, centralities &amp; theoretical details 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505200" y="33528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Elliptic flow for phi at the LHC</a:t>
            </a:r>
            <a:endParaRPr kumimoji="1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509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838200"/>
            <a:ext cx="8610600" cy="283845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" name="Picture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581400"/>
            <a:ext cx="3276600" cy="3048000"/>
          </a:xfrm>
          <a:prstGeom prst="roundRect">
            <a:avLst/>
          </a:prstGeom>
          <a:ln w="57150" cap="sq">
            <a:solidFill>
              <a:srgbClr val="FF9797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16" descr="phi_by_proton_allcen.png"/>
          <p:cNvPicPr>
            <a:picLocks noChangeAspect="1"/>
          </p:cNvPicPr>
          <p:nvPr/>
        </p:nvPicPr>
        <p:blipFill>
          <a:blip r:embed="rId5" cstate="print"/>
          <a:srcRect l="2554" t="14204" r="32564" b="1578"/>
          <a:stretch>
            <a:fillRect/>
          </a:stretch>
        </p:blipFill>
        <p:spPr bwMode="auto">
          <a:xfrm>
            <a:off x="0" y="4057650"/>
            <a:ext cx="5334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629400" y="5334000"/>
            <a:ext cx="2209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C00CC"/>
                </a:solidFill>
              </a:rPr>
              <a:t>T. Hirano</a:t>
            </a:r>
          </a:p>
          <a:p>
            <a:pPr algn="ctr"/>
            <a:r>
              <a:rPr lang="en-US" altLang="zh-CN" sz="1400" dirty="0" smtClean="0">
                <a:solidFill>
                  <a:srgbClr val="CC00CC"/>
                </a:solidFill>
              </a:rPr>
              <a:t>3+1-d ideal </a:t>
            </a:r>
            <a:r>
              <a:rPr lang="en-US" altLang="zh-CN" sz="1400" dirty="0" err="1" smtClean="0">
                <a:solidFill>
                  <a:srgbClr val="CC00CC"/>
                </a:solidFill>
              </a:rPr>
              <a:t>hydro+JAM</a:t>
            </a:r>
            <a:endParaRPr lang="en-US" altLang="zh-CN" sz="1400" dirty="0" smtClean="0">
              <a:solidFill>
                <a:srgbClr val="CC00CC"/>
              </a:solidFill>
            </a:endParaRPr>
          </a:p>
          <a:p>
            <a:pPr algn="l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781800" y="3962400"/>
            <a:ext cx="1066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/>
              <a:t>200A </a:t>
            </a:r>
            <a:r>
              <a:rPr lang="en-US" altLang="zh-CN" sz="1600" dirty="0" err="1" smtClean="0"/>
              <a:t>GeV</a:t>
            </a:r>
            <a:endParaRPr lang="en-US" altLang="zh-CN" sz="1600" dirty="0" smtClean="0"/>
          </a:p>
          <a:p>
            <a:pPr algn="ctr"/>
            <a:r>
              <a:rPr lang="en-US" altLang="zh-CN" sz="1600" dirty="0" err="1" smtClean="0"/>
              <a:t>Au+Au</a:t>
            </a:r>
            <a:r>
              <a:rPr lang="en-US" altLang="zh-CN" sz="1600" dirty="0" smtClean="0"/>
              <a:t> </a:t>
            </a:r>
          </a:p>
        </p:txBody>
      </p:sp>
      <p:sp>
        <p:nvSpPr>
          <p:cNvPr id="10" name="矩形 9"/>
          <p:cNvSpPr/>
          <p:nvPr/>
        </p:nvSpPr>
        <p:spPr>
          <a:xfrm>
            <a:off x="4114800" y="5410200"/>
            <a:ext cx="1066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/>
              <a:t>200A </a:t>
            </a:r>
            <a:r>
              <a:rPr lang="en-US" altLang="zh-CN" sz="1600" dirty="0" err="1" smtClean="0"/>
              <a:t>GeV</a:t>
            </a:r>
            <a:endParaRPr lang="en-US" altLang="zh-CN" sz="1600" dirty="0" smtClean="0"/>
          </a:p>
          <a:p>
            <a:pPr algn="ctr"/>
            <a:r>
              <a:rPr lang="en-US" altLang="zh-CN" sz="1600" dirty="0" err="1" smtClean="0"/>
              <a:t>Au+Au</a:t>
            </a:r>
            <a:r>
              <a:rPr lang="en-US" altLang="zh-CN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hiv2-GG.png"/>
          <p:cNvPicPr>
            <a:picLocks noChangeAspect="1"/>
          </p:cNvPicPr>
          <p:nvPr/>
        </p:nvPicPr>
        <p:blipFill>
          <a:blip r:embed="rId3" cstate="print"/>
          <a:srcRect l="5408" t="10345"/>
          <a:stretch>
            <a:fillRect/>
          </a:stretch>
        </p:blipFill>
        <p:spPr>
          <a:xfrm>
            <a:off x="838200" y="838200"/>
            <a:ext cx="3981450" cy="2895600"/>
          </a:xfrm>
          <a:prstGeom prst="rect">
            <a:avLst/>
          </a:prstGeom>
          <a:ln w="57150">
            <a:solidFill>
              <a:schemeClr val="bg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</a:t>
            </a: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 V</a:t>
            </a:r>
            <a:r>
              <a:rPr kumimoji="1" lang="en-US" altLang="zh-CN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in strong &amp; weakly coupling limit</a:t>
            </a:r>
            <a:endParaRPr kumimoji="1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16" descr="phi_by_proton_allcen.png"/>
          <p:cNvPicPr>
            <a:picLocks noChangeAspect="1"/>
          </p:cNvPicPr>
          <p:nvPr/>
        </p:nvPicPr>
        <p:blipFill>
          <a:blip r:embed="rId4" cstate="print"/>
          <a:srcRect l="2554" t="14204" r="32564" b="1578"/>
          <a:stretch>
            <a:fillRect/>
          </a:stretch>
        </p:blipFill>
        <p:spPr bwMode="auto">
          <a:xfrm>
            <a:off x="0" y="4057650"/>
            <a:ext cx="5334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5562600" y="1143000"/>
            <a:ext cx="335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-hydro + 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</a:t>
            </a:r>
            <a:r>
              <a:rPr lang="en-US" altLang="zh-CN" sz="1200" b="1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dec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=165 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MeV</a:t>
            </a:r>
            <a:endParaRPr lang="en-US" altLang="zh-CN" dirty="0" smtClean="0">
              <a:solidFill>
                <a:schemeClr val="accent6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weakly coupling limit 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638800" y="1905000"/>
            <a:ext cx="335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-hydro + 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</a:t>
            </a:r>
            <a:r>
              <a:rPr lang="en-US" altLang="zh-CN" sz="1200" b="1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dec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=100 </a:t>
            </a:r>
            <a:r>
              <a:rPr lang="en-US" altLang="zh-CN" dirty="0" err="1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MeV</a:t>
            </a:r>
            <a:endParaRPr lang="en-US" altLang="zh-CN" dirty="0" smtClean="0">
              <a:solidFill>
                <a:schemeClr val="accent6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strong coupling limit 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562600" y="2667000"/>
            <a:ext cx="3581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VISHNU:</a:t>
            </a:r>
          </a:p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small cross sections for phi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638800" y="3886200"/>
            <a:ext cx="3276600" cy="2990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rgbClr val="800000"/>
                </a:solidFill>
              </a:rPr>
              <a:t> </a:t>
            </a:r>
            <a:r>
              <a:rPr lang="en-US" altLang="zh-CN" dirty="0" smtClean="0"/>
              <a:t>Neither the strongly nor the weakly coupling limit nor the cases in between (VISHNU) could explain the mass-ordering between proton &amp; phi shown in experiment </a:t>
            </a:r>
          </a:p>
          <a:p>
            <a:pPr algn="l">
              <a:lnSpc>
                <a:spcPts val="3400"/>
              </a:lnSpc>
            </a:pPr>
            <a:r>
              <a:rPr lang="en-US" altLang="zh-CN" dirty="0" smtClean="0"/>
              <a:t>       </a:t>
            </a:r>
            <a:r>
              <a:rPr lang="en-US" altLang="zh-CN" b="1" dirty="0" smtClean="0">
                <a:solidFill>
                  <a:srgbClr val="C00000"/>
                </a:solidFill>
              </a:rPr>
              <a:t>phi-meson puzzle !</a:t>
            </a:r>
          </a:p>
          <a:p>
            <a:pPr algn="l"/>
            <a:endParaRPr lang="en-US" altLang="zh-CN" dirty="0" smtClean="0"/>
          </a:p>
          <a:p>
            <a:pPr algn="l"/>
            <a:r>
              <a:rPr lang="en-US" altLang="zh-CN" dirty="0" smtClean="0"/>
              <a:t> </a:t>
            </a:r>
          </a:p>
        </p:txBody>
      </p:sp>
      <p:sp>
        <p:nvSpPr>
          <p:cNvPr id="12" name="矩形 11"/>
          <p:cNvSpPr/>
          <p:nvPr/>
        </p:nvSpPr>
        <p:spPr>
          <a:xfrm>
            <a:off x="3505200" y="33528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8400" y="2209800"/>
            <a:ext cx="464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dirty="0" smtClean="0">
                <a:solidFill>
                  <a:srgbClr val="CC0000"/>
                </a:solidFill>
                <a:latin typeface="Arial" charset="0"/>
              </a:rPr>
              <a:t>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1312863" y="1219200"/>
          <a:ext cx="3014662" cy="381000"/>
        </p:xfrm>
        <a:graphic>
          <a:graphicData uri="http://schemas.openxmlformats.org/presentationml/2006/ole">
            <p:oleObj spid="_x0000_s2553858" name="Equation" r:id="rId4" imgW="1942920" imgH="215640" progId="Equation.3">
              <p:embed/>
            </p:oleObj>
          </a:graphicData>
        </a:graphic>
      </p:graphicFrame>
      <p:sp>
        <p:nvSpPr>
          <p:cNvPr id="10" name="Rectangle 29"/>
          <p:cNvSpPr/>
          <p:nvPr/>
        </p:nvSpPr>
        <p:spPr>
          <a:xfrm>
            <a:off x="152400" y="1524000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  Approximately similar averaged QGP viscosity at RHIC and LHC energies   </a:t>
            </a:r>
            <a:endParaRPr 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52400" y="838200"/>
            <a:ext cx="9220200" cy="423863"/>
            <a:chOff x="152400" y="1143000"/>
            <a:chExt cx="9220200" cy="423863"/>
          </a:xfrm>
        </p:grpSpPr>
        <p:sp>
          <p:nvSpPr>
            <p:cNvPr id="7" name="Rectangle 28"/>
            <p:cNvSpPr/>
            <p:nvPr/>
          </p:nvSpPr>
          <p:spPr>
            <a:xfrm>
              <a:off x="152400" y="1143000"/>
              <a:ext cx="9220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rgbClr val="CC0000"/>
                  </a:solidFill>
                  <a:latin typeface="Arial" pitchFamily="34" charset="0"/>
                  <a:cs typeface="Arial" pitchFamily="34" charset="0"/>
                </a:rPr>
                <a:t>  Extraction </a:t>
              </a:r>
              <a:r>
                <a:rPr lang="en-US" altLang="zh-CN" sz="2000" dirty="0" smtClean="0">
                  <a:solidFill>
                    <a:srgbClr val="CC0000"/>
                  </a:solidFill>
                  <a:latin typeface="Arial" pitchFamily="34" charset="0"/>
                  <a:cs typeface="Arial" pitchFamily="34" charset="0"/>
                </a:rPr>
                <a:t>       from elliptic flow data using VISHNU indicates:   </a:t>
              </a:r>
              <a:endParaRPr lang="en-US" altLang="zh-CN" sz="2400" b="1" dirty="0">
                <a:solidFill>
                  <a:srgbClr val="0099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2553859" name="Object 3"/>
            <p:cNvGraphicFramePr>
              <a:graphicFrameLocks noChangeAspect="1"/>
            </p:cNvGraphicFramePr>
            <p:nvPr/>
          </p:nvGraphicFramePr>
          <p:xfrm>
            <a:off x="1524000" y="1143000"/>
            <a:ext cx="457200" cy="423863"/>
          </p:xfrm>
          <a:graphic>
            <a:graphicData uri="http://schemas.openxmlformats.org/presentationml/2006/ole">
              <p:oleObj spid="_x0000_s2553859" name="Equation" r:id="rId5" imgW="291960" imgH="203040" progId="Equation.3">
                <p:embed/>
              </p:oleObj>
            </a:graphicData>
          </a:graphic>
        </p:graphicFrame>
      </p:grpSp>
      <p:sp>
        <p:nvSpPr>
          <p:cNvPr id="11" name="矩形 10"/>
          <p:cNvSpPr/>
          <p:nvPr/>
        </p:nvSpPr>
        <p:spPr>
          <a:xfrm>
            <a:off x="4419601" y="1219200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rgbClr val="006600"/>
                </a:solidFill>
              </a:rPr>
              <a:t>(MC-</a:t>
            </a:r>
            <a:r>
              <a:rPr lang="en-US" altLang="zh-CN" sz="1800" dirty="0" err="1" smtClean="0">
                <a:solidFill>
                  <a:srgbClr val="006600"/>
                </a:solidFill>
              </a:rPr>
              <a:t>Glauber</a:t>
            </a:r>
            <a:r>
              <a:rPr lang="en-US" altLang="zh-CN" sz="1800" dirty="0" smtClean="0">
                <a:solidFill>
                  <a:srgbClr val="006600"/>
                </a:solidFill>
              </a:rPr>
              <a:t>; MC-KLN)</a:t>
            </a:r>
            <a:endParaRPr lang="zh-CN" altLang="en-US" sz="1800" dirty="0">
              <a:solidFill>
                <a:srgbClr val="006600"/>
              </a:solidFill>
            </a:endParaRPr>
          </a:p>
        </p:txBody>
      </p:sp>
      <p:grpSp>
        <p:nvGrpSpPr>
          <p:cNvPr id="13" name="Group 48"/>
          <p:cNvGrpSpPr/>
          <p:nvPr/>
        </p:nvGrpSpPr>
        <p:grpSpPr>
          <a:xfrm>
            <a:off x="0" y="1981200"/>
            <a:ext cx="9025354" cy="914400"/>
            <a:chOff x="118646" y="3962400"/>
            <a:chExt cx="9025354" cy="914400"/>
          </a:xfrm>
          <a:noFill/>
        </p:grpSpPr>
        <p:sp>
          <p:nvSpPr>
            <p:cNvPr id="14" name="Rectangle 49"/>
            <p:cNvSpPr/>
            <p:nvPr/>
          </p:nvSpPr>
          <p:spPr bwMode="auto">
            <a:xfrm>
              <a:off x="304800" y="3962400"/>
              <a:ext cx="8534400" cy="914400"/>
            </a:xfrm>
            <a:prstGeom prst="rect">
              <a:avLst/>
            </a:prstGeom>
            <a:grpFill/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15" name="Group 27"/>
            <p:cNvGrpSpPr/>
            <p:nvPr/>
          </p:nvGrpSpPr>
          <p:grpSpPr>
            <a:xfrm>
              <a:off x="118646" y="4038600"/>
              <a:ext cx="9025354" cy="750332"/>
              <a:chOff x="152400" y="2971800"/>
              <a:chExt cx="9025354" cy="750332"/>
            </a:xfrm>
            <a:grpFill/>
          </p:grpSpPr>
          <p:sp>
            <p:nvSpPr>
              <p:cNvPr id="16" name="Rectangle 51"/>
              <p:cNvSpPr/>
              <p:nvPr/>
            </p:nvSpPr>
            <p:spPr>
              <a:xfrm>
                <a:off x="152400" y="2971800"/>
                <a:ext cx="6172200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    </a:t>
                </a:r>
                <a:r>
                  <a:rPr lang="en-US" u="sng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Recent developments on initialization models:</a:t>
                </a:r>
                <a:r>
                  <a:rPr lang="en-US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   </a:t>
                </a:r>
                <a:endParaRPr lang="en-US" dirty="0"/>
              </a:p>
            </p:txBody>
          </p:sp>
          <p:sp>
            <p:nvSpPr>
              <p:cNvPr id="17" name="Rectangle 52"/>
              <p:cNvSpPr/>
              <p:nvPr/>
            </p:nvSpPr>
            <p:spPr>
              <a:xfrm>
                <a:off x="414754" y="3352800"/>
                <a:ext cx="8763000" cy="36933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800" b="1" dirty="0" smtClean="0">
                    <a:solidFill>
                      <a:srgbClr val="CC00CC"/>
                    </a:solidFill>
                  </a:rPr>
                  <a:t> </a:t>
                </a:r>
                <a:r>
                  <a:rPr lang="en-US" sz="1800" b="1" dirty="0" smtClean="0">
                    <a:solidFill>
                      <a:srgbClr val="006600"/>
                    </a:solidFill>
                  </a:rPr>
                  <a:t>color charge fluctuations;     multiplicity fluctuations;     initial flow fluctuations </a:t>
                </a:r>
                <a:r>
                  <a:rPr lang="en-US" sz="1800" dirty="0" smtClean="0">
                    <a:solidFill>
                      <a:srgbClr val="006600"/>
                    </a:solidFill>
                  </a:rPr>
                  <a:t>… … </a:t>
                </a:r>
                <a:endParaRPr lang="en-US" sz="1800" dirty="0">
                  <a:solidFill>
                    <a:srgbClr val="006600"/>
                  </a:solidFill>
                </a:endParaRPr>
              </a:p>
            </p:txBody>
          </p:sp>
        </p:grpSp>
      </p:grpSp>
      <p:grpSp>
        <p:nvGrpSpPr>
          <p:cNvPr id="18" name="Group 26"/>
          <p:cNvGrpSpPr/>
          <p:nvPr/>
        </p:nvGrpSpPr>
        <p:grpSpPr>
          <a:xfrm>
            <a:off x="0" y="2895600"/>
            <a:ext cx="8179232" cy="1009710"/>
            <a:chOff x="704516" y="3810000"/>
            <a:chExt cx="8466222" cy="1009710"/>
          </a:xfrm>
        </p:grpSpPr>
        <p:sp>
          <p:nvSpPr>
            <p:cNvPr id="19" name="Rectangle 16"/>
            <p:cNvSpPr/>
            <p:nvPr/>
          </p:nvSpPr>
          <p:spPr>
            <a:xfrm>
              <a:off x="704516" y="3810000"/>
              <a:ext cx="8439484" cy="67710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    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to implement e-b-e VISHNU to further study:   </a:t>
              </a:r>
              <a:r>
                <a:rPr lang="en-US" sz="1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  <a:cs typeface="Arial" pitchFamily="34" charset="0"/>
                </a:rPr>
                <a:t>triangular flow &amp; higher</a:t>
              </a:r>
            </a:p>
            <a:p>
              <a:pPr algn="l"/>
              <a:r>
                <a:rPr lang="en-US" sz="1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  <a:cs typeface="Arial" pitchFamily="34" charset="0"/>
                </a:rPr>
                <a:t>      order flow harmonics,  higher-order event plane  correlations e-b-e </a:t>
              </a:r>
              <a:r>
                <a:rPr lang="en-US" sz="1800" b="1" dirty="0" err="1" smtClean="0">
                  <a:solidFill>
                    <a:schemeClr val="accent6">
                      <a:lumMod val="50000"/>
                    </a:schemeClr>
                  </a:solidFill>
                  <a:latin typeface="+mn-lt"/>
                  <a:cs typeface="Arial" pitchFamily="34" charset="0"/>
                </a:rPr>
                <a:t>v</a:t>
              </a:r>
              <a:r>
                <a:rPr lang="en-US" sz="1050" b="1" dirty="0" err="1" smtClean="0">
                  <a:solidFill>
                    <a:schemeClr val="accent6">
                      <a:lumMod val="50000"/>
                    </a:schemeClr>
                  </a:solidFill>
                  <a:latin typeface="+mn-lt"/>
                  <a:cs typeface="Arial" pitchFamily="34" charset="0"/>
                </a:rPr>
                <a:t>n</a:t>
              </a:r>
              <a:r>
                <a:rPr lang="en-US" sz="1800" b="1" dirty="0" smtClean="0">
                  <a:solidFill>
                    <a:schemeClr val="accent6">
                      <a:lumMod val="50000"/>
                    </a:schemeClr>
                  </a:solidFill>
                  <a:latin typeface="+mn-lt"/>
                  <a:cs typeface="Arial" pitchFamily="34" charset="0"/>
                </a:rPr>
                <a:t> … ... 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20" name="Rectangle 17"/>
            <p:cNvSpPr/>
            <p:nvPr/>
          </p:nvSpPr>
          <p:spPr>
            <a:xfrm>
              <a:off x="941137" y="4419600"/>
              <a:ext cx="822960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dirty="0" smtClean="0"/>
                <a:t>  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will help us to constrain initialization models, tightening the limit on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295400" y="228600"/>
            <a:ext cx="5850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u="sng" dirty="0" smtClean="0"/>
              <a:t>QGP viscosity at RHIC and the LHC</a:t>
            </a:r>
            <a:endParaRPr lang="zh-CN" altLang="en-US" sz="2800" b="1" u="sng" dirty="0"/>
          </a:p>
        </p:txBody>
      </p:sp>
      <p:graphicFrame>
        <p:nvGraphicFramePr>
          <p:cNvPr id="2553860" name="Object 4"/>
          <p:cNvGraphicFramePr>
            <a:graphicFrameLocks noChangeAspect="1"/>
          </p:cNvGraphicFramePr>
          <p:nvPr/>
        </p:nvGraphicFramePr>
        <p:xfrm>
          <a:off x="7467600" y="3581400"/>
          <a:ext cx="647700" cy="341313"/>
        </p:xfrm>
        <a:graphic>
          <a:graphicData uri="http://schemas.openxmlformats.org/presentationml/2006/ole">
            <p:oleObj spid="_x0000_s2553860" name="Equation" r:id="rId6" imgW="596880" imgH="241200" progId="Equation.3">
              <p:embed/>
            </p:oleObj>
          </a:graphicData>
        </a:graphic>
      </p:graphicFrame>
      <p:sp>
        <p:nvSpPr>
          <p:cNvPr id="24" name="圆角矩形 23"/>
          <p:cNvSpPr/>
          <p:nvPr/>
        </p:nvSpPr>
        <p:spPr bwMode="auto">
          <a:xfrm>
            <a:off x="228600" y="152400"/>
            <a:ext cx="8686800" cy="3810000"/>
          </a:xfrm>
          <a:prstGeom prst="round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3400" y="41910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400" b="1" u="sng" dirty="0" smtClean="0"/>
              <a:t>Spectra &amp; V</a:t>
            </a:r>
            <a:r>
              <a:rPr lang="en-US" altLang="zh-CN" sz="1200" b="1" u="sng" dirty="0" smtClean="0"/>
              <a:t>2</a:t>
            </a:r>
            <a:r>
              <a:rPr lang="en-US" altLang="zh-CN" sz="2400" b="1" u="sng" dirty="0" smtClean="0"/>
              <a:t> for identified hadrons (&amp; multi-strange hadrons)</a:t>
            </a:r>
            <a:endParaRPr lang="zh-CN" altLang="en-US" sz="2400" b="1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" y="4648200"/>
            <a:ext cx="815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</a:rPr>
              <a:t>- A nice description of the </a:t>
            </a:r>
            <a:r>
              <a:rPr lang="en-US" altLang="zh-CN" b="1" dirty="0" err="1" smtClean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en-US" altLang="zh-CN" sz="1000" b="1" dirty="0" err="1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</a:rPr>
              <a:t> spectra and v</a:t>
            </a:r>
            <a:r>
              <a:rPr lang="en-US" altLang="zh-CN" sz="1000" b="1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</a:rPr>
              <a:t> for </a:t>
            </a:r>
            <a:r>
              <a:rPr lang="en-US" altLang="zh-CN" b="1" dirty="0" err="1" smtClean="0">
                <a:solidFill>
                  <a:schemeClr val="accent6">
                    <a:lumMod val="50000"/>
                  </a:schemeClr>
                </a:solidFill>
              </a:rPr>
              <a:t>pions</a:t>
            </a:r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altLang="zh-CN" b="1" dirty="0" err="1" smtClean="0">
                <a:solidFill>
                  <a:schemeClr val="accent6">
                    <a:lumMod val="50000"/>
                  </a:schemeClr>
                </a:solidFill>
              </a:rPr>
              <a:t>kaons</a:t>
            </a:r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</a:rPr>
              <a:t> and protons 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000" y="5029200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 smtClean="0">
                <a:solidFill>
                  <a:srgbClr val="800000"/>
                </a:solidFill>
              </a:rPr>
              <a:t>- VISHNU with B-</a:t>
            </a:r>
            <a:r>
              <a:rPr lang="en-US" altLang="zh-CN" b="1" dirty="0" err="1" smtClean="0">
                <a:solidFill>
                  <a:srgbClr val="800000"/>
                </a:solidFill>
              </a:rPr>
              <a:t>Bbar</a:t>
            </a:r>
            <a:r>
              <a:rPr lang="en-US" altLang="zh-CN" b="1" dirty="0" smtClean="0">
                <a:solidFill>
                  <a:srgbClr val="800000"/>
                </a:solidFill>
              </a:rPr>
              <a:t> annihilations prefer </a:t>
            </a:r>
            <a:r>
              <a:rPr lang="en-US" altLang="zh-CN" b="1" dirty="0" err="1" smtClean="0">
                <a:solidFill>
                  <a:srgbClr val="800000"/>
                </a:solidFill>
              </a:rPr>
              <a:t>T</a:t>
            </a:r>
            <a:r>
              <a:rPr lang="en-US" altLang="zh-CN" sz="1200" b="1" dirty="0" err="1" smtClean="0">
                <a:solidFill>
                  <a:srgbClr val="800000"/>
                </a:solidFill>
              </a:rPr>
              <a:t>ch</a:t>
            </a:r>
            <a:r>
              <a:rPr lang="en-US" altLang="zh-CN" b="1" dirty="0" smtClean="0">
                <a:solidFill>
                  <a:srgbClr val="800000"/>
                </a:solidFill>
              </a:rPr>
              <a:t>=165 </a:t>
            </a:r>
            <a:r>
              <a:rPr lang="en-US" altLang="zh-CN" b="1" dirty="0" err="1" smtClean="0">
                <a:solidFill>
                  <a:srgbClr val="800000"/>
                </a:solidFill>
              </a:rPr>
              <a:t>MeV</a:t>
            </a:r>
            <a:r>
              <a:rPr lang="en-US" altLang="zh-CN" b="1" dirty="0" smtClean="0">
                <a:solidFill>
                  <a:srgbClr val="800000"/>
                </a:solidFill>
              </a:rPr>
              <a:t> </a:t>
            </a:r>
            <a:endParaRPr lang="zh-CN" altLang="en-US" b="1" dirty="0">
              <a:solidFill>
                <a:srgbClr val="8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1000" y="5410200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Tx/>
              <a:buChar char="-"/>
            </a:pPr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</a:rPr>
              <a:t>A nice description for v</a:t>
            </a:r>
            <a:r>
              <a:rPr lang="en-US" altLang="zh-CN" sz="1000" b="1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altLang="zh-CN" b="1" dirty="0" err="1" smtClean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en-US" altLang="zh-CN" sz="1000" b="1" dirty="0" err="1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</a:rPr>
              <a:t>) for multi-strangeness at the LHC for various of centrality.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1000" y="6048000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 smtClean="0">
                <a:solidFill>
                  <a:srgbClr val="006600"/>
                </a:solidFill>
              </a:rPr>
              <a:t>- Fails to describe the phi-v</a:t>
            </a:r>
            <a:r>
              <a:rPr lang="en-US" altLang="zh-CN" sz="1000" b="1" dirty="0" smtClean="0">
                <a:solidFill>
                  <a:srgbClr val="006600"/>
                </a:solidFill>
              </a:rPr>
              <a:t>2 </a:t>
            </a:r>
            <a:r>
              <a:rPr lang="en-US" altLang="zh-CN" sz="1800" b="1" dirty="0" smtClean="0">
                <a:solidFill>
                  <a:srgbClr val="006600"/>
                </a:solidFill>
              </a:rPr>
              <a:t>(RHIC) </a:t>
            </a:r>
            <a:r>
              <a:rPr lang="en-US" altLang="zh-CN" b="1" dirty="0" smtClean="0">
                <a:solidFill>
                  <a:srgbClr val="006600"/>
                </a:solidFill>
              </a:rPr>
              <a:t>within the strongly,  weakly coupling limit or VISHNU</a:t>
            </a:r>
            <a:r>
              <a:rPr lang="en-US" altLang="zh-CN" sz="1000" b="1" dirty="0" smtClean="0">
                <a:solidFill>
                  <a:srgbClr val="006600"/>
                </a:solidFill>
              </a:rPr>
              <a:t> </a:t>
            </a:r>
            <a:endParaRPr lang="zh-CN" altLang="en-US" sz="1000" b="1" dirty="0">
              <a:solidFill>
                <a:srgbClr val="006600"/>
              </a:solidFill>
            </a:endParaRPr>
          </a:p>
        </p:txBody>
      </p:sp>
      <p:sp>
        <p:nvSpPr>
          <p:cNvPr id="28" name="圆角矩形 27"/>
          <p:cNvSpPr/>
          <p:nvPr/>
        </p:nvSpPr>
        <p:spPr bwMode="auto">
          <a:xfrm>
            <a:off x="304800" y="4114800"/>
            <a:ext cx="8534400" cy="2590800"/>
          </a:xfrm>
          <a:prstGeom prst="roundRect">
            <a:avLst/>
          </a:prstGeom>
          <a:noFill/>
          <a:ln w="5715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8400" y="2209800"/>
            <a:ext cx="464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6000" dirty="0" smtClean="0">
                <a:solidFill>
                  <a:srgbClr val="CC0000"/>
                </a:solidFill>
                <a:latin typeface="Arial" charset="0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Spectra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multi-strange hadrons (RHIC)</a:t>
            </a:r>
          </a:p>
        </p:txBody>
      </p:sp>
      <p:pic>
        <p:nvPicPr>
          <p:cNvPr id="4" name="图片 3" descr="RHIC-SPECTRA.png"/>
          <p:cNvPicPr>
            <a:picLocks noChangeAspect="1"/>
          </p:cNvPicPr>
          <p:nvPr/>
        </p:nvPicPr>
        <p:blipFill>
          <a:blip r:embed="rId3" cstate="print"/>
          <a:srcRect t="3580" b="3580"/>
          <a:stretch>
            <a:fillRect/>
          </a:stretch>
        </p:blipFill>
        <p:spPr>
          <a:xfrm>
            <a:off x="0" y="701842"/>
            <a:ext cx="9144000" cy="59275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019800" y="41148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</a:t>
            </a:r>
            <a:r>
              <a:rPr lang="en-US" altLang="zh-CN" sz="4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</a:t>
            </a:r>
            <a:r>
              <a:rPr lang="en-US" altLang="zh-CN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multi-strange hadrons (RHIC)</a:t>
            </a:r>
          </a:p>
        </p:txBody>
      </p:sp>
      <p:pic>
        <p:nvPicPr>
          <p:cNvPr id="12" name="图片 11" descr="RHIC-0010.png"/>
          <p:cNvPicPr>
            <a:picLocks noChangeAspect="1"/>
          </p:cNvPicPr>
          <p:nvPr/>
        </p:nvPicPr>
        <p:blipFill>
          <a:blip r:embed="rId3" cstate="print"/>
          <a:srcRect t="9259" r="8333" b="3704"/>
          <a:stretch>
            <a:fillRect/>
          </a:stretch>
        </p:blipFill>
        <p:spPr>
          <a:xfrm>
            <a:off x="228600" y="3733800"/>
            <a:ext cx="5410200" cy="2590800"/>
          </a:xfrm>
          <a:prstGeom prst="rect">
            <a:avLst/>
          </a:prstGeom>
        </p:spPr>
      </p:pic>
      <p:pic>
        <p:nvPicPr>
          <p:cNvPr id="13" name="图片 12" descr="RHIC-1040.png"/>
          <p:cNvPicPr>
            <a:picLocks noChangeAspect="1"/>
          </p:cNvPicPr>
          <p:nvPr/>
        </p:nvPicPr>
        <p:blipFill>
          <a:blip r:embed="rId4" cstate="print"/>
          <a:srcRect l="5833" t="7577" r="9167"/>
          <a:stretch>
            <a:fillRect/>
          </a:stretch>
        </p:blipFill>
        <p:spPr>
          <a:xfrm>
            <a:off x="381000" y="914398"/>
            <a:ext cx="5257800" cy="2667001"/>
          </a:xfrm>
          <a:prstGeom prst="rect">
            <a:avLst/>
          </a:prstGeom>
        </p:spPr>
      </p:pic>
      <p:pic>
        <p:nvPicPr>
          <p:cNvPr id="15" name="图片 14" descr="OMEGA-0010.png"/>
          <p:cNvPicPr>
            <a:picLocks noChangeAspect="1"/>
          </p:cNvPicPr>
          <p:nvPr/>
        </p:nvPicPr>
        <p:blipFill>
          <a:blip r:embed="rId5" cstate="print"/>
          <a:srcRect l="20000" t="10616" r="27500" b="2261"/>
          <a:stretch>
            <a:fillRect/>
          </a:stretch>
        </p:blipFill>
        <p:spPr>
          <a:xfrm>
            <a:off x="5867400" y="3657600"/>
            <a:ext cx="2959274" cy="2667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57600" y="33528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  <p:sp>
        <p:nvSpPr>
          <p:cNvPr id="7" name="矩形 6"/>
          <p:cNvSpPr/>
          <p:nvPr/>
        </p:nvSpPr>
        <p:spPr>
          <a:xfrm>
            <a:off x="5867400" y="1752600"/>
            <a:ext cx="327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Tx/>
              <a:buChar char="-"/>
            </a:pP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High statistic runs are </a:t>
            </a:r>
          </a:p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needed in the near future ! 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867400" y="990600"/>
            <a:ext cx="3276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Tx/>
              <a:buChar char="-"/>
            </a:pP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10-40% :nice description </a:t>
            </a:r>
          </a:p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of  the experimental data </a:t>
            </a:r>
          </a:p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867400" y="2590800"/>
            <a:ext cx="327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Tx/>
              <a:buChar char="-"/>
            </a:pP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0-10% : non-flow &amp; fluctuation effects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</a:t>
            </a:r>
            <a:r>
              <a:rPr lang="en-US" altLang="zh-CN" sz="4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</a:t>
            </a:r>
            <a:r>
              <a:rPr lang="en-US" altLang="zh-CN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 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</a:t>
            </a:r>
            <a:r>
              <a:rPr kumimoji="1" lang="en-US" altLang="zh-CN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multi-strange hadrons (RHIC)</a:t>
            </a:r>
          </a:p>
        </p:txBody>
      </p:sp>
      <p:pic>
        <p:nvPicPr>
          <p:cNvPr id="13" name="图片 12" descr="RHIC-1040.png"/>
          <p:cNvPicPr>
            <a:picLocks noChangeAspect="1"/>
          </p:cNvPicPr>
          <p:nvPr/>
        </p:nvPicPr>
        <p:blipFill>
          <a:blip r:embed="rId3" cstate="print"/>
          <a:srcRect l="5833" t="7577" r="9167"/>
          <a:stretch>
            <a:fillRect/>
          </a:stretch>
        </p:blipFill>
        <p:spPr>
          <a:xfrm>
            <a:off x="381000" y="914398"/>
            <a:ext cx="5257800" cy="2667001"/>
          </a:xfrm>
          <a:prstGeom prst="rect">
            <a:avLst/>
          </a:prstGeom>
        </p:spPr>
      </p:pic>
      <p:pic>
        <p:nvPicPr>
          <p:cNvPr id="6" name="图片 5" descr="RHIC-4080.png"/>
          <p:cNvPicPr>
            <a:picLocks noChangeAspect="1"/>
          </p:cNvPicPr>
          <p:nvPr/>
        </p:nvPicPr>
        <p:blipFill>
          <a:blip r:embed="rId4" cstate="print"/>
          <a:srcRect l="2500" t="7035" r="8333" b="3455"/>
          <a:stretch>
            <a:fillRect/>
          </a:stretch>
        </p:blipFill>
        <p:spPr>
          <a:xfrm>
            <a:off x="228600" y="3733801"/>
            <a:ext cx="5486400" cy="27432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86000" y="32766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  <p:sp>
        <p:nvSpPr>
          <p:cNvPr id="8" name="矩形 7"/>
          <p:cNvSpPr/>
          <p:nvPr/>
        </p:nvSpPr>
        <p:spPr>
          <a:xfrm>
            <a:off x="5867400" y="1752600"/>
            <a:ext cx="327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Tx/>
              <a:buChar char="-"/>
            </a:pP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High statistic runs are </a:t>
            </a:r>
          </a:p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needed in the near future ! 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867400" y="990600"/>
            <a:ext cx="3276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Tx/>
              <a:buChar char="-"/>
            </a:pP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10-40% :nice description </a:t>
            </a:r>
          </a:p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of  the experimental data </a:t>
            </a:r>
          </a:p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867400" y="2590800"/>
            <a:ext cx="327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Tx/>
              <a:buChar char="-"/>
            </a:pP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40-80%: non-flow &amp; fluctuation effects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 bwMode="auto">
          <a:xfrm>
            <a:off x="4419600" y="2895600"/>
            <a:ext cx="4724400" cy="3962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58" name="Rectangle 1040"/>
          <p:cNvSpPr>
            <a:spLocks noChangeArrowheads="1"/>
          </p:cNvSpPr>
          <p:nvPr/>
        </p:nvSpPr>
        <p:spPr bwMode="auto">
          <a:xfrm>
            <a:off x="1447800" y="5943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59" name="Text Box 1072"/>
          <p:cNvSpPr txBox="1">
            <a:spLocks noChangeArrowheads="1"/>
          </p:cNvSpPr>
          <p:nvPr/>
        </p:nvSpPr>
        <p:spPr bwMode="auto">
          <a:xfrm>
            <a:off x="9051925" y="4594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0" name="AutoShape 1074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1" name="AutoShape 1075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grpSp>
        <p:nvGrpSpPr>
          <p:cNvPr id="2" name="Group 36"/>
          <p:cNvGrpSpPr/>
          <p:nvPr/>
        </p:nvGrpSpPr>
        <p:grpSpPr>
          <a:xfrm>
            <a:off x="990600" y="457200"/>
            <a:ext cx="2971800" cy="1447800"/>
            <a:chOff x="457200" y="2743200"/>
            <a:chExt cx="2971800" cy="1447800"/>
          </a:xfrm>
        </p:grpSpPr>
        <p:pic>
          <p:nvPicPr>
            <p:cNvPr id="18" name="Picture 37" descr="Picture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2743200"/>
              <a:ext cx="2971800" cy="1447800"/>
            </a:xfrm>
            <a:prstGeom prst="rect">
              <a:avLst/>
            </a:prstGeom>
            <a:noFill/>
          </p:spPr>
        </p:pic>
        <p:graphicFrame>
          <p:nvGraphicFramePr>
            <p:cNvPr id="1788936" name="Object 13"/>
            <p:cNvGraphicFramePr>
              <a:graphicFrameLocks noChangeAspect="1"/>
            </p:cNvGraphicFramePr>
            <p:nvPr/>
          </p:nvGraphicFramePr>
          <p:xfrm>
            <a:off x="990600" y="3352800"/>
            <a:ext cx="457200" cy="557213"/>
          </p:xfrm>
          <a:graphic>
            <a:graphicData uri="http://schemas.openxmlformats.org/presentationml/2006/ole">
              <p:oleObj spid="_x0000_s1955842" name="Equation" r:id="rId5" imgW="139680" imgH="164880" progId="Equation.3">
                <p:embed/>
              </p:oleObj>
            </a:graphicData>
          </a:graphic>
        </p:graphicFrame>
      </p:grpSp>
      <p:grpSp>
        <p:nvGrpSpPr>
          <p:cNvPr id="3" name="Group 37"/>
          <p:cNvGrpSpPr/>
          <p:nvPr/>
        </p:nvGrpSpPr>
        <p:grpSpPr>
          <a:xfrm>
            <a:off x="5867400" y="457200"/>
            <a:ext cx="1828800" cy="1676400"/>
            <a:chOff x="762000" y="4800600"/>
            <a:chExt cx="1828800" cy="1752600"/>
          </a:xfrm>
        </p:grpSpPr>
        <p:grpSp>
          <p:nvGrpSpPr>
            <p:cNvPr id="4" name="Group 72"/>
            <p:cNvGrpSpPr>
              <a:grpSpLocks/>
            </p:cNvGrpSpPr>
            <p:nvPr/>
          </p:nvGrpSpPr>
          <p:grpSpPr bwMode="auto">
            <a:xfrm>
              <a:off x="762000" y="4800600"/>
              <a:ext cx="1828800" cy="1752600"/>
              <a:chOff x="1371600" y="4420394"/>
              <a:chExt cx="2438400" cy="2286000"/>
            </a:xfrm>
          </p:grpSpPr>
          <p:sp>
            <p:nvSpPr>
              <p:cNvPr id="21" name="Oval 20"/>
              <p:cNvSpPr/>
              <p:nvPr/>
            </p:nvSpPr>
            <p:spPr bwMode="auto">
              <a:xfrm>
                <a:off x="1676400" y="4724400"/>
                <a:ext cx="1828800" cy="16764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CC99">
                      <a:shade val="30000"/>
                      <a:satMod val="115000"/>
                    </a:srgbClr>
                  </a:gs>
                  <a:gs pos="50000">
                    <a:srgbClr val="00CC99">
                      <a:shade val="67500"/>
                      <a:satMod val="115000"/>
                    </a:srgbClr>
                  </a:gs>
                  <a:gs pos="100000">
                    <a:srgbClr val="00CC99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ea typeface="宋体" pitchFamily="2" charset="-122"/>
                </a:endParaRPr>
              </a:p>
            </p:txBody>
          </p:sp>
          <p:grpSp>
            <p:nvGrpSpPr>
              <p:cNvPr id="5" name="Group 71"/>
              <p:cNvGrpSpPr>
                <a:grpSpLocks/>
              </p:cNvGrpSpPr>
              <p:nvPr/>
            </p:nvGrpSpPr>
            <p:grpSpPr bwMode="auto">
              <a:xfrm>
                <a:off x="1371600" y="4420394"/>
                <a:ext cx="2438400" cy="2286000"/>
                <a:chOff x="1371600" y="4420394"/>
                <a:chExt cx="2438400" cy="2286000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 bwMode="auto">
                <a:xfrm>
                  <a:off x="3200400" y="5561807"/>
                  <a:ext cx="609600" cy="3175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 bwMode="auto">
                <a:xfrm rot="10800000">
                  <a:off x="1371600" y="5561807"/>
                  <a:ext cx="609600" cy="3175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 bwMode="auto">
                <a:xfrm rot="5400000">
                  <a:off x="2209800" y="6400007"/>
                  <a:ext cx="611187" cy="1588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 bwMode="auto">
                <a:xfrm rot="5400000" flipH="1" flipV="1">
                  <a:off x="2287587" y="4723607"/>
                  <a:ext cx="608013" cy="1588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 bwMode="auto">
                <a:xfrm rot="5400000" flipH="1" flipV="1">
                  <a:off x="3036888" y="4764881"/>
                  <a:ext cx="427038" cy="404813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 bwMode="auto">
                <a:xfrm rot="16200000" flipV="1">
                  <a:off x="1727994" y="4754563"/>
                  <a:ext cx="431800" cy="430212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 bwMode="auto">
                <a:xfrm rot="5400000">
                  <a:off x="1727994" y="5940426"/>
                  <a:ext cx="431800" cy="430212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 bwMode="auto">
                <a:xfrm rot="16200000" flipH="1">
                  <a:off x="3048000" y="5942807"/>
                  <a:ext cx="457200" cy="457200"/>
                </a:xfrm>
                <a:prstGeom prst="straightConnector1">
                  <a:avLst/>
                </a:prstGeom>
                <a:ln>
                  <a:headEnd type="none" w="med" len="med"/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graphicFrame>
          <p:nvGraphicFramePr>
            <p:cNvPr id="1788937" name="Object 9"/>
            <p:cNvGraphicFramePr>
              <a:graphicFrameLocks noChangeAspect="1"/>
            </p:cNvGraphicFramePr>
            <p:nvPr/>
          </p:nvGraphicFramePr>
          <p:xfrm>
            <a:off x="1447800" y="5257800"/>
            <a:ext cx="498475" cy="685800"/>
          </p:xfrm>
          <a:graphic>
            <a:graphicData uri="http://schemas.openxmlformats.org/presentationml/2006/ole">
              <p:oleObj spid="_x0000_s1955843" name="Equation" r:id="rId6" imgW="152280" imgH="203040" progId="Equation.3">
                <p:embed/>
              </p:oleObj>
            </a:graphicData>
          </a:graphic>
        </p:graphicFrame>
      </p:grpSp>
      <p:sp>
        <p:nvSpPr>
          <p:cNvPr id="32" name="Rectangle 31"/>
          <p:cNvSpPr/>
          <p:nvPr/>
        </p:nvSpPr>
        <p:spPr>
          <a:xfrm>
            <a:off x="838200" y="1981200"/>
            <a:ext cx="2971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acts against the buildup of </a:t>
            </a:r>
            <a:r>
              <a:rPr lang="en-US" altLang="zh-CN" b="1" dirty="0" smtClean="0">
                <a:solidFill>
                  <a:schemeClr val="accent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flow anisotropy  </a:t>
            </a:r>
            <a:endParaRPr lang="zh-CN" altLang="en-US" b="1" dirty="0">
              <a:solidFill>
                <a:schemeClr val="accent6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10200" y="2057400"/>
            <a:ext cx="289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acts against the buildup of </a:t>
            </a:r>
            <a:r>
              <a:rPr lang="en-US" altLang="zh-CN" b="1" dirty="0" smtClean="0">
                <a:solidFill>
                  <a:schemeClr val="accent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radial flow </a:t>
            </a:r>
            <a:endParaRPr lang="zh-CN" altLang="en-US" b="1" dirty="0">
              <a:solidFill>
                <a:schemeClr val="accent6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524000" y="152400"/>
            <a:ext cx="2056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Shear viscosity: </a:t>
            </a:r>
            <a:endParaRPr lang="en-US" b="1" dirty="0"/>
          </a:p>
        </p:txBody>
      </p:sp>
      <p:sp>
        <p:nvSpPr>
          <p:cNvPr id="35" name="Rectangle 34"/>
          <p:cNvSpPr/>
          <p:nvPr/>
        </p:nvSpPr>
        <p:spPr>
          <a:xfrm>
            <a:off x="5943600" y="152400"/>
            <a:ext cx="1872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Bulk viscosity: </a:t>
            </a:r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4572000" y="3124200"/>
            <a:ext cx="4572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The shear viscosity leads to a significant  suppression of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(</a:t>
            </a:r>
            <a:r>
              <a:rPr lang="en-US" sz="16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Romatsche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 &amp; </a:t>
            </a:r>
            <a:r>
              <a:rPr lang="en-US" sz="16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Romatsche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  PRL07; song &amp; Heinz PLB08, PRC08;  </a:t>
            </a:r>
            <a:r>
              <a:rPr lang="en-US" sz="16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Dusling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 &amp; </a:t>
            </a:r>
            <a:r>
              <a:rPr lang="en-US" sz="16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Teaney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 PRC 08; Molnar &amp; </a:t>
            </a:r>
            <a:r>
              <a:rPr lang="en-US" sz="1600" dirty="0" err="1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Huovinen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 JPG 08 … …)</a:t>
            </a:r>
            <a:endParaRPr lang="en-US" sz="1600" dirty="0">
              <a:solidFill>
                <a:schemeClr val="bg2">
                  <a:lumMod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572000" y="449580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Bulk viscous effects are much smaller than shear ones </a:t>
            </a:r>
            <a:r>
              <a:rPr lang="en-US" sz="1800" dirty="0" smtClean="0">
                <a:latin typeface="+mj-lt"/>
                <a:cs typeface="Arial" pitchFamily="34" charset="0"/>
              </a:rPr>
              <a:t>due to the critical slowing down near phase transition </a:t>
            </a:r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(Song &amp; Heinz PRC09)</a:t>
            </a:r>
            <a:endParaRPr lang="en-US" sz="1600" dirty="0">
              <a:solidFill>
                <a:schemeClr val="bg2">
                  <a:lumMod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572000" y="5562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8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One can extract the QGP shear viscosity from exp data </a:t>
            </a:r>
            <a:r>
              <a:rPr lang="en-US" sz="1800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without large contaminations from bulk viscosity </a:t>
            </a:r>
            <a:endParaRPr lang="en-US" sz="1800" dirty="0">
              <a:solidFill>
                <a:srgbClr val="99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" name="Picture 35" descr="v2-Supr-zero.png"/>
          <p:cNvPicPr>
            <a:picLocks noChangeAspect="1"/>
          </p:cNvPicPr>
          <p:nvPr/>
        </p:nvPicPr>
        <p:blipFill>
          <a:blip r:embed="rId7" cstate="print"/>
          <a:srcRect l="5151" t="52222" r="42475"/>
          <a:stretch>
            <a:fillRect/>
          </a:stretch>
        </p:blipFill>
        <p:spPr>
          <a:xfrm>
            <a:off x="0" y="2743200"/>
            <a:ext cx="4495800" cy="3962400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609600" y="2971800"/>
            <a:ext cx="3581400" cy="2667000"/>
            <a:chOff x="5105400" y="1752600"/>
            <a:chExt cx="3581400" cy="2667000"/>
          </a:xfrm>
        </p:grpSpPr>
        <p:sp>
          <p:nvSpPr>
            <p:cNvPr id="43" name="Rectangle 42"/>
            <p:cNvSpPr/>
            <p:nvPr/>
          </p:nvSpPr>
          <p:spPr bwMode="auto">
            <a:xfrm>
              <a:off x="5181600" y="1752600"/>
              <a:ext cx="2362200" cy="533400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44" name="Group 38"/>
            <p:cNvGrpSpPr/>
            <p:nvPr/>
          </p:nvGrpSpPr>
          <p:grpSpPr>
            <a:xfrm>
              <a:off x="5105400" y="2057400"/>
              <a:ext cx="3581400" cy="2362200"/>
              <a:chOff x="5105400" y="2057400"/>
              <a:chExt cx="3581400" cy="2362200"/>
            </a:xfrm>
          </p:grpSpPr>
          <p:grpSp>
            <p:nvGrpSpPr>
              <p:cNvPr id="45" name="Group 37"/>
              <p:cNvGrpSpPr/>
              <p:nvPr/>
            </p:nvGrpSpPr>
            <p:grpSpPr>
              <a:xfrm>
                <a:off x="5105400" y="2057400"/>
                <a:ext cx="1905000" cy="1447800"/>
                <a:chOff x="5105400" y="2057400"/>
                <a:chExt cx="1905000" cy="1447800"/>
              </a:xfrm>
            </p:grpSpPr>
            <p:sp>
              <p:nvSpPr>
                <p:cNvPr id="47" name="Rectangle 46"/>
                <p:cNvSpPr/>
                <p:nvPr/>
              </p:nvSpPr>
              <p:spPr bwMode="auto">
                <a:xfrm>
                  <a:off x="5105400" y="2057400"/>
                  <a:ext cx="1905000" cy="1447800"/>
                </a:xfrm>
                <a:prstGeom prst="rect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cxnSp>
              <p:nvCxnSpPr>
                <p:cNvPr id="49" name="Straight Connector 48"/>
                <p:cNvCxnSpPr/>
                <p:nvPr/>
              </p:nvCxnSpPr>
              <p:spPr bwMode="auto">
                <a:xfrm>
                  <a:off x="5334000" y="2895600"/>
                  <a:ext cx="533400" cy="1588"/>
                </a:xfrm>
                <a:prstGeom prst="line">
                  <a:avLst/>
                </a:prstGeom>
                <a:ln w="19050">
                  <a:solidFill>
                    <a:srgbClr val="00FF00"/>
                  </a:solidFill>
                  <a:prstDash val="lgDashDotDot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 bwMode="auto">
                <a:xfrm>
                  <a:off x="5334000" y="2590800"/>
                  <a:ext cx="533400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Rectangle 45"/>
              <p:cNvSpPr/>
              <p:nvPr/>
            </p:nvSpPr>
            <p:spPr bwMode="auto">
              <a:xfrm>
                <a:off x="7543800" y="3352800"/>
                <a:ext cx="1143000" cy="1066800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  <p:sp>
        <p:nvSpPr>
          <p:cNvPr id="42" name="Rectangle 41"/>
          <p:cNvSpPr/>
          <p:nvPr/>
        </p:nvSpPr>
        <p:spPr>
          <a:xfrm>
            <a:off x="2362200" y="4953000"/>
            <a:ext cx="1981201" cy="707886"/>
          </a:xfrm>
          <a:prstGeom prst="rect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Visc</a:t>
            </a:r>
            <a:r>
              <a:rPr lang="en-US" dirty="0" smtClean="0">
                <a:solidFill>
                  <a:srgbClr val="C00000"/>
                </a:solidFill>
              </a:rPr>
              <a:t>. suppression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of  elliptic flow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371600" y="3581400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shear </a:t>
            </a:r>
            <a:r>
              <a:rPr lang="en-US" sz="1800" dirty="0" err="1" smtClean="0"/>
              <a:t>visc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54" name="Rectangle 53"/>
          <p:cNvSpPr/>
          <p:nvPr/>
        </p:nvSpPr>
        <p:spPr>
          <a:xfrm>
            <a:off x="1371600" y="3886200"/>
            <a:ext cx="1814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shear+ bulk </a:t>
            </a:r>
            <a:r>
              <a:rPr lang="en-US" sz="1800" dirty="0" err="1" smtClean="0"/>
              <a:t>visc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838200" y="3505200"/>
            <a:ext cx="533400" cy="1588"/>
          </a:xfrm>
          <a:prstGeom prst="line">
            <a:avLst/>
          </a:prstGeom>
          <a:ln w="28575">
            <a:solidFill>
              <a:schemeClr val="accent2"/>
            </a:solidFill>
            <a:prstDash val="lg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371600" y="3276600"/>
            <a:ext cx="129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/>
              <a:t>ideal</a:t>
            </a:r>
            <a:endParaRPr lang="en-US" sz="1800" dirty="0"/>
          </a:p>
        </p:txBody>
      </p:sp>
      <p:sp>
        <p:nvSpPr>
          <p:cNvPr id="52" name="Rectangle 51"/>
          <p:cNvSpPr/>
          <p:nvPr/>
        </p:nvSpPr>
        <p:spPr>
          <a:xfrm>
            <a:off x="2328537" y="5638800"/>
            <a:ext cx="20024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Song &amp; Heinz PRC09</a:t>
            </a:r>
            <a:endParaRPr lang="en-US" sz="1600" dirty="0">
              <a:solidFill>
                <a:srgbClr val="CC00CC"/>
              </a:solidFill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762000" y="4953000"/>
            <a:ext cx="685800" cy="533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3886200" y="2971800"/>
            <a:ext cx="3048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</a:t>
            </a:r>
            <a:r>
              <a:rPr lang="en-US" altLang="zh-CN" sz="44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</a:t>
            </a:r>
            <a:r>
              <a:rPr lang="en-US" altLang="zh-CN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 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multi-strange hadrons (RHIC)</a:t>
            </a:r>
          </a:p>
        </p:txBody>
      </p:sp>
      <p:pic>
        <p:nvPicPr>
          <p:cNvPr id="13" name="图片 12" descr="RHIC-1040.png"/>
          <p:cNvPicPr>
            <a:picLocks noChangeAspect="1"/>
          </p:cNvPicPr>
          <p:nvPr/>
        </p:nvPicPr>
        <p:blipFill>
          <a:blip r:embed="rId3" cstate="print"/>
          <a:srcRect l="5833" t="7577" r="9167"/>
          <a:stretch>
            <a:fillRect/>
          </a:stretch>
        </p:blipFill>
        <p:spPr>
          <a:xfrm>
            <a:off x="381000" y="914398"/>
            <a:ext cx="5257800" cy="2667001"/>
          </a:xfrm>
          <a:prstGeom prst="rect">
            <a:avLst/>
          </a:prstGeom>
        </p:spPr>
      </p:pic>
      <p:pic>
        <p:nvPicPr>
          <p:cNvPr id="6" name="图片 5" descr="RHIC-4080.png"/>
          <p:cNvPicPr>
            <a:picLocks noChangeAspect="1"/>
          </p:cNvPicPr>
          <p:nvPr/>
        </p:nvPicPr>
        <p:blipFill>
          <a:blip r:embed="rId4" cstate="print"/>
          <a:srcRect l="2500" t="7035" r="8333" b="3455"/>
          <a:stretch>
            <a:fillRect/>
          </a:stretch>
        </p:blipFill>
        <p:spPr>
          <a:xfrm>
            <a:off x="228600" y="3733801"/>
            <a:ext cx="5486400" cy="27432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86000" y="32766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  <p:sp>
        <p:nvSpPr>
          <p:cNvPr id="8" name="矩形 7"/>
          <p:cNvSpPr/>
          <p:nvPr/>
        </p:nvSpPr>
        <p:spPr>
          <a:xfrm>
            <a:off x="5867400" y="1752600"/>
            <a:ext cx="327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Tx/>
              <a:buChar char="-"/>
            </a:pP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High statistic runs are </a:t>
            </a:r>
          </a:p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needed in the near future ! 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867400" y="2590800"/>
            <a:ext cx="3276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Tx/>
              <a:buChar char="-"/>
            </a:pP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40-80% non-flow &amp; fluctuation effects </a:t>
            </a:r>
            <a:endParaRPr lang="zh-CN" altLang="en-US" dirty="0"/>
          </a:p>
        </p:txBody>
      </p:sp>
      <p:grpSp>
        <p:nvGrpSpPr>
          <p:cNvPr id="2" name="组合 14"/>
          <p:cNvGrpSpPr/>
          <p:nvPr/>
        </p:nvGrpSpPr>
        <p:grpSpPr>
          <a:xfrm>
            <a:off x="5562600" y="1600200"/>
            <a:ext cx="3581400" cy="5257800"/>
            <a:chOff x="6172200" y="3352800"/>
            <a:chExt cx="2667000" cy="3505200"/>
          </a:xfrm>
        </p:grpSpPr>
        <p:pic>
          <p:nvPicPr>
            <p:cNvPr id="255181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l="54839"/>
            <a:stretch>
              <a:fillRect/>
            </a:stretch>
          </p:blipFill>
          <p:spPr bwMode="auto">
            <a:xfrm>
              <a:off x="6705600" y="3352800"/>
              <a:ext cx="2133600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r="88710"/>
            <a:stretch>
              <a:fillRect/>
            </a:stretch>
          </p:blipFill>
          <p:spPr bwMode="auto">
            <a:xfrm>
              <a:off x="6172200" y="3352800"/>
              <a:ext cx="533400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矩形 15"/>
          <p:cNvSpPr/>
          <p:nvPr/>
        </p:nvSpPr>
        <p:spPr bwMode="auto">
          <a:xfrm>
            <a:off x="5486400" y="1524000"/>
            <a:ext cx="3657600" cy="5334000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24800" y="57150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70-80%</a:t>
            </a:r>
            <a:endParaRPr lang="zh-CN" alt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8001000" y="48006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50-60%</a:t>
            </a:r>
            <a:endParaRPr lang="zh-CN" alt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001000" y="51816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60-70%</a:t>
            </a:r>
            <a:endParaRPr lang="zh-CN" altLang="en-US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001000" y="28194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10-20%</a:t>
            </a:r>
            <a:endParaRPr lang="zh-CN" alt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001000" y="32766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20-30%</a:t>
            </a:r>
            <a:endParaRPr lang="zh-CN" alt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001000" y="38100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30-40%</a:t>
            </a:r>
            <a:endParaRPr lang="zh-CN" altLang="en-US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001000" y="42672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40-50%</a:t>
            </a:r>
            <a:endParaRPr lang="zh-CN" alt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001000" y="23622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5-10%</a:t>
            </a:r>
            <a:endParaRPr lang="zh-CN" alt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153400" y="18288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/>
              <a:t>0-5%</a:t>
            </a:r>
            <a:endParaRPr lang="zh-CN" altLang="en-US" sz="1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562600" y="8382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6600"/>
                </a:solidFill>
              </a:rPr>
              <a:t>v2 {EP} for all charged </a:t>
            </a:r>
            <a:r>
              <a:rPr lang="en-US" altLang="zh-CN" dirty="0" err="1" smtClean="0">
                <a:solidFill>
                  <a:srgbClr val="006600"/>
                </a:solidFill>
              </a:rPr>
              <a:t>Hadorns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 algn="ctr"/>
            <a:r>
              <a:rPr lang="en-US" altLang="zh-CN" dirty="0" smtClean="0">
                <a:solidFill>
                  <a:srgbClr val="006600"/>
                </a:solidFill>
              </a:rPr>
              <a:t>    Non –flow &amp; fluctuations </a:t>
            </a:r>
            <a:endParaRPr lang="zh-CN" altLang="en-US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Mass ordering of elliptic flow</a:t>
            </a:r>
            <a:r>
              <a:rPr lang="en-US" altLang="zh-CN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1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(RHIC)</a:t>
            </a:r>
          </a:p>
        </p:txBody>
      </p:sp>
      <p:pic>
        <p:nvPicPr>
          <p:cNvPr id="7" name="图片 6" descr="RHIC-MASS-SCALING (1).png"/>
          <p:cNvPicPr>
            <a:picLocks noChangeAspect="1"/>
          </p:cNvPicPr>
          <p:nvPr/>
        </p:nvPicPr>
        <p:blipFill>
          <a:blip r:embed="rId3" cstate="print"/>
          <a:srcRect l="5000" r="12500"/>
          <a:stretch>
            <a:fillRect/>
          </a:stretch>
        </p:blipFill>
        <p:spPr>
          <a:xfrm>
            <a:off x="685800" y="838200"/>
            <a:ext cx="7543800" cy="554655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638800" y="4648200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85000"/>
                  </a:schemeClr>
                </a:solidFill>
              </a:rPr>
              <a:t>Preliminary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2057400" y="6248400"/>
            <a:ext cx="7086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Tx/>
              <a:buChar char="-"/>
            </a:pP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High statistic runs are needed in the near future ! 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 bwMode="auto">
          <a:xfrm>
            <a:off x="0" y="685800"/>
            <a:ext cx="9144000" cy="1676400"/>
          </a:xfrm>
          <a:prstGeom prst="rect">
            <a:avLst/>
          </a:prstGeom>
          <a:solidFill>
            <a:schemeClr val="bg1">
              <a:lumMod val="95000"/>
              <a:alpha val="4784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Initialization Models</a:t>
            </a:r>
          </a:p>
        </p:txBody>
      </p:sp>
      <p:grpSp>
        <p:nvGrpSpPr>
          <p:cNvPr id="2" name="Group 16"/>
          <p:cNvGrpSpPr/>
          <p:nvPr/>
        </p:nvGrpSpPr>
        <p:grpSpPr>
          <a:xfrm>
            <a:off x="228600" y="2819400"/>
            <a:ext cx="8458200" cy="1896308"/>
            <a:chOff x="228600" y="2362200"/>
            <a:chExt cx="8458200" cy="1896308"/>
          </a:xfrm>
        </p:grpSpPr>
        <p:sp>
          <p:nvSpPr>
            <p:cNvPr id="19" name="Rectangle 18"/>
            <p:cNvSpPr/>
            <p:nvPr/>
          </p:nvSpPr>
          <p:spPr>
            <a:xfrm>
              <a:off x="228600" y="2362200"/>
              <a:ext cx="65886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-</a:t>
              </a:r>
              <a:r>
                <a:rPr lang="en-US" altLang="zh-CN" u="sng" dirty="0" smtClean="0">
                  <a:solidFill>
                    <a:srgbClr val="006600"/>
                  </a:solidFill>
                  <a:latin typeface="Arial" charset="0"/>
                </a:rPr>
                <a:t>fluctuations of color charges </a:t>
              </a:r>
              <a:r>
                <a:rPr lang="en-US" altLang="zh-CN" dirty="0" smtClean="0">
                  <a:solidFill>
                    <a:srgbClr val="006600"/>
                  </a:solidFill>
                  <a:latin typeface="+mn-lt"/>
                </a:rPr>
                <a:t>(in the framework of CGC):</a:t>
              </a:r>
              <a:endParaRPr lang="en-US" dirty="0">
                <a:solidFill>
                  <a:srgbClr val="006600"/>
                </a:solidFill>
                <a:latin typeface="+mn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57200" y="2819400"/>
              <a:ext cx="82296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IP-</a:t>
              </a:r>
              <a:r>
                <a:rPr lang="en-US" b="1" dirty="0" err="1" smtClean="0">
                  <a:solidFill>
                    <a:schemeClr val="accent6"/>
                  </a:solidFill>
                  <a:latin typeface="+mn-lt"/>
                </a:rPr>
                <a:t>Glasma</a:t>
              </a:r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:</a:t>
              </a:r>
              <a:r>
                <a:rPr lang="en-US" dirty="0" smtClean="0"/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B.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Schenke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et al., arXiv:1202.6646; 1206.6805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]</a:t>
              </a:r>
            </a:p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C. Gale, et al.,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arXiv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: 1210.5144, 1209.5330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]. 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57200" y="3581400"/>
              <a:ext cx="81534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Correlated Fluctuation:</a:t>
              </a:r>
              <a:r>
                <a:rPr lang="en-US" b="1" dirty="0" smtClean="0"/>
                <a:t> </a:t>
              </a:r>
              <a:r>
                <a:rPr lang="de-DE" sz="1800" dirty="0" smtClean="0">
                  <a:solidFill>
                    <a:schemeClr val="bg2">
                      <a:lumMod val="75000"/>
                    </a:schemeClr>
                  </a:solidFill>
                </a:rPr>
                <a:t>B. Muller &amp; A. Schafer, arXiv:1111.3347 [hep-ph]</a:t>
              </a:r>
            </a:p>
            <a:p>
              <a:pPr algn="l"/>
              <a:r>
                <a:rPr lang="de-DE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                                             S. Moreland, Z. Qiu and U. Heinz, arXiv:1210.5508</a:t>
              </a:r>
              <a:endParaRPr lang="en-US" dirty="0">
                <a:solidFill>
                  <a:schemeClr val="bg2">
                    <a:lumMod val="75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" name="Group 19"/>
          <p:cNvGrpSpPr/>
          <p:nvPr/>
        </p:nvGrpSpPr>
        <p:grpSpPr>
          <a:xfrm>
            <a:off x="228600" y="4953000"/>
            <a:ext cx="8610600" cy="1134308"/>
            <a:chOff x="228600" y="4572000"/>
            <a:chExt cx="8610600" cy="1134308"/>
          </a:xfrm>
        </p:grpSpPr>
        <p:sp>
          <p:nvSpPr>
            <p:cNvPr id="27" name="Rectangle 26"/>
            <p:cNvSpPr/>
            <p:nvPr/>
          </p:nvSpPr>
          <p:spPr>
            <a:xfrm>
              <a:off x="228600" y="4572000"/>
              <a:ext cx="81534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-</a:t>
              </a:r>
              <a:r>
                <a:rPr lang="en-US" altLang="zh-CN" u="sng" dirty="0" smtClean="0">
                  <a:solidFill>
                    <a:srgbClr val="006600"/>
                  </a:solidFill>
                  <a:latin typeface="Arial" charset="0"/>
                </a:rPr>
                <a:t>fluctuations of local gluon numbers </a:t>
              </a:r>
              <a:r>
                <a:rPr lang="en-US" altLang="zh-CN" dirty="0" smtClean="0">
                  <a:solidFill>
                    <a:srgbClr val="006600"/>
                  </a:solidFill>
                  <a:latin typeface="+mn-lt"/>
                </a:rPr>
                <a:t>(in the </a:t>
              </a:r>
              <a:r>
                <a:rPr lang="en-US" altLang="zh-CN" dirty="0" err="1" smtClean="0">
                  <a:solidFill>
                    <a:srgbClr val="006600"/>
                  </a:solidFill>
                  <a:latin typeface="+mn-lt"/>
                </a:rPr>
                <a:t>famework</a:t>
              </a:r>
              <a:r>
                <a:rPr lang="en-US" altLang="zh-CN" dirty="0" smtClean="0">
                  <a:solidFill>
                    <a:srgbClr val="006600"/>
                  </a:solidFill>
                  <a:latin typeface="+mn-lt"/>
                </a:rPr>
                <a:t> of MC-KLN):</a:t>
              </a:r>
              <a:endParaRPr lang="en-US" dirty="0">
                <a:solidFill>
                  <a:srgbClr val="006600"/>
                </a:solidFill>
                <a:latin typeface="+mn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57200" y="5029200"/>
              <a:ext cx="83820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chemeClr val="accent6"/>
                  </a:solidFill>
                </a:rPr>
                <a:t>Multiplicity fluctuations:</a:t>
              </a:r>
              <a:r>
                <a:rPr lang="en-US" b="1" dirty="0" smtClean="0"/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A.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Dumitru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and Y. Nara, Phys. Rev. C 85, (2012) 034907</a:t>
              </a:r>
            </a:p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                          A.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Dumitru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, arXiv:1210.7864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hep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-ph].                                                      </a:t>
              </a:r>
              <a:endParaRPr lang="en-US" sz="18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4" name="Group 30"/>
          <p:cNvGrpSpPr/>
          <p:nvPr/>
        </p:nvGrpSpPr>
        <p:grpSpPr>
          <a:xfrm>
            <a:off x="228600" y="914400"/>
            <a:ext cx="9144000" cy="1162110"/>
            <a:chOff x="228600" y="838200"/>
            <a:chExt cx="9144000" cy="1162110"/>
          </a:xfrm>
        </p:grpSpPr>
        <p:sp>
          <p:nvSpPr>
            <p:cNvPr id="18" name="Rectangle 17"/>
            <p:cNvSpPr/>
            <p:nvPr/>
          </p:nvSpPr>
          <p:spPr>
            <a:xfrm>
              <a:off x="228600" y="838200"/>
              <a:ext cx="5410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-</a:t>
              </a:r>
              <a:r>
                <a:rPr lang="en-US" altLang="zh-CN" u="sng" dirty="0" smtClean="0">
                  <a:solidFill>
                    <a:srgbClr val="006600"/>
                  </a:solidFill>
                  <a:latin typeface="Arial" charset="0"/>
                </a:rPr>
                <a:t>fluctuations of nucleon positions</a:t>
              </a:r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:  </a:t>
              </a:r>
              <a:endParaRPr lang="en-US" dirty="0">
                <a:solidFill>
                  <a:srgbClr val="006600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57200" y="1219200"/>
              <a:ext cx="16346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C00000"/>
                  </a:solidFill>
                  <a:latin typeface="+mn-lt"/>
                </a:rPr>
                <a:t>MC-</a:t>
              </a:r>
              <a:r>
                <a:rPr lang="en-US" altLang="zh-CN" b="1" dirty="0" err="1" smtClean="0">
                  <a:solidFill>
                    <a:srgbClr val="C00000"/>
                  </a:solidFill>
                  <a:latin typeface="+mn-lt"/>
                </a:rPr>
                <a:t>Glauber</a:t>
              </a:r>
              <a:r>
                <a:rPr lang="en-US" altLang="zh-CN" b="1" dirty="0" smtClean="0">
                  <a:solidFill>
                    <a:srgbClr val="C00000"/>
                  </a:solidFill>
                  <a:latin typeface="+mn-lt"/>
                </a:rPr>
                <a:t>:</a:t>
              </a:r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  </a:t>
              </a:r>
              <a:endParaRPr lang="en-US" b="1" dirty="0">
                <a:solidFill>
                  <a:schemeClr val="accent6"/>
                </a:solidFill>
                <a:latin typeface="+mn-lt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57200" y="1600200"/>
              <a:ext cx="1600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C00000"/>
                  </a:solidFill>
                  <a:latin typeface="+mn-lt"/>
                </a:rPr>
                <a:t>MC-KLN</a:t>
              </a:r>
              <a:r>
                <a:rPr lang="en-US" altLang="zh-CN" dirty="0" smtClean="0">
                  <a:solidFill>
                    <a:srgbClr val="C00000"/>
                  </a:solidFill>
                  <a:latin typeface="+mn-lt"/>
                </a:rPr>
                <a:t>:  </a:t>
              </a:r>
              <a:endParaRPr lang="en-US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4" name="Left Brace 23"/>
            <p:cNvSpPr/>
            <p:nvPr/>
          </p:nvSpPr>
          <p:spPr bwMode="auto">
            <a:xfrm rot="10800000">
              <a:off x="2057400" y="1371600"/>
              <a:ext cx="152400" cy="533400"/>
            </a:xfrm>
            <a:prstGeom prst="leftBrace">
              <a:avLst>
                <a:gd name="adj1" fmla="val 49286"/>
                <a:gd name="adj2" fmla="val 52793"/>
              </a:avLst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286000" y="1295400"/>
              <a:ext cx="70866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T. Hirano &amp; Y. Nara, Phys.  Rev.  C 79 064904 (2009)  </a:t>
              </a:r>
            </a:p>
            <a:p>
              <a:pPr algn="l"/>
              <a:r>
                <a:rPr lang="en-US" dirty="0" smtClean="0">
                  <a:solidFill>
                    <a:srgbClr val="800000"/>
                  </a:solidFill>
                </a:rPr>
                <a:t>(</a:t>
              </a:r>
              <a:r>
                <a:rPr lang="en-US" b="1" dirty="0" smtClean="0">
                  <a:solidFill>
                    <a:srgbClr val="800000"/>
                  </a:solidFill>
                </a:rPr>
                <a:t>used in the VISHNU hybrid model</a:t>
              </a:r>
              <a:r>
                <a:rPr lang="en-US" dirty="0" smtClean="0">
                  <a:solidFill>
                    <a:srgbClr val="800000"/>
                  </a:solidFill>
                </a:rPr>
                <a:t>) </a:t>
              </a:r>
            </a:p>
          </p:txBody>
        </p:sp>
      </p:grp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/>
          <a:srcRect l="10515" t="17391" r="36910"/>
          <a:stretch>
            <a:fillRect/>
          </a:stretch>
        </p:blipFill>
        <p:spPr bwMode="auto">
          <a:xfrm>
            <a:off x="7543800" y="1066800"/>
            <a:ext cx="1447800" cy="137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/>
          <a:srcRect l="24209" t="14815" r="22971"/>
          <a:stretch>
            <a:fillRect/>
          </a:stretch>
        </p:blipFill>
        <p:spPr bwMode="auto">
          <a:xfrm>
            <a:off x="7543800" y="2590800"/>
            <a:ext cx="1447800" cy="1470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auto">
          <a:xfrm>
            <a:off x="0" y="685800"/>
            <a:ext cx="9144000" cy="1143000"/>
          </a:xfrm>
          <a:prstGeom prst="rect">
            <a:avLst/>
          </a:prstGeom>
          <a:solidFill>
            <a:schemeClr val="bg1">
              <a:lumMod val="95000"/>
              <a:alpha val="4784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18"/>
          <p:cNvGrpSpPr/>
          <p:nvPr/>
        </p:nvGrpSpPr>
        <p:grpSpPr>
          <a:xfrm>
            <a:off x="152400" y="1981200"/>
            <a:ext cx="8534400" cy="3433614"/>
            <a:chOff x="304800" y="2894131"/>
            <a:chExt cx="8534400" cy="3367439"/>
          </a:xfrm>
        </p:grpSpPr>
        <p:sp>
          <p:nvSpPr>
            <p:cNvPr id="25" name="Rectangle 24"/>
            <p:cNvSpPr/>
            <p:nvPr/>
          </p:nvSpPr>
          <p:spPr>
            <a:xfrm>
              <a:off x="304800" y="2894131"/>
              <a:ext cx="78486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-</a:t>
              </a:r>
              <a:r>
                <a:rPr lang="en-US" altLang="zh-CN" u="sng" dirty="0" smtClean="0">
                  <a:solidFill>
                    <a:srgbClr val="006600"/>
                  </a:solidFill>
                  <a:latin typeface="Arial" charset="0"/>
                </a:rPr>
                <a:t>early flow &amp; fluctuations from dynamical models</a:t>
              </a:r>
              <a:r>
                <a:rPr lang="en-US" altLang="zh-CN" dirty="0" smtClean="0">
                  <a:solidFill>
                    <a:srgbClr val="006600"/>
                  </a:solidFill>
                  <a:latin typeface="Arial" charset="0"/>
                </a:rPr>
                <a:t>:     </a:t>
              </a:r>
              <a:endParaRPr lang="en-US" dirty="0">
                <a:solidFill>
                  <a:srgbClr val="0066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1000" y="3352800"/>
              <a:ext cx="8229600" cy="6640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URQMD initialization</a:t>
              </a:r>
              <a:r>
                <a:rPr lang="en-US" altLang="zh-CN" dirty="0" smtClean="0">
                  <a:solidFill>
                    <a:schemeClr val="accent6"/>
                  </a:solidFill>
                  <a:latin typeface="+mn-lt"/>
                </a:rPr>
                <a:t>:</a:t>
              </a:r>
              <a:r>
                <a:rPr lang="en-US" altLang="zh-CN" sz="1800" dirty="0" smtClean="0">
                  <a:latin typeface="+mn-lt"/>
                </a:rPr>
                <a:t>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H.Petersen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&amp; M.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Bleicher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, Phys. Rev. C81, 044906,2010</a:t>
              </a:r>
            </a:p>
            <a:p>
              <a:pPr algn="l"/>
              <a:r>
                <a:rPr lang="en-US" sz="1800" b="1" dirty="0" smtClean="0">
                  <a:solidFill>
                    <a:srgbClr val="CC00CC"/>
                  </a:solidFill>
                </a:rPr>
                <a:t>                                             </a:t>
              </a:r>
              <a:endParaRPr lang="en-US" sz="1800" dirty="0">
                <a:solidFill>
                  <a:schemeClr val="bg2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81000" y="3940371"/>
              <a:ext cx="8001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AMPT initialization: 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L. Pang,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Q.Wang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&amp;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X.N.Wang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, arXiv:1205.5019 [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nucl-th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]</a:t>
              </a:r>
            </a:p>
            <a:p>
              <a:pPr algn="l"/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                                       L. Pang,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Q.Wang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&amp;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X.N.Wang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arXiv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: 1211.1579[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nucl-th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]  </a:t>
              </a:r>
              <a:r>
                <a:rPr lang="en-US" altLang="zh-CN" dirty="0" smtClean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  </a:t>
              </a:r>
              <a:endParaRPr lang="en-US" dirty="0">
                <a:solidFill>
                  <a:schemeClr val="bg2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1000" y="4762416"/>
              <a:ext cx="84582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+mn-lt"/>
                </a:rPr>
                <a:t>EPOS/NEXUS  initialization</a:t>
              </a:r>
              <a:r>
                <a:rPr lang="en-US" altLang="zh-CN" dirty="0" smtClean="0">
                  <a:solidFill>
                    <a:schemeClr val="accent6"/>
                  </a:solidFill>
                  <a:latin typeface="+mn-lt"/>
                </a:rPr>
                <a:t>:</a:t>
              </a:r>
              <a:r>
                <a:rPr lang="en-US" altLang="zh-CN" sz="1800" dirty="0" smtClean="0">
                  <a:latin typeface="+mn-lt"/>
                </a:rPr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K. Werner et al., Phys. Rev. C83:044915,2011; </a:t>
              </a:r>
            </a:p>
            <a:p>
              <a:pPr algn="l"/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                                  H. J. </a:t>
              </a:r>
              <a:r>
                <a:rPr lang="en-US" altLang="zh-CN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Drescher</a:t>
              </a:r>
              <a:r>
                <a:rPr lang="en-US" altLang="zh-CN" sz="1800" dirty="0" smtClean="0">
                  <a:solidFill>
                    <a:schemeClr val="bg2">
                      <a:lumMod val="75000"/>
                    </a:schemeClr>
                  </a:solidFill>
                </a:rPr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et, al.,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Phys.Rev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. C65 , 054902 (2002).</a:t>
              </a:r>
            </a:p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                                  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1000" y="5584462"/>
              <a:ext cx="83058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IP-</a:t>
              </a:r>
              <a:r>
                <a:rPr lang="en-US" b="1" dirty="0" err="1" smtClean="0">
                  <a:solidFill>
                    <a:schemeClr val="accent6"/>
                  </a:solidFill>
                  <a:latin typeface="+mn-lt"/>
                </a:rPr>
                <a:t>Glasma</a:t>
              </a:r>
              <a:r>
                <a:rPr lang="en-US" b="1" dirty="0" smtClean="0">
                  <a:solidFill>
                    <a:schemeClr val="accent6"/>
                  </a:solidFill>
                  <a:latin typeface="+mn-lt"/>
                </a:rPr>
                <a:t>:</a:t>
              </a:r>
              <a:r>
                <a:rPr lang="en-US" dirty="0" smtClean="0"/>
                <a:t> 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B. 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Schenke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, et.al, arXiv:1202.6646; 1206.6805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]</a:t>
              </a:r>
            </a:p>
            <a:p>
              <a:pPr algn="l"/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                       C. Gale, et al., arXiv:1210.5144, 1209.5330 [</a:t>
              </a:r>
              <a:r>
                <a:rPr lang="en-US" sz="1800" dirty="0" err="1" smtClean="0">
                  <a:solidFill>
                    <a:schemeClr val="bg2">
                      <a:lumMod val="75000"/>
                    </a:schemeClr>
                  </a:solidFill>
                </a:rPr>
                <a:t>nucl-th</a:t>
              </a:r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].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304800" y="685800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  <a:latin typeface="+mn-lt"/>
              </a:rPr>
              <a:t>Free Streaming limit: </a:t>
            </a:r>
            <a:r>
              <a:rPr lang="en-US" altLang="zh-CN" sz="18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G. Qin, et. al., </a:t>
            </a:r>
            <a:r>
              <a:rPr lang="en-US" sz="1800" dirty="0" smtClean="0">
                <a:solidFill>
                  <a:schemeClr val="bg2">
                    <a:lumMod val="75000"/>
                  </a:schemeClr>
                </a:solidFill>
              </a:rPr>
              <a:t>Phys. Rev. C82 064903 (2010); OSU, on-going work 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Pre-equilibrium dynamics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4800" y="990600"/>
            <a:ext cx="853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  <a:latin typeface="+mn-lt"/>
              </a:rPr>
              <a:t>Hydro limit: </a:t>
            </a:r>
            <a:r>
              <a:rPr lang="en-US" altLang="zh-CN" sz="18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OSU group, on-going work  </a:t>
            </a:r>
            <a:endParaRPr lang="en-US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13716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latin typeface="+mn-lt"/>
                <a:cs typeface="Arial" pitchFamily="34" charset="0"/>
              </a:rPr>
              <a:t>Pre-equilibrium dynamics smoothes out fluctuations, reducing           , but building radial flow </a:t>
            </a:r>
            <a:endParaRPr lang="en-US" sz="1800" dirty="0">
              <a:latin typeface="+mn-lt"/>
              <a:cs typeface="Arial" pitchFamily="34" charset="0"/>
            </a:endParaRPr>
          </a:p>
        </p:txBody>
      </p:sp>
      <p:graphicFrame>
        <p:nvGraphicFramePr>
          <p:cNvPr id="2178050" name="Object 13"/>
          <p:cNvGraphicFramePr>
            <a:graphicFrameLocks noChangeAspect="1"/>
          </p:cNvGraphicFramePr>
          <p:nvPr/>
        </p:nvGraphicFramePr>
        <p:xfrm>
          <a:off x="6172200" y="1371600"/>
          <a:ext cx="542925" cy="395288"/>
        </p:xfrm>
        <a:graphic>
          <a:graphicData uri="http://schemas.openxmlformats.org/presentationml/2006/ole">
            <p:oleObj spid="_x0000_s2507778" name="Equation" r:id="rId4" imgW="355320" imgH="228600" progId="Equation.3">
              <p:embed/>
            </p:oleObj>
          </a:graphicData>
        </a:graphic>
      </p:graphicFrame>
      <p:sp>
        <p:nvSpPr>
          <p:cNvPr id="19" name="Rectangle 18"/>
          <p:cNvSpPr/>
          <p:nvPr/>
        </p:nvSpPr>
        <p:spPr>
          <a:xfrm>
            <a:off x="137160" y="5791200"/>
            <a:ext cx="8839200" cy="646331"/>
          </a:xfrm>
          <a:prstGeom prst="rect">
            <a:avLst/>
          </a:prstGeom>
          <a:solidFill>
            <a:srgbClr val="FFFFCC"/>
          </a:solidFill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Except IP-</a:t>
            </a:r>
            <a:r>
              <a:rPr lang="en-US" sz="1800" b="1" dirty="0" err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Glamsa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, most pre-equilibrium dynamics was studied within the ideal hydro framework. Their quantitative influences on            are still unknown.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58627" name="Object 3"/>
          <p:cNvGraphicFramePr>
            <a:graphicFrameLocks noChangeAspect="1"/>
          </p:cNvGraphicFramePr>
          <p:nvPr/>
        </p:nvGraphicFramePr>
        <p:xfrm>
          <a:off x="4648200" y="6096000"/>
          <a:ext cx="622300" cy="304800"/>
        </p:xfrm>
        <a:graphic>
          <a:graphicData uri="http://schemas.openxmlformats.org/presentationml/2006/ole">
            <p:oleObj spid="_x0000_s2507779" name="Equation" r:id="rId5" imgW="5968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Extracting      from </a:t>
            </a:r>
            <a:r>
              <a:rPr lang="en-US" altLang="zh-CN" sz="3200" dirty="0" err="1" smtClean="0"/>
              <a:t>V</a:t>
            </a:r>
            <a:r>
              <a:rPr lang="en-US" altLang="zh-CN" sz="2000" dirty="0" err="1" smtClean="0"/>
              <a:t>n</a:t>
            </a:r>
            <a:r>
              <a:rPr lang="en-US" altLang="zh-CN" sz="3600" dirty="0" smtClean="0"/>
              <a:t> in ultra-central collisions</a:t>
            </a: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2209800" y="152400"/>
          <a:ext cx="565532" cy="533400"/>
        </p:xfrm>
        <a:graphic>
          <a:graphicData uri="http://schemas.openxmlformats.org/presentationml/2006/ole">
            <p:oleObj spid="_x0000_s2508802" name="Equation" r:id="rId4" imgW="291960" imgH="203040" progId="Equation.3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228600" y="5562600"/>
            <a:ext cx="853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-In most central collisions, fluctuation effects are dominant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(Geometry effects are suppressed)</a:t>
            </a:r>
            <a:endParaRPr lang="en-US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09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90600"/>
            <a:ext cx="4800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1447800" y="4038600"/>
            <a:ext cx="162743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993300"/>
                </a:solidFill>
              </a:rPr>
              <a:t>Viscous Hydro</a:t>
            </a:r>
            <a:endParaRPr lang="en-US" sz="1800" b="1" dirty="0">
              <a:solidFill>
                <a:srgbClr val="993300"/>
              </a:solidFill>
            </a:endParaRPr>
          </a:p>
        </p:txBody>
      </p:sp>
      <p:pic>
        <p:nvPicPr>
          <p:cNvPr id="240333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95850" y="914400"/>
            <a:ext cx="42481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228600" y="6248400"/>
            <a:ext cx="891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-can not simultaneously fit  V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V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with single       (MC-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Glauber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&amp; MC-KLN)    </a:t>
            </a:r>
            <a:endParaRPr lang="en-US" dirty="0"/>
          </a:p>
        </p:txBody>
      </p:sp>
      <p:graphicFrame>
        <p:nvGraphicFramePr>
          <p:cNvPr id="14" name="Object 12"/>
          <p:cNvGraphicFramePr>
            <a:graphicFrameLocks noChangeAspect="1"/>
          </p:cNvGraphicFramePr>
          <p:nvPr/>
        </p:nvGraphicFramePr>
        <p:xfrm>
          <a:off x="5715000" y="6324600"/>
          <a:ext cx="438150" cy="311032"/>
        </p:xfrm>
        <a:graphic>
          <a:graphicData uri="http://schemas.openxmlformats.org/presentationml/2006/ole">
            <p:oleObj spid="_x0000_s2508803" name="Equation" r:id="rId7" imgW="291960" imgH="20304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09600" y="685800"/>
            <a:ext cx="434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CC00CC"/>
                </a:solidFill>
              </a:rPr>
              <a:t>Luzum</a:t>
            </a:r>
            <a:r>
              <a:rPr lang="en-US" dirty="0" smtClean="0">
                <a:solidFill>
                  <a:srgbClr val="CC00CC"/>
                </a:solidFill>
              </a:rPr>
              <a:t> &amp; </a:t>
            </a:r>
            <a:r>
              <a:rPr lang="en-US" dirty="0" err="1" smtClean="0">
                <a:solidFill>
                  <a:srgbClr val="CC00CC"/>
                </a:solidFill>
              </a:rPr>
              <a:t>Ollitrault</a:t>
            </a:r>
            <a:r>
              <a:rPr lang="en-US" dirty="0" smtClean="0">
                <a:solidFill>
                  <a:srgbClr val="CC00CC"/>
                </a:solidFill>
              </a:rPr>
              <a:t>, </a:t>
            </a:r>
            <a:r>
              <a:rPr lang="en-US" dirty="0" err="1" smtClean="0">
                <a:solidFill>
                  <a:srgbClr val="CC00CC"/>
                </a:solidFill>
              </a:rPr>
              <a:t>arXiv</a:t>
            </a:r>
            <a:r>
              <a:rPr lang="en-US" dirty="0" smtClean="0">
                <a:solidFill>
                  <a:srgbClr val="CC00CC"/>
                </a:solidFill>
              </a:rPr>
              <a:t>: 1210.8422</a:t>
            </a:r>
            <a:endParaRPr lang="en-US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8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066800"/>
            <a:ext cx="806665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Higher Order Event Plane Correlations </a:t>
            </a:r>
          </a:p>
        </p:txBody>
      </p:sp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228600" y="6488668"/>
            <a:ext cx="868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qualitatively reproduce the measured event plane correlations</a:t>
            </a:r>
            <a:endParaRPr lang="en-US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6172200"/>
            <a:ext cx="40386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/>
              <a:t>Pure e-b-e viscous hydro simulations :</a:t>
            </a:r>
          </a:p>
        </p:txBody>
      </p:sp>
      <p:sp>
        <p:nvSpPr>
          <p:cNvPr id="8" name="Rectangle 7"/>
          <p:cNvSpPr/>
          <p:nvPr/>
        </p:nvSpPr>
        <p:spPr>
          <a:xfrm>
            <a:off x="5257800" y="685800"/>
            <a:ext cx="388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err="1" smtClean="0">
                <a:solidFill>
                  <a:srgbClr val="CC00CC"/>
                </a:solidFill>
              </a:rPr>
              <a:t>Qiu</a:t>
            </a:r>
            <a:r>
              <a:rPr lang="en-US" sz="1800" dirty="0" smtClean="0">
                <a:solidFill>
                  <a:srgbClr val="CC00CC"/>
                </a:solidFill>
              </a:rPr>
              <a:t> &amp; Heinz, arXiv:1208.1200[</a:t>
            </a:r>
            <a:r>
              <a:rPr lang="en-US" sz="1800" dirty="0" err="1" smtClean="0">
                <a:solidFill>
                  <a:srgbClr val="CC00CC"/>
                </a:solidFill>
              </a:rPr>
              <a:t>nucl-th</a:t>
            </a:r>
            <a:r>
              <a:rPr lang="en-US" sz="1800" dirty="0" smtClean="0">
                <a:solidFill>
                  <a:srgbClr val="CC00CC"/>
                </a:solidFill>
              </a:rPr>
              <a:t>]</a:t>
            </a:r>
            <a:endParaRPr lang="en-US" sz="1800" dirty="0">
              <a:solidFill>
                <a:srgbClr val="CC00C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62600" y="5867400"/>
            <a:ext cx="3581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1800" dirty="0" smtClean="0"/>
              <a:t> 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</a:rPr>
              <a:t>EXP. data:[ATLAS Collaboration], CERN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</a:rPr>
              <a:t>preprint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ATLAS-CONF-2012-049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9410" name="Picture 2"/>
          <p:cNvPicPr>
            <a:picLocks noChangeAspect="1" noChangeArrowheads="1"/>
          </p:cNvPicPr>
          <p:nvPr/>
        </p:nvPicPr>
        <p:blipFill>
          <a:blip r:embed="rId3" cstate="print"/>
          <a:srcRect b="7143"/>
          <a:stretch>
            <a:fillRect/>
          </a:stretch>
        </p:blipFill>
        <p:spPr bwMode="auto">
          <a:xfrm>
            <a:off x="0" y="914400"/>
            <a:ext cx="441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err="1" smtClean="0"/>
              <a:t>V</a:t>
            </a:r>
            <a:r>
              <a:rPr lang="en-US" altLang="zh-CN" sz="2000" dirty="0" err="1" smtClean="0"/>
              <a:t>n</a:t>
            </a:r>
            <a:r>
              <a:rPr lang="en-US" altLang="zh-CN" sz="3600" dirty="0" smtClean="0"/>
              <a:t>  &amp; E-b-E </a:t>
            </a:r>
            <a:r>
              <a:rPr lang="en-US" altLang="zh-CN" sz="3600" dirty="0" err="1" smtClean="0"/>
              <a:t>V</a:t>
            </a:r>
            <a:r>
              <a:rPr lang="en-US" altLang="zh-CN" sz="2000" dirty="0" err="1" smtClean="0"/>
              <a:t>n</a:t>
            </a:r>
            <a:r>
              <a:rPr lang="en-US" altLang="zh-CN" sz="3600" dirty="0" smtClean="0"/>
              <a:t> distributions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85800"/>
            <a:ext cx="388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solidFill>
                  <a:srgbClr val="CC00CC"/>
                </a:solidFill>
              </a:rPr>
              <a:t>C. Gale et al., arXiv:1209.4330[</a:t>
            </a:r>
            <a:r>
              <a:rPr lang="en-US" sz="1800" dirty="0" err="1" smtClean="0">
                <a:solidFill>
                  <a:srgbClr val="CC00CC"/>
                </a:solidFill>
              </a:rPr>
              <a:t>nucl-th</a:t>
            </a:r>
            <a:r>
              <a:rPr lang="en-US" sz="1800" dirty="0" smtClean="0">
                <a:solidFill>
                  <a:srgbClr val="CC00CC"/>
                </a:solidFill>
              </a:rPr>
              <a:t>]</a:t>
            </a:r>
            <a:endParaRPr lang="en-US" sz="1800" dirty="0">
              <a:solidFill>
                <a:srgbClr val="CC00CC"/>
              </a:solidFill>
            </a:endParaRPr>
          </a:p>
        </p:txBody>
      </p:sp>
      <p:pic>
        <p:nvPicPr>
          <p:cNvPr id="244940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685800"/>
            <a:ext cx="43434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94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038600"/>
            <a:ext cx="426720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4419600" y="4191000"/>
            <a:ext cx="4724400" cy="1676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58" name="Rectangle 1040"/>
          <p:cNvSpPr>
            <a:spLocks noChangeArrowheads="1"/>
          </p:cNvSpPr>
          <p:nvPr/>
        </p:nvSpPr>
        <p:spPr bwMode="auto">
          <a:xfrm>
            <a:off x="1447800" y="5943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0" name="AutoShape 1074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sp>
        <p:nvSpPr>
          <p:cNvPr id="2061" name="AutoShape 1075"/>
          <p:cNvSpPr>
            <a:spLocks noChangeArrowheads="1"/>
          </p:cNvSpPr>
          <p:nvPr/>
        </p:nvSpPr>
        <p:spPr bwMode="auto">
          <a:xfrm>
            <a:off x="7086600" y="4343400"/>
            <a:ext cx="1828800" cy="304800"/>
          </a:xfrm>
          <a:prstGeom prst="bracketPair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eaLnBrk="0" hangingPunct="0">
              <a:spcBef>
                <a:spcPct val="50000"/>
              </a:spcBef>
            </a:pPr>
            <a:endParaRPr kumimoji="0" lang="en-US" sz="1800">
              <a:latin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24200"/>
            <a:ext cx="4343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572000" y="4343400"/>
            <a:ext cx="43434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The shear viscosity tends to smear out the inhomogeneous structures, leading to a suppression of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(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Schenke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,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Jeon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 &amp; Gale PRL2011, PRC2012;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Qiu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 &amp; Heinz PRC2011</a:t>
            </a:r>
          </a:p>
          <a:p>
            <a:pPr algn="l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…  … )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3962400"/>
            <a:ext cx="2331729" cy="707886"/>
          </a:xfrm>
          <a:prstGeom prst="rect">
            <a:avLst/>
          </a:prstGeom>
          <a:ln w="57150"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Viscous suppression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of  triangular flow 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219200" y="152400"/>
            <a:ext cx="7038975" cy="3467100"/>
            <a:chOff x="1219200" y="0"/>
            <a:chExt cx="7038975" cy="3467100"/>
          </a:xfrm>
        </p:grpSpPr>
        <p:sp>
          <p:nvSpPr>
            <p:cNvPr id="14" name="Right Arrow 13"/>
            <p:cNvSpPr/>
            <p:nvPr/>
          </p:nvSpPr>
          <p:spPr bwMode="auto">
            <a:xfrm rot="1140000">
              <a:off x="3389710" y="1875668"/>
              <a:ext cx="2743200" cy="685800"/>
            </a:xfrm>
            <a:prstGeom prst="rightArrow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b="1" dirty="0" smtClean="0">
                  <a:solidFill>
                    <a:srgbClr val="FF0000"/>
                  </a:solidFill>
                </a:rPr>
                <a:t>viscous</a:t>
              </a:r>
              <a:r>
                <a:rPr lang="en-US" sz="1800" dirty="0" smtClean="0"/>
                <a:t> hydro evolution  </a:t>
              </a:r>
              <a:endParaRPr kumimoji="1" lang="en-US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 rot="-1140000">
              <a:off x="3389711" y="580267"/>
              <a:ext cx="2743200" cy="685800"/>
            </a:xfrm>
            <a:prstGeom prst="rightArrow">
              <a:avLst/>
            </a:prstGeom>
            <a:noFill/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b="1" dirty="0" smtClean="0">
                  <a:solidFill>
                    <a:schemeClr val="accent6"/>
                  </a:solidFill>
                </a:rPr>
                <a:t>ideal</a:t>
              </a:r>
              <a:r>
                <a:rPr lang="en-US" sz="1800" dirty="0" smtClean="0"/>
                <a:t> hydro evolution  </a:t>
              </a:r>
              <a:endParaRPr kumimoji="1" lang="en-US" sz="1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600200" y="533400"/>
              <a:ext cx="13965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 smtClean="0"/>
                <a:t>initial profile</a:t>
              </a:r>
              <a:endParaRPr lang="en-US" sz="1800" dirty="0"/>
            </a:p>
          </p:txBody>
        </p:sp>
        <p:pic>
          <p:nvPicPr>
            <p:cNvPr id="2030593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19200" y="838200"/>
              <a:ext cx="2143125" cy="165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3059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096000" y="0"/>
              <a:ext cx="2076450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30595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096000" y="1828800"/>
              <a:ext cx="2162175" cy="163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ctangle 17"/>
          <p:cNvSpPr/>
          <p:nvPr/>
        </p:nvSpPr>
        <p:spPr>
          <a:xfrm>
            <a:off x="2271188" y="2971800"/>
            <a:ext cx="16998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rgbClr val="CC00CC"/>
                </a:solidFill>
                <a:cs typeface="Arial" pitchFamily="34" charset="0"/>
              </a:rPr>
              <a:t>Qiu</a:t>
            </a:r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 &amp; Heinz 2011</a:t>
            </a:r>
            <a:endParaRPr lang="en-US" sz="1600" dirty="0">
              <a:solidFill>
                <a:srgbClr val="CC00CC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670437" y="1600200"/>
            <a:ext cx="1205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(</a:t>
            </a:r>
            <a:r>
              <a:rPr lang="en-US" sz="1600" dirty="0" err="1" smtClean="0">
                <a:solidFill>
                  <a:srgbClr val="CC00CC"/>
                </a:solidFill>
                <a:cs typeface="Arial" pitchFamily="34" charset="0"/>
              </a:rPr>
              <a:t>B.Schenke</a:t>
            </a:r>
            <a:r>
              <a:rPr lang="en-US" sz="1600" dirty="0" smtClean="0">
                <a:solidFill>
                  <a:srgbClr val="CC00CC"/>
                </a:solidFill>
                <a:cs typeface="Arial" pitchFamily="34" charset="0"/>
              </a:rPr>
              <a:t>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0" y="3048000"/>
            <a:ext cx="5997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/>
              <a:t>-results from the VISHNU hybrid model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526292" y="2362200"/>
            <a:ext cx="67399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dirty="0" smtClean="0">
                <a:solidFill>
                  <a:srgbClr val="CC0000"/>
                </a:solidFill>
                <a:latin typeface="Arial" charset="0"/>
              </a:rPr>
              <a:t>QGP viscosity at RHIC and the LHC</a:t>
            </a:r>
            <a:endParaRPr lang="en-US" altLang="zh-CN" sz="3200" dirty="0">
              <a:solidFill>
                <a:srgbClr val="CC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auto">
          <a:xfrm>
            <a:off x="0" y="4267200"/>
            <a:ext cx="5105400" cy="2590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209800" y="381000"/>
            <a:ext cx="4495800" cy="52322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l"/>
            <a:r>
              <a:rPr lang="en-US" altLang="zh-CN" sz="2800" b="1" dirty="0" smtClean="0">
                <a:latin typeface="Arial" pitchFamily="34" charset="0"/>
                <a:cs typeface="Arial" pitchFamily="34" charset="0"/>
              </a:rPr>
              <a:t>VISHNU hybrid approach </a:t>
            </a:r>
            <a:endParaRPr lang="zh-CN" altLang="en-US" sz="28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0" y="1295400"/>
            <a:ext cx="9144000" cy="2686110"/>
            <a:chOff x="0" y="3733800"/>
            <a:chExt cx="9144000" cy="2686110"/>
          </a:xfrm>
        </p:grpSpPr>
        <p:sp>
          <p:nvSpPr>
            <p:cNvPr id="33" name="Rectangle 32"/>
            <p:cNvSpPr/>
            <p:nvPr/>
          </p:nvSpPr>
          <p:spPr>
            <a:xfrm>
              <a:off x="914400" y="6019800"/>
              <a:ext cx="8229600" cy="400110"/>
            </a:xfrm>
            <a:prstGeom prst="rect">
              <a:avLst/>
            </a:prstGeom>
            <a:noFill/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996633"/>
                  </a:solidFill>
                  <a:latin typeface="Arial" pitchFamily="34" charset="0"/>
                  <a:cs typeface="Arial" pitchFamily="34" charset="0"/>
                </a:rPr>
                <a:t>Initial conditions    </a:t>
              </a:r>
              <a:r>
                <a:rPr lang="en-US" altLang="zh-CN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viscous hydro </a:t>
              </a:r>
              <a:r>
                <a:rPr lang="en-US" altLang="zh-CN" b="1" dirty="0" smtClean="0">
                  <a:latin typeface="+mj-lt"/>
                  <a:cs typeface="Arial" pitchFamily="34" charset="0"/>
                </a:rPr>
                <a:t>               </a:t>
              </a:r>
              <a:r>
                <a:rPr lang="en-US" altLang="zh-CN" b="1" dirty="0" err="1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hadron</a:t>
              </a:r>
              <a:r>
                <a:rPr lang="en-US" altLang="zh-CN" b="1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 cascade  </a:t>
              </a:r>
              <a:endParaRPr lang="zh-CN" altLang="en-US" b="1" dirty="0">
                <a:latin typeface="+mj-lt"/>
              </a:endParaRPr>
            </a:p>
          </p:txBody>
        </p:sp>
        <p:grpSp>
          <p:nvGrpSpPr>
            <p:cNvPr id="34" name="Group 22"/>
            <p:cNvGrpSpPr/>
            <p:nvPr/>
          </p:nvGrpSpPr>
          <p:grpSpPr>
            <a:xfrm>
              <a:off x="0" y="3733800"/>
              <a:ext cx="9144000" cy="2362200"/>
              <a:chOff x="0" y="3733800"/>
              <a:chExt cx="9144000" cy="2362200"/>
            </a:xfrm>
          </p:grpSpPr>
          <p:pic>
            <p:nvPicPr>
              <p:cNvPr id="35" name="Picture 103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11111"/>
              <a:stretch>
                <a:fillRect/>
              </a:stretch>
            </p:blipFill>
            <p:spPr bwMode="auto">
              <a:xfrm>
                <a:off x="0" y="3733800"/>
                <a:ext cx="9144000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" name="Left Brace 35"/>
              <p:cNvSpPr/>
              <p:nvPr/>
            </p:nvSpPr>
            <p:spPr bwMode="auto">
              <a:xfrm rot="16200000">
                <a:off x="1866900" y="4914900"/>
                <a:ext cx="457200" cy="1905000"/>
              </a:xfrm>
              <a:prstGeom prst="leftBrace">
                <a:avLst>
                  <a:gd name="adj1" fmla="val 49286"/>
                  <a:gd name="adj2" fmla="val 50476"/>
                </a:avLst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7" name="Left Brace 36"/>
              <p:cNvSpPr/>
              <p:nvPr/>
            </p:nvSpPr>
            <p:spPr bwMode="auto">
              <a:xfrm rot="16200000">
                <a:off x="3771900" y="5143500"/>
                <a:ext cx="457200" cy="1447800"/>
              </a:xfrm>
              <a:prstGeom prst="leftBrace">
                <a:avLst>
                  <a:gd name="adj1" fmla="val 49286"/>
                  <a:gd name="adj2" fmla="val 50476"/>
                </a:avLst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8" name="Left Brace 37"/>
              <p:cNvSpPr/>
              <p:nvPr/>
            </p:nvSpPr>
            <p:spPr bwMode="auto">
              <a:xfrm rot="16200000">
                <a:off x="6629400" y="4038600"/>
                <a:ext cx="457200" cy="3657600"/>
              </a:xfrm>
              <a:prstGeom prst="leftBrace">
                <a:avLst>
                  <a:gd name="adj1" fmla="val 49286"/>
                  <a:gd name="adj2" fmla="val 50476"/>
                </a:avLst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4800600" y="838200"/>
            <a:ext cx="3689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D60093"/>
                </a:solidFill>
              </a:rPr>
              <a:t>H. Song, S. Bass, U. Heinz, PRC2011</a:t>
            </a:r>
            <a:endParaRPr lang="en-US" sz="1800" dirty="0"/>
          </a:p>
        </p:txBody>
      </p:sp>
      <p:sp>
        <p:nvSpPr>
          <p:cNvPr id="19" name="Rectangle 18"/>
          <p:cNvSpPr/>
          <p:nvPr/>
        </p:nvSpPr>
        <p:spPr>
          <a:xfrm>
            <a:off x="4343400" y="2895600"/>
            <a:ext cx="1460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err="1" smtClean="0"/>
              <a:t>T</a:t>
            </a:r>
            <a:r>
              <a:rPr lang="en-US" sz="1100" b="1" dirty="0" err="1" smtClean="0"/>
              <a:t>sw</a:t>
            </a:r>
            <a:r>
              <a:rPr lang="en-US" sz="1800" b="1" dirty="0" smtClean="0"/>
              <a:t>=165MeV</a:t>
            </a:r>
            <a:endParaRPr lang="en-US" sz="1800" b="1" dirty="0"/>
          </a:p>
        </p:txBody>
      </p:sp>
      <p:sp>
        <p:nvSpPr>
          <p:cNvPr id="29" name="Rectangle 28"/>
          <p:cNvSpPr/>
          <p:nvPr/>
        </p:nvSpPr>
        <p:spPr>
          <a:xfrm>
            <a:off x="5334000" y="5029200"/>
            <a:ext cx="411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latin typeface="Arial" pitchFamily="34" charset="0"/>
                <a:cs typeface="Arial" pitchFamily="34" charset="0"/>
              </a:rPr>
              <a:t>-3+1 d viscous hydro+ </a:t>
            </a:r>
            <a:r>
              <a:rPr lang="en-US" altLang="zh-CN" sz="1800" dirty="0" err="1" smtClean="0">
                <a:latin typeface="Arial" pitchFamily="34" charset="0"/>
                <a:cs typeface="Arial" pitchFamily="34" charset="0"/>
              </a:rPr>
              <a:t>hadron</a:t>
            </a:r>
            <a:r>
              <a:rPr lang="en-US" altLang="zh-CN" sz="1800" dirty="0" smtClean="0">
                <a:latin typeface="Arial" pitchFamily="34" charset="0"/>
                <a:cs typeface="Arial" pitchFamily="34" charset="0"/>
              </a:rPr>
              <a:t> cascade: </a:t>
            </a:r>
            <a:r>
              <a:rPr lang="en-US" altLang="zh-CN" sz="1600" dirty="0" err="1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pitchFamily="34" charset="0"/>
              </a:rPr>
              <a:t>Ryu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Arial" pitchFamily="34" charset="0"/>
              </a:rPr>
              <a:t> et al., arXiv1210.4588 </a:t>
            </a:r>
            <a:r>
              <a:rPr lang="en-US" altLang="zh-CN" sz="1800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en-US" sz="1800" dirty="0" smtClean="0"/>
          </a:p>
        </p:txBody>
      </p:sp>
      <p:sp>
        <p:nvSpPr>
          <p:cNvPr id="30" name="Rectangle 29"/>
          <p:cNvSpPr/>
          <p:nvPr/>
        </p:nvSpPr>
        <p:spPr bwMode="auto">
          <a:xfrm>
            <a:off x="5257800" y="4495800"/>
            <a:ext cx="3733800" cy="2209800"/>
          </a:xfrm>
          <a:prstGeom prst="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410200" y="4648200"/>
            <a:ext cx="327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smtClean="0">
                <a:latin typeface="Arial" pitchFamily="34" charset="0"/>
                <a:cs typeface="Arial" pitchFamily="34" charset="0"/>
              </a:rPr>
              <a:t>Other related developments 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Left Brace 38"/>
          <p:cNvSpPr/>
          <p:nvPr/>
        </p:nvSpPr>
        <p:spPr bwMode="auto">
          <a:xfrm rot="10800000">
            <a:off x="3810000" y="4876800"/>
            <a:ext cx="152400" cy="609600"/>
          </a:xfrm>
          <a:prstGeom prst="leftBrace">
            <a:avLst>
              <a:gd name="adj1" fmla="val 49286"/>
              <a:gd name="adj2" fmla="val 50476"/>
            </a:avLst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52400" y="4419600"/>
            <a:ext cx="6324600" cy="2305110"/>
            <a:chOff x="228600" y="4267200"/>
            <a:chExt cx="6324600" cy="2305110"/>
          </a:xfrm>
        </p:grpSpPr>
        <p:sp>
          <p:nvSpPr>
            <p:cNvPr id="20" name="Rectangle 19"/>
            <p:cNvSpPr/>
            <p:nvPr/>
          </p:nvSpPr>
          <p:spPr>
            <a:xfrm>
              <a:off x="228600" y="5410200"/>
              <a:ext cx="63246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</a:t>
              </a:r>
              <a:r>
                <a:rPr lang="en-US" altLang="zh-CN" b="1" dirty="0" err="1" smtClean="0">
                  <a:solidFill>
                    <a:schemeClr val="accent6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EoS</a:t>
              </a:r>
              <a:r>
                <a:rPr lang="en-US" altLang="zh-CN" b="1" dirty="0" smtClean="0">
                  <a:solidFill>
                    <a:schemeClr val="accent6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:  </a:t>
              </a:r>
              <a:r>
                <a:rPr lang="en-US" altLang="zh-CN" sz="1800" dirty="0" smtClean="0">
                  <a:latin typeface="+mj-lt"/>
                  <a:ea typeface="Arial Unicode MS" pitchFamily="34" charset="-122"/>
                  <a:cs typeface="Arial Unicode MS" pitchFamily="34" charset="-122"/>
                </a:rPr>
                <a:t>(s95p-PCE)   </a:t>
              </a:r>
              <a:r>
                <a:rPr lang="en-US" altLang="zh-CN" sz="1400" dirty="0" smtClean="0">
                  <a:solidFill>
                    <a:srgbClr val="CC00CC"/>
                  </a:solidFill>
                  <a:latin typeface="+mj-lt"/>
                  <a:ea typeface="Arial Unicode MS" pitchFamily="34" charset="-122"/>
                  <a:cs typeface="Arial Unicode MS" pitchFamily="34" charset="-122"/>
                </a:rPr>
                <a:t>(</a:t>
              </a:r>
              <a:r>
                <a:rPr lang="en-US" altLang="zh-CN" sz="1400" dirty="0" err="1" smtClean="0">
                  <a:solidFill>
                    <a:srgbClr val="CC00CC"/>
                  </a:solidFill>
                  <a:latin typeface="+mj-lt"/>
                  <a:ea typeface="Arial Unicode MS" pitchFamily="34" charset="-122"/>
                  <a:cs typeface="Arial Unicode MS" pitchFamily="34" charset="-122"/>
                </a:rPr>
                <a:t>Huovinen</a:t>
              </a:r>
              <a:r>
                <a:rPr lang="en-US" altLang="zh-CN" sz="1400" dirty="0" smtClean="0">
                  <a:solidFill>
                    <a:srgbClr val="CC00CC"/>
                  </a:solidFill>
                  <a:latin typeface="+mj-lt"/>
                  <a:ea typeface="Arial Unicode MS" pitchFamily="34" charset="-122"/>
                  <a:cs typeface="Arial Unicode MS" pitchFamily="34" charset="-122"/>
                </a:rPr>
                <a:t> &amp; Petreczky10)</a:t>
              </a:r>
              <a:endParaRPr lang="zh-CN" altLang="en-US" sz="1400" b="1" dirty="0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600" y="6172200"/>
              <a:ext cx="2209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rgbClr val="996633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-initial conditions</a:t>
              </a:r>
              <a:endParaRPr lang="zh-CN" altLang="en-US" sz="1600" b="1" dirty="0">
                <a:solidFill>
                  <a:srgbClr val="996633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28600" y="4648200"/>
              <a:ext cx="3728906" cy="781110"/>
              <a:chOff x="533400" y="4876800"/>
              <a:chExt cx="3728906" cy="78111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533400" y="4876800"/>
                <a:ext cx="372890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accent6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-chemical composition of HRG </a:t>
                </a:r>
                <a:endParaRPr lang="en-US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33400" y="5257800"/>
                <a:ext cx="349967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b="1" dirty="0" smtClean="0">
                    <a:solidFill>
                      <a:schemeClr val="accent6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-transport properties of HRG </a:t>
                </a:r>
                <a:endParaRPr lang="en-US" dirty="0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228600" y="5791200"/>
              <a:ext cx="29718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 smtClean="0">
                  <a:solidFill>
                    <a:schemeClr val="accent6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-switching temperature:</a:t>
              </a:r>
              <a:endParaRPr lang="zh-CN" altLang="en-US" sz="1400" b="1" dirty="0">
                <a:solidFill>
                  <a:srgbClr val="CC00CC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048000" y="5791200"/>
              <a:ext cx="16130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1800" b="1" dirty="0" err="1" smtClean="0"/>
                <a:t>T</a:t>
              </a:r>
              <a:r>
                <a:rPr lang="en-US" sz="1100" b="1" dirty="0" err="1" smtClean="0"/>
                <a:t>sw</a:t>
              </a:r>
              <a:r>
                <a:rPr lang="en-US" sz="1800" b="1" dirty="0" smtClean="0"/>
                <a:t>=165MeV</a:t>
              </a:r>
              <a:endParaRPr lang="en-US" sz="1800" b="1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962400" y="4724400"/>
              <a:ext cx="1066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800" dirty="0" err="1" smtClean="0"/>
                <a:t>Hadron</a:t>
              </a:r>
              <a:endParaRPr lang="en-US" sz="1800" dirty="0" smtClean="0"/>
            </a:p>
            <a:p>
              <a:pPr algn="ctr"/>
              <a:r>
                <a:rPr lang="en-US" sz="1800" dirty="0" smtClean="0"/>
                <a:t>Cascade</a:t>
              </a:r>
              <a:endParaRPr lang="en-US" sz="18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81000" y="4267200"/>
              <a:ext cx="12298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b="1" dirty="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VISHNU:</a:t>
              </a:r>
              <a:endParaRPr lang="en-US" dirty="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5334000" y="5715000"/>
            <a:ext cx="381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latin typeface="Arial" pitchFamily="34" charset="0"/>
                <a:cs typeface="Arial" pitchFamily="34" charset="0"/>
              </a:rPr>
              <a:t>-2+1 d </a:t>
            </a:r>
            <a:r>
              <a:rPr lang="en-US" altLang="zh-CN" sz="180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zh-CN" sz="1800" dirty="0" smtClean="0">
                <a:latin typeface="Arial" pitchFamily="34" charset="0"/>
                <a:cs typeface="Arial" pitchFamily="34" charset="0"/>
              </a:rPr>
              <a:t> 3+1 viscous hydro: </a:t>
            </a:r>
            <a:r>
              <a:rPr lang="en-US" altLang="zh-CN" sz="1600" dirty="0" err="1" smtClean="0">
                <a:solidFill>
                  <a:schemeClr val="bg1">
                    <a:lumMod val="50000"/>
                  </a:schemeClr>
                </a:solidFill>
              </a:rPr>
              <a:t>Shen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CN" sz="1600" dirty="0" err="1" smtClean="0">
                <a:solidFill>
                  <a:schemeClr val="bg1">
                    <a:lumMod val="50000"/>
                  </a:schemeClr>
                </a:solidFill>
              </a:rPr>
              <a:t>Schenke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 &amp; Heinz on going work; </a:t>
            </a:r>
          </a:p>
          <a:p>
            <a:pPr algn="l"/>
            <a:endParaRPr lang="en-US" sz="18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334000" y="6309360"/>
            <a:ext cx="381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Vredevoogd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&amp;Pratt, PRC85,044908(2012)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838200"/>
            <a:ext cx="9144000" cy="3657600"/>
            <a:chOff x="0" y="838200"/>
            <a:chExt cx="9144000" cy="3657600"/>
          </a:xfrm>
        </p:grpSpPr>
        <p:pic>
          <p:nvPicPr>
            <p:cNvPr id="15" name="Picture 14" descr="v2-ecc3b(1).png"/>
            <p:cNvPicPr>
              <a:picLocks noChangeAspect="1"/>
            </p:cNvPicPr>
            <p:nvPr/>
          </p:nvPicPr>
          <p:blipFill>
            <a:blip r:embed="rId4" cstate="print"/>
            <a:srcRect l="2980" t="3333" r="9444" b="52222"/>
            <a:stretch>
              <a:fillRect/>
            </a:stretch>
          </p:blipFill>
          <p:spPr>
            <a:xfrm>
              <a:off x="0" y="838200"/>
              <a:ext cx="9144000" cy="36576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914400" y="990600"/>
              <a:ext cx="1371600" cy="37510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MC-</a:t>
              </a:r>
              <a:r>
                <a:rPr lang="en-US" b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KLN 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876800" y="990600"/>
              <a:ext cx="1676400" cy="400110"/>
            </a:xfrm>
            <a:prstGeom prst="rect">
              <a:avLst/>
            </a:prstGeom>
            <a:solidFill>
              <a:srgbClr val="FFE5F9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MC-</a:t>
              </a:r>
              <a:r>
                <a:rPr lang="en-US" b="1" dirty="0" err="1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Glauber</a:t>
              </a:r>
              <a:endParaRPr lang="en-US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33800" y="685800"/>
            <a:ext cx="541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H. Song, S. Bass, U. Heinz, T. Hirano, and  C. </a:t>
            </a:r>
            <a:r>
              <a:rPr lang="en-US" sz="1600" dirty="0" err="1" smtClean="0">
                <a:solidFill>
                  <a:srgbClr val="D60093"/>
                </a:solidFill>
                <a:latin typeface="+mn-lt"/>
              </a:rPr>
              <a:t>Shen</a:t>
            </a:r>
            <a:r>
              <a:rPr lang="en-US" sz="1600" dirty="0" smtClean="0">
                <a:solidFill>
                  <a:srgbClr val="D60093"/>
                </a:solidFill>
                <a:latin typeface="+mn-lt"/>
              </a:rPr>
              <a:t>, PRL2011</a:t>
            </a:r>
            <a:endParaRPr lang="en-US" sz="1600" dirty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</p:spPr>
        <p:txBody>
          <a:bodyPr/>
          <a:lstStyle/>
          <a:p>
            <a:pPr lvl="0" algn="ctr" eaLnBrk="0" hangingPunct="0">
              <a:defRPr/>
            </a:pPr>
            <a:r>
              <a:rPr lang="en-US" altLang="zh-CN" sz="3200" dirty="0" smtClean="0"/>
              <a:t>V</a:t>
            </a:r>
            <a:r>
              <a:rPr lang="en-US" altLang="zh-CN" sz="1600" dirty="0" smtClean="0"/>
              <a:t>2</a:t>
            </a:r>
            <a:r>
              <a:rPr lang="en-US" altLang="zh-CN" sz="3600" dirty="0" smtClean="0"/>
              <a:t>  </a:t>
            </a:r>
            <a:r>
              <a:rPr lang="en-US" altLang="zh-CN" sz="4000" dirty="0" smtClean="0"/>
              <a:t>and </a:t>
            </a: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QGP viscosity at RHIC  </a:t>
            </a:r>
            <a:r>
              <a:rPr kumimoji="1" lang="en-US" altLang="zh-CN" sz="4000" b="1" i="0" u="none" strike="noStrike" kern="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1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4800" y="6457890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-corrected exp. </a:t>
            </a:r>
            <a:r>
              <a:rPr lang="en-US" sz="1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en-US" dirty="0" smtClean="0">
                <a:latin typeface="+mn-lt"/>
                <a:cs typeface="Arial" pitchFamily="34" charset="0"/>
              </a:rPr>
              <a:t>that remove </a:t>
            </a:r>
            <a:r>
              <a:rPr lang="en-US" dirty="0" smtClean="0">
                <a:solidFill>
                  <a:srgbClr val="006600"/>
                </a:solidFill>
                <a:latin typeface="+mn-lt"/>
                <a:cs typeface="Arial" pitchFamily="34" charset="0"/>
              </a:rPr>
              <a:t>non-flow</a:t>
            </a:r>
            <a:r>
              <a:rPr lang="en-US" dirty="0" smtClean="0">
                <a:latin typeface="+mn-lt"/>
                <a:cs typeface="Arial" pitchFamily="34" charset="0"/>
              </a:rPr>
              <a:t> &amp; </a:t>
            </a:r>
            <a:r>
              <a:rPr lang="en-US" dirty="0" err="1" smtClean="0">
                <a:solidFill>
                  <a:srgbClr val="C00000"/>
                </a:solidFill>
                <a:latin typeface="+mn-lt"/>
                <a:cs typeface="Arial" pitchFamily="34" charset="0"/>
              </a:rPr>
              <a:t>fluc</a:t>
            </a:r>
            <a:r>
              <a:rPr lang="en-US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. effects  </a:t>
            </a:r>
            <a:endParaRPr lang="en-US" dirty="0">
              <a:solidFill>
                <a:srgbClr val="C000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04800" y="5638800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-integrated </a:t>
            </a:r>
            <a:r>
              <a:rPr lang="en-US" sz="1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US" sz="18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for all charged hadrons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dirty="0" smtClean="0">
                <a:latin typeface="+mn-lt"/>
                <a:cs typeface="Arial" pitchFamily="34" charset="0"/>
              </a:rPr>
              <a:t>In contrast to </a:t>
            </a:r>
            <a:r>
              <a:rPr lang="en-US" sz="1800" dirty="0" smtClean="0">
                <a:latin typeface="+mn-lt"/>
                <a:cs typeface="Arial" pitchFamily="34" charset="0"/>
              </a:rPr>
              <a:t>V</a:t>
            </a:r>
            <a:r>
              <a:rPr lang="en-US" sz="1100" b="1" dirty="0" smtClean="0">
                <a:latin typeface="+mn-lt"/>
                <a:cs typeface="Arial" pitchFamily="34" charset="0"/>
              </a:rPr>
              <a:t>2</a:t>
            </a:r>
            <a:r>
              <a:rPr lang="en-US" dirty="0" smtClean="0">
                <a:latin typeface="+mn-lt"/>
                <a:cs typeface="Arial" pitchFamily="34" charset="0"/>
              </a:rPr>
              <a:t>(</a:t>
            </a:r>
            <a:r>
              <a:rPr lang="en-US" sz="1800" dirty="0" smtClean="0">
                <a:latin typeface="+mn-lt"/>
                <a:cs typeface="Arial" pitchFamily="34" charset="0"/>
              </a:rPr>
              <a:t>P</a:t>
            </a:r>
            <a:r>
              <a:rPr lang="en-US" sz="1100" b="1" dirty="0" smtClean="0">
                <a:latin typeface="+mn-lt"/>
                <a:cs typeface="Arial" pitchFamily="34" charset="0"/>
              </a:rPr>
              <a:t>T</a:t>
            </a:r>
            <a:r>
              <a:rPr lang="en-US" dirty="0" smtClean="0">
                <a:latin typeface="+mn-lt"/>
                <a:cs typeface="Arial" pitchFamily="34" charset="0"/>
              </a:rPr>
              <a:t>),  it is less sensitive to</a:t>
            </a:r>
          </a:p>
        </p:txBody>
      </p:sp>
      <p:graphicFrame>
        <p:nvGraphicFramePr>
          <p:cNvPr id="1530886" name="Object 5"/>
          <p:cNvGraphicFramePr>
            <a:graphicFrameLocks noChangeAspect="1"/>
          </p:cNvGraphicFramePr>
          <p:nvPr/>
        </p:nvGraphicFramePr>
        <p:xfrm>
          <a:off x="1903413" y="4538663"/>
          <a:ext cx="5641975" cy="635000"/>
        </p:xfrm>
        <a:graphic>
          <a:graphicData uri="http://schemas.openxmlformats.org/presentationml/2006/ole">
            <p:oleObj spid="_x0000_s1530886" name="Equation" r:id="rId5" imgW="2247840" imgH="241200" progId="Equation.3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685800" y="6019800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FF0066"/>
                </a:solidFill>
                <a:latin typeface="+mn-lt"/>
                <a:cs typeface="Arial" pitchFamily="34" charset="0"/>
              </a:rPr>
              <a:t>bulk viscosity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+mn-lt"/>
                <a:cs typeface="Arial" pitchFamily="34" charset="0"/>
              </a:rPr>
              <a:t>,        corrections,    </a:t>
            </a:r>
            <a:r>
              <a:rPr lang="en-US" dirty="0" smtClean="0">
                <a:solidFill>
                  <a:srgbClr val="CC00CC"/>
                </a:solidFill>
                <a:latin typeface="+mn-lt"/>
                <a:cs typeface="Arial" pitchFamily="34" charset="0"/>
              </a:rPr>
              <a:t>radial flow &amp; chemical composition of  HRG    </a:t>
            </a:r>
            <a:endParaRPr lang="en-US" dirty="0">
              <a:solidFill>
                <a:srgbClr val="CC00CC"/>
              </a:solidFill>
              <a:latin typeface="+mn-lt"/>
            </a:endParaRPr>
          </a:p>
        </p:txBody>
      </p:sp>
      <p:graphicFrame>
        <p:nvGraphicFramePr>
          <p:cNvPr id="18" name="Object 13"/>
          <p:cNvGraphicFramePr>
            <a:graphicFrameLocks noChangeAspect="1"/>
          </p:cNvGraphicFramePr>
          <p:nvPr/>
        </p:nvGraphicFramePr>
        <p:xfrm>
          <a:off x="2438400" y="6096000"/>
          <a:ext cx="331788" cy="350334"/>
        </p:xfrm>
        <a:graphic>
          <a:graphicData uri="http://schemas.openxmlformats.org/presentationml/2006/ole">
            <p:oleObj spid="_x0000_s1530887" name="Equation" r:id="rId6" imgW="190440" imgH="203040" progId="Equation.3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381000" y="5212080"/>
            <a:ext cx="259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analysis uses:  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123.jpeg"/>
          <p:cNvPicPr>
            <a:picLocks noChangeAspect="1"/>
          </p:cNvPicPr>
          <p:nvPr/>
        </p:nvPicPr>
        <p:blipFill>
          <a:blip r:embed="rId3" cstate="print"/>
          <a:srcRect l="4402" t="51111" r="4401" b="3333"/>
          <a:stretch>
            <a:fillRect/>
          </a:stretch>
        </p:blipFill>
        <p:spPr>
          <a:xfrm>
            <a:off x="4724400" y="838200"/>
            <a:ext cx="4419600" cy="4724400"/>
          </a:xfrm>
          <a:prstGeom prst="rect">
            <a:avLst/>
          </a:prstGeom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77338" cy="719138"/>
          </a:xfrm>
          <a:solidFill>
            <a:srgbClr val="A4BBFA"/>
          </a:solidFill>
        </p:spPr>
        <p:txBody>
          <a:bodyPr/>
          <a:lstStyle/>
          <a:p>
            <a:r>
              <a:rPr lang="en-US" altLang="zh-CN" sz="3600" dirty="0" smtClean="0"/>
              <a:t>V</a:t>
            </a:r>
            <a:r>
              <a:rPr lang="en-US" altLang="zh-CN" sz="1800" dirty="0" smtClean="0"/>
              <a:t>2</a:t>
            </a:r>
            <a:r>
              <a:rPr lang="en-US" altLang="zh-CN" sz="4000" dirty="0" smtClean="0"/>
              <a:t>  and QGP viscosity at the LHC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953000" y="1447800"/>
            <a:ext cx="251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zh-CN" altLang="en-US" sz="2000">
              <a:latin typeface="Arial" charset="0"/>
            </a:endParaRPr>
          </a:p>
        </p:txBody>
      </p:sp>
      <p:pic>
        <p:nvPicPr>
          <p:cNvPr id="4" name="Picture 3" descr="v2.png"/>
          <p:cNvPicPr preferRelativeResize="0">
            <a:picLocks/>
          </p:cNvPicPr>
          <p:nvPr/>
        </p:nvPicPr>
        <p:blipFill>
          <a:blip r:embed="rId4" cstate="print"/>
          <a:srcRect l="2728" t="14119" r="26367" b="4706"/>
          <a:stretch>
            <a:fillRect/>
          </a:stretch>
        </p:blipFill>
        <p:spPr>
          <a:xfrm>
            <a:off x="0" y="990600"/>
            <a:ext cx="4724400" cy="45720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410200" y="685800"/>
            <a:ext cx="3733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00" dirty="0" smtClean="0">
                <a:solidFill>
                  <a:srgbClr val="CC00CC"/>
                </a:solidFill>
              </a:rPr>
              <a:t>Song,  Bass &amp; Heinz, PRC 2011</a:t>
            </a: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381000" y="5867400"/>
            <a:ext cx="853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average QGP viscosity is roughly the same at RHIC and LHC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6248400"/>
            <a:ext cx="769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006600"/>
                </a:solidFill>
              </a:rPr>
              <a:t>Please also refer to C. Gale, et al.,  </a:t>
            </a:r>
            <a:r>
              <a:rPr lang="en-US" dirty="0" err="1" smtClean="0">
                <a:solidFill>
                  <a:srgbClr val="006600"/>
                </a:solidFill>
              </a:rPr>
              <a:t>ArXiv</a:t>
            </a:r>
            <a:r>
              <a:rPr lang="en-US" dirty="0" smtClean="0">
                <a:solidFill>
                  <a:srgbClr val="006600"/>
                </a:solidFill>
              </a:rPr>
              <a:t>: 1209.5330 [</a:t>
            </a:r>
            <a:r>
              <a:rPr lang="en-US" dirty="0" err="1" smtClean="0">
                <a:solidFill>
                  <a:srgbClr val="006600"/>
                </a:solidFill>
              </a:rPr>
              <a:t>nucl-th</a:t>
            </a:r>
            <a:r>
              <a:rPr lang="en-US" dirty="0" smtClean="0">
                <a:solidFill>
                  <a:srgbClr val="006600"/>
                </a:solidFill>
              </a:rPr>
              <a:t>] </a:t>
            </a:r>
            <a:endParaRPr lang="en-US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17342</TotalTime>
  <Words>2070</Words>
  <Application>Microsoft Office PowerPoint</Application>
  <PresentationFormat>全屏显示(4:3)</PresentationFormat>
  <Paragraphs>305</Paragraphs>
  <Slides>46</Slides>
  <Notes>37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48" baseType="lpstr">
      <vt:lpstr>默认设计模板</vt:lpstr>
      <vt:lpstr>Equation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V2  and QGP viscosity at the LHC</vt:lpstr>
      <vt:lpstr>幻灯片 10</vt:lpstr>
      <vt:lpstr>幻灯片 11</vt:lpstr>
      <vt:lpstr>MC-KLN &amp; MC-Glauber initializations &amp; V3 </vt:lpstr>
      <vt:lpstr>幻灯片 13</vt:lpstr>
      <vt:lpstr>幻灯片 14</vt:lpstr>
      <vt:lpstr>      RHIC: spectra for identified hadrons </vt:lpstr>
      <vt:lpstr>          RHIC:        for identified hadrons </vt:lpstr>
      <vt:lpstr>     LHC: spectra for identified hadrons </vt:lpstr>
      <vt:lpstr>           LHC:         for identified hadrons 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Initialization Models</vt:lpstr>
      <vt:lpstr>Pre-equilibrium dynamics</vt:lpstr>
      <vt:lpstr>Extracting      from Vn in ultra-central collisions</vt:lpstr>
      <vt:lpstr>Higher Order Event Plane Correlations </vt:lpstr>
      <vt:lpstr>Vn  &amp; E-b-E Vn distributions </vt:lpstr>
    </vt:vector>
  </TitlesOfParts>
  <Company>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ss</dc:creator>
  <cp:lastModifiedBy>song</cp:lastModifiedBy>
  <cp:revision>1620</cp:revision>
  <dcterms:created xsi:type="dcterms:W3CDTF">2008-03-08T21:31:53Z</dcterms:created>
  <dcterms:modified xsi:type="dcterms:W3CDTF">2013-07-25T10:57:57Z</dcterms:modified>
</cp:coreProperties>
</file>