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2"/>
  </p:notes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DEFB67-4048-4F59-8DF0-5CC306D10F8F}" type="datetimeFigureOut">
              <a:rPr lang="en-GB" smtClean="0"/>
              <a:t>22/07/2013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011DD0-AD24-4BCE-A512-1C81473D3D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815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22nd 2013</a:t>
            </a:r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B6105E-11DE-4BD6-9895-E30C87A0D155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O. Villalobos Baillie - SQM2013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22nd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 Villalobos Baillie - SQM2013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6105E-11DE-4BD6-9895-E30C87A0D15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22nd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 Villalobos Baillie - SQM2013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6105E-11DE-4BD6-9895-E30C87A0D15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9752" y="1772816"/>
            <a:ext cx="6096000" cy="3657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5438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22nd 2013</a:t>
            </a:r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>
          <a:xfrm>
            <a:off x="6804248" y="5877272"/>
            <a:ext cx="2133600" cy="304800"/>
          </a:xfrm>
        </p:spPr>
        <p:txBody>
          <a:bodyPr/>
          <a:lstStyle/>
          <a:p>
            <a:fld id="{B0B6105E-11DE-4BD6-9895-E30C87A0D155}" type="slidenum">
              <a:rPr lang="en-GB" smtClean="0"/>
              <a:t>‹#›</a:t>
            </a:fld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O. Villalobos Baillie - SQM2013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22nd 2013</a:t>
            </a:r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B6105E-11DE-4BD6-9895-E30C87A0D155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O. Villalobos Baillie - SQM2013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22nd 2013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B6105E-11DE-4BD6-9895-E30C87A0D155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O. Villalobos Baillie - SQM2013</a:t>
            </a:r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22nd 2013</a:t>
            </a:r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B6105E-11DE-4BD6-9895-E30C87A0D155}" type="slidenum">
              <a:rPr lang="en-GB" smtClean="0"/>
              <a:t>‹#›</a:t>
            </a:fld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O. Villalobos Baillie - SQM2013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22nd 2013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B6105E-11DE-4BD6-9895-E30C87A0D155}" type="slidenum">
              <a:rPr lang="en-GB" smtClean="0"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O. Villalobos Baillie - SQM2013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22nd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B6105E-11DE-4BD6-9895-E30C87A0D155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O. Villalobos Baillie - SQM2013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22nd 2013</a:t>
            </a:r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B6105E-11DE-4BD6-9895-E30C87A0D155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O. Villalobos Baillie - SQM2013</a:t>
            </a:r>
            <a:endParaRPr lang="en-GB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22nd 2013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B6105E-11DE-4BD6-9895-E30C87A0D155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O. Villalobos Baillie - SQM2013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56176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r>
              <a:rPr lang="en-GB" smtClean="0"/>
              <a:t>July 22nd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5576" y="630932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r>
              <a:rPr lang="en-GB" smtClean="0"/>
              <a:t>O. Villalobos Baillie - SQM2013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0B6105E-11DE-4BD6-9895-E30C87A0D155}" type="slidenum">
              <a:rPr lang="en-GB" smtClean="0"/>
              <a:t>‹#›</a:t>
            </a:fld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873916"/>
            <a:ext cx="1847850" cy="3333750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764704"/>
            <a:ext cx="8424936" cy="625624"/>
          </a:xfrm>
        </p:spPr>
        <p:txBody>
          <a:bodyPr/>
          <a:lstStyle/>
          <a:p>
            <a:r>
              <a:rPr lang="en-GB" sz="3200" dirty="0" smtClean="0"/>
              <a:t>STRANGENESS IN QUARK MATTER 2013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63688" y="2204864"/>
            <a:ext cx="6172200" cy="6858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Welcome to Birmingham</a:t>
            </a:r>
            <a:endParaRPr lang="en-GB" sz="3600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140968"/>
            <a:ext cx="5327670" cy="341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6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39752" y="1412777"/>
            <a:ext cx="6096000" cy="2160240"/>
          </a:xfrm>
        </p:spPr>
        <p:txBody>
          <a:bodyPr/>
          <a:lstStyle/>
          <a:p>
            <a:r>
              <a:rPr lang="en-GB" dirty="0" smtClean="0"/>
              <a:t>We are grateful to all the participants for providing us with excellent material for a stimulating physics conference</a:t>
            </a:r>
          </a:p>
          <a:p>
            <a:r>
              <a:rPr lang="en-GB" dirty="0" smtClean="0"/>
              <a:t>We hope you will enjoy your visit and see something of Birmingham while you are here.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Enjoy the Conference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22nd 2013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B6105E-11DE-4BD6-9895-E30C87A0D155}" type="slidenum">
              <a:rPr lang="en-GB" smtClean="0"/>
              <a:t>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O. Villalobos Baillie - SQM2013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284985"/>
            <a:ext cx="4643123" cy="30963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707" y="3284985"/>
            <a:ext cx="3555372" cy="3329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204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67744" y="2276872"/>
            <a:ext cx="6096000" cy="3657599"/>
          </a:xfrm>
        </p:spPr>
        <p:txBody>
          <a:bodyPr/>
          <a:lstStyle/>
          <a:p>
            <a:r>
              <a:rPr lang="en-GB" dirty="0" smtClean="0"/>
              <a:t>Practical information about the conference</a:t>
            </a:r>
          </a:p>
          <a:p>
            <a:r>
              <a:rPr lang="en-GB" dirty="0" smtClean="0"/>
              <a:t>Welcome by the Vice-Chancellor of the University of Birmingham, Professor David Eastwood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43800" cy="914400"/>
          </a:xfrm>
        </p:spPr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22nd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O. Villalobos Baillie - SQM2013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B6105E-11DE-4BD6-9895-E30C87A0D1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05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543800" cy="914400"/>
          </a:xfrm>
        </p:spPr>
        <p:txBody>
          <a:bodyPr/>
          <a:lstStyle/>
          <a:p>
            <a:r>
              <a:rPr lang="en-GB" dirty="0" smtClean="0"/>
              <a:t>Conference Venue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339752" y="1628800"/>
            <a:ext cx="6096000" cy="3657599"/>
          </a:xfrm>
        </p:spPr>
        <p:txBody>
          <a:bodyPr/>
          <a:lstStyle/>
          <a:p>
            <a:r>
              <a:rPr lang="en-GB" dirty="0" smtClean="0"/>
              <a:t>Plenary talks in this room</a:t>
            </a:r>
          </a:p>
          <a:p>
            <a:r>
              <a:rPr lang="en-GB" dirty="0" smtClean="0"/>
              <a:t>As from tomorrow, parallel talks will also take place in rooms 125 and 127 (in the corridor)</a:t>
            </a:r>
          </a:p>
          <a:p>
            <a:r>
              <a:rPr lang="en-GB" dirty="0" smtClean="0"/>
              <a:t>Coffee breaks – in corridor</a:t>
            </a:r>
          </a:p>
          <a:p>
            <a:r>
              <a:rPr lang="en-GB" dirty="0" smtClean="0"/>
              <a:t>The </a:t>
            </a:r>
            <a:r>
              <a:rPr lang="en-GB" i="1" dirty="0" smtClean="0"/>
              <a:t>Mason Lounge</a:t>
            </a:r>
            <a:r>
              <a:rPr lang="en-GB" dirty="0" smtClean="0"/>
              <a:t> on the ground floor of this building is available for those who wish to have discussions</a:t>
            </a:r>
          </a:p>
          <a:p>
            <a:r>
              <a:rPr lang="en-GB" dirty="0" smtClean="0"/>
              <a:t>LUNCH – across the University Square in Staff House (Noble Room on second floor)</a:t>
            </a:r>
          </a:p>
          <a:p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22nd 2013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O. Villalobos Baillie - SQM2013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B6105E-11DE-4BD6-9895-E30C87A0D1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08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543800" cy="914400"/>
          </a:xfrm>
        </p:spPr>
        <p:txBody>
          <a:bodyPr/>
          <a:lstStyle/>
          <a:p>
            <a:r>
              <a:rPr lang="en-GB" sz="3600" dirty="0" smtClean="0"/>
              <a:t>Birmingham Campus Locations</a:t>
            </a:r>
            <a:endParaRPr lang="en-GB" sz="36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364" y="1232756"/>
            <a:ext cx="5544616" cy="5544616"/>
          </a:xfrm>
        </p:spPr>
      </p:pic>
      <p:sp>
        <p:nvSpPr>
          <p:cNvPr id="7" name="Oval 6"/>
          <p:cNvSpPr/>
          <p:nvPr/>
        </p:nvSpPr>
        <p:spPr>
          <a:xfrm>
            <a:off x="5163993" y="4149080"/>
            <a:ext cx="432048" cy="43204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947969" y="3573016"/>
            <a:ext cx="432048" cy="43204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3851920" y="3694963"/>
            <a:ext cx="432048" cy="43204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88314" y="1340768"/>
            <a:ext cx="2701765" cy="1477328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Physics Bridge</a:t>
            </a:r>
          </a:p>
          <a:p>
            <a:r>
              <a:rPr lang="en-GB" b="1" dirty="0" smtClean="0">
                <a:solidFill>
                  <a:schemeClr val="bg1"/>
                </a:solidFill>
              </a:rPr>
              <a:t>Study Room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Welcome (Sunday)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Poster Session (Tuesday)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7644" y="1350780"/>
            <a:ext cx="2677384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Faculty of Arts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Talks (Daily)</a:t>
            </a:r>
          </a:p>
          <a:p>
            <a:endParaRPr lang="en-GB" dirty="0" smtClean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2147" y="1389806"/>
            <a:ext cx="2594542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b="1" smtClean="0">
                <a:solidFill>
                  <a:schemeClr val="bg1"/>
                </a:solidFill>
              </a:rPr>
              <a:t>Staff House</a:t>
            </a:r>
          </a:p>
          <a:p>
            <a:r>
              <a:rPr lang="en-GB" b="1" smtClean="0">
                <a:solidFill>
                  <a:schemeClr val="bg1"/>
                </a:solidFill>
              </a:rPr>
              <a:t>(Noble Room </a:t>
            </a:r>
          </a:p>
          <a:p>
            <a:r>
              <a:rPr lang="en-GB" b="1" smtClean="0">
                <a:solidFill>
                  <a:schemeClr val="bg1"/>
                </a:solidFill>
              </a:rPr>
              <a:t>Second Floor</a:t>
            </a:r>
            <a:r>
              <a:rPr lang="en-GB" smtClean="0">
                <a:solidFill>
                  <a:schemeClr val="bg1"/>
                </a:solidFill>
              </a:rPr>
              <a:t>)</a:t>
            </a:r>
          </a:p>
          <a:p>
            <a:endParaRPr lang="en-GB" smtClean="0">
              <a:solidFill>
                <a:schemeClr val="bg1"/>
              </a:solidFill>
            </a:endParaRPr>
          </a:p>
          <a:p>
            <a:r>
              <a:rPr lang="en-GB" smtClean="0">
                <a:solidFill>
                  <a:schemeClr val="bg1"/>
                </a:solidFill>
              </a:rPr>
              <a:t>Lunches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6228184" y="3933056"/>
            <a:ext cx="432048" cy="43204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88314" y="1340768"/>
            <a:ext cx="2843526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Outside Barber Institute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Excursion Coaches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(Wednesday)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22nd 2013</a:t>
            </a:r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O. Villalobos Baillie - SQM2013</a:t>
            </a:r>
            <a:endParaRPr lang="en-GB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B6105E-11DE-4BD6-9895-E30C87A0D1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654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51720" y="1988840"/>
            <a:ext cx="6096000" cy="3657599"/>
          </a:xfrm>
        </p:spPr>
        <p:txBody>
          <a:bodyPr/>
          <a:lstStyle/>
          <a:p>
            <a:r>
              <a:rPr lang="en-GB" b="1" dirty="0" smtClean="0"/>
              <a:t>Bank</a:t>
            </a:r>
            <a:r>
              <a:rPr lang="en-GB" b="1" dirty="0" smtClean="0">
                <a:effectLst/>
              </a:rPr>
              <a:t>s</a:t>
            </a:r>
            <a:r>
              <a:rPr lang="en-GB" dirty="0" smtClean="0">
                <a:effectLst/>
              </a:rPr>
              <a:t> Lloyds and Barclays are near Staff House</a:t>
            </a:r>
            <a:r>
              <a:rPr lang="en-GB" dirty="0" smtClean="0"/>
              <a:t> </a:t>
            </a:r>
          </a:p>
          <a:p>
            <a:r>
              <a:rPr lang="en-GB" b="1" dirty="0" smtClean="0"/>
              <a:t>Coffee </a:t>
            </a:r>
            <a:endParaRPr lang="en-GB" dirty="0" smtClean="0">
              <a:effectLst/>
            </a:endParaRPr>
          </a:p>
          <a:p>
            <a:pPr lvl="1"/>
            <a:r>
              <a:rPr lang="en-GB" b="1" dirty="0" smtClean="0">
                <a:effectLst/>
              </a:rPr>
              <a:t>Starbucks </a:t>
            </a:r>
            <a:r>
              <a:rPr lang="en-GB" dirty="0" smtClean="0">
                <a:effectLst/>
              </a:rPr>
              <a:t>in  </a:t>
            </a:r>
            <a:r>
              <a:rPr lang="en-GB" i="1" dirty="0" err="1" smtClean="0">
                <a:effectLst/>
              </a:rPr>
              <a:t>Muirhead</a:t>
            </a:r>
            <a:r>
              <a:rPr lang="en-GB" i="1" dirty="0" smtClean="0">
                <a:effectLst/>
              </a:rPr>
              <a:t> Tower </a:t>
            </a:r>
            <a:r>
              <a:rPr lang="en-GB" dirty="0" smtClean="0">
                <a:effectLst/>
              </a:rPr>
              <a:t>(on right on leaving Arts Faculty</a:t>
            </a:r>
          </a:p>
          <a:p>
            <a:pPr lvl="1"/>
            <a:r>
              <a:rPr lang="en-GB" b="1" dirty="0" smtClean="0"/>
              <a:t>Costa Coffee </a:t>
            </a:r>
            <a:r>
              <a:rPr lang="en-GB" dirty="0" smtClean="0">
                <a:effectLst/>
              </a:rPr>
              <a:t>in </a:t>
            </a:r>
            <a:r>
              <a:rPr lang="en-GB" i="1" dirty="0" smtClean="0">
                <a:effectLst/>
              </a:rPr>
              <a:t>Bramall Building </a:t>
            </a:r>
            <a:r>
              <a:rPr lang="en-GB" dirty="0" smtClean="0">
                <a:effectLst/>
              </a:rPr>
              <a:t>in Chancellor’s Court (on left on leaving Arts Faculty on semicircle)</a:t>
            </a:r>
          </a:p>
          <a:p>
            <a:r>
              <a:rPr lang="en-GB" b="1" dirty="0" smtClean="0"/>
              <a:t>Shops </a:t>
            </a:r>
            <a:r>
              <a:rPr lang="en-GB" dirty="0" smtClean="0">
                <a:effectLst/>
              </a:rPr>
              <a:t>in </a:t>
            </a:r>
            <a:r>
              <a:rPr lang="en-GB" i="1" dirty="0" smtClean="0">
                <a:effectLst/>
              </a:rPr>
              <a:t>University Centre </a:t>
            </a:r>
            <a:r>
              <a:rPr lang="en-GB" dirty="0" smtClean="0">
                <a:effectLst/>
              </a:rPr>
              <a:t>behind Staff House, and in Student Union</a:t>
            </a:r>
            <a:r>
              <a:rPr lang="en-GB" b="1" dirty="0" smtClean="0">
                <a:effectLst/>
              </a:rPr>
              <a:t> </a:t>
            </a:r>
            <a:endParaRPr lang="en-GB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5576" y="260648"/>
            <a:ext cx="7543800" cy="914400"/>
          </a:xfrm>
        </p:spPr>
        <p:txBody>
          <a:bodyPr/>
          <a:lstStyle/>
          <a:p>
            <a:r>
              <a:rPr lang="en-GB" dirty="0" smtClean="0"/>
              <a:t>Facilities on Campus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22nd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O. Villalobos Baillie - SQM2013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B6105E-11DE-4BD6-9895-E30C87A0D1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01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95736" y="1988840"/>
            <a:ext cx="6096000" cy="3657599"/>
          </a:xfrm>
        </p:spPr>
        <p:txBody>
          <a:bodyPr/>
          <a:lstStyle/>
          <a:p>
            <a:r>
              <a:rPr lang="en-GB" dirty="0" smtClean="0"/>
              <a:t>Talks should be uploaded onto the </a:t>
            </a:r>
            <a:r>
              <a:rPr lang="en-GB" dirty="0" err="1" smtClean="0"/>
              <a:t>Indico</a:t>
            </a:r>
            <a:r>
              <a:rPr lang="en-GB" dirty="0" smtClean="0"/>
              <a:t> site as soon as possible</a:t>
            </a:r>
          </a:p>
          <a:p>
            <a:pPr lvl="1"/>
            <a:r>
              <a:rPr lang="en-GB" dirty="0" smtClean="0"/>
              <a:t>You should have access rights to upload your own talks</a:t>
            </a:r>
          </a:p>
          <a:p>
            <a:pPr lvl="1"/>
            <a:r>
              <a:rPr lang="en-GB" dirty="0" smtClean="0"/>
              <a:t>If you have problems inform the organizers in good time.</a:t>
            </a:r>
          </a:p>
          <a:p>
            <a:r>
              <a:rPr lang="en-GB" dirty="0" smtClean="0"/>
              <a:t>Talks will be given using the computers provided in the lecture rooms</a:t>
            </a:r>
          </a:p>
          <a:p>
            <a:pPr lvl="1"/>
            <a:r>
              <a:rPr lang="en-GB" dirty="0" smtClean="0"/>
              <a:t>Acceptable formats are </a:t>
            </a:r>
            <a:r>
              <a:rPr lang="en-GB" dirty="0" err="1" smtClean="0"/>
              <a:t>Powerpoint</a:t>
            </a:r>
            <a:r>
              <a:rPr lang="en-GB" dirty="0" smtClean="0"/>
              <a:t> or Adobe Acrobat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3568" y="548680"/>
            <a:ext cx="7543800" cy="914400"/>
          </a:xfrm>
        </p:spPr>
        <p:txBody>
          <a:bodyPr/>
          <a:lstStyle/>
          <a:p>
            <a:r>
              <a:rPr lang="en-GB" dirty="0" smtClean="0"/>
              <a:t>Uploading Talks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22nd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O. Villalobos Baillie - SQM2013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B6105E-11DE-4BD6-9895-E30C87A0D1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2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51720" y="980728"/>
            <a:ext cx="6096000" cy="3657599"/>
          </a:xfrm>
        </p:spPr>
        <p:txBody>
          <a:bodyPr/>
          <a:lstStyle/>
          <a:p>
            <a:r>
              <a:rPr lang="en-GB" dirty="0" smtClean="0"/>
              <a:t>Coaches leave from outside Barber Institute at 13:00</a:t>
            </a:r>
          </a:p>
          <a:p>
            <a:r>
              <a:rPr lang="en-GB" dirty="0" smtClean="0"/>
              <a:t>To gain time, on Wednesday a </a:t>
            </a:r>
            <a:r>
              <a:rPr lang="en-GB" b="1" dirty="0" smtClean="0"/>
              <a:t>packed lunch</a:t>
            </a:r>
            <a:r>
              <a:rPr lang="en-GB" dirty="0" smtClean="0">
                <a:effectLst/>
              </a:rPr>
              <a:t> is provided. Aim is to be at your destinations by 14:00</a:t>
            </a:r>
          </a:p>
          <a:p>
            <a:r>
              <a:rPr lang="en-GB" dirty="0" smtClean="0">
                <a:effectLst/>
              </a:rPr>
              <a:t>Those going on walk on Malvern Hills should bring good walking shoes</a:t>
            </a:r>
          </a:p>
          <a:p>
            <a:r>
              <a:rPr lang="en-GB" dirty="0" smtClean="0">
                <a:effectLst/>
              </a:rPr>
              <a:t>Watch the weather!</a:t>
            </a: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5576" y="476672"/>
            <a:ext cx="7543800" cy="914400"/>
          </a:xfrm>
        </p:spPr>
        <p:txBody>
          <a:bodyPr/>
          <a:lstStyle/>
          <a:p>
            <a:r>
              <a:rPr lang="en-GB" dirty="0" smtClean="0"/>
              <a:t>Excursion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293096"/>
            <a:ext cx="5400600" cy="2295477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22nd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O. Villalobos Baillie - SQM2013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B6105E-11DE-4BD6-9895-E30C87A0D1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285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39752" y="1556792"/>
            <a:ext cx="6096000" cy="3657599"/>
          </a:xfrm>
        </p:spPr>
        <p:txBody>
          <a:bodyPr/>
          <a:lstStyle/>
          <a:p>
            <a:r>
              <a:rPr lang="en-GB" dirty="0" smtClean="0"/>
              <a:t>The Conference Dinner is in the Birmingham Botanical Gardens, Westbourne Road, Edgbaston on Thursday July 25th</a:t>
            </a:r>
          </a:p>
          <a:p>
            <a:r>
              <a:rPr lang="en-GB" dirty="0" smtClean="0"/>
              <a:t>Coaches will pick up delegates from the city centre at 19:30</a:t>
            </a:r>
          </a:p>
          <a:p>
            <a:r>
              <a:rPr lang="en-GB" dirty="0" smtClean="0"/>
              <a:t>There will be a return coach service at the end of the dinner.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3568" y="404664"/>
            <a:ext cx="7543800" cy="914400"/>
          </a:xfrm>
        </p:spPr>
        <p:txBody>
          <a:bodyPr/>
          <a:lstStyle/>
          <a:p>
            <a:r>
              <a:rPr lang="en-GB" dirty="0" smtClean="0"/>
              <a:t>Conference Dinner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22nd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O. Villalobos Baillie - SQM2013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B6105E-11DE-4BD6-9895-E30C87A0D1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2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83768" y="2420888"/>
            <a:ext cx="6096000" cy="3657599"/>
          </a:xfrm>
        </p:spPr>
        <p:txBody>
          <a:bodyPr/>
          <a:lstStyle/>
          <a:p>
            <a:r>
              <a:rPr lang="en-GB" dirty="0" smtClean="0"/>
              <a:t>Proceedings will be published in the </a:t>
            </a:r>
            <a:r>
              <a:rPr lang="en-GB" i="1" dirty="0" smtClean="0"/>
              <a:t>Institute of Physics Conference Series.</a:t>
            </a:r>
          </a:p>
          <a:p>
            <a:r>
              <a:rPr lang="en-GB" dirty="0" smtClean="0"/>
              <a:t>A link will be added to the website giving instructions for authors and deadlines</a:t>
            </a:r>
          </a:p>
          <a:p>
            <a:r>
              <a:rPr lang="en-GB" dirty="0" smtClean="0"/>
              <a:t>A representative from </a:t>
            </a:r>
            <a:r>
              <a:rPr lang="en-GB" dirty="0" err="1" smtClean="0"/>
              <a:t>IoP</a:t>
            </a:r>
            <a:r>
              <a:rPr lang="en-GB" dirty="0" smtClean="0"/>
              <a:t> Publishing will be here later in the week (Thursday)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5576" y="548680"/>
            <a:ext cx="7543800" cy="914400"/>
          </a:xfrm>
        </p:spPr>
        <p:txBody>
          <a:bodyPr/>
          <a:lstStyle/>
          <a:p>
            <a:r>
              <a:rPr lang="en-GB" dirty="0" smtClean="0"/>
              <a:t>Conference Proceedings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July 22nd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O. Villalobos Baillie - SQM2013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B6105E-11DE-4BD6-9895-E30C87A0D1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89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298</TotalTime>
  <Words>503</Words>
  <Application>Microsoft Office PowerPoint</Application>
  <PresentationFormat>On-screen Show (4:3)</PresentationFormat>
  <Paragraphs>84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Elemental</vt:lpstr>
      <vt:lpstr>STRANGENESS IN QUARK MATTER 2013</vt:lpstr>
      <vt:lpstr>Introduction</vt:lpstr>
      <vt:lpstr>Conference Venue</vt:lpstr>
      <vt:lpstr>Birmingham Campus Locations</vt:lpstr>
      <vt:lpstr>Facilities on Campus</vt:lpstr>
      <vt:lpstr>Uploading Talks</vt:lpstr>
      <vt:lpstr>Excursion</vt:lpstr>
      <vt:lpstr>Conference Dinner</vt:lpstr>
      <vt:lpstr>Conference Proceedings</vt:lpstr>
      <vt:lpstr>Enjoy the Conference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Orlando Villalobos Baillie</dc:creator>
  <cp:lastModifiedBy>Orlando Villalobos Baillie</cp:lastModifiedBy>
  <cp:revision>16</cp:revision>
  <dcterms:created xsi:type="dcterms:W3CDTF">2013-07-21T22:45:03Z</dcterms:created>
  <dcterms:modified xsi:type="dcterms:W3CDTF">2013-07-22T03:43:50Z</dcterms:modified>
</cp:coreProperties>
</file>