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9" r:id="rId1"/>
    <p:sldMasterId id="2147483720" r:id="rId2"/>
    <p:sldMasterId id="2147483741" r:id="rId3"/>
  </p:sldMasterIdLst>
  <p:notesMasterIdLst>
    <p:notesMasterId r:id="rId38"/>
  </p:notesMasterIdLst>
  <p:sldIdLst>
    <p:sldId id="290" r:id="rId4"/>
    <p:sldId id="291" r:id="rId5"/>
    <p:sldId id="292" r:id="rId6"/>
    <p:sldId id="293" r:id="rId7"/>
    <p:sldId id="294" r:id="rId8"/>
    <p:sldId id="295" r:id="rId9"/>
    <p:sldId id="263" r:id="rId10"/>
    <p:sldId id="264" r:id="rId11"/>
    <p:sldId id="260" r:id="rId12"/>
    <p:sldId id="278" r:id="rId13"/>
    <p:sldId id="296" r:id="rId14"/>
    <p:sldId id="308" r:id="rId15"/>
    <p:sldId id="279" r:id="rId16"/>
    <p:sldId id="265" r:id="rId17"/>
    <p:sldId id="322" r:id="rId18"/>
    <p:sldId id="297" r:id="rId19"/>
    <p:sldId id="309" r:id="rId20"/>
    <p:sldId id="310" r:id="rId21"/>
    <p:sldId id="313" r:id="rId22"/>
    <p:sldId id="316" r:id="rId23"/>
    <p:sldId id="314" r:id="rId24"/>
    <p:sldId id="298" r:id="rId25"/>
    <p:sldId id="299" r:id="rId26"/>
    <p:sldId id="300" r:id="rId27"/>
    <p:sldId id="315" r:id="rId28"/>
    <p:sldId id="317" r:id="rId29"/>
    <p:sldId id="259" r:id="rId30"/>
    <p:sldId id="284" r:id="rId31"/>
    <p:sldId id="285" r:id="rId32"/>
    <p:sldId id="283" r:id="rId33"/>
    <p:sldId id="282" r:id="rId34"/>
    <p:sldId id="318" r:id="rId35"/>
    <p:sldId id="319" r:id="rId36"/>
    <p:sldId id="288" r:id="rId37"/>
  </p:sldIdLst>
  <p:sldSz cx="9144000" cy="6858000" type="screen4x3"/>
  <p:notesSz cx="677545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06" autoAdjust="0"/>
    <p:restoredTop sz="94792" autoAdjust="0"/>
  </p:normalViewPr>
  <p:slideViewPr>
    <p:cSldViewPr>
      <p:cViewPr varScale="1">
        <p:scale>
          <a:sx n="96" d="100"/>
          <a:sy n="96" d="100"/>
        </p:scale>
        <p:origin x="-472" y="-96"/>
      </p:cViewPr>
      <p:guideLst>
        <p:guide orient="horz" pos="2160"/>
        <p:guide pos="2880"/>
      </p:guideLst>
    </p:cSldViewPr>
  </p:slideViewPr>
  <p:outlineViewPr>
    <p:cViewPr>
      <p:scale>
        <a:sx n="33" d="100"/>
        <a:sy n="33" d="100"/>
      </p:scale>
      <p:origin x="0" y="1320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slide" Target="slides/slide34.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5288"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38575" y="0"/>
            <a:ext cx="2935288" cy="495300"/>
          </a:xfrm>
          <a:prstGeom prst="rect">
            <a:avLst/>
          </a:prstGeom>
        </p:spPr>
        <p:txBody>
          <a:bodyPr vert="horz" lIns="91440" tIns="45720" rIns="91440" bIns="45720" rtlCol="0"/>
          <a:lstStyle>
            <a:lvl1pPr algn="r">
              <a:defRPr sz="1200"/>
            </a:lvl1pPr>
          </a:lstStyle>
          <a:p>
            <a:fld id="{B3F5C714-06A7-4C3E-B282-1CB27244E958}" type="datetimeFigureOut">
              <a:rPr lang="en-US" smtClean="0"/>
              <a:pPr/>
              <a:t>29/10/2012</a:t>
            </a:fld>
            <a:endParaRPr lang="en-US"/>
          </a:p>
        </p:txBody>
      </p:sp>
      <p:sp>
        <p:nvSpPr>
          <p:cNvPr id="4" name="Slide Image Placeholder 3"/>
          <p:cNvSpPr>
            <a:spLocks noGrp="1" noRot="1" noChangeAspect="1"/>
          </p:cNvSpPr>
          <p:nvPr>
            <p:ph type="sldImg" idx="2"/>
          </p:nvPr>
        </p:nvSpPr>
        <p:spPr>
          <a:xfrm>
            <a:off x="911225"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7863" y="4705350"/>
            <a:ext cx="5419725" cy="44577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9113"/>
            <a:ext cx="2935288"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38575" y="9409113"/>
            <a:ext cx="2935288" cy="495300"/>
          </a:xfrm>
          <a:prstGeom prst="rect">
            <a:avLst/>
          </a:prstGeom>
        </p:spPr>
        <p:txBody>
          <a:bodyPr vert="horz" lIns="91440" tIns="45720" rIns="91440" bIns="45720" rtlCol="0" anchor="b"/>
          <a:lstStyle>
            <a:lvl1pPr algn="r">
              <a:defRPr sz="1200"/>
            </a:lvl1pPr>
          </a:lstStyle>
          <a:p>
            <a:fld id="{06608315-CB39-4237-8C9E-1377361ADB15}" type="slidenum">
              <a:rPr lang="en-US" smtClean="0"/>
              <a:pPr/>
              <a:t>‹#›</a:t>
            </a:fld>
            <a:endParaRPr lang="en-US"/>
          </a:p>
        </p:txBody>
      </p:sp>
    </p:spTree>
    <p:extLst>
      <p:ext uri="{BB962C8B-B14F-4D97-AF65-F5344CB8AC3E}">
        <p14:creationId xmlns:p14="http://schemas.microsoft.com/office/powerpoint/2010/main" val="617531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oleObject" Target="../embeddings/oleObject2.bin"/><Relationship Id="rId6" Type="http://schemas.openxmlformats.org/officeDocument/2006/relationships/image" Target="../media/image1.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5.jpeg"/><Relationship Id="rId5" Type="http://schemas.openxmlformats.org/officeDocument/2006/relationships/image" Target="../media/image17.png"/><Relationship Id="rId1" Type="http://schemas.openxmlformats.org/officeDocument/2006/relationships/slideMaster" Target="../slideMasters/slideMaster3.xml"/><Relationship Id="rId2" Type="http://schemas.openxmlformats.org/officeDocument/2006/relationships/image" Target="../media/image1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tiff"/><Relationship Id="rId5" Type="http://schemas.openxmlformats.org/officeDocument/2006/relationships/image" Target="../media/image7.jpeg"/><Relationship Id="rId6" Type="http://schemas.openxmlformats.org/officeDocument/2006/relationships/image" Target="../media/image8.tiff"/><Relationship Id="rId7" Type="http://schemas.openxmlformats.org/officeDocument/2006/relationships/image" Target="../media/image9.jpe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tiff"/><Relationship Id="rId6" Type="http://schemas.openxmlformats.org/officeDocument/2006/relationships/image" Target="../media/image14.tiff"/><Relationship Id="rId7" Type="http://schemas.openxmlformats.org/officeDocument/2006/relationships/image" Target="../media/image15.jpeg"/><Relationship Id="rId8" Type="http://schemas.openxmlformats.org/officeDocument/2006/relationships/image" Target="../media/image16.jpeg"/><Relationship Id="rId9" Type="http://schemas.openxmlformats.org/officeDocument/2006/relationships/image" Target="../media/image5.jpeg"/><Relationship Id="rId10" Type="http://schemas.openxmlformats.org/officeDocument/2006/relationships/image" Target="../media/image17.png"/><Relationship Id="rId1" Type="http://schemas.openxmlformats.org/officeDocument/2006/relationships/slideMaster" Target="../slideMasters/slideMaster2.xml"/><Relationship Id="rId2" Type="http://schemas.openxmlformats.org/officeDocument/2006/relationships/image" Target="../media/image10.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tiff"/><Relationship Id="rId5" Type="http://schemas.openxmlformats.org/officeDocument/2006/relationships/image" Target="../media/image7.jpeg"/><Relationship Id="rId6" Type="http://schemas.openxmlformats.org/officeDocument/2006/relationships/image" Target="../media/image8.tiff"/><Relationship Id="rId7" Type="http://schemas.openxmlformats.org/officeDocument/2006/relationships/image" Target="../media/image9.jpeg"/><Relationship Id="rId1" Type="http://schemas.openxmlformats.org/officeDocument/2006/relationships/slideMaster" Target="../slideMasters/slideMaster2.xml"/><Relationship Id="rId2" Type="http://schemas.openxmlformats.org/officeDocument/2006/relationships/image" Target="../media/image16.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5.jpeg"/><Relationship Id="rId5" Type="http://schemas.openxmlformats.org/officeDocument/2006/relationships/image" Target="../media/image17.png"/><Relationship Id="rId1" Type="http://schemas.openxmlformats.org/officeDocument/2006/relationships/slideMaster" Target="../slideMasters/slideMaster2.xml"/><Relationship Id="rId2" Type="http://schemas.openxmlformats.org/officeDocument/2006/relationships/image" Target="../media/image1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tiff"/><Relationship Id="rId5" Type="http://schemas.openxmlformats.org/officeDocument/2006/relationships/image" Target="../media/image7.jpeg"/><Relationship Id="rId6" Type="http://schemas.openxmlformats.org/officeDocument/2006/relationships/image" Target="../media/image8.tiff"/><Relationship Id="rId7" Type="http://schemas.openxmlformats.org/officeDocument/2006/relationships/image" Target="../media/image9.jpeg"/><Relationship Id="rId1" Type="http://schemas.openxmlformats.org/officeDocument/2006/relationships/slideMaster" Target="../slideMasters/slideMaster3.xml"/><Relationship Id="rId2" Type="http://schemas.openxmlformats.org/officeDocument/2006/relationships/image" Target="../media/image16.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3" name="Picture 31" descr="banner-ITonly"/>
          <p:cNvPicPr>
            <a:picLocks noChangeAspect="1" noChangeArrowheads="1"/>
          </p:cNvPicPr>
          <p:nvPr userDrawn="1"/>
        </p:nvPicPr>
        <p:blipFill>
          <a:blip r:embed="rId3" cstate="print"/>
          <a:srcRect/>
          <a:stretch>
            <a:fillRect/>
          </a:stretch>
        </p:blipFill>
        <p:spPr bwMode="auto">
          <a:xfrm>
            <a:off x="1143000" y="0"/>
            <a:ext cx="8001000" cy="849313"/>
          </a:xfrm>
          <a:prstGeom prst="rect">
            <a:avLst/>
          </a:prstGeom>
          <a:noFill/>
          <a:ln w="9525">
            <a:noFill/>
            <a:miter lim="800000"/>
            <a:headEnd/>
            <a:tailEnd/>
          </a:ln>
        </p:spPr>
      </p:pic>
      <p:pic>
        <p:nvPicPr>
          <p:cNvPr id="4" name="Picture 24" descr="CERNlogo-rgb"/>
          <p:cNvPicPr>
            <a:picLocks noChangeAspect="1" noChangeArrowheads="1"/>
          </p:cNvPicPr>
          <p:nvPr userDrawn="1"/>
        </p:nvPicPr>
        <p:blipFill>
          <a:blip r:embed="rId4" cstate="print"/>
          <a:srcRect/>
          <a:stretch>
            <a:fillRect/>
          </a:stretch>
        </p:blipFill>
        <p:spPr bwMode="auto">
          <a:xfrm>
            <a:off x="8458200" y="6172200"/>
            <a:ext cx="619125" cy="619125"/>
          </a:xfrm>
          <a:prstGeom prst="rect">
            <a:avLst/>
          </a:prstGeom>
          <a:noFill/>
          <a:ln w="9525">
            <a:noFill/>
            <a:miter lim="800000"/>
            <a:headEnd/>
            <a:tailEnd/>
          </a:ln>
        </p:spPr>
      </p:pic>
      <p:sp>
        <p:nvSpPr>
          <p:cNvPr id="5" name="Text Box 34"/>
          <p:cNvSpPr txBox="1">
            <a:spLocks noChangeArrowheads="1"/>
          </p:cNvSpPr>
          <p:nvPr userDrawn="1"/>
        </p:nvSpPr>
        <p:spPr bwMode="auto">
          <a:xfrm>
            <a:off x="0" y="6111875"/>
            <a:ext cx="1295400" cy="669925"/>
          </a:xfrm>
          <a:prstGeom prst="rect">
            <a:avLst/>
          </a:prstGeom>
          <a:noFill/>
          <a:ln w="9525">
            <a:noFill/>
            <a:miter lim="800000"/>
            <a:headEnd/>
            <a:tailEnd/>
          </a:ln>
          <a:effectLst/>
        </p:spPr>
        <p:txBody>
          <a:bodyPr>
            <a:spAutoFit/>
          </a:bodyPr>
          <a:lstStyle/>
          <a:p>
            <a:pPr algn="r" fontAlgn="base">
              <a:spcBef>
                <a:spcPct val="0"/>
              </a:spcBef>
              <a:spcAft>
                <a:spcPct val="0"/>
              </a:spcAft>
              <a:defRPr/>
            </a:pPr>
            <a:r>
              <a:rPr lang="en-US" sz="900">
                <a:solidFill>
                  <a:srgbClr val="000000"/>
                </a:solidFill>
                <a:latin typeface="Tahoma" pitchFamily="34" charset="0"/>
              </a:rPr>
              <a:t>CERN IT Department</a:t>
            </a:r>
          </a:p>
          <a:p>
            <a:pPr algn="r" fontAlgn="base">
              <a:spcBef>
                <a:spcPct val="0"/>
              </a:spcBef>
              <a:spcAft>
                <a:spcPct val="0"/>
              </a:spcAft>
              <a:defRPr/>
            </a:pPr>
            <a:r>
              <a:rPr lang="en-US" sz="900">
                <a:solidFill>
                  <a:srgbClr val="000000"/>
                </a:solidFill>
                <a:latin typeface="Tahoma" pitchFamily="34" charset="0"/>
              </a:rPr>
              <a:t>CH-1211 Genève 23</a:t>
            </a:r>
          </a:p>
          <a:p>
            <a:pPr algn="r" fontAlgn="base">
              <a:spcBef>
                <a:spcPct val="0"/>
              </a:spcBef>
              <a:spcAft>
                <a:spcPct val="0"/>
              </a:spcAft>
              <a:defRPr/>
            </a:pPr>
            <a:r>
              <a:rPr lang="en-US" sz="900">
                <a:solidFill>
                  <a:srgbClr val="000000"/>
                </a:solidFill>
                <a:latin typeface="Tahoma" pitchFamily="34" charset="0"/>
              </a:rPr>
              <a:t>Switzerland</a:t>
            </a:r>
          </a:p>
          <a:p>
            <a:pPr algn="r" fontAlgn="base">
              <a:spcBef>
                <a:spcPct val="0"/>
              </a:spcBef>
              <a:spcAft>
                <a:spcPct val="0"/>
              </a:spcAft>
              <a:defRPr/>
            </a:pPr>
            <a:r>
              <a:rPr lang="en-US" sz="1100" b="1">
                <a:solidFill>
                  <a:srgbClr val="000000"/>
                </a:solidFill>
                <a:latin typeface="Tahoma" pitchFamily="34" charset="0"/>
              </a:rPr>
              <a:t>www.cern.ch/i</a:t>
            </a:r>
            <a:r>
              <a:rPr lang="en-US" sz="1000" b="1">
                <a:solidFill>
                  <a:srgbClr val="000000"/>
                </a:solidFill>
                <a:latin typeface="Tahoma" pitchFamily="34" charset="0"/>
              </a:rPr>
              <a:t>t</a:t>
            </a:r>
          </a:p>
        </p:txBody>
      </p:sp>
      <p:graphicFrame>
        <p:nvGraphicFramePr>
          <p:cNvPr id="6" name="Object 35"/>
          <p:cNvGraphicFramePr>
            <a:graphicFrameLocks noChangeAspect="1"/>
          </p:cNvGraphicFramePr>
          <p:nvPr/>
        </p:nvGraphicFramePr>
        <p:xfrm>
          <a:off x="0" y="0"/>
          <a:ext cx="1190625" cy="6019800"/>
        </p:xfrm>
        <a:graphic>
          <a:graphicData uri="http://schemas.openxmlformats.org/presentationml/2006/ole">
            <mc:AlternateContent xmlns:mc="http://schemas.openxmlformats.org/markup-compatibility/2006">
              <mc:Choice xmlns:v="urn:schemas-microsoft-com:vml" Requires="v">
                <p:oleObj spid="_x0000_s7210" name="Image" r:id="rId5" imgW="2006349" imgH="10158730" progId="">
                  <p:embed/>
                </p:oleObj>
              </mc:Choice>
              <mc:Fallback>
                <p:oleObj name="Image" r:id="rId5" imgW="2006349" imgH="1015873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19062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7" name="Footer Placeholder 2"/>
          <p:cNvSpPr>
            <a:spLocks noGrp="1"/>
          </p:cNvSpPr>
          <p:nvPr>
            <p:ph type="ftr" sz="quarter" idx="10"/>
          </p:nvPr>
        </p:nvSpPr>
        <p:spPr/>
        <p:txBody>
          <a:bodyPr/>
          <a:lstStyle>
            <a:lvl1pPr>
              <a:defRPr/>
            </a:lvl1pPr>
          </a:lstStyle>
          <a:p>
            <a:pPr>
              <a:defRPr/>
            </a:pPr>
            <a:r>
              <a:rPr lang="en-US" smtClean="0">
                <a:latin typeface="Arial"/>
              </a:rPr>
              <a:t>Summary of ITUM-5, held 21 Sep 2011                            3</a:t>
            </a:r>
            <a:endParaRPr lang="en-US">
              <a:latin typeface="Arial"/>
            </a:endParaRPr>
          </a:p>
        </p:txBody>
      </p:sp>
    </p:spTree>
    <p:extLst>
      <p:ext uri="{BB962C8B-B14F-4D97-AF65-F5344CB8AC3E}">
        <p14:creationId xmlns:p14="http://schemas.microsoft.com/office/powerpoint/2010/main" val="1372547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screen">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US" smtClean="0">
                <a:solidFill>
                  <a:prstClr val="black">
                    <a:tint val="75000"/>
                  </a:prstClr>
                </a:solidFill>
                <a:latin typeface="Calibri"/>
              </a:rPr>
              <a:t>Ian.Bird@cern.ch / October 2012</a:t>
            </a:r>
            <a:endParaRPr lang="en-US" dirty="0">
              <a:solidFill>
                <a:prstClr val="black">
                  <a:tint val="75000"/>
                </a:prstClr>
              </a:solidFill>
              <a:latin typeface="Calibri"/>
            </a:endParaRPr>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a:endParaRPr>
          </a:p>
        </p:txBody>
      </p:sp>
      <p:grpSp>
        <p:nvGrpSpPr>
          <p:cNvPr id="8"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pic>
        <p:nvPicPr>
          <p:cNvPr id="11" name="Picture 10" descr="CERN_logo_400x400.gif"/>
          <p:cNvPicPr>
            <a:picLocks noChangeAspect="1"/>
          </p:cNvPicPr>
          <p:nvPr userDrawn="1"/>
        </p:nvPicPr>
        <p:blipFill>
          <a:blip r:embed="rId5" cstate="screen"/>
          <a:stretch>
            <a:fillRect/>
          </a:stretch>
        </p:blipFill>
        <p:spPr>
          <a:xfrm>
            <a:off x="8610600" y="6324600"/>
            <a:ext cx="457200" cy="457200"/>
          </a:xfrm>
          <a:prstGeom prst="rect">
            <a:avLst/>
          </a:prstGeom>
        </p:spPr>
      </p:pic>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8093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3399"/>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t>Ian.Bird@cern.ch</a:t>
            </a:r>
            <a:endParaRPr lang="en-US" dirty="0"/>
          </a:p>
        </p:txBody>
      </p:sp>
      <p:sp>
        <p:nvSpPr>
          <p:cNvPr id="7" name="Slide Number Placeholder 6"/>
          <p:cNvSpPr>
            <a:spLocks noGrp="1"/>
          </p:cNvSpPr>
          <p:nvPr>
            <p:ph type="sldNum" sz="quarter" idx="12"/>
          </p:nvPr>
        </p:nvSpPr>
        <p:spPr>
          <a:xfrm>
            <a:off x="6781800" y="6356350"/>
            <a:ext cx="2133600" cy="365125"/>
          </a:xfrm>
          <a:prstGeom prst="rect">
            <a:avLst/>
          </a:prstGeom>
        </p:spPr>
        <p:txBody>
          <a:bodyPr/>
          <a:lstStyle/>
          <a:p>
            <a:fld id="{8FA168C2-9F18-4032-8801-50E4CEA0EAFB}" type="slidenum">
              <a:rPr lang="en-US" smtClean="0"/>
              <a:pPr/>
              <a:t>‹#›</a:t>
            </a:fld>
            <a:endParaRPr lang="en-US" dirty="0"/>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65697341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userDrawn="1"/>
        </p:nvPicPr>
        <p:blipFill>
          <a:blip r:embed="rId2" cstate="screen"/>
          <a:srcRect/>
          <a:stretch>
            <a:fillRect/>
          </a:stretch>
        </p:blipFill>
        <p:spPr>
          <a:xfrm>
            <a:off x="7467600" y="4343400"/>
            <a:ext cx="1676400" cy="914400"/>
          </a:xfrm>
          <a:prstGeom prst="rect">
            <a:avLst/>
          </a:prstGeom>
        </p:spPr>
      </p:pic>
      <p:pic>
        <p:nvPicPr>
          <p:cNvPr id="9" name="Picture 8" descr="accelerator.jpg"/>
          <p:cNvPicPr>
            <a:picLocks noChangeAspect="1"/>
          </p:cNvPicPr>
          <p:nvPr userDrawn="1"/>
        </p:nvPicPr>
        <p:blipFill>
          <a:blip r:embed="rId3" cstate="screen"/>
          <a:srcRect/>
          <a:stretch>
            <a:fillRect/>
          </a:stretch>
        </p:blipFill>
        <p:spPr>
          <a:xfrm>
            <a:off x="1447800" y="4343400"/>
            <a:ext cx="1524000" cy="914400"/>
          </a:xfrm>
          <a:prstGeom prst="rect">
            <a:avLst/>
          </a:prstGeom>
        </p:spPr>
      </p:pic>
      <p:sp>
        <p:nvSpPr>
          <p:cNvPr id="2" name="Title 1"/>
          <p:cNvSpPr>
            <a:spLocks noGrp="1"/>
          </p:cNvSpPr>
          <p:nvPr>
            <p:ph type="ctrTitle" hasCustomPrompt="1"/>
          </p:nvPr>
        </p:nvSpPr>
        <p:spPr>
          <a:xfrm>
            <a:off x="776630" y="1066800"/>
            <a:ext cx="5928970"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1745285" y="2590800"/>
            <a:ext cx="28956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userDrawn="1"/>
        </p:nvPicPr>
        <p:blipFill>
          <a:blip r:embed="rId4" cstate="screen"/>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userDrawn="1"/>
        </p:nvPicPr>
        <p:blipFill>
          <a:blip r:embed="rId5" cstate="screen"/>
          <a:srcRect/>
          <a:stretch>
            <a:fillRect/>
          </a:stretch>
        </p:blipFill>
        <p:spPr>
          <a:xfrm>
            <a:off x="2920595" y="3773425"/>
            <a:ext cx="1463040" cy="1627890"/>
          </a:xfrm>
          <a:prstGeom prst="rect">
            <a:avLst/>
          </a:prstGeom>
        </p:spPr>
      </p:pic>
      <p:pic>
        <p:nvPicPr>
          <p:cNvPr id="11" name="Picture 10" descr="0804041_30.tif"/>
          <p:cNvPicPr>
            <a:picLocks noChangeAspect="1"/>
          </p:cNvPicPr>
          <p:nvPr userDrawn="1"/>
        </p:nvPicPr>
        <p:blipFill>
          <a:blip r:embed="rId6" cstate="screen"/>
          <a:srcRect/>
          <a:stretch>
            <a:fillRect/>
          </a:stretch>
        </p:blipFill>
        <p:spPr>
          <a:xfrm>
            <a:off x="4556760" y="4343400"/>
            <a:ext cx="1463040" cy="914400"/>
          </a:xfrm>
          <a:prstGeom prst="rect">
            <a:avLst/>
          </a:prstGeom>
        </p:spPr>
      </p:pic>
      <p:pic>
        <p:nvPicPr>
          <p:cNvPr id="12" name="Picture 11" descr="blueinstall.jpg"/>
          <p:cNvPicPr>
            <a:picLocks noChangeAspect="1"/>
          </p:cNvPicPr>
          <p:nvPr userDrawn="1"/>
        </p:nvPicPr>
        <p:blipFill>
          <a:blip r:embed="rId7" cstate="screen"/>
          <a:srcRect/>
          <a:stretch>
            <a:fillRect/>
          </a:stretch>
        </p:blipFill>
        <p:spPr>
          <a:xfrm>
            <a:off x="6019800" y="4343400"/>
            <a:ext cx="1463040" cy="914400"/>
          </a:xfrm>
          <a:prstGeom prst="rect">
            <a:avLst/>
          </a:prstGeom>
        </p:spPr>
      </p:pic>
      <p:grpSp>
        <p:nvGrpSpPr>
          <p:cNvPr id="20" name="Group 19"/>
          <p:cNvGrpSpPr/>
          <p:nvPr userDrawn="1"/>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screen"/>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1752600" y="3200400"/>
            <a:ext cx="31242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pic>
        <p:nvPicPr>
          <p:cNvPr id="19" name="Picture 18" descr="CERN_logo_400x400.gif"/>
          <p:cNvPicPr>
            <a:picLocks noChangeAspect="1"/>
          </p:cNvPicPr>
          <p:nvPr userDrawn="1"/>
        </p:nvPicPr>
        <p:blipFill>
          <a:blip r:embed="rId10" cstate="screen"/>
          <a:stretch>
            <a:fillRect/>
          </a:stretch>
        </p:blipFill>
        <p:spPr>
          <a:xfrm>
            <a:off x="8610600" y="6324600"/>
            <a:ext cx="457200" cy="457200"/>
          </a:xfrm>
          <a:prstGeom prst="rect">
            <a:avLst/>
          </a:prstGeom>
        </p:spPr>
      </p:pic>
      <p:sp>
        <p:nvSpPr>
          <p:cNvPr id="23" name="Date Placeholder 22"/>
          <p:cNvSpPr>
            <a:spLocks noGrp="1"/>
          </p:cNvSpPr>
          <p:nvPr>
            <p:ph type="dt" sz="half" idx="16"/>
          </p:nvPr>
        </p:nvSpPr>
        <p:spPr/>
        <p:txBody>
          <a:bodyPr/>
          <a:lstStyle/>
          <a:p>
            <a:endParaRPr lang="en-US">
              <a:solidFill>
                <a:prstClr val="black">
                  <a:tint val="75000"/>
                </a:prstClr>
              </a:solidFill>
              <a:latin typeface="Calibri"/>
            </a:endParaRPr>
          </a:p>
        </p:txBody>
      </p:sp>
      <p:sp>
        <p:nvSpPr>
          <p:cNvPr id="25" name="Slide Number Placeholder 24"/>
          <p:cNvSpPr>
            <a:spLocks noGrp="1"/>
          </p:cNvSpPr>
          <p:nvPr>
            <p:ph type="sldNum" sz="quarter" idx="17"/>
          </p:nvPr>
        </p:nvSpPr>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26" name="Footer Placeholder 25"/>
          <p:cNvSpPr>
            <a:spLocks noGrp="1"/>
          </p:cNvSpPr>
          <p:nvPr>
            <p:ph type="ftr" sz="quarter" idx="18"/>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Tree>
    <p:extLst>
      <p:ext uri="{BB962C8B-B14F-4D97-AF65-F5344CB8AC3E}">
        <p14:creationId xmlns:p14="http://schemas.microsoft.com/office/powerpoint/2010/main" val="1786185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84165102"/>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screen">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grpSp>
        <p:nvGrpSpPr>
          <p:cNvPr id="8"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pic>
        <p:nvPicPr>
          <p:cNvPr id="11" name="Picture 10" descr="CERN_logo_400x400.gif"/>
          <p:cNvPicPr>
            <a:picLocks noChangeAspect="1"/>
          </p:cNvPicPr>
          <p:nvPr userDrawn="1"/>
        </p:nvPicPr>
        <p:blipFill>
          <a:blip r:embed="rId5" cstate="screen"/>
          <a:stretch>
            <a:fillRect/>
          </a:stretch>
        </p:blipFill>
        <p:spPr>
          <a:xfrm>
            <a:off x="8610600" y="6324600"/>
            <a:ext cx="457200" cy="457200"/>
          </a:xfrm>
          <a:prstGeom prst="rect">
            <a:avLst/>
          </a:prstGeom>
        </p:spPr>
      </p:pic>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79165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346064179"/>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latin typeface="Calibri"/>
              </a:rPr>
              <a:t>Ian.Bird@cern.ch / October 2012</a:t>
            </a:r>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BAF8FCA-8948-AE4E-8E65-6DD345B12AE8}"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02162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latin typeface="Calibri"/>
              </a:rPr>
              <a:t>Ian.Bird@cern.ch / October 2012</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BAF8FCA-8948-AE4E-8E65-6DD345B12AE8}"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157049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 / October 2012</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81855899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vmlDrawing" Target="../drawings/vmlDrawing1.vml"/><Relationship Id="rId5" Type="http://schemas.openxmlformats.org/officeDocument/2006/relationships/image" Target="../media/image2.jpeg"/><Relationship Id="rId6" Type="http://schemas.openxmlformats.org/officeDocument/2006/relationships/image" Target="../media/image3.jpeg"/><Relationship Id="rId7" Type="http://schemas.openxmlformats.org/officeDocument/2006/relationships/oleObject" Target="../embeddings/oleObject1.bin"/><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4" Type="http://schemas.openxmlformats.org/officeDocument/2006/relationships/slideLayout" Target="../slideLayouts/slideLayout6.xml"/><Relationship Id="rId5" Type="http://schemas.openxmlformats.org/officeDocument/2006/relationships/theme" Target="../theme/theme2.xml"/><Relationship Id="rId1" Type="http://schemas.openxmlformats.org/officeDocument/2006/relationships/slideLayout" Target="../slideLayouts/slideLayout3.xml"/><Relationship Id="rId2"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theme" Target="../theme/theme3.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2" name="Picture 31" descr="banner-ITonly"/>
          <p:cNvPicPr>
            <a:picLocks noChangeAspect="1" noChangeArrowheads="1"/>
          </p:cNvPicPr>
          <p:nvPr userDrawn="1"/>
        </p:nvPicPr>
        <p:blipFill>
          <a:blip r:embed="rId5" cstate="print"/>
          <a:srcRect/>
          <a:stretch>
            <a:fillRect/>
          </a:stretch>
        </p:blipFill>
        <p:spPr bwMode="auto">
          <a:xfrm>
            <a:off x="1143000" y="0"/>
            <a:ext cx="8001000" cy="849313"/>
          </a:xfrm>
          <a:prstGeom prst="rect">
            <a:avLst/>
          </a:prstGeom>
          <a:noFill/>
          <a:ln w="9525">
            <a:noFill/>
            <a:miter lim="800000"/>
            <a:headEnd/>
            <a:tailEnd/>
          </a:ln>
        </p:spPr>
      </p:pic>
      <p:sp>
        <p:nvSpPr>
          <p:cNvPr id="2053" name="Rectangle 2"/>
          <p:cNvSpPr>
            <a:spLocks noGrp="1" noChangeArrowheads="1"/>
          </p:cNvSpPr>
          <p:nvPr>
            <p:ph type="title"/>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4" name="Rectangle 3"/>
          <p:cNvSpPr>
            <a:spLocks noGrp="1" noChangeArrowheads="1"/>
          </p:cNvSpPr>
          <p:nvPr>
            <p:ph type="body" idx="1"/>
          </p:nvPr>
        </p:nvSpPr>
        <p:spPr bwMode="auto">
          <a:xfrm>
            <a:off x="1371600" y="1066800"/>
            <a:ext cx="7543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0" name="Rectangle 16"/>
          <p:cNvSpPr>
            <a:spLocks noGrp="1" noChangeArrowheads="1"/>
          </p:cNvSpPr>
          <p:nvPr>
            <p:ph type="ftr" sz="quarter" idx="3"/>
          </p:nvPr>
        </p:nvSpPr>
        <p:spPr bwMode="auto">
          <a:xfrm>
            <a:off x="1905000" y="63246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a:solidFill>
                  <a:srgbClr val="3861AA"/>
                </a:solidFill>
              </a:defRPr>
            </a:lvl1pPr>
          </a:lstStyle>
          <a:p>
            <a:pPr fontAlgn="base">
              <a:spcBef>
                <a:spcPct val="0"/>
              </a:spcBef>
              <a:spcAft>
                <a:spcPct val="0"/>
              </a:spcAft>
              <a:defRPr/>
            </a:pPr>
            <a:r>
              <a:rPr lang="en-US" smtClean="0">
                <a:latin typeface="Arial" charset="0"/>
              </a:rPr>
              <a:t>Summary of ITUM-5, held 21 Sep 2011                            3</a:t>
            </a:r>
            <a:endParaRPr lang="en-US">
              <a:latin typeface="Arial" charset="0"/>
            </a:endParaRPr>
          </a:p>
        </p:txBody>
      </p:sp>
      <p:pic>
        <p:nvPicPr>
          <p:cNvPr id="2056" name="Picture 24" descr="CERNlogo-rgb"/>
          <p:cNvPicPr>
            <a:picLocks noChangeAspect="1" noChangeArrowheads="1"/>
          </p:cNvPicPr>
          <p:nvPr userDrawn="1"/>
        </p:nvPicPr>
        <p:blipFill>
          <a:blip r:embed="rId6" cstate="print"/>
          <a:srcRect/>
          <a:stretch>
            <a:fillRect/>
          </a:stretch>
        </p:blipFill>
        <p:spPr bwMode="auto">
          <a:xfrm>
            <a:off x="8458200" y="6172200"/>
            <a:ext cx="619125" cy="619125"/>
          </a:xfrm>
          <a:prstGeom prst="rect">
            <a:avLst/>
          </a:prstGeom>
          <a:noFill/>
          <a:ln w="9525">
            <a:noFill/>
            <a:miter lim="800000"/>
            <a:headEnd/>
            <a:tailEnd/>
          </a:ln>
        </p:spPr>
      </p:pic>
      <p:sp>
        <p:nvSpPr>
          <p:cNvPr id="1058" name="Text Box 34"/>
          <p:cNvSpPr txBox="1">
            <a:spLocks noChangeArrowheads="1"/>
          </p:cNvSpPr>
          <p:nvPr userDrawn="1"/>
        </p:nvSpPr>
        <p:spPr bwMode="auto">
          <a:xfrm>
            <a:off x="0" y="6111875"/>
            <a:ext cx="1295400" cy="669925"/>
          </a:xfrm>
          <a:prstGeom prst="rect">
            <a:avLst/>
          </a:prstGeom>
          <a:noFill/>
          <a:ln w="9525">
            <a:noFill/>
            <a:miter lim="800000"/>
            <a:headEnd/>
            <a:tailEnd/>
          </a:ln>
          <a:effectLst/>
        </p:spPr>
        <p:txBody>
          <a:bodyPr>
            <a:spAutoFit/>
          </a:bodyPr>
          <a:lstStyle/>
          <a:p>
            <a:pPr algn="r" fontAlgn="base">
              <a:spcBef>
                <a:spcPct val="0"/>
              </a:spcBef>
              <a:spcAft>
                <a:spcPct val="0"/>
              </a:spcAft>
              <a:defRPr/>
            </a:pPr>
            <a:r>
              <a:rPr lang="en-US" sz="900">
                <a:solidFill>
                  <a:srgbClr val="000000"/>
                </a:solidFill>
                <a:latin typeface="Tahoma" pitchFamily="34" charset="0"/>
              </a:rPr>
              <a:t>CERN IT Department</a:t>
            </a:r>
          </a:p>
          <a:p>
            <a:pPr algn="r" fontAlgn="base">
              <a:spcBef>
                <a:spcPct val="0"/>
              </a:spcBef>
              <a:spcAft>
                <a:spcPct val="0"/>
              </a:spcAft>
              <a:defRPr/>
            </a:pPr>
            <a:r>
              <a:rPr lang="en-US" sz="900">
                <a:solidFill>
                  <a:srgbClr val="000000"/>
                </a:solidFill>
                <a:latin typeface="Tahoma" pitchFamily="34" charset="0"/>
              </a:rPr>
              <a:t>CH-1211 Genève 23</a:t>
            </a:r>
          </a:p>
          <a:p>
            <a:pPr algn="r" fontAlgn="base">
              <a:spcBef>
                <a:spcPct val="0"/>
              </a:spcBef>
              <a:spcAft>
                <a:spcPct val="0"/>
              </a:spcAft>
              <a:defRPr/>
            </a:pPr>
            <a:r>
              <a:rPr lang="en-US" sz="900">
                <a:solidFill>
                  <a:srgbClr val="000000"/>
                </a:solidFill>
                <a:latin typeface="Tahoma" pitchFamily="34" charset="0"/>
              </a:rPr>
              <a:t>Switzerland</a:t>
            </a:r>
          </a:p>
          <a:p>
            <a:pPr algn="r" fontAlgn="base">
              <a:spcBef>
                <a:spcPct val="0"/>
              </a:spcBef>
              <a:spcAft>
                <a:spcPct val="0"/>
              </a:spcAft>
              <a:defRPr/>
            </a:pPr>
            <a:r>
              <a:rPr lang="en-US" sz="1100" b="1">
                <a:solidFill>
                  <a:srgbClr val="000000"/>
                </a:solidFill>
                <a:latin typeface="Tahoma" pitchFamily="34" charset="0"/>
              </a:rPr>
              <a:t>www.cern.ch/i</a:t>
            </a:r>
            <a:r>
              <a:rPr lang="en-US" sz="1000" b="1">
                <a:solidFill>
                  <a:srgbClr val="000000"/>
                </a:solidFill>
                <a:latin typeface="Tahoma" pitchFamily="34" charset="0"/>
              </a:rPr>
              <a:t>t</a:t>
            </a:r>
          </a:p>
        </p:txBody>
      </p:sp>
      <p:graphicFrame>
        <p:nvGraphicFramePr>
          <p:cNvPr id="2050" name="Object 35"/>
          <p:cNvGraphicFramePr>
            <a:graphicFrameLocks noChangeAspect="1"/>
          </p:cNvGraphicFramePr>
          <p:nvPr/>
        </p:nvGraphicFramePr>
        <p:xfrm>
          <a:off x="0" y="0"/>
          <a:ext cx="1190625" cy="6019800"/>
        </p:xfrm>
        <a:graphic>
          <a:graphicData uri="http://schemas.openxmlformats.org/presentationml/2006/ole">
            <mc:AlternateContent xmlns:mc="http://schemas.openxmlformats.org/markup-compatibility/2006">
              <mc:Choice xmlns:v="urn:schemas-microsoft-com:vml" Requires="v">
                <p:oleObj spid="_x0000_s3114" name="Image" r:id="rId7" imgW="2006349" imgH="10158730" progId="">
                  <p:embed/>
                </p:oleObj>
              </mc:Choice>
              <mc:Fallback>
                <p:oleObj name="Image" r:id="rId7" imgW="2006349" imgH="1015873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190625" cy="601980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04139027"/>
      </p:ext>
    </p:extLst>
  </p:cSld>
  <p:clrMap bg1="lt1" tx1="dk1" bg2="lt2" tx2="dk2" accent1="accent1" accent2="accent2" accent3="accent3" accent4="accent4" accent5="accent5" accent6="accent6" hlink="hlink" folHlink="folHlink"/>
  <p:sldLayoutIdLst>
    <p:sldLayoutId id="2147483714" r:id="rId1"/>
    <p:sldLayoutId id="2147483719" r:id="rId2"/>
  </p:sldLayoutIdLst>
  <p:hf hdr="0" ftr="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latin typeface="Calibri"/>
              </a:rPr>
              <a:t>Ian.Bird@cern.ch</a:t>
            </a: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6866192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40"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GB" smtClean="0">
                <a:solidFill>
                  <a:prstClr val="black">
                    <a:tint val="75000"/>
                  </a:prstClr>
                </a:solidFill>
                <a:latin typeface="Calibri"/>
              </a:rPr>
              <a:t>Ian.Bird@cern.ch / October 2012</a:t>
            </a:r>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8BAF8FCA-8948-AE4E-8E65-6DD345B12AE8}" type="slidenum">
              <a:rPr lang="en-GB" smtClean="0">
                <a:solidFill>
                  <a:prstClr val="black">
                    <a:tint val="75000"/>
                  </a:prstClr>
                </a:solidFill>
                <a:latin typeface="Calibri"/>
              </a:rPr>
              <a:pPr defTabSz="457200"/>
              <a:t>‹#›</a:t>
            </a:fld>
            <a:endParaRPr lang="en-GB">
              <a:solidFill>
                <a:prstClr val="black">
                  <a:tint val="75000"/>
                </a:prstClr>
              </a:solidFill>
              <a:latin typeface="Calibri"/>
            </a:endParaRPr>
          </a:p>
        </p:txBody>
      </p:sp>
    </p:spTree>
    <p:extLst>
      <p:ext uri="{BB962C8B-B14F-4D97-AF65-F5344CB8AC3E}">
        <p14:creationId xmlns:p14="http://schemas.microsoft.com/office/powerpoint/2010/main" val="4202730448"/>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9.emf"/><Relationship Id="rId4" Type="http://schemas.openxmlformats.org/officeDocument/2006/relationships/image" Target="../media/image40.emf"/><Relationship Id="rId5" Type="http://schemas.openxmlformats.org/officeDocument/2006/relationships/image" Target="../media/image41.emf"/><Relationship Id="rId1" Type="http://schemas.openxmlformats.org/officeDocument/2006/relationships/slideLayout" Target="../slideLayouts/slideLayout4.xml"/><Relationship Id="rId2" Type="http://schemas.openxmlformats.org/officeDocument/2006/relationships/image" Target="../media/image3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3.emf"/><Relationship Id="rId4" Type="http://schemas.openxmlformats.org/officeDocument/2006/relationships/image" Target="../media/image44.emf"/><Relationship Id="rId5" Type="http://schemas.openxmlformats.org/officeDocument/2006/relationships/image" Target="../media/image45.emf"/><Relationship Id="rId6" Type="http://schemas.openxmlformats.org/officeDocument/2006/relationships/image" Target="../media/image46.emf"/><Relationship Id="rId7" Type="http://schemas.openxmlformats.org/officeDocument/2006/relationships/image" Target="../media/image47.emf"/><Relationship Id="rId8" Type="http://schemas.openxmlformats.org/officeDocument/2006/relationships/image" Target="../media/image48.emf"/><Relationship Id="rId9" Type="http://schemas.openxmlformats.org/officeDocument/2006/relationships/image" Target="../media/image49.emf"/><Relationship Id="rId1" Type="http://schemas.openxmlformats.org/officeDocument/2006/relationships/slideLayout" Target="../slideLayouts/slideLayout4.xml"/><Relationship Id="rId2" Type="http://schemas.openxmlformats.org/officeDocument/2006/relationships/image" Target="../media/image42.emf"/></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53.png"/><Relationship Id="rId1" Type="http://schemas.openxmlformats.org/officeDocument/2006/relationships/slideLayout" Target="../slideLayouts/slideLayout4.xml"/><Relationship Id="rId2" Type="http://schemas.openxmlformats.org/officeDocument/2006/relationships/image" Target="../media/image5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4.emf"/><Relationship Id="rId3" Type="http://schemas.openxmlformats.org/officeDocument/2006/relationships/image" Target="../media/image55.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6.png"/><Relationship Id="rId3" Type="http://schemas.openxmlformats.org/officeDocument/2006/relationships/image" Target="../media/image5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8.png"/><Relationship Id="rId3" Type="http://schemas.openxmlformats.org/officeDocument/2006/relationships/image" Target="../media/image5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1" Type="http://schemas.openxmlformats.org/officeDocument/2006/relationships/image" Target="../media/image28.jpeg"/><Relationship Id="rId12" Type="http://schemas.openxmlformats.org/officeDocument/2006/relationships/image" Target="../media/image29.jpeg"/><Relationship Id="rId13" Type="http://schemas.openxmlformats.org/officeDocument/2006/relationships/image" Target="../media/image30.jpeg"/><Relationship Id="rId1" Type="http://schemas.openxmlformats.org/officeDocument/2006/relationships/slideLayout" Target="../slideLayouts/slideLayout4.xml"/><Relationship Id="rId2" Type="http://schemas.openxmlformats.org/officeDocument/2006/relationships/image" Target="../media/image19.jpeg"/><Relationship Id="rId3" Type="http://schemas.openxmlformats.org/officeDocument/2006/relationships/image" Target="../media/image20.jpeg"/><Relationship Id="rId4" Type="http://schemas.openxmlformats.org/officeDocument/2006/relationships/image" Target="../media/image21.jpeg"/><Relationship Id="rId5" Type="http://schemas.openxmlformats.org/officeDocument/2006/relationships/image" Target="../media/image22.jpeg"/><Relationship Id="rId6" Type="http://schemas.openxmlformats.org/officeDocument/2006/relationships/image" Target="../media/image23.jpeg"/><Relationship Id="rId7" Type="http://schemas.openxmlformats.org/officeDocument/2006/relationships/image" Target="../media/image24.jpeg"/><Relationship Id="rId8" Type="http://schemas.openxmlformats.org/officeDocument/2006/relationships/image" Target="../media/image25.jpeg"/><Relationship Id="rId9" Type="http://schemas.openxmlformats.org/officeDocument/2006/relationships/image" Target="../media/image26.jpeg"/><Relationship Id="rId10" Type="http://schemas.openxmlformats.org/officeDocument/2006/relationships/image" Target="../media/image27.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4.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mailto:lcg.office@cern.ch"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emf"/><Relationship Id="rId3" Type="http://schemas.openxmlformats.org/officeDocument/2006/relationships/image" Target="../media/image3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3.emf"/><Relationship Id="rId3" Type="http://schemas.openxmlformats.org/officeDocument/2006/relationships/image" Target="../media/image3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png"/><Relationship Id="rId3"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Project Status Report</a:t>
            </a:r>
            <a:endParaRPr lang="en-GB" dirty="0"/>
          </a:p>
        </p:txBody>
      </p:sp>
      <p:sp>
        <p:nvSpPr>
          <p:cNvPr id="5" name="Subtitle 4"/>
          <p:cNvSpPr>
            <a:spLocks noGrp="1"/>
          </p:cNvSpPr>
          <p:nvPr>
            <p:ph type="subTitle" idx="1"/>
          </p:nvPr>
        </p:nvSpPr>
        <p:spPr/>
        <p:txBody>
          <a:bodyPr/>
          <a:lstStyle/>
          <a:p>
            <a:r>
              <a:rPr lang="en-GB" dirty="0" smtClean="0"/>
              <a:t>Ian Bird</a:t>
            </a:r>
            <a:endParaRPr lang="en-GB" dirty="0"/>
          </a:p>
        </p:txBody>
      </p:sp>
      <p:sp>
        <p:nvSpPr>
          <p:cNvPr id="2" name="Text Placeholder 1"/>
          <p:cNvSpPr>
            <a:spLocks noGrp="1"/>
          </p:cNvSpPr>
          <p:nvPr>
            <p:ph type="body" sz="quarter" idx="15"/>
          </p:nvPr>
        </p:nvSpPr>
        <p:spPr>
          <a:xfrm>
            <a:off x="1752600" y="3200400"/>
            <a:ext cx="5843736" cy="948680"/>
          </a:xfrm>
        </p:spPr>
        <p:txBody>
          <a:bodyPr>
            <a:noAutofit/>
          </a:bodyPr>
          <a:lstStyle/>
          <a:p>
            <a:r>
              <a:rPr lang="en-GB" sz="2800" dirty="0" smtClean="0"/>
              <a:t>Computing Resource Review Board</a:t>
            </a:r>
          </a:p>
          <a:p>
            <a:r>
              <a:rPr lang="en-GB" sz="2800" dirty="0" smtClean="0"/>
              <a:t>30</a:t>
            </a:r>
            <a:r>
              <a:rPr lang="en-GB" sz="2800" baseline="30000" dirty="0" smtClean="0"/>
              <a:t>th</a:t>
            </a:r>
            <a:r>
              <a:rPr lang="en-GB" sz="2800" dirty="0" smtClean="0"/>
              <a:t> October 2012</a:t>
            </a:r>
            <a:endParaRPr lang="en-GB" sz="2800" dirty="0"/>
          </a:p>
        </p:txBody>
      </p:sp>
      <p:sp>
        <p:nvSpPr>
          <p:cNvPr id="6" name="TextBox 5"/>
          <p:cNvSpPr txBox="1"/>
          <p:nvPr/>
        </p:nvSpPr>
        <p:spPr>
          <a:xfrm>
            <a:off x="6727954" y="214290"/>
            <a:ext cx="2101995" cy="369332"/>
          </a:xfrm>
          <a:prstGeom prst="rect">
            <a:avLst/>
          </a:prstGeom>
          <a:noFill/>
        </p:spPr>
        <p:txBody>
          <a:bodyPr wrap="none" rtlCol="0">
            <a:spAutoFit/>
          </a:bodyPr>
          <a:lstStyle/>
          <a:p>
            <a:r>
              <a:rPr lang="en-GB" dirty="0" smtClean="0">
                <a:solidFill>
                  <a:srgbClr val="FFC000"/>
                </a:solidFill>
              </a:rPr>
              <a:t>CERN-RRB-2012-087</a:t>
            </a:r>
            <a:endParaRPr lang="en-GB" dirty="0">
              <a:solidFill>
                <a:srgbClr val="FFC000"/>
              </a:solidFill>
            </a:endParaRPr>
          </a:p>
        </p:txBody>
      </p:sp>
    </p:spTree>
    <p:extLst>
      <p:ext uri="{BB962C8B-B14F-4D97-AF65-F5344CB8AC3E}">
        <p14:creationId xmlns:p14="http://schemas.microsoft.com/office/powerpoint/2010/main" val="13634107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0" y="3926359"/>
            <a:ext cx="4716016" cy="2400210"/>
          </a:xfrm>
          <a:prstGeom prst="rect">
            <a:avLst/>
          </a:prstGeom>
        </p:spPr>
      </p:pic>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548680"/>
            <a:ext cx="5076056" cy="2666824"/>
          </a:xfrm>
          <a:prstGeom prst="rect">
            <a:avLst/>
          </a:prstGeom>
        </p:spPr>
      </p:pic>
      <p:pic>
        <p:nvPicPr>
          <p:cNvPr id="14" name="Picture 13"/>
          <p:cNvPicPr>
            <a:picLocks noChangeAspect="1"/>
          </p:cNvPicPr>
          <p:nvPr/>
        </p:nvPicPr>
        <p:blipFill>
          <a:blip r:embed="rId4"/>
          <a:stretch>
            <a:fillRect/>
          </a:stretch>
        </p:blipFill>
        <p:spPr>
          <a:xfrm>
            <a:off x="3813672" y="620689"/>
            <a:ext cx="5114303" cy="2592288"/>
          </a:xfrm>
          <a:prstGeom prst="rect">
            <a:avLst/>
          </a:prstGeom>
        </p:spPr>
      </p:pic>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10</a:t>
            </a:fld>
            <a:endParaRPr lang="en-US" dirty="0"/>
          </a:p>
        </p:txBody>
      </p:sp>
      <p:sp>
        <p:nvSpPr>
          <p:cNvPr id="5" name="Title 4"/>
          <p:cNvSpPr>
            <a:spLocks noGrp="1"/>
          </p:cNvSpPr>
          <p:nvPr>
            <p:ph type="title"/>
          </p:nvPr>
        </p:nvSpPr>
        <p:spPr>
          <a:xfrm>
            <a:off x="762000" y="0"/>
            <a:ext cx="7924800" cy="620688"/>
          </a:xfrm>
        </p:spPr>
        <p:txBody>
          <a:bodyPr>
            <a:normAutofit fontScale="90000"/>
          </a:bodyPr>
          <a:lstStyle/>
          <a:p>
            <a:r>
              <a:rPr lang="en-GB" dirty="0" smtClean="0"/>
              <a:t>CPU workloads</a:t>
            </a:r>
            <a:endParaRPr lang="en-GB" dirty="0"/>
          </a:p>
        </p:txBody>
      </p:sp>
      <p:cxnSp>
        <p:nvCxnSpPr>
          <p:cNvPr id="11" name="Straight Connector 10"/>
          <p:cNvCxnSpPr/>
          <p:nvPr/>
        </p:nvCxnSpPr>
        <p:spPr>
          <a:xfrm>
            <a:off x="3995936" y="1124744"/>
            <a:ext cx="388843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580112" y="836712"/>
            <a:ext cx="1417388"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dirty="0" smtClean="0"/>
              <a:t>2 M jobs/day</a:t>
            </a:r>
            <a:endParaRPr lang="en-GB" dirty="0"/>
          </a:p>
        </p:txBody>
      </p:sp>
      <p:pic>
        <p:nvPicPr>
          <p:cNvPr id="16" name="Picture 15"/>
          <p:cNvPicPr>
            <a:picLocks noChangeAspect="1"/>
          </p:cNvPicPr>
          <p:nvPr/>
        </p:nvPicPr>
        <p:blipFill>
          <a:blip r:embed="rId5"/>
          <a:stretch>
            <a:fillRect/>
          </a:stretch>
        </p:blipFill>
        <p:spPr>
          <a:xfrm>
            <a:off x="3923928" y="3572549"/>
            <a:ext cx="5004048" cy="2825725"/>
          </a:xfrm>
          <a:prstGeom prst="rect">
            <a:avLst/>
          </a:prstGeom>
        </p:spPr>
      </p:pic>
      <p:cxnSp>
        <p:nvCxnSpPr>
          <p:cNvPr id="18" name="Straight Arrow Connector 17"/>
          <p:cNvCxnSpPr/>
          <p:nvPr/>
        </p:nvCxnSpPr>
        <p:spPr>
          <a:xfrm>
            <a:off x="4139952" y="4149080"/>
            <a:ext cx="936104"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4283968" y="3717032"/>
            <a:ext cx="239256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GB" dirty="0" smtClean="0"/>
              <a:t>10</a:t>
            </a:r>
            <a:r>
              <a:rPr lang="en-GB" baseline="30000" dirty="0" smtClean="0"/>
              <a:t>9</a:t>
            </a:r>
            <a:r>
              <a:rPr lang="en-GB" dirty="0" smtClean="0"/>
              <a:t> HS06-hours/month</a:t>
            </a:r>
            <a:endParaRPr lang="en-GB" dirty="0"/>
          </a:p>
        </p:txBody>
      </p:sp>
    </p:spTree>
    <p:extLst>
      <p:ext uri="{BB962C8B-B14F-4D97-AF65-F5344CB8AC3E}">
        <p14:creationId xmlns:p14="http://schemas.microsoft.com/office/powerpoint/2010/main" val="7268914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r>
              <a:rPr lang="en-US" dirty="0" smtClean="0"/>
              <a:t>Metrics Reporting</a:t>
            </a:r>
            <a:endParaRPr lang="en-US" dirty="0"/>
          </a:p>
        </p:txBody>
      </p:sp>
    </p:spTree>
    <p:extLst>
      <p:ext uri="{BB962C8B-B14F-4D97-AF65-F5344CB8AC3E}">
        <p14:creationId xmlns:p14="http://schemas.microsoft.com/office/powerpoint/2010/main" val="782212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DA23336-5C51-4AB1-BEE6-DB5BC4505B23}" type="slidenum">
              <a:rPr lang="en-US" smtClean="0">
                <a:solidFill>
                  <a:prstClr val="black">
                    <a:tint val="75000"/>
                  </a:prstClr>
                </a:solidFill>
                <a:latin typeface="Calibri"/>
              </a:rPr>
              <a:pPr/>
              <a:t>12</a:t>
            </a:fld>
            <a:endParaRPr lang="en-US">
              <a:solidFill>
                <a:prstClr val="black">
                  <a:tint val="75000"/>
                </a:prstClr>
              </a:solidFill>
              <a:latin typeface="Calibri"/>
            </a:endParaRPr>
          </a:p>
        </p:txBody>
      </p:sp>
      <p:sp>
        <p:nvSpPr>
          <p:cNvPr id="6" name="Title 5"/>
          <p:cNvSpPr>
            <a:spLocks noGrp="1"/>
          </p:cNvSpPr>
          <p:nvPr>
            <p:ph type="title"/>
          </p:nvPr>
        </p:nvSpPr>
        <p:spPr/>
        <p:txBody>
          <a:bodyPr/>
          <a:lstStyle/>
          <a:p>
            <a:r>
              <a:rPr lang="en-US" dirty="0" smtClean="0"/>
              <a:t>CERN &amp; Tier 1 Accounting</a:t>
            </a:r>
            <a:endParaRPr lang="en-US" dirty="0"/>
          </a:p>
        </p:txBody>
      </p:sp>
      <p:pic>
        <p:nvPicPr>
          <p:cNvPr id="4" name="Picture 3"/>
          <p:cNvPicPr>
            <a:picLocks noChangeAspect="1"/>
          </p:cNvPicPr>
          <p:nvPr/>
        </p:nvPicPr>
        <p:blipFill>
          <a:blip r:embed="rId2"/>
          <a:stretch>
            <a:fillRect/>
          </a:stretch>
        </p:blipFill>
        <p:spPr>
          <a:xfrm>
            <a:off x="611560" y="764705"/>
            <a:ext cx="3024336" cy="1884855"/>
          </a:xfrm>
          <a:prstGeom prst="rect">
            <a:avLst/>
          </a:prstGeom>
        </p:spPr>
      </p:pic>
      <p:pic>
        <p:nvPicPr>
          <p:cNvPr id="11" name="Picture 10"/>
          <p:cNvPicPr>
            <a:picLocks noChangeAspect="1"/>
          </p:cNvPicPr>
          <p:nvPr/>
        </p:nvPicPr>
        <p:blipFill>
          <a:blip r:embed="rId3"/>
          <a:stretch>
            <a:fillRect/>
          </a:stretch>
        </p:blipFill>
        <p:spPr>
          <a:xfrm>
            <a:off x="3635896" y="764704"/>
            <a:ext cx="3024336" cy="1895595"/>
          </a:xfrm>
          <a:prstGeom prst="rect">
            <a:avLst/>
          </a:prstGeom>
        </p:spPr>
      </p:pic>
      <p:pic>
        <p:nvPicPr>
          <p:cNvPr id="13" name="Picture 12"/>
          <p:cNvPicPr>
            <a:picLocks noChangeAspect="1"/>
          </p:cNvPicPr>
          <p:nvPr/>
        </p:nvPicPr>
        <p:blipFill>
          <a:blip r:embed="rId4"/>
          <a:stretch>
            <a:fillRect/>
          </a:stretch>
        </p:blipFill>
        <p:spPr>
          <a:xfrm>
            <a:off x="611560" y="2636913"/>
            <a:ext cx="3024336" cy="1898802"/>
          </a:xfrm>
          <a:prstGeom prst="rect">
            <a:avLst/>
          </a:prstGeom>
        </p:spPr>
      </p:pic>
      <p:pic>
        <p:nvPicPr>
          <p:cNvPr id="15" name="Picture 14"/>
          <p:cNvPicPr>
            <a:picLocks noChangeAspect="1"/>
          </p:cNvPicPr>
          <p:nvPr/>
        </p:nvPicPr>
        <p:blipFill>
          <a:blip r:embed="rId5"/>
          <a:stretch>
            <a:fillRect/>
          </a:stretch>
        </p:blipFill>
        <p:spPr>
          <a:xfrm>
            <a:off x="611560" y="4509121"/>
            <a:ext cx="3024336" cy="1901990"/>
          </a:xfrm>
          <a:prstGeom prst="rect">
            <a:avLst/>
          </a:prstGeom>
        </p:spPr>
      </p:pic>
      <p:pic>
        <p:nvPicPr>
          <p:cNvPr id="17" name="Picture 16"/>
          <p:cNvPicPr>
            <a:picLocks noChangeAspect="1"/>
          </p:cNvPicPr>
          <p:nvPr/>
        </p:nvPicPr>
        <p:blipFill>
          <a:blip r:embed="rId6"/>
          <a:stretch>
            <a:fillRect/>
          </a:stretch>
        </p:blipFill>
        <p:spPr>
          <a:xfrm>
            <a:off x="3635896" y="4480914"/>
            <a:ext cx="3024336" cy="1898802"/>
          </a:xfrm>
          <a:prstGeom prst="rect">
            <a:avLst/>
          </a:prstGeom>
        </p:spPr>
      </p:pic>
      <p:pic>
        <p:nvPicPr>
          <p:cNvPr id="19" name="Picture 18"/>
          <p:cNvPicPr>
            <a:picLocks noChangeAspect="1"/>
          </p:cNvPicPr>
          <p:nvPr/>
        </p:nvPicPr>
        <p:blipFill>
          <a:blip r:embed="rId7"/>
          <a:stretch>
            <a:fillRect/>
          </a:stretch>
        </p:blipFill>
        <p:spPr>
          <a:xfrm>
            <a:off x="4355976" y="2852936"/>
            <a:ext cx="1562100" cy="304800"/>
          </a:xfrm>
          <a:prstGeom prst="rect">
            <a:avLst/>
          </a:prstGeom>
        </p:spPr>
      </p:pic>
      <p:pic>
        <p:nvPicPr>
          <p:cNvPr id="20" name="Picture 19"/>
          <p:cNvPicPr>
            <a:picLocks noChangeAspect="1"/>
          </p:cNvPicPr>
          <p:nvPr/>
        </p:nvPicPr>
        <p:blipFill>
          <a:blip r:embed="rId8"/>
          <a:stretch>
            <a:fillRect/>
          </a:stretch>
        </p:blipFill>
        <p:spPr>
          <a:xfrm>
            <a:off x="4355976" y="3212976"/>
            <a:ext cx="2413000" cy="304800"/>
          </a:xfrm>
          <a:prstGeom prst="rect">
            <a:avLst/>
          </a:prstGeom>
        </p:spPr>
      </p:pic>
      <p:pic>
        <p:nvPicPr>
          <p:cNvPr id="21" name="Picture 20"/>
          <p:cNvPicPr>
            <a:picLocks noChangeAspect="1"/>
          </p:cNvPicPr>
          <p:nvPr/>
        </p:nvPicPr>
        <p:blipFill>
          <a:blip r:embed="rId9"/>
          <a:stretch>
            <a:fillRect/>
          </a:stretch>
        </p:blipFill>
        <p:spPr>
          <a:xfrm>
            <a:off x="4355976" y="3645024"/>
            <a:ext cx="2349500" cy="292100"/>
          </a:xfrm>
          <a:prstGeom prst="rect">
            <a:avLst/>
          </a:prstGeom>
        </p:spPr>
      </p:pic>
    </p:spTree>
    <p:extLst>
      <p:ext uri="{BB962C8B-B14F-4D97-AF65-F5344CB8AC3E}">
        <p14:creationId xmlns:p14="http://schemas.microsoft.com/office/powerpoint/2010/main" val="276220092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Macintosh HD:Users:ibird:Downloads:Pledged Hours Used- All Countries (Tier-2 Sites).png"/>
          <p:cNvPicPr/>
          <p:nvPr/>
        </p:nvPicPr>
        <p:blipFill rotWithShape="1">
          <a:blip r:embed="rId2">
            <a:extLst>
              <a:ext uri="{28A0092B-C50C-407E-A947-70E740481C1C}">
                <a14:useLocalDpi xmlns:a14="http://schemas.microsoft.com/office/drawing/2010/main" val="0"/>
              </a:ext>
            </a:extLst>
          </a:blip>
          <a:srcRect b="15663"/>
          <a:stretch/>
        </p:blipFill>
        <p:spPr bwMode="auto">
          <a:xfrm>
            <a:off x="4211960" y="3573016"/>
            <a:ext cx="4932040" cy="2232248"/>
          </a:xfrm>
          <a:prstGeom prst="rect">
            <a:avLst/>
          </a:prstGeom>
          <a:noFill/>
          <a:ln>
            <a:noFill/>
          </a:ln>
          <a:extLst>
            <a:ext uri="{53640926-AAD7-44d8-BBD7-CCE9431645EC}">
              <a14:shadowObscured xmlns:a14="http://schemas.microsoft.com/office/drawing/2010/main"/>
            </a:ext>
          </a:extLst>
        </p:spPr>
      </p:pic>
      <p:pic>
        <p:nvPicPr>
          <p:cNvPr id="13" name="Picture 12" descr="Macintosh HD:Users:ibird:Downloads:Pledged Hours Used- All Tier-1 Sites.png"/>
          <p:cNvPicPr/>
          <p:nvPr/>
        </p:nvPicPr>
        <p:blipFill rotWithShape="1">
          <a:blip r:embed="rId3">
            <a:extLst>
              <a:ext uri="{28A0092B-C50C-407E-A947-70E740481C1C}">
                <a14:useLocalDpi xmlns:a14="http://schemas.microsoft.com/office/drawing/2010/main" val="0"/>
              </a:ext>
            </a:extLst>
          </a:blip>
          <a:srcRect b="14238"/>
          <a:stretch/>
        </p:blipFill>
        <p:spPr bwMode="auto">
          <a:xfrm>
            <a:off x="4211960" y="764704"/>
            <a:ext cx="4932040" cy="2304256"/>
          </a:xfrm>
          <a:prstGeom prst="rect">
            <a:avLst/>
          </a:prstGeom>
          <a:noFill/>
          <a:ln>
            <a:noFill/>
          </a:ln>
          <a:extLst>
            <a:ext uri="{53640926-AAD7-44d8-BBD7-CCE9431645EC}">
              <a14:shadowObscured xmlns:a14="http://schemas.microsoft.com/office/drawing/2010/main"/>
            </a:ext>
          </a:extLst>
        </p:spPr>
      </p:pic>
      <p:pic>
        <p:nvPicPr>
          <p:cNvPr id="12" name="Picture 11" descr="Macintosh HD:Users:ibird:Downloads:Pledged Hours Used- CH-CERN.png"/>
          <p:cNvPicPr/>
          <p:nvPr/>
        </p:nvPicPr>
        <p:blipFill rotWithShape="1">
          <a:blip r:embed="rId4">
            <a:extLst>
              <a:ext uri="{28A0092B-C50C-407E-A947-70E740481C1C}">
                <a14:useLocalDpi xmlns:a14="http://schemas.microsoft.com/office/drawing/2010/main" val="0"/>
              </a:ext>
            </a:extLst>
          </a:blip>
          <a:srcRect b="13954"/>
          <a:stretch/>
        </p:blipFill>
        <p:spPr bwMode="auto">
          <a:xfrm>
            <a:off x="0" y="764705"/>
            <a:ext cx="4572000" cy="2304256"/>
          </a:xfrm>
          <a:prstGeom prst="rect">
            <a:avLst/>
          </a:prstGeom>
          <a:noFill/>
          <a:ln>
            <a:noFill/>
          </a:ln>
          <a:extLst>
            <a:ext uri="{53640926-AAD7-44d8-BBD7-CCE9431645EC}">
              <a14:shadowObscured xmlns:a14="http://schemas.microsoft.com/office/drawing/2010/main"/>
            </a:ext>
          </a:extLst>
        </p:spPr>
      </p:pic>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13</a:t>
            </a:fld>
            <a:endParaRPr lang="en-US" dirty="0"/>
          </a:p>
        </p:txBody>
      </p:sp>
      <p:sp>
        <p:nvSpPr>
          <p:cNvPr id="5" name="Title 4"/>
          <p:cNvSpPr>
            <a:spLocks noGrp="1"/>
          </p:cNvSpPr>
          <p:nvPr>
            <p:ph type="title"/>
          </p:nvPr>
        </p:nvSpPr>
        <p:spPr/>
        <p:txBody>
          <a:bodyPr/>
          <a:lstStyle/>
          <a:p>
            <a:r>
              <a:rPr lang="en-GB" dirty="0" smtClean="0"/>
              <a:t>Comparison: use/pledge</a:t>
            </a:r>
            <a:endParaRPr lang="en-GB" dirty="0"/>
          </a:p>
        </p:txBody>
      </p:sp>
      <p:sp>
        <p:nvSpPr>
          <p:cNvPr id="9" name="TextBox 8"/>
          <p:cNvSpPr txBox="1"/>
          <p:nvPr/>
        </p:nvSpPr>
        <p:spPr>
          <a:xfrm>
            <a:off x="2267744" y="980728"/>
            <a:ext cx="714634" cy="369332"/>
          </a:xfrm>
          <a:prstGeom prst="rect">
            <a:avLst/>
          </a:prstGeom>
          <a:noFill/>
        </p:spPr>
        <p:txBody>
          <a:bodyPr wrap="none" rtlCol="0">
            <a:spAutoFit/>
          </a:bodyPr>
          <a:lstStyle/>
          <a:p>
            <a:r>
              <a:rPr lang="en-GB" dirty="0" smtClean="0"/>
              <a:t>Tier 0</a:t>
            </a:r>
            <a:endParaRPr lang="en-GB" dirty="0"/>
          </a:p>
        </p:txBody>
      </p:sp>
      <p:sp>
        <p:nvSpPr>
          <p:cNvPr id="10" name="TextBox 9"/>
          <p:cNvSpPr txBox="1"/>
          <p:nvPr/>
        </p:nvSpPr>
        <p:spPr>
          <a:xfrm>
            <a:off x="6444208" y="980728"/>
            <a:ext cx="714634" cy="369332"/>
          </a:xfrm>
          <a:prstGeom prst="rect">
            <a:avLst/>
          </a:prstGeom>
          <a:noFill/>
        </p:spPr>
        <p:txBody>
          <a:bodyPr wrap="none" rtlCol="0">
            <a:spAutoFit/>
          </a:bodyPr>
          <a:lstStyle/>
          <a:p>
            <a:r>
              <a:rPr lang="en-GB" dirty="0" smtClean="0"/>
              <a:t>Tier 1</a:t>
            </a:r>
            <a:endParaRPr lang="en-GB" dirty="0"/>
          </a:p>
        </p:txBody>
      </p:sp>
      <p:sp>
        <p:nvSpPr>
          <p:cNvPr id="11" name="TextBox 10"/>
          <p:cNvSpPr txBox="1"/>
          <p:nvPr/>
        </p:nvSpPr>
        <p:spPr>
          <a:xfrm>
            <a:off x="5364088" y="3789040"/>
            <a:ext cx="714634" cy="369332"/>
          </a:xfrm>
          <a:prstGeom prst="rect">
            <a:avLst/>
          </a:prstGeom>
          <a:noFill/>
        </p:spPr>
        <p:txBody>
          <a:bodyPr wrap="none" rtlCol="0">
            <a:spAutoFit/>
          </a:bodyPr>
          <a:lstStyle/>
          <a:p>
            <a:r>
              <a:rPr lang="en-GB" dirty="0" smtClean="0"/>
              <a:t>Tier 2</a:t>
            </a:r>
            <a:endParaRPr lang="en-GB" dirty="0"/>
          </a:p>
        </p:txBody>
      </p:sp>
      <p:sp>
        <p:nvSpPr>
          <p:cNvPr id="15" name="TextBox 14"/>
          <p:cNvSpPr txBox="1"/>
          <p:nvPr/>
        </p:nvSpPr>
        <p:spPr>
          <a:xfrm>
            <a:off x="1763688" y="3140968"/>
            <a:ext cx="2448272"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smtClean="0"/>
              <a:t>Comparison between use per experiment and pledges</a:t>
            </a:r>
          </a:p>
        </p:txBody>
      </p:sp>
      <p:sp>
        <p:nvSpPr>
          <p:cNvPr id="2" name="TextBox 1"/>
          <p:cNvSpPr txBox="1"/>
          <p:nvPr/>
        </p:nvSpPr>
        <p:spPr>
          <a:xfrm>
            <a:off x="827585" y="4725144"/>
            <a:ext cx="3168352" cy="1754327"/>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dirty="0" smtClean="0"/>
              <a:t>These comparisons now available in the </a:t>
            </a:r>
            <a:r>
              <a:rPr lang="en-GB" dirty="0" err="1" smtClean="0"/>
              <a:t>MyWLCG</a:t>
            </a:r>
            <a:r>
              <a:rPr lang="en-GB" dirty="0" smtClean="0"/>
              <a:t> web portal, linked to the WLCG web.</a:t>
            </a:r>
          </a:p>
          <a:p>
            <a:endParaRPr lang="en-GB" dirty="0"/>
          </a:p>
          <a:p>
            <a:r>
              <a:rPr lang="en-GB" dirty="0" smtClean="0"/>
              <a:t>For Tier 2, can generate comparisons by country</a:t>
            </a:r>
          </a:p>
        </p:txBody>
      </p:sp>
      <p:pic>
        <p:nvPicPr>
          <p:cNvPr id="16" name="Picture 15" descr="Screen Shot 2012-10-19 at 16.01.3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11710" y="0"/>
            <a:ext cx="7632290" cy="6858000"/>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325407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5004048" y="914400"/>
            <a:ext cx="4063752" cy="5211763"/>
          </a:xfrm>
        </p:spPr>
        <p:txBody>
          <a:bodyPr>
            <a:normAutofit fontScale="92500"/>
          </a:bodyPr>
          <a:lstStyle/>
          <a:p>
            <a:r>
              <a:rPr lang="en-GB" dirty="0" smtClean="0"/>
              <a:t>Operations over the summer quite smooth</a:t>
            </a:r>
          </a:p>
          <a:p>
            <a:pPr marL="0" indent="0">
              <a:buNone/>
            </a:pPr>
            <a:endParaRPr lang="en-GB" dirty="0"/>
          </a:p>
          <a:p>
            <a:r>
              <a:rPr lang="en-GB" dirty="0" smtClean="0"/>
              <a:t>Long-lasting issue with LSF at CERN:</a:t>
            </a:r>
          </a:p>
          <a:p>
            <a:pPr lvl="1"/>
            <a:r>
              <a:rPr lang="en-GB" dirty="0" smtClean="0"/>
              <a:t>Heavy use patterns, scale and complexity of CERN setup</a:t>
            </a:r>
          </a:p>
          <a:p>
            <a:pPr lvl="2"/>
            <a:r>
              <a:rPr lang="en-GB" dirty="0" smtClean="0"/>
              <a:t>Some mitigations being put in place</a:t>
            </a:r>
          </a:p>
          <a:p>
            <a:pPr lvl="2"/>
            <a:r>
              <a:rPr lang="en-GB" dirty="0" smtClean="0"/>
              <a:t>Long term is to review batch strategy – started </a:t>
            </a:r>
          </a:p>
        </p:txBody>
      </p:sp>
      <p:sp>
        <p:nvSpPr>
          <p:cNvPr id="3" name="Footer Placeholder 2"/>
          <p:cNvSpPr>
            <a:spLocks noGrp="1"/>
          </p:cNvSpPr>
          <p:nvPr>
            <p:ph type="ftr" sz="quarter" idx="11"/>
          </p:nvPr>
        </p:nvSpPr>
        <p:spPr/>
        <p:txBody>
          <a:bodyPr/>
          <a:lstStyle/>
          <a:p>
            <a:r>
              <a:rPr lang="en-US" dirty="0" err="1"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14</a:t>
            </a:fld>
            <a:endParaRPr lang="en-US" dirty="0"/>
          </a:p>
        </p:txBody>
      </p:sp>
      <p:sp>
        <p:nvSpPr>
          <p:cNvPr id="5" name="Title 4"/>
          <p:cNvSpPr>
            <a:spLocks noGrp="1"/>
          </p:cNvSpPr>
          <p:nvPr>
            <p:ph type="title"/>
          </p:nvPr>
        </p:nvSpPr>
        <p:spPr/>
        <p:txBody>
          <a:bodyPr/>
          <a:lstStyle/>
          <a:p>
            <a:r>
              <a:rPr lang="en-GB" dirty="0" smtClean="0"/>
              <a:t>WLCG Operations</a:t>
            </a:r>
            <a:endParaRPr lang="en-GB" dirty="0"/>
          </a:p>
        </p:txBody>
      </p:sp>
      <p:pic>
        <p:nvPicPr>
          <p:cNvPr id="6" name="Picture 5"/>
          <p:cNvPicPr>
            <a:picLocks noChangeAspect="1"/>
          </p:cNvPicPr>
          <p:nvPr/>
        </p:nvPicPr>
        <p:blipFill>
          <a:blip r:embed="rId2"/>
          <a:stretch>
            <a:fillRect/>
          </a:stretch>
        </p:blipFill>
        <p:spPr>
          <a:xfrm>
            <a:off x="0" y="591086"/>
            <a:ext cx="4932040" cy="3158118"/>
          </a:xfrm>
          <a:prstGeom prst="rect">
            <a:avLst/>
          </a:prstGeom>
        </p:spPr>
      </p:pic>
      <p:pic>
        <p:nvPicPr>
          <p:cNvPr id="7" name="Picture 6"/>
          <p:cNvPicPr>
            <a:picLocks noChangeAspect="1"/>
          </p:cNvPicPr>
          <p:nvPr/>
        </p:nvPicPr>
        <p:blipFill>
          <a:blip r:embed="rId3"/>
          <a:stretch>
            <a:fillRect/>
          </a:stretch>
        </p:blipFill>
        <p:spPr>
          <a:xfrm>
            <a:off x="0" y="3717032"/>
            <a:ext cx="4932040" cy="3210608"/>
          </a:xfrm>
          <a:prstGeom prst="rect">
            <a:avLst/>
          </a:prstGeom>
        </p:spPr>
      </p:pic>
    </p:spTree>
    <p:extLst>
      <p:ext uri="{BB962C8B-B14F-4D97-AF65-F5344CB8AC3E}">
        <p14:creationId xmlns:p14="http://schemas.microsoft.com/office/powerpoint/2010/main" val="82627479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738334" y="836712"/>
            <a:ext cx="8382000" cy="5826968"/>
          </a:xfrm>
        </p:spPr>
        <p:txBody>
          <a:bodyPr>
            <a:normAutofit fontScale="70000" lnSpcReduction="20000"/>
          </a:bodyPr>
          <a:lstStyle/>
          <a:p>
            <a:r>
              <a:rPr lang="en-GB" dirty="0" smtClean="0"/>
              <a:t>ALICE:</a:t>
            </a:r>
          </a:p>
          <a:p>
            <a:pPr lvl="1"/>
            <a:r>
              <a:rPr lang="en-GB" dirty="0" smtClean="0"/>
              <a:t>Low efficiencies of CPU use has improved </a:t>
            </a:r>
            <a:r>
              <a:rPr lang="en-GB" dirty="0" smtClean="0">
                <a:sym typeface="Wingdings"/>
              </a:rPr>
              <a:t></a:t>
            </a:r>
          </a:p>
          <a:p>
            <a:r>
              <a:rPr lang="en-GB" dirty="0" smtClean="0">
                <a:sym typeface="Wingdings"/>
              </a:rPr>
              <a:t>ATLAS:</a:t>
            </a:r>
          </a:p>
          <a:p>
            <a:pPr lvl="1"/>
            <a:r>
              <a:rPr lang="en-GB" dirty="0" smtClean="0">
                <a:sym typeface="Wingdings"/>
              </a:rPr>
              <a:t>More CPU available than pledges: essential for the amount of MC required</a:t>
            </a:r>
          </a:p>
          <a:p>
            <a:pPr lvl="1"/>
            <a:r>
              <a:rPr lang="en-GB" dirty="0" smtClean="0">
                <a:sym typeface="Wingdings"/>
              </a:rPr>
              <a:t>Extended run means disk will be a limitation until 2013 deployments</a:t>
            </a:r>
          </a:p>
          <a:p>
            <a:pPr lvl="1"/>
            <a:r>
              <a:rPr lang="en-GB" dirty="0" smtClean="0">
                <a:sym typeface="Wingdings"/>
              </a:rPr>
              <a:t>Will reduce amount of data to tape (no ESD)</a:t>
            </a:r>
          </a:p>
          <a:p>
            <a:r>
              <a:rPr lang="en-GB" dirty="0" smtClean="0">
                <a:sym typeface="Wingdings"/>
              </a:rPr>
              <a:t>CMS:</a:t>
            </a:r>
          </a:p>
          <a:p>
            <a:pPr lvl="1"/>
            <a:r>
              <a:rPr lang="en-GB" dirty="0" smtClean="0">
                <a:sym typeface="Wingdings"/>
              </a:rPr>
              <a:t>Frequent use of Tier 0 CPU above allocation – re-pack of parked data</a:t>
            </a:r>
          </a:p>
          <a:p>
            <a:pPr lvl="1"/>
            <a:r>
              <a:rPr lang="en-GB" dirty="0" smtClean="0">
                <a:sym typeface="Wingdings"/>
              </a:rPr>
              <a:t>Use data popularity tools (as ATLAS)  better use of Tier 2 disk</a:t>
            </a:r>
          </a:p>
          <a:p>
            <a:pPr lvl="1"/>
            <a:r>
              <a:rPr lang="en-GB" dirty="0" smtClean="0">
                <a:sym typeface="Wingdings"/>
              </a:rPr>
              <a:t>CMS reconstruction code x8 speed-up (40% less memory) since 2010 (other experiments have similar significant efforts)</a:t>
            </a:r>
          </a:p>
          <a:p>
            <a:r>
              <a:rPr lang="en-GB" dirty="0" err="1" smtClean="0">
                <a:sym typeface="Wingdings"/>
              </a:rPr>
              <a:t>LHCb</a:t>
            </a:r>
            <a:r>
              <a:rPr lang="en-GB" dirty="0" smtClean="0">
                <a:sym typeface="Wingdings"/>
              </a:rPr>
              <a:t>:</a:t>
            </a:r>
          </a:p>
          <a:p>
            <a:pPr lvl="1"/>
            <a:r>
              <a:rPr lang="en-GB" dirty="0" smtClean="0">
                <a:sym typeface="Wingdings"/>
              </a:rPr>
              <a:t>New “swimming” activity – very CPU intensive, but important for physics</a:t>
            </a:r>
          </a:p>
          <a:p>
            <a:pPr lvl="1"/>
            <a:r>
              <a:rPr lang="en-GB" dirty="0" smtClean="0">
                <a:sym typeface="Wingdings"/>
              </a:rPr>
              <a:t>Have reduced no. disk copies to fit in disk pledges</a:t>
            </a:r>
          </a:p>
          <a:p>
            <a:pPr lvl="1"/>
            <a:r>
              <a:rPr lang="en-GB" dirty="0" smtClean="0">
                <a:sym typeface="Wingdings"/>
              </a:rPr>
              <a:t>New DST format (includes RAW) – far more efficient stripping but means tape shortfall at Tier 1s (they have asked for help)</a:t>
            </a:r>
          </a:p>
          <a:p>
            <a:pPr lvl="1"/>
            <a:r>
              <a:rPr lang="en-GB" dirty="0" smtClean="0">
                <a:sym typeface="Wingdings"/>
              </a:rPr>
              <a:t>Extended run (and p-</a:t>
            </a:r>
            <a:r>
              <a:rPr lang="en-GB" dirty="0" err="1" smtClean="0">
                <a:sym typeface="Wingdings"/>
              </a:rPr>
              <a:t>Pb</a:t>
            </a:r>
            <a:r>
              <a:rPr lang="en-GB" dirty="0">
                <a:sym typeface="Wingdings"/>
              </a:rPr>
              <a:t> </a:t>
            </a:r>
            <a:r>
              <a:rPr lang="en-GB" dirty="0" smtClean="0">
                <a:sym typeface="Wingdings"/>
              </a:rPr>
              <a:t>run) exacerbates this issue</a:t>
            </a:r>
            <a:endParaRPr lang="en-GB" dirty="0"/>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15</a:t>
            </a:fld>
            <a:endParaRPr lang="en-US" dirty="0">
              <a:solidFill>
                <a:prstClr val="black">
                  <a:tint val="75000"/>
                </a:prstClr>
              </a:solidFill>
              <a:latin typeface="Calibri"/>
            </a:endParaRPr>
          </a:p>
        </p:txBody>
      </p:sp>
      <p:sp>
        <p:nvSpPr>
          <p:cNvPr id="5" name="Title 4"/>
          <p:cNvSpPr>
            <a:spLocks noGrp="1"/>
          </p:cNvSpPr>
          <p:nvPr>
            <p:ph type="title"/>
          </p:nvPr>
        </p:nvSpPr>
        <p:spPr/>
        <p:txBody>
          <a:bodyPr/>
          <a:lstStyle/>
          <a:p>
            <a:r>
              <a:rPr lang="en-GB" dirty="0" smtClean="0"/>
              <a:t>Some points to note</a:t>
            </a:r>
            <a:endParaRPr lang="en-GB" dirty="0"/>
          </a:p>
        </p:txBody>
      </p:sp>
      <p:grpSp>
        <p:nvGrpSpPr>
          <p:cNvPr id="7" name="Group 6"/>
          <p:cNvGrpSpPr/>
          <p:nvPr/>
        </p:nvGrpSpPr>
        <p:grpSpPr>
          <a:xfrm>
            <a:off x="539552" y="908720"/>
            <a:ext cx="8208912" cy="5256584"/>
            <a:chOff x="755576" y="836712"/>
            <a:chExt cx="8208912" cy="5256584"/>
          </a:xfrm>
        </p:grpSpPr>
        <p:sp>
          <p:nvSpPr>
            <p:cNvPr id="8" name="Rectangle 7"/>
            <p:cNvSpPr/>
            <p:nvPr/>
          </p:nvSpPr>
          <p:spPr>
            <a:xfrm>
              <a:off x="755576" y="836712"/>
              <a:ext cx="8136904" cy="525658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43608" y="980728"/>
              <a:ext cx="5724128" cy="2560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3608" y="3933056"/>
              <a:ext cx="5755840" cy="1010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
            <p:cNvSpPr txBox="1">
              <a:spLocks noChangeArrowheads="1"/>
            </p:cNvSpPr>
            <p:nvPr/>
          </p:nvSpPr>
          <p:spPr bwMode="auto">
            <a:xfrm>
              <a:off x="6804248" y="908720"/>
              <a:ext cx="216024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141313"/>
                  </a:solidFill>
                </a:rPr>
                <a:t>Organized</a:t>
              </a:r>
            </a:p>
            <a:p>
              <a:pPr eaLnBrk="1" hangingPunct="1"/>
              <a:r>
                <a:rPr lang="en-US" dirty="0" smtClean="0">
                  <a:solidFill>
                    <a:srgbClr val="141313"/>
                  </a:solidFill>
                </a:rPr>
                <a:t>activities </a:t>
              </a:r>
            </a:p>
            <a:p>
              <a:pPr eaLnBrk="1" hangingPunct="1"/>
              <a:r>
                <a:rPr lang="en-US" dirty="0" smtClean="0">
                  <a:solidFill>
                    <a:srgbClr val="141313"/>
                  </a:solidFill>
                </a:rPr>
                <a:t>~</a:t>
              </a:r>
              <a:r>
                <a:rPr lang="en-US" dirty="0">
                  <a:solidFill>
                    <a:srgbClr val="141313"/>
                  </a:solidFill>
                </a:rPr>
                <a:t>80% of </a:t>
              </a:r>
              <a:r>
                <a:rPr lang="en-US" dirty="0" smtClean="0">
                  <a:solidFill>
                    <a:srgbClr val="141313"/>
                  </a:solidFill>
                </a:rPr>
                <a:t>CPU</a:t>
              </a:r>
              <a:endParaRPr lang="en-US" dirty="0">
                <a:solidFill>
                  <a:srgbClr val="141313"/>
                </a:solidFill>
              </a:endParaRPr>
            </a:p>
          </p:txBody>
        </p:sp>
        <p:sp>
          <p:nvSpPr>
            <p:cNvPr id="12" name="TextBox 2"/>
            <p:cNvSpPr txBox="1">
              <a:spLocks noChangeArrowheads="1"/>
            </p:cNvSpPr>
            <p:nvPr/>
          </p:nvSpPr>
          <p:spPr bwMode="auto">
            <a:xfrm>
              <a:off x="6948264" y="3789040"/>
              <a:ext cx="158961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solidFill>
                    <a:srgbClr val="141313"/>
                  </a:solidFill>
                </a:rPr>
                <a:t>Chaotic user </a:t>
              </a:r>
            </a:p>
            <a:p>
              <a:pPr eaLnBrk="1" hangingPunct="1"/>
              <a:r>
                <a:rPr lang="en-US" dirty="0" smtClean="0">
                  <a:solidFill>
                    <a:srgbClr val="141313"/>
                  </a:solidFill>
                </a:rPr>
                <a:t>analysis </a:t>
              </a:r>
            </a:p>
            <a:p>
              <a:pPr eaLnBrk="1" hangingPunct="1"/>
              <a:r>
                <a:rPr lang="en-US" dirty="0" smtClean="0">
                  <a:solidFill>
                    <a:srgbClr val="141313"/>
                  </a:solidFill>
                </a:rPr>
                <a:t>~</a:t>
              </a:r>
              <a:r>
                <a:rPr lang="en-US" dirty="0">
                  <a:solidFill>
                    <a:srgbClr val="141313"/>
                  </a:solidFill>
                </a:rPr>
                <a:t>20% of </a:t>
              </a:r>
              <a:r>
                <a:rPr lang="en-US" dirty="0" smtClean="0">
                  <a:solidFill>
                    <a:srgbClr val="141313"/>
                  </a:solidFill>
                </a:rPr>
                <a:t>CPU</a:t>
              </a:r>
              <a:endParaRPr lang="en-US" dirty="0">
                <a:solidFill>
                  <a:srgbClr val="141313"/>
                </a:solidFill>
              </a:endParaRPr>
            </a:p>
          </p:txBody>
        </p:sp>
        <p:sp>
          <p:nvSpPr>
            <p:cNvPr id="13" name="TextBox 12"/>
            <p:cNvSpPr txBox="1"/>
            <p:nvPr/>
          </p:nvSpPr>
          <p:spPr>
            <a:xfrm>
              <a:off x="2051720" y="5229200"/>
              <a:ext cx="3528392" cy="584776"/>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sz="1600" dirty="0">
                  <a:solidFill>
                    <a:srgbClr val="FFFFFE"/>
                  </a:solidFill>
                  <a:latin typeface="Arial"/>
                </a:rPr>
                <a:t>I</a:t>
              </a:r>
              <a:r>
                <a:rPr lang="en-US" sz="1600" dirty="0" smtClean="0">
                  <a:solidFill>
                    <a:srgbClr val="FFFFFE"/>
                  </a:solidFill>
                  <a:latin typeface="Arial"/>
                </a:rPr>
                <a:t>ncrease of CPU for analysis trains, proportional decrease of chaotic</a:t>
              </a:r>
              <a:endParaRPr lang="en-US" sz="1600" dirty="0">
                <a:solidFill>
                  <a:srgbClr val="FFFFFE"/>
                </a:solidFill>
                <a:latin typeface="Arial"/>
              </a:endParaRPr>
            </a:p>
          </p:txBody>
        </p:sp>
      </p:grpSp>
    </p:spTree>
    <p:extLst>
      <p:ext uri="{BB962C8B-B14F-4D97-AF65-F5344CB8AC3E}">
        <p14:creationId xmlns:p14="http://schemas.microsoft.com/office/powerpoint/2010/main" val="20897583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7"/>
                                        </p:tgtEl>
                                        <p:attrNameLst>
                                          <p:attrName>ppt_x</p:attrName>
                                        </p:attrNameLst>
                                      </p:cBhvr>
                                      <p:tavLst>
                                        <p:tav tm="0">
                                          <p:val>
                                            <p:strVal val="ppt_x"/>
                                          </p:val>
                                        </p:tav>
                                        <p:tav tm="100000">
                                          <p:val>
                                            <p:strVal val="ppt_x"/>
                                          </p:val>
                                        </p:tav>
                                      </p:tavLst>
                                    </p:anim>
                                    <p:anim calcmode="lin" valueType="num">
                                      <p:cBhvr additive="base">
                                        <p:cTn id="13" dur="500"/>
                                        <p:tgtEl>
                                          <p:spTgt spid="7"/>
                                        </p:tgtEl>
                                        <p:attrNameLst>
                                          <p:attrName>ppt_y</p:attrName>
                                        </p:attrNameLst>
                                      </p:cBhvr>
                                      <p:tavLst>
                                        <p:tav tm="0">
                                          <p:val>
                                            <p:strVal val="ppt_y"/>
                                          </p:val>
                                        </p:tav>
                                        <p:tav tm="100000">
                                          <p:val>
                                            <p:strVal val="1+ppt_h/2"/>
                                          </p:val>
                                        </p:tav>
                                      </p:tavLst>
                                    </p:anim>
                                    <p:set>
                                      <p:cBhvr>
                                        <p:cTn id="14"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Ian.Bird@cern.ch</a:t>
            </a:r>
            <a:endParaRPr lang="en-US" dirty="0"/>
          </a:p>
        </p:txBody>
      </p:sp>
      <p:sp>
        <p:nvSpPr>
          <p:cNvPr id="3" name="Text Placeholder 2"/>
          <p:cNvSpPr>
            <a:spLocks noGrp="1"/>
          </p:cNvSpPr>
          <p:nvPr>
            <p:ph type="body" sz="quarter" idx="12"/>
          </p:nvPr>
        </p:nvSpPr>
        <p:spPr/>
        <p:txBody>
          <a:bodyPr/>
          <a:lstStyle/>
          <a:p>
            <a:r>
              <a:rPr lang="en-US" dirty="0" smtClean="0"/>
              <a:t>Resource pledges</a:t>
            </a:r>
            <a:endParaRPr lang="en-US" dirty="0"/>
          </a:p>
        </p:txBody>
      </p:sp>
      <p:sp>
        <p:nvSpPr>
          <p:cNvPr id="5" name="Slide Number Placeholder 4"/>
          <p:cNvSpPr>
            <a:spLocks noGrp="1"/>
          </p:cNvSpPr>
          <p:nvPr>
            <p:ph type="sldNum" sz="quarter" idx="17"/>
          </p:nvPr>
        </p:nvSpPr>
        <p:spPr/>
        <p:txBody>
          <a:bodyPr/>
          <a:lstStyle/>
          <a:p>
            <a:fld id="{BDA23336-5C51-4AB1-BEE6-DB5BC4505B23}" type="slidenum">
              <a:rPr lang="en-US" smtClean="0"/>
              <a:pPr/>
              <a:t>16</a:t>
            </a:fld>
            <a:endParaRPr lang="en-US"/>
          </a:p>
        </p:txBody>
      </p:sp>
    </p:spTree>
    <p:extLst>
      <p:ext uri="{BB962C8B-B14F-4D97-AF65-F5344CB8AC3E}">
        <p14:creationId xmlns:p14="http://schemas.microsoft.com/office/powerpoint/2010/main" val="215079548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GB" dirty="0" smtClean="0"/>
              <a:t>Has implications for resources in 2012</a:t>
            </a:r>
          </a:p>
          <a:p>
            <a:pPr lvl="1"/>
            <a:r>
              <a:rPr lang="en-GB" dirty="0" smtClean="0"/>
              <a:t>~20% more data than original plan</a:t>
            </a:r>
          </a:p>
          <a:p>
            <a:r>
              <a:rPr lang="en-GB" dirty="0" smtClean="0"/>
              <a:t>Additional resources unlikely?</a:t>
            </a:r>
          </a:p>
          <a:p>
            <a:pPr lvl="1"/>
            <a:r>
              <a:rPr lang="en-GB" dirty="0" smtClean="0"/>
              <a:t>Tier 0 – no additional resources</a:t>
            </a:r>
          </a:p>
          <a:p>
            <a:pPr lvl="1"/>
            <a:r>
              <a:rPr lang="en-GB" dirty="0" smtClean="0"/>
              <a:t>Unlikely at most Tier 1 and Tier 2 sites</a:t>
            </a:r>
          </a:p>
          <a:p>
            <a:pPr lvl="2"/>
            <a:r>
              <a:rPr lang="en-GB" dirty="0" smtClean="0"/>
              <a:t>Except limited number of sites where early installations of 2013 pledges may be available</a:t>
            </a:r>
          </a:p>
          <a:p>
            <a:endParaRPr lang="en-GB" dirty="0" smtClean="0"/>
          </a:p>
          <a:p>
            <a:pPr lvl="1"/>
            <a:endParaRPr lang="en-GB" dirty="0"/>
          </a:p>
        </p:txBody>
      </p:sp>
      <p:sp>
        <p:nvSpPr>
          <p:cNvPr id="2" name="Title 1"/>
          <p:cNvSpPr>
            <a:spLocks noGrp="1"/>
          </p:cNvSpPr>
          <p:nvPr>
            <p:ph type="title"/>
          </p:nvPr>
        </p:nvSpPr>
        <p:spPr/>
        <p:txBody>
          <a:bodyPr/>
          <a:lstStyle/>
          <a:p>
            <a:r>
              <a:rPr lang="en-GB" dirty="0" smtClean="0"/>
              <a:t>Extended run 2012</a:t>
            </a:r>
            <a:endParaRPr lang="en-GB" dirty="0"/>
          </a:p>
        </p:txBody>
      </p:sp>
    </p:spTree>
    <p:extLst>
      <p:ext uri="{BB962C8B-B14F-4D97-AF65-F5344CB8AC3E}">
        <p14:creationId xmlns:p14="http://schemas.microsoft.com/office/powerpoint/2010/main" val="302575045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a:bodyPr>
          <a:lstStyle/>
          <a:p>
            <a:r>
              <a:rPr lang="en-GB" dirty="0" smtClean="0"/>
              <a:t>Extended 2012 run also has implications for 2013</a:t>
            </a:r>
          </a:p>
          <a:p>
            <a:r>
              <a:rPr lang="en-GB" dirty="0" smtClean="0"/>
              <a:t>Requests </a:t>
            </a:r>
            <a:r>
              <a:rPr lang="en-GB" dirty="0" smtClean="0"/>
              <a:t>for 2013 </a:t>
            </a:r>
            <a:r>
              <a:rPr lang="en-GB" dirty="0" smtClean="0"/>
              <a:t>have </a:t>
            </a:r>
            <a:r>
              <a:rPr lang="en-GB" dirty="0" smtClean="0"/>
              <a:t>been revised to take this into account</a:t>
            </a:r>
            <a:endParaRPr lang="en-GB" dirty="0"/>
          </a:p>
          <a:p>
            <a:r>
              <a:rPr lang="en-GB" dirty="0" smtClean="0"/>
              <a:t>2014 </a:t>
            </a:r>
            <a:r>
              <a:rPr lang="en-GB" dirty="0"/>
              <a:t>requests close to the 2013 revised </a:t>
            </a:r>
            <a:r>
              <a:rPr lang="en-GB" dirty="0" smtClean="0"/>
              <a:t>requests </a:t>
            </a:r>
          </a:p>
          <a:p>
            <a:pPr lvl="1"/>
            <a:r>
              <a:rPr lang="en-GB" dirty="0" smtClean="0"/>
              <a:t>some </a:t>
            </a:r>
            <a:r>
              <a:rPr lang="en-GB" dirty="0"/>
              <a:t>slight increases needed for analysis work and simulation</a:t>
            </a:r>
          </a:p>
          <a:p>
            <a:r>
              <a:rPr lang="en-GB" dirty="0" smtClean="0"/>
              <a:t>Full scale computing </a:t>
            </a:r>
            <a:r>
              <a:rPr lang="en-GB" dirty="0"/>
              <a:t>activities in LS1:</a:t>
            </a:r>
          </a:p>
          <a:p>
            <a:pPr lvl="1"/>
            <a:r>
              <a:rPr lang="en-GB" dirty="0" smtClean="0"/>
              <a:t>Analysis…</a:t>
            </a:r>
          </a:p>
          <a:p>
            <a:pPr lvl="1"/>
            <a:r>
              <a:rPr lang="en-GB" dirty="0" smtClean="0"/>
              <a:t>Full </a:t>
            </a:r>
            <a:r>
              <a:rPr lang="en-GB" dirty="0"/>
              <a:t>re-</a:t>
            </a:r>
            <a:r>
              <a:rPr lang="en-GB" dirty="0" err="1"/>
              <a:t>processings</a:t>
            </a:r>
            <a:r>
              <a:rPr lang="en-GB" dirty="0"/>
              <a:t> of complete 2010-12 data</a:t>
            </a:r>
          </a:p>
          <a:p>
            <a:pPr lvl="1"/>
            <a:r>
              <a:rPr lang="en-GB" dirty="0"/>
              <a:t>Simulations needed for 2015 at higher </a:t>
            </a:r>
            <a:r>
              <a:rPr lang="en-GB" dirty="0" smtClean="0"/>
              <a:t>energy</a:t>
            </a:r>
            <a:endParaRPr lang="en-GB" dirty="0"/>
          </a:p>
        </p:txBody>
      </p:sp>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18</a:t>
            </a:fld>
            <a:endParaRPr lang="en-US" dirty="0"/>
          </a:p>
        </p:txBody>
      </p:sp>
      <p:sp>
        <p:nvSpPr>
          <p:cNvPr id="5" name="Title 4"/>
          <p:cNvSpPr>
            <a:spLocks noGrp="1"/>
          </p:cNvSpPr>
          <p:nvPr>
            <p:ph type="title"/>
          </p:nvPr>
        </p:nvSpPr>
        <p:spPr/>
        <p:txBody>
          <a:bodyPr/>
          <a:lstStyle/>
          <a:p>
            <a:r>
              <a:rPr lang="en-GB" dirty="0" smtClean="0"/>
              <a:t>2013 + 2014 (LS1)</a:t>
            </a:r>
            <a:endParaRPr lang="en-GB" dirty="0"/>
          </a:p>
        </p:txBody>
      </p:sp>
    </p:spTree>
    <p:extLst>
      <p:ext uri="{BB962C8B-B14F-4D97-AF65-F5344CB8AC3E}">
        <p14:creationId xmlns:p14="http://schemas.microsoft.com/office/powerpoint/2010/main" val="33874424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4509120"/>
            <a:ext cx="8382000" cy="1800200"/>
          </a:xfrm>
        </p:spPr>
        <p:txBody>
          <a:bodyPr>
            <a:normAutofit fontScale="77500" lnSpcReduction="20000"/>
          </a:bodyPr>
          <a:lstStyle/>
          <a:p>
            <a:r>
              <a:rPr lang="en-GB" dirty="0" smtClean="0"/>
              <a:t>2013: requirements as Approved by the RRB in April</a:t>
            </a:r>
          </a:p>
          <a:p>
            <a:pPr lvl="1"/>
            <a:r>
              <a:rPr lang="en-GB" dirty="0" smtClean="0"/>
              <a:t>This does not reflect the recently updated requirements – REBUS will be updated following this meeting</a:t>
            </a:r>
          </a:p>
          <a:p>
            <a:r>
              <a:rPr lang="en-GB" dirty="0" smtClean="0"/>
              <a:t>This reflects the current state of the pledges: not complete for 2014</a:t>
            </a:r>
            <a:endParaRPr lang="en-GB" dirty="0"/>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19</a:t>
            </a:fld>
            <a:endParaRPr lang="en-US" dirty="0">
              <a:solidFill>
                <a:prstClr val="black">
                  <a:tint val="75000"/>
                </a:prstClr>
              </a:solidFill>
              <a:latin typeface="Calibri"/>
            </a:endParaRPr>
          </a:p>
        </p:txBody>
      </p:sp>
      <p:sp>
        <p:nvSpPr>
          <p:cNvPr id="5" name="Title 4"/>
          <p:cNvSpPr>
            <a:spLocks noGrp="1"/>
          </p:cNvSpPr>
          <p:nvPr>
            <p:ph type="title"/>
          </p:nvPr>
        </p:nvSpPr>
        <p:spPr/>
        <p:txBody>
          <a:bodyPr>
            <a:normAutofit/>
          </a:bodyPr>
          <a:lstStyle/>
          <a:p>
            <a:r>
              <a:rPr lang="en-GB" sz="3600" dirty="0" smtClean="0"/>
              <a:t>Balance of pledge/requirements 2013-14</a:t>
            </a:r>
            <a:endParaRPr lang="en-GB" sz="3600" dirty="0"/>
          </a:p>
        </p:txBody>
      </p:sp>
      <p:pic>
        <p:nvPicPr>
          <p:cNvPr id="12" name="Picture 11" descr="Screen Shot 2012-10-19 at 16.36.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8720"/>
            <a:ext cx="9144000" cy="1670695"/>
          </a:xfrm>
          <a:prstGeom prst="rect">
            <a:avLst/>
          </a:prstGeom>
        </p:spPr>
      </p:pic>
      <p:pic>
        <p:nvPicPr>
          <p:cNvPr id="13" name="Picture 12" descr="Screen Shot 2012-10-19 at 16.39.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93" y="2780928"/>
            <a:ext cx="9144000" cy="1605315"/>
          </a:xfrm>
          <a:prstGeom prst="rect">
            <a:avLst/>
          </a:prstGeom>
        </p:spPr>
      </p:pic>
      <p:sp>
        <p:nvSpPr>
          <p:cNvPr id="6" name="Rectangle 5"/>
          <p:cNvSpPr/>
          <p:nvPr/>
        </p:nvSpPr>
        <p:spPr>
          <a:xfrm>
            <a:off x="2483768" y="6165304"/>
            <a:ext cx="5256584"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dirty="0"/>
              <a:t>http://</a:t>
            </a:r>
            <a:r>
              <a:rPr lang="en-GB" dirty="0" err="1"/>
              <a:t>wlcg-rebus.cern.ch</a:t>
            </a:r>
            <a:r>
              <a:rPr lang="en-GB" dirty="0"/>
              <a:t>/apps/pledges/summary/</a:t>
            </a:r>
          </a:p>
        </p:txBody>
      </p:sp>
    </p:spTree>
    <p:extLst>
      <p:ext uri="{BB962C8B-B14F-4D97-AF65-F5344CB8AC3E}">
        <p14:creationId xmlns:p14="http://schemas.microsoft.com/office/powerpoint/2010/main" val="41993182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US" dirty="0" smtClean="0"/>
              <a:t>WLCG Collaboration &amp; </a:t>
            </a:r>
            <a:r>
              <a:rPr lang="en-US" dirty="0" err="1" smtClean="0"/>
              <a:t>MoU</a:t>
            </a:r>
            <a:r>
              <a:rPr lang="en-US" dirty="0" smtClean="0"/>
              <a:t> status</a:t>
            </a:r>
          </a:p>
          <a:p>
            <a:r>
              <a:rPr lang="en-US" dirty="0" smtClean="0"/>
              <a:t>WLCG status and usage</a:t>
            </a:r>
          </a:p>
          <a:p>
            <a:r>
              <a:rPr lang="en-US" dirty="0" smtClean="0"/>
              <a:t>Metrics reporting</a:t>
            </a:r>
          </a:p>
          <a:p>
            <a:r>
              <a:rPr lang="en-US" dirty="0" smtClean="0"/>
              <a:t>Resource pledges</a:t>
            </a:r>
          </a:p>
          <a:p>
            <a:r>
              <a:rPr lang="en-US" dirty="0" smtClean="0"/>
              <a:t>Funding &amp; expenditure for WLCG at CERN</a:t>
            </a:r>
          </a:p>
          <a:p>
            <a:r>
              <a:rPr lang="en-US" dirty="0" smtClean="0"/>
              <a:t>Planning &amp; evolution</a:t>
            </a:r>
          </a:p>
        </p:txBody>
      </p:sp>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2</a:t>
            </a:fld>
            <a:endParaRPr lang="en-US" dirty="0"/>
          </a:p>
        </p:txBody>
      </p:sp>
      <p:sp>
        <p:nvSpPr>
          <p:cNvPr id="5" name="Title 4"/>
          <p:cNvSpPr>
            <a:spLocks noGrp="1"/>
          </p:cNvSpPr>
          <p:nvPr>
            <p:ph type="title"/>
          </p:nvPr>
        </p:nvSpPr>
        <p:spPr/>
        <p:txBody>
          <a:bodyPr/>
          <a:lstStyle/>
          <a:p>
            <a:r>
              <a:rPr lang="en-US" dirty="0" smtClean="0"/>
              <a:t>Outline</a:t>
            </a:r>
            <a:endParaRPr lang="en-US" dirty="0"/>
          </a:p>
        </p:txBody>
      </p:sp>
    </p:spTree>
    <p:extLst>
      <p:ext uri="{BB962C8B-B14F-4D97-AF65-F5344CB8AC3E}">
        <p14:creationId xmlns:p14="http://schemas.microsoft.com/office/powerpoint/2010/main" val="4196399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4149080"/>
            <a:ext cx="8382000" cy="1977083"/>
          </a:xfrm>
        </p:spPr>
        <p:txBody>
          <a:bodyPr/>
          <a:lstStyle/>
          <a:p>
            <a:r>
              <a:rPr lang="en-GB" dirty="0" smtClean="0"/>
              <a:t>This is the current situation for 2013</a:t>
            </a:r>
          </a:p>
          <a:p>
            <a:pPr lvl="1"/>
            <a:r>
              <a:rPr lang="en-GB" dirty="0" smtClean="0"/>
              <a:t>Scrutinised values change the overall picture only slightly</a:t>
            </a:r>
            <a:endParaRPr lang="en-GB" dirty="0"/>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20</a:t>
            </a:fld>
            <a:endParaRPr lang="en-US" dirty="0">
              <a:solidFill>
                <a:prstClr val="black">
                  <a:tint val="75000"/>
                </a:prstClr>
              </a:solidFill>
              <a:latin typeface="Calibri"/>
            </a:endParaRPr>
          </a:p>
        </p:txBody>
      </p:sp>
      <p:sp>
        <p:nvSpPr>
          <p:cNvPr id="6" name="Title 5"/>
          <p:cNvSpPr>
            <a:spLocks noGrp="1"/>
          </p:cNvSpPr>
          <p:nvPr>
            <p:ph type="title"/>
          </p:nvPr>
        </p:nvSpPr>
        <p:spPr>
          <a:xfrm>
            <a:off x="762000" y="0"/>
            <a:ext cx="8202488" cy="762000"/>
          </a:xfrm>
        </p:spPr>
        <p:txBody>
          <a:bodyPr>
            <a:normAutofit fontScale="90000"/>
          </a:bodyPr>
          <a:lstStyle/>
          <a:p>
            <a:r>
              <a:rPr lang="en-GB" dirty="0" smtClean="0"/>
              <a:t>Pledge balance </a:t>
            </a:r>
            <a:r>
              <a:rPr lang="en-GB" dirty="0" err="1" smtClean="0"/>
              <a:t>wrt</a:t>
            </a:r>
            <a:r>
              <a:rPr lang="en-GB" dirty="0" smtClean="0"/>
              <a:t> updated request</a:t>
            </a:r>
            <a:endParaRPr lang="en-GB" dirty="0"/>
          </a:p>
        </p:txBody>
      </p:sp>
      <p:pic>
        <p:nvPicPr>
          <p:cNvPr id="7" name="Picture 6" descr="Tab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8676456" cy="1955512"/>
          </a:xfrm>
          <a:prstGeom prst="rect">
            <a:avLst/>
          </a:prstGeom>
        </p:spPr>
      </p:pic>
    </p:spTree>
    <p:extLst>
      <p:ext uri="{BB962C8B-B14F-4D97-AF65-F5344CB8AC3E}">
        <p14:creationId xmlns:p14="http://schemas.microsoft.com/office/powerpoint/2010/main" val="363028530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91072" y="5445224"/>
            <a:ext cx="8352928" cy="122413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sp>
        <p:nvSpPr>
          <p:cNvPr id="2" name="Content Placeholder 1"/>
          <p:cNvSpPr>
            <a:spLocks noGrp="1"/>
          </p:cNvSpPr>
          <p:nvPr>
            <p:ph sz="half" idx="1"/>
          </p:nvPr>
        </p:nvSpPr>
        <p:spPr>
          <a:xfrm>
            <a:off x="685800" y="914400"/>
            <a:ext cx="8382000" cy="5610944"/>
          </a:xfrm>
        </p:spPr>
        <p:txBody>
          <a:bodyPr>
            <a:normAutofit fontScale="85000" lnSpcReduction="20000"/>
          </a:bodyPr>
          <a:lstStyle/>
          <a:p>
            <a:r>
              <a:rPr lang="en-GB" dirty="0" smtClean="0"/>
              <a:t>We have made some first estimates of the likely requirements in 2015</a:t>
            </a:r>
          </a:p>
          <a:p>
            <a:r>
              <a:rPr lang="en-GB" dirty="0" smtClean="0"/>
              <a:t>Significant uncertainties in the assumptions at the moment:</a:t>
            </a:r>
          </a:p>
          <a:p>
            <a:pPr lvl="1"/>
            <a:r>
              <a:rPr lang="en-GB" dirty="0" smtClean="0"/>
              <a:t>In particular, LHC running conditions and availability, implications for pile-up, </a:t>
            </a:r>
            <a:r>
              <a:rPr lang="en-GB" dirty="0" err="1" smtClean="0"/>
              <a:t>etc</a:t>
            </a:r>
            <a:endParaRPr lang="en-GB" dirty="0" smtClean="0"/>
          </a:p>
          <a:p>
            <a:pPr lvl="1"/>
            <a:r>
              <a:rPr lang="en-GB" dirty="0" smtClean="0"/>
              <a:t>Physics drivers to increase trigger rates in order to fully exploit the capabilities of LHC and detectors</a:t>
            </a:r>
          </a:p>
          <a:p>
            <a:pPr lvl="2"/>
            <a:r>
              <a:rPr lang="en-GB" dirty="0" smtClean="0"/>
              <a:t>See LHCC report</a:t>
            </a:r>
          </a:p>
          <a:p>
            <a:r>
              <a:rPr lang="en-GB" dirty="0" smtClean="0"/>
              <a:t>Working assumption: resource levels in 2015 should match a continual growth model consistent with recent years</a:t>
            </a:r>
          </a:p>
          <a:p>
            <a:pPr lvl="1"/>
            <a:r>
              <a:rPr lang="en-GB" dirty="0" smtClean="0"/>
              <a:t>In 2009-12 we have seen growth in resources of ~30% /year </a:t>
            </a:r>
          </a:p>
          <a:p>
            <a:pPr marL="457200" lvl="1" indent="0">
              <a:buNone/>
            </a:pPr>
            <a:endParaRPr lang="en-GB" dirty="0" smtClean="0"/>
          </a:p>
          <a:p>
            <a:r>
              <a:rPr lang="en-GB" b="1" dirty="0" smtClean="0">
                <a:solidFill>
                  <a:schemeClr val="tx1"/>
                </a:solidFill>
              </a:rPr>
              <a:t>Absolutely essential that we maintain funding for the Tier 1 and 2 centres at a good level</a:t>
            </a:r>
          </a:p>
        </p:txBody>
      </p:sp>
      <p:sp>
        <p:nvSpPr>
          <p:cNvPr id="3" name="Footer Placeholder 2"/>
          <p:cNvSpPr>
            <a:spLocks noGrp="1"/>
          </p:cNvSpPr>
          <p:nvPr>
            <p:ph type="ftr" sz="quarter" idx="11"/>
          </p:nvPr>
        </p:nvSpPr>
        <p:spPr/>
        <p:txBody>
          <a:bodyPr/>
          <a:lstStyle/>
          <a:p>
            <a:r>
              <a:rPr lang="en-US" dirty="0" err="1"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21</a:t>
            </a:fld>
            <a:endParaRPr lang="en-US" dirty="0">
              <a:solidFill>
                <a:prstClr val="black">
                  <a:tint val="75000"/>
                </a:prstClr>
              </a:solidFill>
              <a:latin typeface="Calibri"/>
            </a:endParaRPr>
          </a:p>
        </p:txBody>
      </p:sp>
      <p:sp>
        <p:nvSpPr>
          <p:cNvPr id="5" name="Title 4"/>
          <p:cNvSpPr>
            <a:spLocks noGrp="1"/>
          </p:cNvSpPr>
          <p:nvPr>
            <p:ph type="title"/>
          </p:nvPr>
        </p:nvSpPr>
        <p:spPr/>
        <p:txBody>
          <a:bodyPr>
            <a:normAutofit/>
          </a:bodyPr>
          <a:lstStyle/>
          <a:p>
            <a:r>
              <a:rPr lang="en-GB" sz="3600" dirty="0" smtClean="0"/>
              <a:t>First look at resource needs for 2015</a:t>
            </a:r>
            <a:endParaRPr lang="en-GB" sz="3600" dirty="0"/>
          </a:p>
        </p:txBody>
      </p:sp>
    </p:spTree>
    <p:extLst>
      <p:ext uri="{BB962C8B-B14F-4D97-AF65-F5344CB8AC3E}">
        <p14:creationId xmlns:p14="http://schemas.microsoft.com/office/powerpoint/2010/main" val="133150690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Ian.Bird@cern.ch</a:t>
            </a:r>
            <a:endParaRPr lang="en-US" dirty="0"/>
          </a:p>
        </p:txBody>
      </p:sp>
      <p:sp>
        <p:nvSpPr>
          <p:cNvPr id="3" name="Text Placeholder 2"/>
          <p:cNvSpPr>
            <a:spLocks noGrp="1"/>
          </p:cNvSpPr>
          <p:nvPr>
            <p:ph type="body" sz="quarter" idx="12"/>
          </p:nvPr>
        </p:nvSpPr>
        <p:spPr/>
        <p:txBody>
          <a:bodyPr/>
          <a:lstStyle/>
          <a:p>
            <a:r>
              <a:rPr lang="en-US" dirty="0" smtClean="0"/>
              <a:t>Funding &amp; expenditure</a:t>
            </a:r>
            <a:endParaRPr lang="en-US" dirty="0"/>
          </a:p>
        </p:txBody>
      </p:sp>
      <p:sp>
        <p:nvSpPr>
          <p:cNvPr id="5" name="Slide Number Placeholder 4"/>
          <p:cNvSpPr>
            <a:spLocks noGrp="1"/>
          </p:cNvSpPr>
          <p:nvPr>
            <p:ph type="sldNum" sz="quarter" idx="17"/>
          </p:nvPr>
        </p:nvSpPr>
        <p:spPr/>
        <p:txBody>
          <a:bodyPr/>
          <a:lstStyle/>
          <a:p>
            <a:fld id="{BDA23336-5C51-4AB1-BEE6-DB5BC4505B23}" type="slidenum">
              <a:rPr lang="en-US" smtClean="0"/>
              <a:pPr/>
              <a:t>22</a:t>
            </a:fld>
            <a:endParaRPr lang="en-US"/>
          </a:p>
        </p:txBody>
      </p:sp>
    </p:spTree>
    <p:extLst>
      <p:ext uri="{BB962C8B-B14F-4D97-AF65-F5344CB8AC3E}">
        <p14:creationId xmlns:p14="http://schemas.microsoft.com/office/powerpoint/2010/main" val="176417267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en-US" dirty="0" smtClean="0"/>
              <a:t>Materials planning based on current LCG resource plan</a:t>
            </a:r>
          </a:p>
          <a:p>
            <a:pPr lvl="1"/>
            <a:r>
              <a:rPr lang="en-US" dirty="0" smtClean="0"/>
              <a:t>Currently understood accelerator schedule</a:t>
            </a:r>
          </a:p>
          <a:p>
            <a:pPr lvl="1"/>
            <a:r>
              <a:rPr lang="en-US" dirty="0" smtClean="0"/>
              <a:t>Provisional requirements evolve frequently – in particular “optimistic” assumption of needs in 2015 </a:t>
            </a:r>
            <a:r>
              <a:rPr lang="en-US" dirty="0" err="1" smtClean="0"/>
              <a:t>ff</a:t>
            </a:r>
            <a:endParaRPr lang="en-US" dirty="0" smtClean="0"/>
          </a:p>
          <a:p>
            <a:pPr lvl="1"/>
            <a:r>
              <a:rPr lang="en-US" dirty="0" smtClean="0"/>
              <a:t>Large uncertainties on some anticipated costs</a:t>
            </a:r>
          </a:p>
          <a:p>
            <a:r>
              <a:rPr lang="en-US" dirty="0" smtClean="0"/>
              <a:t>Personnel – plan kept up to date with APT planning tool used for cost estimates of current contracts, planned replacements, and on-going recruitment</a:t>
            </a:r>
          </a:p>
          <a:p>
            <a:r>
              <a:rPr lang="en-US" dirty="0" smtClean="0"/>
              <a:t>Impact for 2013 &amp; beyond:</a:t>
            </a:r>
          </a:p>
          <a:p>
            <a:pPr lvl="1"/>
            <a:r>
              <a:rPr lang="en-US" dirty="0" smtClean="0"/>
              <a:t>Personnel: balanced situation foreseen </a:t>
            </a:r>
          </a:p>
          <a:p>
            <a:pPr lvl="1"/>
            <a:r>
              <a:rPr lang="en-US" dirty="0" smtClean="0"/>
              <a:t>Materials: reasonably balanced given inherent uncertainties; rely on ability to carry-forward to manage delays (e.g. in CC consolidation, remote T0 costs)</a:t>
            </a:r>
          </a:p>
          <a:p>
            <a:pPr lvl="1"/>
            <a:endParaRPr lang="en-US" dirty="0" smtClean="0"/>
          </a:p>
          <a:p>
            <a:pPr lvl="1"/>
            <a:endParaRPr lang="en-US" dirty="0"/>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23</a:t>
            </a:fld>
            <a:endParaRPr lang="en-US" dirty="0">
              <a:solidFill>
                <a:prstClr val="black">
                  <a:tint val="75000"/>
                </a:prstClr>
              </a:solidFill>
              <a:latin typeface="Calibri"/>
            </a:endParaRPr>
          </a:p>
        </p:txBody>
      </p:sp>
      <p:sp>
        <p:nvSpPr>
          <p:cNvPr id="5" name="Title 4"/>
          <p:cNvSpPr>
            <a:spLocks noGrp="1"/>
          </p:cNvSpPr>
          <p:nvPr>
            <p:ph type="title"/>
          </p:nvPr>
        </p:nvSpPr>
        <p:spPr/>
        <p:txBody>
          <a:bodyPr>
            <a:noAutofit/>
          </a:bodyPr>
          <a:lstStyle/>
          <a:p>
            <a:r>
              <a:rPr lang="en-US" sz="3200" dirty="0" smtClean="0"/>
              <a:t>Funding &amp; expenditure for WLCG at CERN</a:t>
            </a:r>
            <a:endParaRPr lang="en-US" sz="3200" dirty="0"/>
          </a:p>
        </p:txBody>
      </p:sp>
    </p:spTree>
    <p:extLst>
      <p:ext uri="{BB962C8B-B14F-4D97-AF65-F5344CB8AC3E}">
        <p14:creationId xmlns:p14="http://schemas.microsoft.com/office/powerpoint/2010/main" val="94397644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GB"/>
          </a:p>
        </p:txBody>
      </p:sp>
      <p:sp>
        <p:nvSpPr>
          <p:cNvPr id="2" name="Footer Placeholder 1"/>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DA23336-5C51-4AB1-BEE6-DB5BC4505B23}" type="slidenum">
              <a:rPr lang="en-US" smtClean="0">
                <a:solidFill>
                  <a:prstClr val="black">
                    <a:tint val="75000"/>
                  </a:prstClr>
                </a:solidFill>
                <a:latin typeface="Calibri"/>
              </a:rPr>
              <a:pPr/>
              <a:t>24</a:t>
            </a:fld>
            <a:endParaRPr lang="en-US">
              <a:solidFill>
                <a:prstClr val="black">
                  <a:tint val="75000"/>
                </a:prstClr>
              </a:solidFill>
              <a:latin typeface="Calibri"/>
            </a:endParaRPr>
          </a:p>
        </p:txBody>
      </p:sp>
      <p:sp>
        <p:nvSpPr>
          <p:cNvPr id="6" name="Title 5"/>
          <p:cNvSpPr>
            <a:spLocks noGrp="1"/>
          </p:cNvSpPr>
          <p:nvPr>
            <p:ph type="title"/>
          </p:nvPr>
        </p:nvSpPr>
        <p:spPr/>
        <p:txBody>
          <a:bodyPr/>
          <a:lstStyle/>
          <a:p>
            <a:r>
              <a:rPr lang="en-US" dirty="0" smtClean="0"/>
              <a:t>WLCG funding and expenditure</a:t>
            </a:r>
            <a:endParaRPr lang="en-US"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1331640" y="764704"/>
            <a:ext cx="6840760" cy="6093296"/>
          </a:xfrm>
          <a:prstGeom prst="rect">
            <a:avLst/>
          </a:prstGeom>
          <a:noFill/>
          <a:ln>
            <a:noFill/>
          </a:ln>
        </p:spPr>
      </p:pic>
    </p:spTree>
    <p:extLst>
      <p:ext uri="{BB962C8B-B14F-4D97-AF65-F5344CB8AC3E}">
        <p14:creationId xmlns:p14="http://schemas.microsoft.com/office/powerpoint/2010/main" val="240010452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US" dirty="0" smtClean="0"/>
              <a:t>Impact for 2013 &amp; beyond:</a:t>
            </a:r>
          </a:p>
          <a:p>
            <a:pPr lvl="1"/>
            <a:r>
              <a:rPr lang="en-US" dirty="0" smtClean="0"/>
              <a:t>Personnel: balanced situation foreseen </a:t>
            </a:r>
          </a:p>
          <a:p>
            <a:pPr lvl="1"/>
            <a:r>
              <a:rPr lang="en-US" dirty="0" smtClean="0"/>
              <a:t>Materials: reasonable given inherent uncertainties; rely on ability to carry-forward to manage delays (e.g. in CC consolidation, remote T0 costs)</a:t>
            </a:r>
          </a:p>
          <a:p>
            <a:pPr lvl="2"/>
            <a:r>
              <a:rPr lang="en-US" sz="2400" dirty="0" smtClean="0"/>
              <a:t>As actual costs are clarified, balancing of the budget may mean that actual Tier 0 resources can not match the requests</a:t>
            </a: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25</a:t>
            </a:fld>
            <a:endParaRPr lang="en-US" dirty="0">
              <a:solidFill>
                <a:prstClr val="black">
                  <a:tint val="75000"/>
                </a:prstClr>
              </a:solidFill>
              <a:latin typeface="Calibri"/>
            </a:endParaRPr>
          </a:p>
        </p:txBody>
      </p:sp>
      <p:sp>
        <p:nvSpPr>
          <p:cNvPr id="5" name="Title 4"/>
          <p:cNvSpPr>
            <a:spLocks noGrp="1"/>
          </p:cNvSpPr>
          <p:nvPr>
            <p:ph type="title"/>
          </p:nvPr>
        </p:nvSpPr>
        <p:spPr/>
        <p:txBody>
          <a:bodyPr>
            <a:noAutofit/>
          </a:bodyPr>
          <a:lstStyle/>
          <a:p>
            <a:r>
              <a:rPr lang="en-US" sz="3200" dirty="0" smtClean="0"/>
              <a:t>Funding &amp; expenditure for WLCG at CERN</a:t>
            </a:r>
            <a:endParaRPr lang="en-US" sz="3200" dirty="0"/>
          </a:p>
        </p:txBody>
      </p:sp>
    </p:spTree>
    <p:extLst>
      <p:ext uri="{BB962C8B-B14F-4D97-AF65-F5344CB8AC3E}">
        <p14:creationId xmlns:p14="http://schemas.microsoft.com/office/powerpoint/2010/main" val="87716840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r>
              <a:rPr lang="en-US" dirty="0" smtClean="0"/>
              <a:t>Planning &amp; Evolution</a:t>
            </a:r>
            <a:endParaRPr lang="en-US" dirty="0"/>
          </a:p>
        </p:txBody>
      </p:sp>
    </p:spTree>
    <p:extLst>
      <p:ext uri="{BB962C8B-B14F-4D97-AF65-F5344CB8AC3E}">
        <p14:creationId xmlns:p14="http://schemas.microsoft.com/office/powerpoint/2010/main" val="399427597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en-GB" dirty="0" smtClean="0"/>
              <a:t>CERN CC – extension</a:t>
            </a:r>
          </a:p>
          <a:p>
            <a:pPr lvl="1"/>
            <a:r>
              <a:rPr lang="en-GB" dirty="0" smtClean="0"/>
              <a:t>Scheduled for completion Nov 2012 – still on track </a:t>
            </a:r>
          </a:p>
          <a:p>
            <a:pPr lvl="1"/>
            <a:r>
              <a:rPr lang="en-GB" dirty="0" smtClean="0"/>
              <a:t>Required for 2013 equipment installation</a:t>
            </a:r>
          </a:p>
          <a:p>
            <a:r>
              <a:rPr lang="en-GB" dirty="0" smtClean="0"/>
              <a:t>Wigner centre</a:t>
            </a:r>
          </a:p>
        </p:txBody>
      </p:sp>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27</a:t>
            </a:fld>
            <a:endParaRPr lang="en-US" dirty="0"/>
          </a:p>
        </p:txBody>
      </p:sp>
      <p:sp>
        <p:nvSpPr>
          <p:cNvPr id="5" name="Title 4"/>
          <p:cNvSpPr>
            <a:spLocks noGrp="1"/>
          </p:cNvSpPr>
          <p:nvPr>
            <p:ph type="title"/>
          </p:nvPr>
        </p:nvSpPr>
        <p:spPr/>
        <p:txBody>
          <a:bodyPr/>
          <a:lstStyle/>
          <a:p>
            <a:r>
              <a:rPr lang="en-GB" dirty="0" smtClean="0"/>
              <a:t>Tier 0 upgrades</a:t>
            </a:r>
            <a:endParaRPr lang="en-GB" dirty="0"/>
          </a:p>
        </p:txBody>
      </p:sp>
      <p:pic>
        <p:nvPicPr>
          <p:cNvPr id="6" name="Picture 3" descr="Wigner-DC.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843808" y="3093514"/>
            <a:ext cx="5724128" cy="3764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483706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dirty="0" smtClean="0">
                <a:latin typeface="Arial" charset="0"/>
              </a:rPr>
              <a:t>Evolution of Tier 0 - Wigner</a:t>
            </a:r>
            <a:endParaRPr lang="en-US" dirty="0">
              <a:latin typeface="Arial" charset="0"/>
            </a:endParaRPr>
          </a:p>
        </p:txBody>
      </p:sp>
      <p:pic>
        <p:nvPicPr>
          <p:cNvPr id="62467" name="Picture 3" descr="CERN-Hungary.jpe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57200" y="762000"/>
            <a:ext cx="8534400" cy="583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076655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lnSpcReduction="10000"/>
          </a:bodyPr>
          <a:lstStyle/>
          <a:p>
            <a:r>
              <a:rPr lang="en-GB" dirty="0" smtClean="0">
                <a:solidFill>
                  <a:schemeClr val="bg1">
                    <a:lumMod val="85000"/>
                  </a:schemeClr>
                </a:solidFill>
              </a:rPr>
              <a:t>CERN CC – extension</a:t>
            </a:r>
          </a:p>
          <a:p>
            <a:pPr lvl="1"/>
            <a:r>
              <a:rPr lang="en-GB" dirty="0" smtClean="0">
                <a:solidFill>
                  <a:schemeClr val="bg1">
                    <a:lumMod val="85000"/>
                  </a:schemeClr>
                </a:solidFill>
              </a:rPr>
              <a:t>Scheduled for completion Nov 2012 – still on track </a:t>
            </a:r>
          </a:p>
          <a:p>
            <a:pPr lvl="1"/>
            <a:r>
              <a:rPr lang="en-GB" dirty="0" smtClean="0">
                <a:solidFill>
                  <a:schemeClr val="bg1">
                    <a:lumMod val="85000"/>
                  </a:schemeClr>
                </a:solidFill>
              </a:rPr>
              <a:t>Required for 2013 equipment installation</a:t>
            </a:r>
          </a:p>
          <a:p>
            <a:r>
              <a:rPr lang="en-GB" dirty="0" smtClean="0"/>
              <a:t>Wigner centre</a:t>
            </a:r>
          </a:p>
          <a:p>
            <a:pPr lvl="1"/>
            <a:r>
              <a:rPr lang="en-GB" dirty="0" smtClean="0"/>
              <a:t>Site visit recently – progress on schedule </a:t>
            </a:r>
          </a:p>
          <a:p>
            <a:pPr lvl="1"/>
            <a:r>
              <a:rPr lang="en-GB" dirty="0" smtClean="0"/>
              <a:t>Expect to be able to test first installations in 2013</a:t>
            </a:r>
          </a:p>
          <a:p>
            <a:pPr lvl="1"/>
            <a:r>
              <a:rPr lang="en-GB" dirty="0" smtClean="0"/>
              <a:t>Networking CERN-Wigner (2x100 Gb): procurement </a:t>
            </a:r>
            <a:r>
              <a:rPr lang="en-GB" dirty="0" err="1" smtClean="0"/>
              <a:t>ongoing</a:t>
            </a:r>
            <a:endParaRPr lang="en-GB" dirty="0" smtClean="0"/>
          </a:p>
          <a:p>
            <a:pPr lvl="1"/>
            <a:r>
              <a:rPr lang="en-GB" dirty="0" smtClean="0"/>
              <a:t>Latency testing has been </a:t>
            </a:r>
            <a:r>
              <a:rPr lang="en-GB" dirty="0" err="1" smtClean="0"/>
              <a:t>ongoing</a:t>
            </a:r>
            <a:r>
              <a:rPr lang="en-GB" dirty="0" smtClean="0"/>
              <a:t> for several months</a:t>
            </a:r>
          </a:p>
          <a:p>
            <a:pPr lvl="2"/>
            <a:r>
              <a:rPr lang="en-GB" dirty="0" smtClean="0"/>
              <a:t>Fraction of </a:t>
            </a:r>
            <a:r>
              <a:rPr lang="en-GB" dirty="0" err="1" smtClean="0"/>
              <a:t>lxbatch</a:t>
            </a:r>
            <a:r>
              <a:rPr lang="en-GB" dirty="0" smtClean="0"/>
              <a:t> with 35 </a:t>
            </a:r>
            <a:r>
              <a:rPr lang="en-GB" dirty="0" err="1" smtClean="0"/>
              <a:t>ms</a:t>
            </a:r>
            <a:r>
              <a:rPr lang="en-GB" dirty="0" smtClean="0"/>
              <a:t> delay – no observed effects</a:t>
            </a:r>
            <a:endParaRPr lang="en-GB" dirty="0"/>
          </a:p>
        </p:txBody>
      </p:sp>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29</a:t>
            </a:fld>
            <a:endParaRPr lang="en-US" dirty="0"/>
          </a:p>
        </p:txBody>
      </p:sp>
      <p:sp>
        <p:nvSpPr>
          <p:cNvPr id="5" name="Title 4"/>
          <p:cNvSpPr>
            <a:spLocks noGrp="1"/>
          </p:cNvSpPr>
          <p:nvPr>
            <p:ph type="title"/>
          </p:nvPr>
        </p:nvSpPr>
        <p:spPr/>
        <p:txBody>
          <a:bodyPr/>
          <a:lstStyle/>
          <a:p>
            <a:r>
              <a:rPr lang="en-GB" dirty="0" smtClean="0"/>
              <a:t>Tier 0 upgrades</a:t>
            </a:r>
            <a:endParaRPr lang="en-GB" dirty="0"/>
          </a:p>
        </p:txBody>
      </p:sp>
    </p:spTree>
    <p:extLst>
      <p:ext uri="{BB962C8B-B14F-4D97-AF65-F5344CB8AC3E}">
        <p14:creationId xmlns:p14="http://schemas.microsoft.com/office/powerpoint/2010/main" val="427600331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grpSp>
        <p:nvGrpSpPr>
          <p:cNvPr id="2" name="Group 20"/>
          <p:cNvGrpSpPr>
            <a:grpSpLocks/>
          </p:cNvGrpSpPr>
          <p:nvPr/>
        </p:nvGrpSpPr>
        <p:grpSpPr bwMode="auto">
          <a:xfrm>
            <a:off x="4071937" y="5060950"/>
            <a:ext cx="2925763" cy="1768492"/>
            <a:chOff x="5577840" y="4512134"/>
            <a:chExt cx="3566160" cy="2440904"/>
          </a:xfrm>
        </p:grpSpPr>
        <p:pic>
          <p:nvPicPr>
            <p:cNvPr id="105498" name="Picture 18" descr="http://lyon2003.healthgrid.org/images/lyon.jpg"/>
            <p:cNvPicPr>
              <a:picLocks noChangeAspect="1" noChangeArrowheads="1"/>
            </p:cNvPicPr>
            <p:nvPr/>
          </p:nvPicPr>
          <p:blipFill>
            <a:blip r:embed="rId2" cstate="screen"/>
            <a:srcRect/>
            <a:stretch>
              <a:fillRect/>
            </a:stretch>
          </p:blipFill>
          <p:spPr bwMode="auto">
            <a:xfrm>
              <a:off x="5577840" y="4512134"/>
              <a:ext cx="3566160" cy="2345865"/>
            </a:xfrm>
            <a:prstGeom prst="rect">
              <a:avLst/>
            </a:prstGeom>
            <a:noFill/>
            <a:ln w="9525">
              <a:noFill/>
              <a:miter lim="800000"/>
              <a:headEnd/>
              <a:tailEnd/>
            </a:ln>
          </p:spPr>
        </p:pic>
        <p:sp>
          <p:nvSpPr>
            <p:cNvPr id="105499" name="TextBox 19"/>
            <p:cNvSpPr txBox="1">
              <a:spLocks noChangeArrowheads="1"/>
            </p:cNvSpPr>
            <p:nvPr/>
          </p:nvSpPr>
          <p:spPr bwMode="auto">
            <a:xfrm>
              <a:off x="6100287" y="6400799"/>
              <a:ext cx="2300253" cy="552239"/>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000" dirty="0">
                  <a:solidFill>
                    <a:srgbClr val="FFFF00"/>
                  </a:solidFill>
                  <a:latin typeface="Arial" charset="0"/>
                </a:rPr>
                <a:t>Lyon/CCIN2P3</a:t>
              </a:r>
            </a:p>
          </p:txBody>
        </p:sp>
      </p:grpSp>
      <p:pic>
        <p:nvPicPr>
          <p:cNvPr id="56322" name="Picture 2" descr="http://www.lsi.upc.es/~aofa05/pictures/barcelona1.jpg"/>
          <p:cNvPicPr>
            <a:picLocks noChangeAspect="1" noChangeArrowheads="1"/>
          </p:cNvPicPr>
          <p:nvPr/>
        </p:nvPicPr>
        <p:blipFill>
          <a:blip r:embed="rId3" cstate="screen"/>
          <a:srcRect/>
          <a:stretch>
            <a:fillRect/>
          </a:stretch>
        </p:blipFill>
        <p:spPr bwMode="auto">
          <a:xfrm>
            <a:off x="2231195" y="4748921"/>
            <a:ext cx="2144400" cy="2143248"/>
          </a:xfrm>
          <a:prstGeom prst="rect">
            <a:avLst/>
          </a:prstGeom>
          <a:noFill/>
        </p:spPr>
      </p:pic>
      <p:sp>
        <p:nvSpPr>
          <p:cNvPr id="46" name="TextBox 14"/>
          <p:cNvSpPr txBox="1">
            <a:spLocks noChangeArrowheads="1"/>
          </p:cNvSpPr>
          <p:nvPr/>
        </p:nvSpPr>
        <p:spPr bwMode="auto">
          <a:xfrm>
            <a:off x="2500301" y="6286520"/>
            <a:ext cx="1838965" cy="40011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000" dirty="0">
                <a:solidFill>
                  <a:srgbClr val="FFFF00"/>
                </a:solidFill>
                <a:latin typeface="Arial" charset="0"/>
              </a:rPr>
              <a:t>Barcelona/PIC</a:t>
            </a:r>
          </a:p>
        </p:txBody>
      </p:sp>
      <p:grpSp>
        <p:nvGrpSpPr>
          <p:cNvPr id="3" name="Group 46"/>
          <p:cNvGrpSpPr>
            <a:grpSpLocks/>
          </p:cNvGrpSpPr>
          <p:nvPr/>
        </p:nvGrpSpPr>
        <p:grpSpPr bwMode="auto">
          <a:xfrm>
            <a:off x="3" y="5075245"/>
            <a:ext cx="2574925" cy="1879667"/>
            <a:chOff x="2599373" y="3101886"/>
            <a:chExt cx="3359467" cy="2817418"/>
          </a:xfrm>
        </p:grpSpPr>
        <p:pic>
          <p:nvPicPr>
            <p:cNvPr id="105510" name="Picture 33" descr="http://www.clusterforum.org/images/karlsruhe/FZK_LUFT_min.jpg"/>
            <p:cNvPicPr>
              <a:picLocks noChangeAspect="1" noChangeArrowheads="1"/>
            </p:cNvPicPr>
            <p:nvPr/>
          </p:nvPicPr>
          <p:blipFill>
            <a:blip r:embed="rId4" cstate="screen"/>
            <a:srcRect/>
            <a:stretch>
              <a:fillRect/>
            </a:stretch>
          </p:blipFill>
          <p:spPr bwMode="auto">
            <a:xfrm>
              <a:off x="2599373" y="3101886"/>
              <a:ext cx="3359467" cy="2672169"/>
            </a:xfrm>
            <a:prstGeom prst="rect">
              <a:avLst/>
            </a:prstGeom>
            <a:noFill/>
            <a:ln w="9525">
              <a:noFill/>
              <a:miter lim="800000"/>
              <a:headEnd/>
              <a:tailEnd/>
            </a:ln>
          </p:spPr>
        </p:pic>
        <p:sp>
          <p:nvSpPr>
            <p:cNvPr id="105511" name="TextBox 44"/>
            <p:cNvSpPr txBox="1">
              <a:spLocks noChangeArrowheads="1"/>
            </p:cNvSpPr>
            <p:nvPr/>
          </p:nvSpPr>
          <p:spPr bwMode="auto">
            <a:xfrm>
              <a:off x="3368040" y="5227318"/>
              <a:ext cx="1646362" cy="691986"/>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400" dirty="0" smtClean="0">
                  <a:solidFill>
                    <a:srgbClr val="FFFF00"/>
                  </a:solidFill>
                  <a:latin typeface="Arial" charset="0"/>
                </a:rPr>
                <a:t>De-FZK</a:t>
              </a:r>
              <a:endParaRPr lang="en-GB" sz="2400" dirty="0">
                <a:solidFill>
                  <a:srgbClr val="FFFF00"/>
                </a:solidFill>
                <a:latin typeface="Arial" charset="0"/>
              </a:endParaRPr>
            </a:p>
          </p:txBody>
        </p:sp>
      </p:grpSp>
      <p:grpSp>
        <p:nvGrpSpPr>
          <p:cNvPr id="4" name="Group 39"/>
          <p:cNvGrpSpPr>
            <a:grpSpLocks/>
          </p:cNvGrpSpPr>
          <p:nvPr/>
        </p:nvGrpSpPr>
        <p:grpSpPr bwMode="auto">
          <a:xfrm>
            <a:off x="0" y="3571882"/>
            <a:ext cx="2336654" cy="2010405"/>
            <a:chOff x="3300413" y="2512730"/>
            <a:chExt cx="2835696" cy="2297244"/>
          </a:xfrm>
        </p:grpSpPr>
        <p:pic>
          <p:nvPicPr>
            <p:cNvPr id="105508" name="Picture 29" descr="http://www-lc.fnal.gov/lcws2000/fnal99_906_8.jpg"/>
            <p:cNvPicPr>
              <a:picLocks noChangeAspect="1" noChangeArrowheads="1"/>
            </p:cNvPicPr>
            <p:nvPr/>
          </p:nvPicPr>
          <p:blipFill>
            <a:blip r:embed="rId5" cstate="screen"/>
            <a:srcRect/>
            <a:stretch>
              <a:fillRect/>
            </a:stretch>
          </p:blipFill>
          <p:spPr bwMode="auto">
            <a:xfrm>
              <a:off x="3300413" y="2512730"/>
              <a:ext cx="2810827" cy="2247547"/>
            </a:xfrm>
            <a:prstGeom prst="rect">
              <a:avLst/>
            </a:prstGeom>
            <a:noFill/>
            <a:ln w="9525">
              <a:noFill/>
              <a:miter lim="800000"/>
              <a:headEnd/>
              <a:tailEnd/>
            </a:ln>
          </p:spPr>
        </p:pic>
        <p:sp>
          <p:nvSpPr>
            <p:cNvPr id="105509" name="TextBox 38"/>
            <p:cNvSpPr txBox="1">
              <a:spLocks noChangeArrowheads="1"/>
            </p:cNvSpPr>
            <p:nvPr/>
          </p:nvSpPr>
          <p:spPr bwMode="auto">
            <a:xfrm>
              <a:off x="4312920" y="4282440"/>
              <a:ext cx="1823189" cy="527534"/>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400" dirty="0" smtClean="0">
                  <a:solidFill>
                    <a:srgbClr val="FFFF00"/>
                  </a:solidFill>
                  <a:latin typeface="Arial" charset="0"/>
                </a:rPr>
                <a:t>US-FNAL</a:t>
              </a:r>
              <a:endParaRPr lang="en-GB" sz="2400" dirty="0">
                <a:solidFill>
                  <a:srgbClr val="FFFF00"/>
                </a:solidFill>
                <a:latin typeface="Arial" charset="0"/>
              </a:endParaRPr>
            </a:p>
          </p:txBody>
        </p:sp>
      </p:grpSp>
      <p:grpSp>
        <p:nvGrpSpPr>
          <p:cNvPr id="5" name="Group 38"/>
          <p:cNvGrpSpPr>
            <a:grpSpLocks/>
          </p:cNvGrpSpPr>
          <p:nvPr/>
        </p:nvGrpSpPr>
        <p:grpSpPr bwMode="auto">
          <a:xfrm>
            <a:off x="0" y="1889125"/>
            <a:ext cx="1768475" cy="1812974"/>
            <a:chOff x="0" y="1889760"/>
            <a:chExt cx="1539875" cy="1609725"/>
          </a:xfrm>
        </p:grpSpPr>
        <p:pic>
          <p:nvPicPr>
            <p:cNvPr id="105506" name="Picture 10" descr="Canada"/>
            <p:cNvPicPr>
              <a:picLocks noChangeAspect="1" noChangeArrowheads="1"/>
            </p:cNvPicPr>
            <p:nvPr/>
          </p:nvPicPr>
          <p:blipFill>
            <a:blip r:embed="rId6" cstate="screen"/>
            <a:srcRect/>
            <a:stretch>
              <a:fillRect/>
            </a:stretch>
          </p:blipFill>
          <p:spPr bwMode="auto">
            <a:xfrm>
              <a:off x="0" y="1889760"/>
              <a:ext cx="1539875" cy="1609725"/>
            </a:xfrm>
            <a:prstGeom prst="rect">
              <a:avLst/>
            </a:prstGeom>
            <a:noFill/>
            <a:ln w="9525">
              <a:noFill/>
              <a:miter lim="800000"/>
              <a:headEnd/>
              <a:tailEnd/>
            </a:ln>
          </p:spPr>
        </p:pic>
        <p:sp>
          <p:nvSpPr>
            <p:cNvPr id="105507" name="TextBox 11"/>
            <p:cNvSpPr txBox="1">
              <a:spLocks noChangeArrowheads="1"/>
            </p:cNvSpPr>
            <p:nvPr/>
          </p:nvSpPr>
          <p:spPr bwMode="auto">
            <a:xfrm>
              <a:off x="186583" y="2242135"/>
              <a:ext cx="920107" cy="573872"/>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dirty="0" smtClean="0">
                  <a:solidFill>
                    <a:srgbClr val="FFFF00"/>
                  </a:solidFill>
                  <a:latin typeface="Arial" charset="0"/>
                </a:rPr>
                <a:t>Ca-</a:t>
              </a:r>
              <a:br>
                <a:rPr lang="en-GB" dirty="0" smtClean="0">
                  <a:solidFill>
                    <a:srgbClr val="FFFF00"/>
                  </a:solidFill>
                  <a:latin typeface="Arial" charset="0"/>
                </a:rPr>
              </a:br>
              <a:r>
                <a:rPr lang="en-GB" dirty="0" smtClean="0">
                  <a:solidFill>
                    <a:srgbClr val="FFFF00"/>
                  </a:solidFill>
                  <a:latin typeface="Arial" charset="0"/>
                </a:rPr>
                <a:t>TRIUMF</a:t>
              </a:r>
              <a:endParaRPr lang="en-GB" dirty="0">
                <a:solidFill>
                  <a:srgbClr val="FFFF00"/>
                </a:solidFill>
                <a:latin typeface="Arial" charset="0"/>
              </a:endParaRPr>
            </a:p>
          </p:txBody>
        </p:sp>
      </p:grpSp>
      <p:grpSp>
        <p:nvGrpSpPr>
          <p:cNvPr id="6" name="Group 26"/>
          <p:cNvGrpSpPr>
            <a:grpSpLocks/>
          </p:cNvGrpSpPr>
          <p:nvPr/>
        </p:nvGrpSpPr>
        <p:grpSpPr bwMode="auto">
          <a:xfrm>
            <a:off x="6215074" y="1071552"/>
            <a:ext cx="2928926" cy="3142279"/>
            <a:chOff x="5983391" y="1133118"/>
            <a:chExt cx="3160609" cy="3459469"/>
          </a:xfrm>
        </p:grpSpPr>
        <p:pic>
          <p:nvPicPr>
            <p:cNvPr id="105504" name="Picture 21"/>
            <p:cNvPicPr>
              <a:picLocks noChangeAspect="1" noChangeArrowheads="1"/>
            </p:cNvPicPr>
            <p:nvPr/>
          </p:nvPicPr>
          <p:blipFill>
            <a:blip r:embed="rId7" cstate="screen"/>
            <a:srcRect/>
            <a:stretch>
              <a:fillRect/>
            </a:stretch>
          </p:blipFill>
          <p:spPr bwMode="auto">
            <a:xfrm>
              <a:off x="5983391" y="1133118"/>
              <a:ext cx="3160609" cy="3331210"/>
            </a:xfrm>
            <a:prstGeom prst="rect">
              <a:avLst/>
            </a:prstGeom>
            <a:noFill/>
            <a:ln w="9525">
              <a:noFill/>
              <a:miter lim="800000"/>
              <a:headEnd/>
              <a:tailEnd/>
            </a:ln>
          </p:spPr>
        </p:pic>
        <p:sp>
          <p:nvSpPr>
            <p:cNvPr id="105505" name="TextBox 25"/>
            <p:cNvSpPr txBox="1">
              <a:spLocks noChangeArrowheads="1"/>
            </p:cNvSpPr>
            <p:nvPr/>
          </p:nvSpPr>
          <p:spPr bwMode="auto">
            <a:xfrm>
              <a:off x="7239000" y="4084320"/>
              <a:ext cx="1140287" cy="50826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400" dirty="0" smtClean="0">
                  <a:solidFill>
                    <a:srgbClr val="FFFF00"/>
                  </a:solidFill>
                  <a:latin typeface="Arial" charset="0"/>
                </a:rPr>
                <a:t>NDGF</a:t>
              </a:r>
              <a:endParaRPr lang="en-GB" sz="2400" dirty="0">
                <a:solidFill>
                  <a:srgbClr val="FFFF00"/>
                </a:solidFill>
                <a:latin typeface="Arial" charset="0"/>
              </a:endParaRPr>
            </a:p>
          </p:txBody>
        </p:sp>
      </p:grpSp>
      <p:grpSp>
        <p:nvGrpSpPr>
          <p:cNvPr id="7" name="Group 5"/>
          <p:cNvGrpSpPr>
            <a:grpSpLocks/>
          </p:cNvGrpSpPr>
          <p:nvPr/>
        </p:nvGrpSpPr>
        <p:grpSpPr bwMode="auto">
          <a:xfrm>
            <a:off x="3" y="2"/>
            <a:ext cx="2073275" cy="1890401"/>
            <a:chOff x="0" y="0"/>
            <a:chExt cx="3455140" cy="2403650"/>
          </a:xfrm>
        </p:grpSpPr>
        <p:pic>
          <p:nvPicPr>
            <p:cNvPr id="105502" name="Picture 2" descr="http://nfajw.files.wordpress.com/2008/09/cern1.jpg"/>
            <p:cNvPicPr>
              <a:picLocks noChangeAspect="1" noChangeArrowheads="1"/>
            </p:cNvPicPr>
            <p:nvPr/>
          </p:nvPicPr>
          <p:blipFill>
            <a:blip r:embed="rId8" cstate="screen"/>
            <a:srcRect/>
            <a:stretch>
              <a:fillRect/>
            </a:stretch>
          </p:blipFill>
          <p:spPr bwMode="auto">
            <a:xfrm>
              <a:off x="0" y="0"/>
              <a:ext cx="3455140" cy="2363677"/>
            </a:xfrm>
            <a:prstGeom prst="rect">
              <a:avLst/>
            </a:prstGeom>
            <a:noFill/>
            <a:ln w="9525">
              <a:noFill/>
              <a:miter lim="800000"/>
              <a:headEnd/>
              <a:tailEnd/>
            </a:ln>
          </p:spPr>
        </p:pic>
        <p:sp>
          <p:nvSpPr>
            <p:cNvPr id="105503" name="TextBox 4"/>
            <p:cNvSpPr txBox="1">
              <a:spLocks noChangeArrowheads="1"/>
            </p:cNvSpPr>
            <p:nvPr/>
          </p:nvSpPr>
          <p:spPr bwMode="auto">
            <a:xfrm>
              <a:off x="952366" y="1816642"/>
              <a:ext cx="1763676" cy="587008"/>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400" dirty="0">
                  <a:solidFill>
                    <a:srgbClr val="FFFF00"/>
                  </a:solidFill>
                  <a:latin typeface="Arial" charset="0"/>
                </a:rPr>
                <a:t>CERN</a:t>
              </a:r>
            </a:p>
          </p:txBody>
        </p:sp>
      </p:grpSp>
      <p:sp>
        <p:nvSpPr>
          <p:cNvPr id="105480" name="AutoShape 14" descr="City of Lyon"/>
          <p:cNvSpPr>
            <a:spLocks noChangeAspect="1" noChangeArrowheads="1"/>
          </p:cNvSpPr>
          <p:nvPr/>
        </p:nvSpPr>
        <p:spPr bwMode="auto">
          <a:xfrm>
            <a:off x="176213" y="-182563"/>
            <a:ext cx="304800" cy="304801"/>
          </a:xfrm>
          <a:prstGeom prst="rect">
            <a:avLst/>
          </a:prstGeom>
          <a:noFill/>
          <a:ln w="9525">
            <a:noFill/>
            <a:miter lim="800000"/>
            <a:headEnd/>
            <a:tailEnd/>
          </a:ln>
        </p:spPr>
        <p:txBody>
          <a:bodyPr/>
          <a:lstStyle/>
          <a:p>
            <a:pPr eaLnBrk="0" fontAlgn="base" hangingPunct="0">
              <a:spcBef>
                <a:spcPct val="0"/>
              </a:spcBef>
              <a:spcAft>
                <a:spcPct val="0"/>
              </a:spcAft>
            </a:pPr>
            <a:endParaRPr lang="en-GB" sz="2400">
              <a:solidFill>
                <a:srgbClr val="000000"/>
              </a:solidFill>
              <a:latin typeface="Arial" charset="0"/>
            </a:endParaRPr>
          </a:p>
        </p:txBody>
      </p:sp>
      <p:sp>
        <p:nvSpPr>
          <p:cNvPr id="105481" name="AutoShape 16" descr="City of Lyon"/>
          <p:cNvSpPr>
            <a:spLocks noChangeAspect="1" noChangeArrowheads="1"/>
          </p:cNvSpPr>
          <p:nvPr/>
        </p:nvSpPr>
        <p:spPr bwMode="auto">
          <a:xfrm>
            <a:off x="176213" y="-182563"/>
            <a:ext cx="304800" cy="304801"/>
          </a:xfrm>
          <a:prstGeom prst="rect">
            <a:avLst/>
          </a:prstGeom>
          <a:noFill/>
          <a:ln w="9525">
            <a:noFill/>
            <a:miter lim="800000"/>
            <a:headEnd/>
            <a:tailEnd/>
          </a:ln>
        </p:spPr>
        <p:txBody>
          <a:bodyPr/>
          <a:lstStyle/>
          <a:p>
            <a:pPr eaLnBrk="0" fontAlgn="base" hangingPunct="0">
              <a:spcBef>
                <a:spcPct val="0"/>
              </a:spcBef>
              <a:spcAft>
                <a:spcPct val="0"/>
              </a:spcAft>
            </a:pPr>
            <a:endParaRPr lang="en-GB" sz="2400">
              <a:solidFill>
                <a:srgbClr val="000000"/>
              </a:solidFill>
              <a:latin typeface="Arial" charset="0"/>
            </a:endParaRPr>
          </a:p>
        </p:txBody>
      </p:sp>
      <p:grpSp>
        <p:nvGrpSpPr>
          <p:cNvPr id="8" name="Group 42"/>
          <p:cNvGrpSpPr>
            <a:grpSpLocks/>
          </p:cNvGrpSpPr>
          <p:nvPr/>
        </p:nvGrpSpPr>
        <p:grpSpPr bwMode="auto">
          <a:xfrm>
            <a:off x="1571604" y="0"/>
            <a:ext cx="2239962" cy="1583754"/>
            <a:chOff x="5958839" y="-1081294"/>
            <a:chExt cx="3185161" cy="2364276"/>
          </a:xfrm>
        </p:grpSpPr>
        <p:pic>
          <p:nvPicPr>
            <p:cNvPr id="105492" name="Picture 31" descr="http://upload.wikimedia.org/wikipedia/commons/2/2f/BrookhavenNationalLaboratoryAerialView.jpg"/>
            <p:cNvPicPr>
              <a:picLocks noChangeAspect="1" noChangeArrowheads="1"/>
            </p:cNvPicPr>
            <p:nvPr/>
          </p:nvPicPr>
          <p:blipFill>
            <a:blip r:embed="rId9" cstate="screen"/>
            <a:srcRect/>
            <a:stretch>
              <a:fillRect/>
            </a:stretch>
          </p:blipFill>
          <p:spPr bwMode="auto">
            <a:xfrm>
              <a:off x="5958839" y="-1081294"/>
              <a:ext cx="3185161" cy="2240230"/>
            </a:xfrm>
            <a:prstGeom prst="rect">
              <a:avLst/>
            </a:prstGeom>
            <a:noFill/>
            <a:ln w="9525">
              <a:noFill/>
              <a:miter lim="800000"/>
              <a:headEnd/>
              <a:tailEnd/>
            </a:ln>
          </p:spPr>
        </p:pic>
        <p:sp>
          <p:nvSpPr>
            <p:cNvPr id="105493" name="TextBox 41"/>
            <p:cNvSpPr txBox="1">
              <a:spLocks noChangeArrowheads="1"/>
            </p:cNvSpPr>
            <p:nvPr/>
          </p:nvSpPr>
          <p:spPr bwMode="auto">
            <a:xfrm>
              <a:off x="6771501" y="731632"/>
              <a:ext cx="1466125" cy="551350"/>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dirty="0" smtClean="0">
                  <a:solidFill>
                    <a:srgbClr val="FFFF00"/>
                  </a:solidFill>
                  <a:latin typeface="Arial" charset="0"/>
                </a:rPr>
                <a:t>US-BNL</a:t>
              </a:r>
              <a:endParaRPr lang="en-GB" dirty="0">
                <a:solidFill>
                  <a:srgbClr val="FFFF00"/>
                </a:solidFill>
                <a:latin typeface="Arial" charset="0"/>
              </a:endParaRPr>
            </a:p>
          </p:txBody>
        </p:sp>
      </p:grpSp>
      <p:grpSp>
        <p:nvGrpSpPr>
          <p:cNvPr id="9" name="Group 36"/>
          <p:cNvGrpSpPr>
            <a:grpSpLocks/>
          </p:cNvGrpSpPr>
          <p:nvPr/>
        </p:nvGrpSpPr>
        <p:grpSpPr bwMode="auto">
          <a:xfrm>
            <a:off x="6357953" y="4357700"/>
            <a:ext cx="2786050" cy="2274255"/>
            <a:chOff x="2315901" y="2621280"/>
            <a:chExt cx="2995726" cy="2351958"/>
          </a:xfrm>
        </p:grpSpPr>
        <p:pic>
          <p:nvPicPr>
            <p:cNvPr id="105490" name="Picture 27" descr="http://www.scitech.ac.uk/resources/image/06EC3818_1000.jpg"/>
            <p:cNvPicPr>
              <a:picLocks noChangeAspect="1" noChangeArrowheads="1"/>
            </p:cNvPicPr>
            <p:nvPr/>
          </p:nvPicPr>
          <p:blipFill>
            <a:blip r:embed="rId10" cstate="screen"/>
            <a:srcRect/>
            <a:stretch>
              <a:fillRect/>
            </a:stretch>
          </p:blipFill>
          <p:spPr bwMode="auto">
            <a:xfrm>
              <a:off x="2315901" y="2621280"/>
              <a:ext cx="2995726" cy="2270761"/>
            </a:xfrm>
            <a:prstGeom prst="rect">
              <a:avLst/>
            </a:prstGeom>
            <a:noFill/>
            <a:ln w="9525">
              <a:noFill/>
              <a:miter lim="800000"/>
              <a:headEnd/>
              <a:tailEnd/>
            </a:ln>
          </p:spPr>
        </p:pic>
        <p:sp>
          <p:nvSpPr>
            <p:cNvPr id="105491" name="TextBox 35"/>
            <p:cNvSpPr txBox="1">
              <a:spLocks noChangeArrowheads="1"/>
            </p:cNvSpPr>
            <p:nvPr/>
          </p:nvSpPr>
          <p:spPr bwMode="auto">
            <a:xfrm>
              <a:off x="3108960" y="4495800"/>
              <a:ext cx="1413734" cy="477438"/>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2400" dirty="0" smtClean="0">
                  <a:solidFill>
                    <a:srgbClr val="FFFF00"/>
                  </a:solidFill>
                  <a:latin typeface="Arial" charset="0"/>
                </a:rPr>
                <a:t>UK-RAL</a:t>
              </a:r>
              <a:endParaRPr lang="en-GB" sz="2400" dirty="0">
                <a:solidFill>
                  <a:srgbClr val="FFFF00"/>
                </a:solidFill>
                <a:latin typeface="Arial" charset="0"/>
              </a:endParaRPr>
            </a:p>
          </p:txBody>
        </p:sp>
      </p:grpSp>
      <p:grpSp>
        <p:nvGrpSpPr>
          <p:cNvPr id="10" name="Group 33"/>
          <p:cNvGrpSpPr>
            <a:grpSpLocks/>
          </p:cNvGrpSpPr>
          <p:nvPr/>
        </p:nvGrpSpPr>
        <p:grpSpPr bwMode="auto">
          <a:xfrm>
            <a:off x="5000631" y="6"/>
            <a:ext cx="1636713" cy="2944813"/>
            <a:chOff x="3940493" y="1066800"/>
            <a:chExt cx="1637347" cy="2945475"/>
          </a:xfrm>
        </p:grpSpPr>
        <p:pic>
          <p:nvPicPr>
            <p:cNvPr id="105488" name="Picture 25" descr="http://z.about.com/d/architecture/1/7/N/k/Taipei101.jpg"/>
            <p:cNvPicPr>
              <a:picLocks noChangeAspect="1" noChangeArrowheads="1"/>
            </p:cNvPicPr>
            <p:nvPr/>
          </p:nvPicPr>
          <p:blipFill>
            <a:blip r:embed="rId11" cstate="screen"/>
            <a:srcRect/>
            <a:stretch>
              <a:fillRect/>
            </a:stretch>
          </p:blipFill>
          <p:spPr bwMode="auto">
            <a:xfrm>
              <a:off x="3940493" y="1066800"/>
              <a:ext cx="1637347" cy="2945475"/>
            </a:xfrm>
            <a:prstGeom prst="rect">
              <a:avLst/>
            </a:prstGeom>
            <a:noFill/>
            <a:ln w="9525">
              <a:noFill/>
              <a:miter lim="800000"/>
              <a:headEnd/>
              <a:tailEnd/>
            </a:ln>
          </p:spPr>
        </p:pic>
        <p:sp>
          <p:nvSpPr>
            <p:cNvPr id="105489" name="TextBox 31"/>
            <p:cNvSpPr txBox="1">
              <a:spLocks noChangeArrowheads="1"/>
            </p:cNvSpPr>
            <p:nvPr/>
          </p:nvSpPr>
          <p:spPr bwMode="auto">
            <a:xfrm>
              <a:off x="4122960" y="3611880"/>
              <a:ext cx="1317720" cy="307777"/>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GB" sz="1400">
                  <a:solidFill>
                    <a:srgbClr val="FFFF00"/>
                  </a:solidFill>
                  <a:latin typeface="Arial" charset="0"/>
                </a:rPr>
                <a:t>Taipei/ASGC</a:t>
              </a:r>
            </a:p>
          </p:txBody>
        </p:sp>
      </p:grpSp>
      <p:sp>
        <p:nvSpPr>
          <p:cNvPr id="42" name="Footer Placeholder 41"/>
          <p:cNvSpPr>
            <a:spLocks noGrp="1"/>
          </p:cNvSpPr>
          <p:nvPr>
            <p:ph type="ftr" sz="quarter" idx="11"/>
          </p:nvPr>
        </p:nvSpPr>
        <p:spPr/>
        <p:txBody>
          <a:bodyPr/>
          <a:lstStyle/>
          <a:p>
            <a:pPr>
              <a:defRPr/>
            </a:pPr>
            <a:r>
              <a:rPr lang="en-GB" sz="1000" dirty="0" smtClean="0">
                <a:solidFill>
                  <a:srgbClr val="D4D2D0">
                    <a:shade val="50000"/>
                  </a:srgbClr>
                </a:solidFill>
                <a:latin typeface="Arial"/>
              </a:rPr>
              <a:t>Ian Bird, CERN</a:t>
            </a:r>
            <a:endParaRPr lang="en-GB" sz="1000" dirty="0">
              <a:solidFill>
                <a:srgbClr val="D4D2D0">
                  <a:shade val="50000"/>
                </a:srgbClr>
              </a:solidFill>
              <a:latin typeface="Arial"/>
            </a:endParaRPr>
          </a:p>
        </p:txBody>
      </p:sp>
      <p:sp>
        <p:nvSpPr>
          <p:cNvPr id="41" name="Slide Number Placeholder 40"/>
          <p:cNvSpPr>
            <a:spLocks noGrp="1"/>
          </p:cNvSpPr>
          <p:nvPr>
            <p:ph type="sldNum" sz="quarter" idx="12"/>
          </p:nvPr>
        </p:nvSpPr>
        <p:spPr/>
        <p:txBody>
          <a:bodyPr/>
          <a:lstStyle/>
          <a:p>
            <a:pPr>
              <a:defRPr/>
            </a:pPr>
            <a:fld id="{57C49161-1555-4DBA-A804-9EB42E758A37}" type="slidenum">
              <a:rPr lang="en-GB" sz="1000">
                <a:solidFill>
                  <a:srgbClr val="D4D2D0">
                    <a:shade val="50000"/>
                  </a:srgbClr>
                </a:solidFill>
                <a:latin typeface="Arial"/>
              </a:rPr>
              <a:pPr>
                <a:defRPr/>
              </a:pPr>
              <a:t>3</a:t>
            </a:fld>
            <a:endParaRPr lang="en-GB" sz="1000">
              <a:solidFill>
                <a:srgbClr val="D4D2D0">
                  <a:shade val="50000"/>
                </a:srgbClr>
              </a:solidFill>
              <a:latin typeface="Arial"/>
            </a:endParaRPr>
          </a:p>
        </p:txBody>
      </p:sp>
      <p:sp>
        <p:nvSpPr>
          <p:cNvPr id="40" name="Date Placeholder 39"/>
          <p:cNvSpPr>
            <a:spLocks noGrp="1"/>
          </p:cNvSpPr>
          <p:nvPr>
            <p:ph type="dt" sz="half" idx="4294967295"/>
          </p:nvPr>
        </p:nvSpPr>
        <p:spPr>
          <a:xfrm>
            <a:off x="0" y="6356350"/>
            <a:ext cx="2133600" cy="365125"/>
          </a:xfrm>
        </p:spPr>
        <p:txBody>
          <a:bodyPr/>
          <a:lstStyle/>
          <a:p>
            <a:pPr>
              <a:defRPr/>
            </a:pPr>
            <a:r>
              <a:rPr lang="en-US" sz="1000">
                <a:solidFill>
                  <a:srgbClr val="D4D2D0">
                    <a:shade val="50000"/>
                  </a:srgbClr>
                </a:solidFill>
                <a:latin typeface="Arial"/>
              </a:rPr>
              <a:t>26 June 2009</a:t>
            </a:r>
            <a:endParaRPr lang="en-GB" sz="1000">
              <a:solidFill>
                <a:srgbClr val="D4D2D0">
                  <a:shade val="50000"/>
                </a:srgbClr>
              </a:solidFill>
              <a:latin typeface="Arial"/>
            </a:endParaRPr>
          </a:p>
        </p:txBody>
      </p:sp>
      <p:sp>
        <p:nvSpPr>
          <p:cNvPr id="44" name="TextBox 43"/>
          <p:cNvSpPr txBox="1"/>
          <p:nvPr/>
        </p:nvSpPr>
        <p:spPr>
          <a:xfrm>
            <a:off x="1331640" y="2770231"/>
            <a:ext cx="5472608" cy="190821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base">
              <a:spcBef>
                <a:spcPct val="0"/>
              </a:spcBef>
              <a:spcAft>
                <a:spcPct val="0"/>
              </a:spcAft>
            </a:pPr>
            <a:r>
              <a:rPr lang="en-GB" sz="1600" dirty="0" smtClean="0">
                <a:solidFill>
                  <a:srgbClr val="002060"/>
                </a:solidFill>
                <a:latin typeface="Calibri"/>
              </a:rPr>
              <a:t>Today we have 54 </a:t>
            </a:r>
            <a:r>
              <a:rPr lang="en-GB" sz="1600" dirty="0" err="1" smtClean="0">
                <a:solidFill>
                  <a:srgbClr val="002060"/>
                </a:solidFill>
                <a:latin typeface="Calibri"/>
              </a:rPr>
              <a:t>MoU</a:t>
            </a:r>
            <a:r>
              <a:rPr lang="en-GB" sz="1600" dirty="0" smtClean="0">
                <a:solidFill>
                  <a:srgbClr val="002060"/>
                </a:solidFill>
                <a:latin typeface="Calibri"/>
              </a:rPr>
              <a:t> signatories, representing 36 countries:</a:t>
            </a:r>
          </a:p>
          <a:p>
            <a:pPr lvl="1" algn="just" fontAlgn="base">
              <a:spcBef>
                <a:spcPct val="0"/>
              </a:spcBef>
              <a:spcAft>
                <a:spcPct val="0"/>
              </a:spcAft>
            </a:pPr>
            <a:endParaRPr lang="en-GB" sz="1600" dirty="0" smtClean="0">
              <a:solidFill>
                <a:srgbClr val="002060"/>
              </a:solidFill>
              <a:latin typeface="Calibri"/>
            </a:endParaRPr>
          </a:p>
          <a:p>
            <a:pPr lvl="1" fontAlgn="base">
              <a:spcBef>
                <a:spcPct val="0"/>
              </a:spcBef>
              <a:spcAft>
                <a:spcPct val="0"/>
              </a:spcAft>
            </a:pPr>
            <a:r>
              <a:rPr lang="en-GB" sz="1400" dirty="0" smtClean="0">
                <a:solidFill>
                  <a:srgbClr val="002060"/>
                </a:solidFill>
                <a:latin typeface="Calibri"/>
              </a:rPr>
              <a:t>Australia, Austria, Belgium, Brazil, Canada, China, Czech Rep, Denmark, Estonia, Finland, France, Germany, Greece, Hungary, Italy, India, Israel, Japan, Rep. Korea, Netherlands, Norway, Pakistan, Poland, Portugal, Romania, Russia, (Slovakia), Slovenia, Spain, Sweden, Switzerland, Taipei, Turkey, UK, Ukraine, USA.</a:t>
            </a:r>
          </a:p>
          <a:p>
            <a:pPr fontAlgn="base">
              <a:spcBef>
                <a:spcPct val="0"/>
              </a:spcBef>
              <a:spcAft>
                <a:spcPct val="0"/>
              </a:spcAft>
            </a:pPr>
            <a:r>
              <a:rPr lang="en-GB" sz="1600" dirty="0" smtClean="0">
                <a:solidFill>
                  <a:prstClr val="black"/>
                </a:solidFill>
                <a:latin typeface="Calibri"/>
              </a:rPr>
              <a:t>	</a:t>
            </a:r>
            <a:endParaRPr lang="en-GB" dirty="0">
              <a:solidFill>
                <a:prstClr val="black"/>
              </a:solidFill>
              <a:latin typeface="Calibri"/>
            </a:endParaRPr>
          </a:p>
        </p:txBody>
      </p:sp>
      <p:sp>
        <p:nvSpPr>
          <p:cNvPr id="45" name="TextBox 44"/>
          <p:cNvSpPr txBox="1"/>
          <p:nvPr/>
        </p:nvSpPr>
        <p:spPr>
          <a:xfrm>
            <a:off x="1643042" y="1714494"/>
            <a:ext cx="3714775"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fontAlgn="base">
              <a:spcBef>
                <a:spcPct val="0"/>
              </a:spcBef>
              <a:spcAft>
                <a:spcPct val="0"/>
              </a:spcAft>
            </a:pPr>
            <a:r>
              <a:rPr lang="en-GB" sz="1600" b="1" dirty="0" smtClean="0">
                <a:solidFill>
                  <a:srgbClr val="002060"/>
                </a:solidFill>
                <a:latin typeface="Calibri"/>
              </a:rPr>
              <a:t>WLCG Collaboration Status</a:t>
            </a:r>
            <a:endParaRPr lang="en-GB" sz="1600" dirty="0" smtClean="0">
              <a:solidFill>
                <a:prstClr val="black"/>
              </a:solidFill>
              <a:latin typeface="Calibri"/>
            </a:endParaRPr>
          </a:p>
          <a:p>
            <a:pPr fontAlgn="base">
              <a:spcBef>
                <a:spcPct val="0"/>
              </a:spcBef>
              <a:spcAft>
                <a:spcPct val="0"/>
              </a:spcAft>
            </a:pPr>
            <a:r>
              <a:rPr lang="en-GB" sz="1600" dirty="0" smtClean="0">
                <a:solidFill>
                  <a:srgbClr val="002060"/>
                </a:solidFill>
                <a:latin typeface="Calibri"/>
              </a:rPr>
              <a:t>Tier 0; 12 Tier 1s; 68 Tier 2 federations</a:t>
            </a:r>
            <a:endParaRPr lang="en-GB" sz="1600" dirty="0">
              <a:solidFill>
                <a:srgbClr val="002060"/>
              </a:solidFill>
              <a:latin typeface="Calibri"/>
            </a:endParaRPr>
          </a:p>
        </p:txBody>
      </p:sp>
      <p:grpSp>
        <p:nvGrpSpPr>
          <p:cNvPr id="11" name="Group 29"/>
          <p:cNvGrpSpPr>
            <a:grpSpLocks/>
          </p:cNvGrpSpPr>
          <p:nvPr/>
        </p:nvGrpSpPr>
        <p:grpSpPr bwMode="auto">
          <a:xfrm>
            <a:off x="3357554" y="6"/>
            <a:ext cx="1949450" cy="1647825"/>
            <a:chOff x="0" y="2778297"/>
            <a:chExt cx="3139440" cy="2085486"/>
          </a:xfrm>
        </p:grpSpPr>
        <p:pic>
          <p:nvPicPr>
            <p:cNvPr id="105494" name="Picture 23" descr="http://weblogs.mozillazine.org/asa/amsterdam_001.jpg"/>
            <p:cNvPicPr>
              <a:picLocks noChangeAspect="1" noChangeArrowheads="1"/>
            </p:cNvPicPr>
            <p:nvPr/>
          </p:nvPicPr>
          <p:blipFill>
            <a:blip r:embed="rId12" cstate="screen"/>
            <a:srcRect/>
            <a:stretch>
              <a:fillRect/>
            </a:stretch>
          </p:blipFill>
          <p:spPr bwMode="auto">
            <a:xfrm>
              <a:off x="0" y="2778297"/>
              <a:ext cx="3139440" cy="2085486"/>
            </a:xfrm>
            <a:prstGeom prst="rect">
              <a:avLst/>
            </a:prstGeom>
            <a:noFill/>
            <a:ln w="9525">
              <a:noFill/>
              <a:miter lim="800000"/>
              <a:headEnd/>
              <a:tailEnd/>
            </a:ln>
          </p:spPr>
        </p:pic>
        <p:sp>
          <p:nvSpPr>
            <p:cNvPr id="105495" name="TextBox 28"/>
            <p:cNvSpPr txBox="1">
              <a:spLocks noChangeArrowheads="1"/>
            </p:cNvSpPr>
            <p:nvPr/>
          </p:nvSpPr>
          <p:spPr bwMode="auto">
            <a:xfrm>
              <a:off x="0" y="4511040"/>
              <a:ext cx="3051867" cy="331093"/>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sz="1100">
                  <a:solidFill>
                    <a:srgbClr val="FFFF00"/>
                  </a:solidFill>
                  <a:latin typeface="Arial" charset="0"/>
                </a:rPr>
                <a:t>Amsterdam/NIKHEF-SARA</a:t>
              </a:r>
            </a:p>
          </p:txBody>
        </p:sp>
      </p:grpSp>
      <p:grpSp>
        <p:nvGrpSpPr>
          <p:cNvPr id="12" name="Group 23"/>
          <p:cNvGrpSpPr>
            <a:grpSpLocks/>
          </p:cNvGrpSpPr>
          <p:nvPr/>
        </p:nvGrpSpPr>
        <p:grpSpPr bwMode="auto">
          <a:xfrm>
            <a:off x="6572264" y="1"/>
            <a:ext cx="2571736" cy="1942790"/>
            <a:chOff x="5593080" y="0"/>
            <a:chExt cx="3550920" cy="2352154"/>
          </a:xfrm>
        </p:grpSpPr>
        <p:pic>
          <p:nvPicPr>
            <p:cNvPr id="105496" name="Picture 20" descr="http://dis2001.bo.infn.it/bologna.jpg"/>
            <p:cNvPicPr>
              <a:picLocks noChangeAspect="1" noChangeArrowheads="1"/>
            </p:cNvPicPr>
            <p:nvPr/>
          </p:nvPicPr>
          <p:blipFill>
            <a:blip r:embed="rId13" cstate="screen"/>
            <a:srcRect/>
            <a:stretch>
              <a:fillRect/>
            </a:stretch>
          </p:blipFill>
          <p:spPr bwMode="auto">
            <a:xfrm>
              <a:off x="5593080" y="0"/>
              <a:ext cx="3550920" cy="2330653"/>
            </a:xfrm>
            <a:prstGeom prst="rect">
              <a:avLst/>
            </a:prstGeom>
            <a:noFill/>
            <a:ln w="9525">
              <a:noFill/>
              <a:miter lim="800000"/>
              <a:headEnd/>
              <a:tailEnd/>
            </a:ln>
          </p:spPr>
        </p:pic>
        <p:sp>
          <p:nvSpPr>
            <p:cNvPr id="105497" name="TextBox 22"/>
            <p:cNvSpPr txBox="1">
              <a:spLocks noChangeArrowheads="1"/>
            </p:cNvSpPr>
            <p:nvPr/>
          </p:nvSpPr>
          <p:spPr bwMode="auto">
            <a:xfrm>
              <a:off x="6553200" y="1905000"/>
              <a:ext cx="2379787" cy="447154"/>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GB" dirty="0" smtClean="0">
                  <a:solidFill>
                    <a:srgbClr val="FFFF00"/>
                  </a:solidFill>
                  <a:latin typeface="Arial" charset="0"/>
                </a:rPr>
                <a:t>Bologna/CNAF</a:t>
              </a:r>
              <a:endParaRPr lang="en-GB" dirty="0">
                <a:solidFill>
                  <a:srgbClr val="FFFF00"/>
                </a:solidFill>
                <a:latin typeface="Arial" charset="0"/>
              </a:endParaRPr>
            </a:p>
          </p:txBody>
        </p:sp>
      </p:grpSp>
    </p:spTree>
    <p:extLst>
      <p:ext uri="{BB962C8B-B14F-4D97-AF65-F5344CB8AC3E}">
        <p14:creationId xmlns:p14="http://schemas.microsoft.com/office/powerpoint/2010/main" val="302815246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394920"/>
          </a:xfrm>
        </p:spPr>
        <p:txBody>
          <a:bodyPr>
            <a:normAutofit fontScale="85000" lnSpcReduction="10000"/>
          </a:bodyPr>
          <a:lstStyle/>
          <a:p>
            <a:pPr marL="0" indent="0">
              <a:buNone/>
            </a:pPr>
            <a:r>
              <a:rPr lang="en-US" dirty="0" smtClean="0"/>
              <a:t>Following the reports of the working groups</a:t>
            </a:r>
            <a:endParaRPr lang="en-US" dirty="0"/>
          </a:p>
          <a:p>
            <a:r>
              <a:rPr lang="en-US" dirty="0" smtClean="0"/>
              <a:t>Long </a:t>
            </a:r>
            <a:r>
              <a:rPr lang="en-US" dirty="0"/>
              <a:t>term </a:t>
            </a:r>
            <a:r>
              <a:rPr lang="en-US" dirty="0" smtClean="0"/>
              <a:t>group:</a:t>
            </a:r>
          </a:p>
          <a:p>
            <a:pPr lvl="1"/>
            <a:r>
              <a:rPr lang="en-US" i="1" dirty="0" smtClean="0"/>
              <a:t>WLCG </a:t>
            </a:r>
            <a:r>
              <a:rPr lang="en-US" i="1" dirty="0"/>
              <a:t>Service </a:t>
            </a:r>
            <a:r>
              <a:rPr lang="en-US" i="1" dirty="0" smtClean="0"/>
              <a:t>Operations, Coordination </a:t>
            </a:r>
            <a:r>
              <a:rPr lang="en-US" i="1" dirty="0"/>
              <a:t>and </a:t>
            </a:r>
            <a:r>
              <a:rPr lang="en-US" i="1" dirty="0" smtClean="0"/>
              <a:t>Commissioning</a:t>
            </a:r>
            <a:endParaRPr lang="en-US" dirty="0" smtClean="0"/>
          </a:p>
          <a:p>
            <a:pPr lvl="2"/>
            <a:r>
              <a:rPr lang="en-US" dirty="0" smtClean="0"/>
              <a:t>Core operations – work with EGI + OSG – follow up all operational, deployment, integration activities.</a:t>
            </a:r>
          </a:p>
          <a:p>
            <a:pPr lvl="2"/>
            <a:r>
              <a:rPr lang="en-US" dirty="0" smtClean="0"/>
              <a:t>Consolidation and strengthening of existing </a:t>
            </a:r>
            <a:r>
              <a:rPr lang="en-US" dirty="0" err="1" smtClean="0"/>
              <a:t>organised</a:t>
            </a:r>
            <a:r>
              <a:rPr lang="en-US" dirty="0" smtClean="0"/>
              <a:t> and ad-hoc activities</a:t>
            </a:r>
          </a:p>
          <a:p>
            <a:r>
              <a:rPr lang="en-US" dirty="0" smtClean="0"/>
              <a:t>Also, clear desire for coordinated effort around existing and potential common projects</a:t>
            </a:r>
          </a:p>
          <a:p>
            <a:pPr lvl="1"/>
            <a:r>
              <a:rPr lang="en-US" dirty="0" smtClean="0"/>
              <a:t>Ensure this is an ongoing activity for the future</a:t>
            </a:r>
          </a:p>
          <a:p>
            <a:r>
              <a:rPr lang="en-US" dirty="0" smtClean="0"/>
              <a:t>Several fixed term groups to follow up on specific aspects of the working groups</a:t>
            </a:r>
          </a:p>
          <a:p>
            <a:pPr lvl="1"/>
            <a:r>
              <a:rPr lang="en-US" dirty="0" smtClean="0"/>
              <a:t>Storage interfaces, I/O benchmarking, data federations, monitoring, risk assessment (follow up)</a:t>
            </a:r>
          </a:p>
        </p:txBody>
      </p:sp>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30</a:t>
            </a:fld>
            <a:endParaRPr lang="en-US" dirty="0"/>
          </a:p>
        </p:txBody>
      </p:sp>
      <p:sp>
        <p:nvSpPr>
          <p:cNvPr id="5" name="Title 4"/>
          <p:cNvSpPr>
            <a:spLocks noGrp="1"/>
          </p:cNvSpPr>
          <p:nvPr>
            <p:ph type="title"/>
          </p:nvPr>
        </p:nvSpPr>
        <p:spPr/>
        <p:txBody>
          <a:bodyPr/>
          <a:lstStyle/>
          <a:p>
            <a:r>
              <a:rPr lang="en-GB" dirty="0" smtClean="0"/>
              <a:t>Technical evolution</a:t>
            </a:r>
            <a:endParaRPr lang="en-GB" dirty="0"/>
          </a:p>
        </p:txBody>
      </p:sp>
    </p:spTree>
    <p:extLst>
      <p:ext uri="{BB962C8B-B14F-4D97-AF65-F5344CB8AC3E}">
        <p14:creationId xmlns:p14="http://schemas.microsoft.com/office/powerpoint/2010/main" val="132180155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685800" y="914400"/>
            <a:ext cx="8382000" cy="5322912"/>
          </a:xfrm>
        </p:spPr>
        <p:txBody>
          <a:bodyPr>
            <a:normAutofit/>
          </a:bodyPr>
          <a:lstStyle/>
          <a:p>
            <a:r>
              <a:rPr lang="en-GB" dirty="0" smtClean="0"/>
              <a:t>EMI – ends April 2013</a:t>
            </a:r>
          </a:p>
          <a:p>
            <a:pPr lvl="1"/>
            <a:r>
              <a:rPr lang="en-GB" dirty="0" smtClean="0"/>
              <a:t>Software maintenance &amp; lifecycle</a:t>
            </a:r>
          </a:p>
          <a:p>
            <a:pPr lvl="2"/>
            <a:r>
              <a:rPr lang="en-GB" dirty="0" err="1" smtClean="0"/>
              <a:t>Ongoing</a:t>
            </a:r>
            <a:r>
              <a:rPr lang="en-GB" dirty="0" smtClean="0"/>
              <a:t> work to define how WLCG software support (for ex-EMI </a:t>
            </a:r>
            <a:r>
              <a:rPr lang="en-GB" dirty="0" err="1" smtClean="0"/>
              <a:t>sw</a:t>
            </a:r>
            <a:r>
              <a:rPr lang="en-GB" dirty="0" smtClean="0"/>
              <a:t>) will be managed in future</a:t>
            </a:r>
          </a:p>
          <a:p>
            <a:pPr lvl="2"/>
            <a:r>
              <a:rPr lang="en-GB" dirty="0" smtClean="0"/>
              <a:t>This is very convergent with what OSG is intending to do</a:t>
            </a:r>
          </a:p>
          <a:p>
            <a:pPr lvl="2"/>
            <a:r>
              <a:rPr lang="en-GB" dirty="0" smtClean="0"/>
              <a:t>Need to re-ensure commitments from </a:t>
            </a:r>
            <a:r>
              <a:rPr lang="en-GB" dirty="0" err="1" smtClean="0"/>
              <a:t>sw</a:t>
            </a:r>
            <a:r>
              <a:rPr lang="en-GB" dirty="0" smtClean="0"/>
              <a:t> maintainer institutes (has been done by EMI)</a:t>
            </a:r>
          </a:p>
          <a:p>
            <a:pPr lvl="1"/>
            <a:r>
              <a:rPr lang="en-US" dirty="0"/>
              <a:t>DPM collaboration </a:t>
            </a:r>
          </a:p>
          <a:p>
            <a:pPr lvl="2"/>
            <a:r>
              <a:rPr lang="en-US" dirty="0"/>
              <a:t>There is a proposal for a DPM Collaboration to continue support/evolution beyond the EMI project, and several countries have expressed their intentions to join this collaboration. This will help the long-term support for this storage product. </a:t>
            </a:r>
            <a:endParaRPr lang="en-US" dirty="0" smtClean="0"/>
          </a:p>
          <a:p>
            <a:pPr lvl="2"/>
            <a:r>
              <a:rPr lang="en-US" dirty="0" smtClean="0"/>
              <a:t>This is a model for future community support/development of key software</a:t>
            </a:r>
            <a:endParaRPr lang="en-US" dirty="0"/>
          </a:p>
          <a:p>
            <a:endParaRPr lang="en-GB" dirty="0"/>
          </a:p>
        </p:txBody>
      </p:sp>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31</a:t>
            </a:fld>
            <a:endParaRPr lang="en-US" dirty="0"/>
          </a:p>
        </p:txBody>
      </p:sp>
      <p:sp>
        <p:nvSpPr>
          <p:cNvPr id="5" name="Title 4"/>
          <p:cNvSpPr>
            <a:spLocks noGrp="1"/>
          </p:cNvSpPr>
          <p:nvPr>
            <p:ph type="title"/>
          </p:nvPr>
        </p:nvSpPr>
        <p:spPr/>
        <p:txBody>
          <a:bodyPr/>
          <a:lstStyle/>
          <a:p>
            <a:r>
              <a:rPr lang="en-GB" dirty="0" smtClean="0"/>
              <a:t>Grid projects</a:t>
            </a:r>
            <a:endParaRPr lang="en-GB" dirty="0"/>
          </a:p>
        </p:txBody>
      </p:sp>
    </p:spTree>
    <p:extLst>
      <p:ext uri="{BB962C8B-B14F-4D97-AF65-F5344CB8AC3E}">
        <p14:creationId xmlns:p14="http://schemas.microsoft.com/office/powerpoint/2010/main" val="292075244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normAutofit fontScale="92500" lnSpcReduction="10000"/>
          </a:bodyPr>
          <a:lstStyle/>
          <a:p>
            <a:r>
              <a:rPr lang="en-GB" dirty="0" smtClean="0"/>
              <a:t>Use of technology</a:t>
            </a:r>
          </a:p>
          <a:p>
            <a:pPr lvl="1"/>
            <a:r>
              <a:rPr lang="en-GB" dirty="0" smtClean="0"/>
              <a:t>Virtualisation</a:t>
            </a:r>
          </a:p>
          <a:p>
            <a:pPr lvl="1"/>
            <a:r>
              <a:rPr lang="en-GB" dirty="0" smtClean="0"/>
              <a:t>New “standard” interfaces (well, maybe one day)</a:t>
            </a:r>
          </a:p>
          <a:p>
            <a:r>
              <a:rPr lang="en-GB" dirty="0" smtClean="0"/>
              <a:t>Services</a:t>
            </a:r>
            <a:endParaRPr lang="en-GB" dirty="0" smtClean="0">
              <a:solidFill>
                <a:srgbClr val="984807"/>
              </a:solidFill>
            </a:endParaRPr>
          </a:p>
          <a:p>
            <a:pPr lvl="1"/>
            <a:r>
              <a:rPr lang="en-GB" dirty="0" smtClean="0">
                <a:solidFill>
                  <a:srgbClr val="984807"/>
                </a:solidFill>
              </a:rPr>
              <a:t>Academic clouds</a:t>
            </a:r>
          </a:p>
          <a:p>
            <a:pPr lvl="2"/>
            <a:r>
              <a:rPr lang="en-GB" dirty="0" smtClean="0"/>
              <a:t>Grid </a:t>
            </a:r>
            <a:r>
              <a:rPr lang="en-GB" dirty="0" smtClean="0">
                <a:sym typeface="Wingdings"/>
              </a:rPr>
              <a:t> cloud? (or grids &amp; clouds co-exist)</a:t>
            </a:r>
          </a:p>
          <a:p>
            <a:pPr lvl="1"/>
            <a:r>
              <a:rPr lang="en-GB" dirty="0" smtClean="0">
                <a:solidFill>
                  <a:srgbClr val="984807"/>
                </a:solidFill>
                <a:sym typeface="Wingdings"/>
              </a:rPr>
              <a:t>Commercial clouds</a:t>
            </a:r>
          </a:p>
          <a:p>
            <a:pPr lvl="2"/>
            <a:r>
              <a:rPr lang="en-GB" dirty="0" smtClean="0">
                <a:solidFill>
                  <a:srgbClr val="000000"/>
                </a:solidFill>
                <a:sym typeface="Wingdings"/>
              </a:rPr>
              <a:t>Outsourcing of services</a:t>
            </a:r>
          </a:p>
          <a:p>
            <a:pPr lvl="2"/>
            <a:r>
              <a:rPr lang="en-GB" dirty="0" smtClean="0">
                <a:solidFill>
                  <a:srgbClr val="000000"/>
                </a:solidFill>
                <a:sym typeface="Wingdings"/>
              </a:rPr>
              <a:t>Use for data processing, storage, analysis</a:t>
            </a:r>
          </a:p>
          <a:p>
            <a:pPr lvl="1"/>
            <a:endParaRPr lang="en-GB" dirty="0">
              <a:solidFill>
                <a:srgbClr val="0000FF"/>
              </a:solidFill>
              <a:sym typeface="Wingdings"/>
            </a:endParaRPr>
          </a:p>
          <a:p>
            <a:r>
              <a:rPr lang="en-GB" dirty="0" smtClean="0">
                <a:sym typeface="Wingdings"/>
              </a:rPr>
              <a:t>New types of services, new ways of providing services</a:t>
            </a:r>
            <a:endParaRPr lang="en-GB" dirty="0"/>
          </a:p>
        </p:txBody>
      </p:sp>
      <p:sp>
        <p:nvSpPr>
          <p:cNvPr id="5" name="Title 4"/>
          <p:cNvSpPr>
            <a:spLocks noGrp="1"/>
          </p:cNvSpPr>
          <p:nvPr>
            <p:ph type="title"/>
          </p:nvPr>
        </p:nvSpPr>
        <p:spPr/>
        <p:txBody>
          <a:bodyPr>
            <a:normAutofit fontScale="90000"/>
          </a:bodyPr>
          <a:lstStyle/>
          <a:p>
            <a:r>
              <a:rPr lang="en-GB" dirty="0" smtClean="0"/>
              <a:t>The promise of cloud technology…</a:t>
            </a:r>
            <a:endParaRPr lang="en-GB" dirty="0"/>
          </a:p>
        </p:txBody>
      </p:sp>
    </p:spTree>
    <p:extLst>
      <p:ext uri="{BB962C8B-B14F-4D97-AF65-F5344CB8AC3E}">
        <p14:creationId xmlns:p14="http://schemas.microsoft.com/office/powerpoint/2010/main" val="235633961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700" y="38100"/>
            <a:ext cx="9105900" cy="6769100"/>
          </a:xfrm>
          <a:prstGeom prst="rect">
            <a:avLst/>
          </a:prstGeom>
        </p:spPr>
      </p:pic>
      <p:sp>
        <p:nvSpPr>
          <p:cNvPr id="3" name="Footer Placeholder 2"/>
          <p:cNvSpPr>
            <a:spLocks noGrp="1"/>
          </p:cNvSpPr>
          <p:nvPr>
            <p:ph type="ftr" sz="quarter" idx="11"/>
          </p:nvPr>
        </p:nvSpPr>
        <p:spPr/>
        <p:txBody>
          <a:bodyPr/>
          <a:lstStyle/>
          <a:p>
            <a:r>
              <a:rPr lang="en-GB" smtClean="0">
                <a:solidFill>
                  <a:prstClr val="black">
                    <a:tint val="75000"/>
                  </a:prstClr>
                </a:solidFill>
                <a:latin typeface="Calibri"/>
              </a:rPr>
              <a:t>Ian.Bird@cern.ch / October 2012</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BAF8FCA-8948-AE4E-8E65-6DD345B12AE8}" type="slidenum">
              <a:rPr lang="en-GB" smtClean="0">
                <a:solidFill>
                  <a:prstClr val="black">
                    <a:tint val="75000"/>
                  </a:prstClr>
                </a:solidFill>
                <a:latin typeface="Calibri"/>
              </a:rPr>
              <a:pPr/>
              <a:t>33</a:t>
            </a:fld>
            <a:endParaRPr lang="en-GB">
              <a:solidFill>
                <a:prstClr val="black">
                  <a:tint val="75000"/>
                </a:prstClr>
              </a:solidFill>
              <a:latin typeface="Calibri"/>
            </a:endParaRPr>
          </a:p>
        </p:txBody>
      </p:sp>
    </p:spTree>
    <p:extLst>
      <p:ext uri="{BB962C8B-B14F-4D97-AF65-F5344CB8AC3E}">
        <p14:creationId xmlns:p14="http://schemas.microsoft.com/office/powerpoint/2010/main" val="3848545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lnSpcReduction="10000"/>
          </a:bodyPr>
          <a:lstStyle/>
          <a:p>
            <a:r>
              <a:rPr lang="en-GB" dirty="0" smtClean="0"/>
              <a:t>WLCG operations are in good shape</a:t>
            </a:r>
          </a:p>
          <a:p>
            <a:r>
              <a:rPr lang="en-GB" dirty="0" smtClean="0"/>
              <a:t>Scale of use continues at a high level globally,</a:t>
            </a:r>
          </a:p>
          <a:p>
            <a:pPr lvl="1"/>
            <a:r>
              <a:rPr lang="en-GB" dirty="0" smtClean="0"/>
              <a:t>at data volumes much higher than anticipated</a:t>
            </a:r>
          </a:p>
          <a:p>
            <a:r>
              <a:rPr lang="en-GB" dirty="0" smtClean="0"/>
              <a:t>Planning for the future in several areas</a:t>
            </a:r>
          </a:p>
          <a:p>
            <a:r>
              <a:rPr lang="en-GB" dirty="0" smtClean="0"/>
              <a:t>Essential to maintain adequate Tier 1, Tier 2 funding in the coming years</a:t>
            </a:r>
          </a:p>
          <a:p>
            <a:pPr lvl="1"/>
            <a:r>
              <a:rPr lang="en-GB" dirty="0" smtClean="0"/>
              <a:t>Concern that the physics potential will be limited by the availability of computing</a:t>
            </a:r>
          </a:p>
          <a:p>
            <a:pPr lvl="1"/>
            <a:r>
              <a:rPr lang="en-GB" dirty="0" smtClean="0"/>
              <a:t>Concern that computing funding is competing with detector upgrades</a:t>
            </a:r>
            <a:endParaRPr lang="en-GB" dirty="0"/>
          </a:p>
        </p:txBody>
      </p:sp>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34</a:t>
            </a:fld>
            <a:endParaRPr lang="en-US" dirty="0"/>
          </a:p>
        </p:txBody>
      </p:sp>
      <p:sp>
        <p:nvSpPr>
          <p:cNvPr id="5" name="Title 4"/>
          <p:cNvSpPr>
            <a:spLocks noGrp="1"/>
          </p:cNvSpPr>
          <p:nvPr>
            <p:ph type="title"/>
          </p:nvPr>
        </p:nvSpPr>
        <p:spPr/>
        <p:txBody>
          <a:bodyPr/>
          <a:lstStyle/>
          <a:p>
            <a:r>
              <a:rPr lang="en-GB" dirty="0" smtClean="0"/>
              <a:t>Summary</a:t>
            </a:r>
            <a:endParaRPr lang="en-GB" dirty="0"/>
          </a:p>
        </p:txBody>
      </p:sp>
    </p:spTree>
    <p:extLst>
      <p:ext uri="{BB962C8B-B14F-4D97-AF65-F5344CB8AC3E}">
        <p14:creationId xmlns:p14="http://schemas.microsoft.com/office/powerpoint/2010/main" val="341946202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lnSpcReduction="10000"/>
          </a:bodyPr>
          <a:lstStyle/>
          <a:p>
            <a:r>
              <a:rPr lang="en-US" dirty="0"/>
              <a:t>A</a:t>
            </a:r>
            <a:r>
              <a:rPr lang="en-US" dirty="0" smtClean="0"/>
              <a:t>dditional signatures since last RRB meeting</a:t>
            </a:r>
          </a:p>
          <a:p>
            <a:pPr lvl="1"/>
            <a:r>
              <a:rPr lang="en-GB" dirty="0"/>
              <a:t>Rep. of Korea:</a:t>
            </a:r>
          </a:p>
          <a:p>
            <a:pPr lvl="2"/>
            <a:r>
              <a:rPr lang="en-GB" dirty="0"/>
              <a:t>KISTI GSDC, signed as Associate Tier 1: 1 June </a:t>
            </a:r>
            <a:r>
              <a:rPr lang="en-GB" dirty="0" smtClean="0"/>
              <a:t>2012</a:t>
            </a:r>
          </a:p>
          <a:p>
            <a:pPr lvl="1"/>
            <a:r>
              <a:rPr lang="en-GB" dirty="0" smtClean="0"/>
              <a:t>Slovakia</a:t>
            </a:r>
            <a:r>
              <a:rPr lang="en-GB" dirty="0"/>
              <a:t>:</a:t>
            </a:r>
          </a:p>
          <a:p>
            <a:pPr lvl="2"/>
            <a:r>
              <a:rPr lang="en-GB" dirty="0"/>
              <a:t>Tier 2, currently being signed</a:t>
            </a:r>
          </a:p>
          <a:p>
            <a:r>
              <a:rPr lang="en-US" dirty="0" smtClean="0"/>
              <a:t>Reminder:</a:t>
            </a:r>
          </a:p>
          <a:p>
            <a:pPr lvl="1"/>
            <a:r>
              <a:rPr lang="en-US" dirty="0" smtClean="0"/>
              <a:t>All Federations, sites, WLCG Collaboration Representative names and Funding Agencies are documented in </a:t>
            </a:r>
            <a:r>
              <a:rPr lang="en-US" dirty="0" err="1" smtClean="0"/>
              <a:t>MoU</a:t>
            </a:r>
            <a:r>
              <a:rPr lang="en-US" dirty="0" smtClean="0"/>
              <a:t> annex 1 and annex 2</a:t>
            </a:r>
          </a:p>
          <a:p>
            <a:pPr lvl="1"/>
            <a:r>
              <a:rPr lang="en-US" dirty="0" smtClean="0"/>
              <a:t>Please check and ensure information is up to date</a:t>
            </a:r>
          </a:p>
          <a:p>
            <a:pPr lvl="1"/>
            <a:r>
              <a:rPr lang="en-US" dirty="0" smtClean="0"/>
              <a:t>Signal any corrections to </a:t>
            </a:r>
            <a:r>
              <a:rPr lang="en-US" dirty="0" smtClean="0">
                <a:hlinkClick r:id="rId2"/>
              </a:rPr>
              <a:t>lcg.office@cern.ch</a:t>
            </a:r>
            <a:r>
              <a:rPr lang="en-US" dirty="0" smtClean="0"/>
              <a:t> </a:t>
            </a:r>
            <a:endParaRPr lang="en-US" dirty="0"/>
          </a:p>
        </p:txBody>
      </p:sp>
      <p:sp>
        <p:nvSpPr>
          <p:cNvPr id="3" name="Footer Placeholder 2"/>
          <p:cNvSpPr>
            <a:spLocks noGrp="1"/>
          </p:cNvSpPr>
          <p:nvPr>
            <p:ph type="ftr" sz="quarter" idx="11"/>
          </p:nvPr>
        </p:nvSpPr>
        <p:spPr/>
        <p:txBody>
          <a:bodyPr/>
          <a:lstStyle/>
          <a:p>
            <a:r>
              <a:rPr lang="en-US" dirty="0" err="1"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4</a:t>
            </a:fld>
            <a:endParaRPr lang="en-US" dirty="0">
              <a:solidFill>
                <a:prstClr val="black">
                  <a:tint val="75000"/>
                </a:prstClr>
              </a:solidFill>
              <a:latin typeface="Calibri"/>
            </a:endParaRPr>
          </a:p>
        </p:txBody>
      </p:sp>
      <p:sp>
        <p:nvSpPr>
          <p:cNvPr id="5" name="Title 4"/>
          <p:cNvSpPr>
            <a:spLocks noGrp="1"/>
          </p:cNvSpPr>
          <p:nvPr>
            <p:ph type="title"/>
          </p:nvPr>
        </p:nvSpPr>
        <p:spPr/>
        <p:txBody>
          <a:bodyPr/>
          <a:lstStyle/>
          <a:p>
            <a:r>
              <a:rPr lang="en-US" dirty="0" smtClean="0"/>
              <a:t>WLCG </a:t>
            </a:r>
            <a:r>
              <a:rPr lang="en-US" dirty="0" err="1" smtClean="0"/>
              <a:t>MoU</a:t>
            </a:r>
            <a:r>
              <a:rPr lang="en-US" dirty="0" smtClean="0"/>
              <a:t> Status</a:t>
            </a:r>
            <a:endParaRPr lang="en-US" dirty="0"/>
          </a:p>
        </p:txBody>
      </p:sp>
    </p:spTree>
    <p:extLst>
      <p:ext uri="{BB962C8B-B14F-4D97-AF65-F5344CB8AC3E}">
        <p14:creationId xmlns:p14="http://schemas.microsoft.com/office/powerpoint/2010/main" val="27463179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1"/>
          </p:nvPr>
        </p:nvPicPr>
        <p:blipFill>
          <a:blip r:embed="rId2"/>
          <a:srcRect t="8529" b="8529"/>
          <a:stretch>
            <a:fillRect/>
          </a:stretch>
        </p:blipFill>
        <p:spPr>
          <a:xfrm>
            <a:off x="611560" y="836712"/>
            <a:ext cx="4284947" cy="2664296"/>
          </a:xfrm>
        </p:spPr>
      </p:pic>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latin typeface="Calibri"/>
              </a:rPr>
              <a:pPr/>
              <a:t>5</a:t>
            </a:fld>
            <a:endParaRPr lang="en-US" dirty="0">
              <a:solidFill>
                <a:prstClr val="black">
                  <a:tint val="75000"/>
                </a:prstClr>
              </a:solidFill>
              <a:latin typeface="Calibri"/>
            </a:endParaRPr>
          </a:p>
        </p:txBody>
      </p:sp>
      <p:sp>
        <p:nvSpPr>
          <p:cNvPr id="5" name="Title 4"/>
          <p:cNvSpPr>
            <a:spLocks noGrp="1"/>
          </p:cNvSpPr>
          <p:nvPr>
            <p:ph type="title"/>
          </p:nvPr>
        </p:nvSpPr>
        <p:spPr/>
        <p:txBody>
          <a:bodyPr/>
          <a:lstStyle/>
          <a:p>
            <a:r>
              <a:rPr lang="en-GB" dirty="0" smtClean="0"/>
              <a:t>Russia – 2</a:t>
            </a:r>
            <a:r>
              <a:rPr lang="en-GB" baseline="30000" dirty="0" smtClean="0"/>
              <a:t>nd</a:t>
            </a:r>
            <a:r>
              <a:rPr lang="en-GB" dirty="0" smtClean="0"/>
              <a:t> Associate Tier 1</a:t>
            </a:r>
            <a:endParaRPr lang="en-GB" dirty="0"/>
          </a:p>
        </p:txBody>
      </p:sp>
      <p:pic>
        <p:nvPicPr>
          <p:cNvPr id="7" name="Picture 6"/>
          <p:cNvPicPr>
            <a:picLocks noChangeAspect="1"/>
          </p:cNvPicPr>
          <p:nvPr/>
        </p:nvPicPr>
        <p:blipFill>
          <a:blip r:embed="rId3"/>
          <a:stretch>
            <a:fillRect/>
          </a:stretch>
        </p:blipFill>
        <p:spPr>
          <a:xfrm>
            <a:off x="611560" y="3554814"/>
            <a:ext cx="4248472" cy="3174553"/>
          </a:xfrm>
          <a:prstGeom prst="rect">
            <a:avLst/>
          </a:prstGeom>
        </p:spPr>
      </p:pic>
      <p:sp>
        <p:nvSpPr>
          <p:cNvPr id="8" name="Content Placeholder 1"/>
          <p:cNvSpPr txBox="1">
            <a:spLocks/>
          </p:cNvSpPr>
          <p:nvPr/>
        </p:nvSpPr>
        <p:spPr>
          <a:xfrm>
            <a:off x="4932040" y="914400"/>
            <a:ext cx="4135760" cy="5826968"/>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lang="en-US" sz="3200" kern="1200" dirty="0" smtClean="0">
                <a:solidFill>
                  <a:srgbClr val="0000FF"/>
                </a:solidFill>
                <a:latin typeface="+mn-lt"/>
                <a:ea typeface="+mn-ea"/>
                <a:cs typeface="+mn-cs"/>
              </a:defRPr>
            </a:lvl1pPr>
            <a:lvl2pPr marL="742950" indent="-285750" algn="l" defTabSz="914400" rtl="0" eaLnBrk="1" latinLnBrk="0" hangingPunct="1">
              <a:spcBef>
                <a:spcPct val="20000"/>
              </a:spcBef>
              <a:buFont typeface="Arial" pitchFamily="34" charset="0"/>
              <a:buChar char="–"/>
              <a:defRPr lang="en-US" sz="2800" kern="1200" dirty="0" smtClean="0">
                <a:solidFill>
                  <a:schemeClr val="accent6">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n-US" dirty="0" smtClean="0"/>
              <a:t>Proposals presented to the WLCG Overview Board on 28 Sep 2012</a:t>
            </a:r>
          </a:p>
          <a:p>
            <a:pPr lvl="1"/>
            <a:r>
              <a:rPr lang="en-US" dirty="0" smtClean="0"/>
              <a:t>Accepted by the members</a:t>
            </a:r>
          </a:p>
          <a:p>
            <a:r>
              <a:rPr lang="en-US" dirty="0" smtClean="0"/>
              <a:t>Scale: ~10% of the global Tier 1 requirement of each experiment</a:t>
            </a:r>
          </a:p>
          <a:p>
            <a:r>
              <a:rPr lang="en-US" dirty="0" smtClean="0"/>
              <a:t>Timing: </a:t>
            </a:r>
          </a:p>
          <a:p>
            <a:pPr lvl="1"/>
            <a:r>
              <a:rPr lang="en-US" dirty="0" smtClean="0"/>
              <a:t>resources in place end Nov 2013</a:t>
            </a:r>
          </a:p>
          <a:p>
            <a:pPr lvl="1"/>
            <a:r>
              <a:rPr lang="en-US" dirty="0" smtClean="0"/>
              <a:t>Run for 1 year as full prototype</a:t>
            </a:r>
          </a:p>
          <a:p>
            <a:pPr lvl="1"/>
            <a:r>
              <a:rPr lang="en-US" dirty="0" smtClean="0"/>
              <a:t>Production ready for end of LS1</a:t>
            </a:r>
          </a:p>
        </p:txBody>
      </p:sp>
    </p:spTree>
    <p:extLst>
      <p:ext uri="{BB962C8B-B14F-4D97-AF65-F5344CB8AC3E}">
        <p14:creationId xmlns:p14="http://schemas.microsoft.com/office/powerpoint/2010/main" val="171032649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Ian.Bird@cern.ch</a:t>
            </a:r>
            <a:endParaRPr lang="en-US" dirty="0">
              <a:solidFill>
                <a:prstClr val="black">
                  <a:tint val="75000"/>
                </a:prstClr>
              </a:solidFill>
              <a:latin typeface="Calibri"/>
            </a:endParaRPr>
          </a:p>
        </p:txBody>
      </p:sp>
      <p:sp>
        <p:nvSpPr>
          <p:cNvPr id="6" name="Text Placeholder 5"/>
          <p:cNvSpPr>
            <a:spLocks noGrp="1"/>
          </p:cNvSpPr>
          <p:nvPr>
            <p:ph type="body" sz="quarter" idx="12"/>
          </p:nvPr>
        </p:nvSpPr>
        <p:spPr/>
        <p:txBody>
          <a:bodyPr/>
          <a:lstStyle/>
          <a:p>
            <a:r>
              <a:rPr lang="en-US" dirty="0" smtClean="0"/>
              <a:t>WLCG Status report</a:t>
            </a:r>
            <a:endParaRPr lang="en-US" dirty="0"/>
          </a:p>
        </p:txBody>
      </p:sp>
      <p:sp>
        <p:nvSpPr>
          <p:cNvPr id="4" name="Slide Number Placeholder 3"/>
          <p:cNvSpPr>
            <a:spLocks noGrp="1"/>
          </p:cNvSpPr>
          <p:nvPr>
            <p:ph type="sldNum" sz="quarter" idx="17"/>
          </p:nvPr>
        </p:nvSpPr>
        <p:spPr/>
        <p:txBody>
          <a:bodyPr/>
          <a:lstStyle/>
          <a:p>
            <a:fld id="{8FA168C2-9F18-4032-8801-50E4CEA0EAFB}" type="slidenum">
              <a:rPr lang="en-US" smtClean="0">
                <a:solidFill>
                  <a:prstClr val="black">
                    <a:tint val="75000"/>
                  </a:prstClr>
                </a:solidFill>
                <a:latin typeface="Calibri"/>
              </a:rPr>
              <a:pPr/>
              <a:t>6</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6384280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0" y="764704"/>
            <a:ext cx="9144000" cy="4712874"/>
          </a:xfrm>
          <a:prstGeom prst="rect">
            <a:avLst/>
          </a:prstGeom>
        </p:spPr>
      </p:pic>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7</a:t>
            </a:fld>
            <a:endParaRPr lang="en-US" dirty="0"/>
          </a:p>
        </p:txBody>
      </p:sp>
      <p:sp>
        <p:nvSpPr>
          <p:cNvPr id="5" name="Title 4"/>
          <p:cNvSpPr>
            <a:spLocks noGrp="1"/>
          </p:cNvSpPr>
          <p:nvPr>
            <p:ph type="title"/>
          </p:nvPr>
        </p:nvSpPr>
        <p:spPr/>
        <p:txBody>
          <a:bodyPr/>
          <a:lstStyle/>
          <a:p>
            <a:r>
              <a:rPr lang="en-GB" dirty="0" smtClean="0"/>
              <a:t>Castor data written 2010-12</a:t>
            </a:r>
            <a:endParaRPr lang="en-GB" dirty="0"/>
          </a:p>
        </p:txBody>
      </p:sp>
      <p:sp>
        <p:nvSpPr>
          <p:cNvPr id="8" name="Content Placeholder 1"/>
          <p:cNvSpPr txBox="1">
            <a:spLocks/>
          </p:cNvSpPr>
          <p:nvPr/>
        </p:nvSpPr>
        <p:spPr>
          <a:xfrm>
            <a:off x="1403648" y="1196752"/>
            <a:ext cx="3045550" cy="97443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ormAutofit fontScale="92500"/>
          </a:bodyPr>
          <a:lstStyle>
            <a:lvl1pPr marL="342900" indent="-342900" algn="l" defTabSz="457200" rtl="0" eaLnBrk="1" latinLnBrk="0" hangingPunct="1">
              <a:spcBef>
                <a:spcPct val="20000"/>
              </a:spcBef>
              <a:buFont typeface="Arial"/>
              <a:buChar char="•"/>
              <a:defRPr lang="en-US" sz="3200" kern="1200" dirty="0" smtClean="0">
                <a:solidFill>
                  <a:srgbClr val="FFFF00"/>
                </a:solidFill>
                <a:latin typeface="+mn-lt"/>
                <a:ea typeface="+mn-ea"/>
                <a:cs typeface="+mn-cs"/>
              </a:defRPr>
            </a:lvl1pPr>
            <a:lvl2pPr marL="742950" indent="-285750" algn="l" defTabSz="457200" rtl="0" eaLnBrk="1" latinLnBrk="0" hangingPunct="1">
              <a:spcBef>
                <a:spcPct val="20000"/>
              </a:spcBef>
              <a:buFont typeface="Arial"/>
              <a:buChar char="–"/>
              <a:defRPr lang="en-US" sz="2800" kern="1200" dirty="0" smtClean="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dk1"/>
                </a:solidFill>
                <a:latin typeface="+mn-lt"/>
                <a:ea typeface="+mn-ea"/>
                <a:cs typeface="+mn-cs"/>
              </a:defRPr>
            </a:lvl9pPr>
          </a:lstStyle>
          <a:p>
            <a:pPr marL="0" indent="0">
              <a:buFont typeface="Arial"/>
              <a:buNone/>
            </a:pPr>
            <a:r>
              <a:rPr lang="en-US" sz="1800" b="1" u="sng" dirty="0" smtClean="0">
                <a:solidFill>
                  <a:prstClr val="black"/>
                </a:solidFill>
                <a:latin typeface="Calibri"/>
              </a:rPr>
              <a:t>2010-</a:t>
            </a:r>
            <a:r>
              <a:rPr sz="1800" b="1" u="sng" dirty="0" smtClean="0">
                <a:solidFill>
                  <a:prstClr val="black"/>
                </a:solidFill>
                <a:latin typeface="Calibri"/>
              </a:rPr>
              <a:t>2012 Data</a:t>
            </a:r>
            <a:r>
              <a:rPr lang="en-US" sz="1800" b="1" u="sng" dirty="0" smtClean="0">
                <a:solidFill>
                  <a:prstClr val="black"/>
                </a:solidFill>
                <a:latin typeface="Calibri"/>
              </a:rPr>
              <a:t> written: </a:t>
            </a:r>
          </a:p>
          <a:p>
            <a:pPr marL="0" indent="0">
              <a:buFont typeface="Arial"/>
              <a:buNone/>
            </a:pPr>
            <a:r>
              <a:rPr lang="en-US" sz="1800" b="1" dirty="0" smtClean="0">
                <a:solidFill>
                  <a:prstClr val="black"/>
                </a:solidFill>
                <a:latin typeface="Calibri"/>
              </a:rPr>
              <a:t>Total ~22 PB in 2012 (LHC data)</a:t>
            </a:r>
            <a:endParaRPr lang="en-US" sz="1800" dirty="0" smtClean="0">
              <a:solidFill>
                <a:prstClr val="black"/>
              </a:solidFill>
              <a:latin typeface="Calibri"/>
            </a:endParaRPr>
          </a:p>
          <a:p>
            <a:pPr marL="0" indent="0">
              <a:buFont typeface="Arial"/>
              <a:buNone/>
            </a:pPr>
            <a:r>
              <a:rPr lang="en-US" sz="1800" b="1" dirty="0" smtClean="0">
                <a:solidFill>
                  <a:prstClr val="black"/>
                </a:solidFill>
                <a:latin typeface="Calibri"/>
              </a:rPr>
              <a:t>Close to 3.5 PB/month now</a:t>
            </a:r>
            <a:endParaRPr sz="1800" dirty="0">
              <a:solidFill>
                <a:prstClr val="black"/>
              </a:solidFill>
              <a:latin typeface="Calibri"/>
            </a:endParaRPr>
          </a:p>
        </p:txBody>
      </p:sp>
      <p:sp>
        <p:nvSpPr>
          <p:cNvPr id="10" name="Content Placeholder 1"/>
          <p:cNvSpPr txBox="1">
            <a:spLocks/>
          </p:cNvSpPr>
          <p:nvPr/>
        </p:nvSpPr>
        <p:spPr>
          <a:xfrm>
            <a:off x="1475656" y="5661248"/>
            <a:ext cx="3045550" cy="974439"/>
          </a:xfrm>
          <a:prstGeom prst="rect">
            <a:avLst/>
          </a:prstGeom>
        </p:spPr>
        <p:style>
          <a:lnRef idx="1">
            <a:schemeClr val="accent4"/>
          </a:lnRef>
          <a:fillRef idx="2">
            <a:schemeClr val="accent4"/>
          </a:fillRef>
          <a:effectRef idx="1">
            <a:schemeClr val="accent4"/>
          </a:effectRef>
          <a:fontRef idx="minor">
            <a:schemeClr val="dk1"/>
          </a:fontRef>
        </p:style>
        <p:txBody>
          <a:bodyPr vert="horz" lIns="91440" tIns="45720" rIns="91440" bIns="45720" rtlCol="0">
            <a:normAutofit lnSpcReduction="10000"/>
          </a:bodyPr>
          <a:lstStyle>
            <a:lvl1pPr marL="342900" indent="-342900" algn="l" defTabSz="457200" rtl="0" eaLnBrk="1" latinLnBrk="0" hangingPunct="1">
              <a:spcBef>
                <a:spcPct val="20000"/>
              </a:spcBef>
              <a:buFont typeface="Arial"/>
              <a:buChar char="•"/>
              <a:defRPr lang="en-US" sz="3200" kern="1200" dirty="0" smtClean="0">
                <a:solidFill>
                  <a:srgbClr val="FFFF00"/>
                </a:solidFill>
                <a:latin typeface="+mn-lt"/>
                <a:ea typeface="+mn-ea"/>
                <a:cs typeface="+mn-cs"/>
              </a:defRPr>
            </a:lvl1pPr>
            <a:lvl2pPr marL="742950" indent="-285750" algn="l" defTabSz="457200" rtl="0" eaLnBrk="1" latinLnBrk="0" hangingPunct="1">
              <a:spcBef>
                <a:spcPct val="20000"/>
              </a:spcBef>
              <a:buFont typeface="Arial"/>
              <a:buChar char="–"/>
              <a:defRPr lang="en-US" sz="2800" kern="1200" dirty="0" smtClean="0">
                <a:solidFill>
                  <a:srgbClr val="3366FF"/>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dk1"/>
                </a:solidFill>
                <a:latin typeface="+mn-lt"/>
                <a:ea typeface="+mn-ea"/>
                <a:cs typeface="+mn-cs"/>
              </a:defRPr>
            </a:lvl9pPr>
          </a:lstStyle>
          <a:p>
            <a:pPr marL="0" indent="0">
              <a:buFont typeface="Arial"/>
              <a:buNone/>
            </a:pPr>
            <a:r>
              <a:rPr lang="en-US" sz="1800" dirty="0" smtClean="0">
                <a:solidFill>
                  <a:prstClr val="black"/>
                </a:solidFill>
                <a:latin typeface="Calibri"/>
              </a:rPr>
              <a:t>Data rates in Castor increased</a:t>
            </a:r>
          </a:p>
          <a:p>
            <a:pPr marL="0" indent="0">
              <a:buFont typeface="Arial"/>
              <a:buNone/>
            </a:pPr>
            <a:r>
              <a:rPr lang="en-US" sz="1800" dirty="0" smtClean="0">
                <a:solidFill>
                  <a:prstClr val="black"/>
                </a:solidFill>
                <a:latin typeface="Calibri"/>
              </a:rPr>
              <a:t> 3-4 GB/s input</a:t>
            </a:r>
          </a:p>
          <a:p>
            <a:pPr marL="0" indent="0">
              <a:buFont typeface="Arial"/>
              <a:buNone/>
            </a:pPr>
            <a:r>
              <a:rPr lang="en-US" sz="1800" dirty="0" smtClean="0">
                <a:solidFill>
                  <a:prstClr val="black"/>
                </a:solidFill>
                <a:latin typeface="Calibri"/>
              </a:rPr>
              <a:t>~15 GB/s output</a:t>
            </a:r>
            <a:endParaRPr sz="1800" dirty="0">
              <a:solidFill>
                <a:prstClr val="black"/>
              </a:solidFill>
              <a:latin typeface="Calibri"/>
            </a:endParaRPr>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33436" y="5157192"/>
            <a:ext cx="4585692" cy="1700808"/>
          </a:xfrm>
          <a:prstGeom prst="rect">
            <a:avLst/>
          </a:prstGeom>
        </p:spPr>
      </p:pic>
      <p:sp>
        <p:nvSpPr>
          <p:cNvPr id="6" name="TextBox 5"/>
          <p:cNvSpPr txBox="1"/>
          <p:nvPr/>
        </p:nvSpPr>
        <p:spPr>
          <a:xfrm>
            <a:off x="4932040" y="1268760"/>
            <a:ext cx="2919038" cy="646331"/>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Expect close to 30 PB in 2012</a:t>
            </a:r>
          </a:p>
          <a:p>
            <a:r>
              <a:rPr lang="en-GB" dirty="0" smtClean="0"/>
              <a:t>(15, 23, in 2010,11)</a:t>
            </a:r>
            <a:endParaRPr lang="en-GB" dirty="0"/>
          </a:p>
        </p:txBody>
      </p:sp>
    </p:spTree>
    <p:extLst>
      <p:ext uri="{BB962C8B-B14F-4D97-AF65-F5344CB8AC3E}">
        <p14:creationId xmlns:p14="http://schemas.microsoft.com/office/powerpoint/2010/main" val="39926601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Ian.Bird@cern.ch</a:t>
            </a:r>
            <a:endParaRPr lang="en-US" dirty="0"/>
          </a:p>
        </p:txBody>
      </p:sp>
      <p:sp>
        <p:nvSpPr>
          <p:cNvPr id="4" name="Slide Number Placeholder 3"/>
          <p:cNvSpPr>
            <a:spLocks noGrp="1"/>
          </p:cNvSpPr>
          <p:nvPr>
            <p:ph type="sldNum" sz="quarter" idx="12"/>
          </p:nvPr>
        </p:nvSpPr>
        <p:spPr/>
        <p:txBody>
          <a:bodyPr/>
          <a:lstStyle/>
          <a:p>
            <a:fld id="{8FA168C2-9F18-4032-8801-50E4CEA0EAFB}" type="slidenum">
              <a:rPr lang="en-US" smtClean="0"/>
              <a:pPr/>
              <a:t>8</a:t>
            </a:fld>
            <a:endParaRPr lang="en-US" dirty="0"/>
          </a:p>
        </p:txBody>
      </p:sp>
      <p:sp>
        <p:nvSpPr>
          <p:cNvPr id="5" name="Title 4"/>
          <p:cNvSpPr>
            <a:spLocks noGrp="1"/>
          </p:cNvSpPr>
          <p:nvPr>
            <p:ph type="title"/>
          </p:nvPr>
        </p:nvSpPr>
        <p:spPr/>
        <p:txBody>
          <a:bodyPr/>
          <a:lstStyle/>
          <a:p>
            <a:r>
              <a:rPr lang="en-GB" dirty="0" smtClean="0"/>
              <a:t>Close to 100 PB archive</a:t>
            </a:r>
            <a:endParaRPr lang="en-GB" dirty="0"/>
          </a:p>
        </p:txBody>
      </p:sp>
      <p:pic>
        <p:nvPicPr>
          <p:cNvPr id="2" name="Picture 1"/>
          <p:cNvPicPr>
            <a:picLocks noChangeAspect="1"/>
          </p:cNvPicPr>
          <p:nvPr/>
        </p:nvPicPr>
        <p:blipFill>
          <a:blip r:embed="rId2"/>
          <a:stretch>
            <a:fillRect/>
          </a:stretch>
        </p:blipFill>
        <p:spPr>
          <a:xfrm>
            <a:off x="755576" y="848423"/>
            <a:ext cx="7983984" cy="5987988"/>
          </a:xfrm>
          <a:prstGeom prst="rect">
            <a:avLst/>
          </a:prstGeom>
        </p:spPr>
      </p:pic>
      <p:sp>
        <p:nvSpPr>
          <p:cNvPr id="7" name="TextBox 6"/>
          <p:cNvSpPr txBox="1"/>
          <p:nvPr/>
        </p:nvSpPr>
        <p:spPr>
          <a:xfrm>
            <a:off x="3923928" y="3429000"/>
            <a:ext cx="3538161"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GB" dirty="0" smtClean="0"/>
              <a:t>Physics data: 94.3 PB</a:t>
            </a:r>
          </a:p>
          <a:p>
            <a:r>
              <a:rPr lang="en-GB" dirty="0" smtClean="0"/>
              <a:t>Increases at 1 PB/week with LHC on</a:t>
            </a:r>
            <a:endParaRPr lang="en-GB" dirty="0"/>
          </a:p>
        </p:txBody>
      </p:sp>
    </p:spTree>
    <p:extLst>
      <p:ext uri="{BB962C8B-B14F-4D97-AF65-F5344CB8AC3E}">
        <p14:creationId xmlns:p14="http://schemas.microsoft.com/office/powerpoint/2010/main" val="27537153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Macintosh HD:Users:ibird:Downloads:chart (3).png"/>
          <p:cNvPicPr/>
          <p:nvPr/>
        </p:nvPicPr>
        <p:blipFill>
          <a:blip r:embed="rId2">
            <a:extLst>
              <a:ext uri="{28A0092B-C50C-407E-A947-70E740481C1C}">
                <a14:useLocalDpi xmlns:a14="http://schemas.microsoft.com/office/drawing/2010/main" val="0"/>
              </a:ext>
            </a:extLst>
          </a:blip>
          <a:srcRect/>
          <a:stretch>
            <a:fillRect/>
          </a:stretch>
        </p:blipFill>
        <p:spPr bwMode="auto">
          <a:xfrm>
            <a:off x="827584" y="4481195"/>
            <a:ext cx="5554345" cy="2376805"/>
          </a:xfrm>
          <a:prstGeom prst="rect">
            <a:avLst/>
          </a:prstGeom>
          <a:noFill/>
          <a:ln>
            <a:noFill/>
          </a:ln>
        </p:spPr>
      </p:pic>
      <p:pic>
        <p:nvPicPr>
          <p:cNvPr id="8" name="Picture 7" descr="Macintosh HD:Users:ibird:Downloads:chart (4).png"/>
          <p:cNvPicPr/>
          <p:nvPr/>
        </p:nvPicPr>
        <p:blipFill>
          <a:blip r:embed="rId3">
            <a:extLst>
              <a:ext uri="{28A0092B-C50C-407E-A947-70E740481C1C}">
                <a14:useLocalDpi xmlns:a14="http://schemas.microsoft.com/office/drawing/2010/main" val="0"/>
              </a:ext>
            </a:extLst>
          </a:blip>
          <a:srcRect/>
          <a:stretch>
            <a:fillRect/>
          </a:stretch>
        </p:blipFill>
        <p:spPr bwMode="auto">
          <a:xfrm>
            <a:off x="611560" y="620688"/>
            <a:ext cx="4968552" cy="3888432"/>
          </a:xfrm>
          <a:prstGeom prst="rect">
            <a:avLst/>
          </a:prstGeom>
          <a:noFill/>
          <a:ln>
            <a:noFill/>
          </a:ln>
        </p:spPr>
      </p:pic>
      <p:sp>
        <p:nvSpPr>
          <p:cNvPr id="3" name="Title 2"/>
          <p:cNvSpPr>
            <a:spLocks noGrp="1"/>
          </p:cNvSpPr>
          <p:nvPr>
            <p:ph type="title"/>
          </p:nvPr>
        </p:nvSpPr>
        <p:spPr/>
        <p:txBody>
          <a:bodyPr>
            <a:normAutofit/>
          </a:bodyPr>
          <a:lstStyle/>
          <a:p>
            <a:r>
              <a:rPr lang="en-GB" dirty="0" smtClean="0"/>
              <a:t>Data in 2012</a:t>
            </a:r>
            <a:endParaRPr lang="en-GB" dirty="0"/>
          </a:p>
        </p:txBody>
      </p:sp>
      <p:sp>
        <p:nvSpPr>
          <p:cNvPr id="11" name="TextBox 10"/>
          <p:cNvSpPr txBox="1"/>
          <p:nvPr/>
        </p:nvSpPr>
        <p:spPr>
          <a:xfrm>
            <a:off x="4788024" y="4653136"/>
            <a:ext cx="263410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Global transfers &gt; 15 GB/s</a:t>
            </a:r>
            <a:endParaRPr lang="en-GB" dirty="0"/>
          </a:p>
        </p:txBody>
      </p:sp>
      <p:sp>
        <p:nvSpPr>
          <p:cNvPr id="12" name="TextBox 11"/>
          <p:cNvSpPr txBox="1"/>
          <p:nvPr/>
        </p:nvSpPr>
        <p:spPr>
          <a:xfrm>
            <a:off x="2267744" y="1196752"/>
            <a:ext cx="2096360"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CERN export: 2 GB/s</a:t>
            </a:r>
            <a:endParaRPr lang="en-GB" dirty="0"/>
          </a:p>
        </p:txBody>
      </p:sp>
      <p:sp>
        <p:nvSpPr>
          <p:cNvPr id="15" name="TextBox 14"/>
          <p:cNvSpPr txBox="1"/>
          <p:nvPr/>
        </p:nvSpPr>
        <p:spPr>
          <a:xfrm>
            <a:off x="6300192" y="1556792"/>
            <a:ext cx="162984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Aug – Sep 2012</a:t>
            </a:r>
            <a:endParaRPr lang="en-GB" dirty="0"/>
          </a:p>
        </p:txBody>
      </p:sp>
      <p:sp>
        <p:nvSpPr>
          <p:cNvPr id="10" name="TextBox 9"/>
          <p:cNvSpPr txBox="1"/>
          <p:nvPr/>
        </p:nvSpPr>
        <p:spPr>
          <a:xfrm>
            <a:off x="6732240" y="5229200"/>
            <a:ext cx="183464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smtClean="0"/>
              <a:t>Recent days (Oct)</a:t>
            </a:r>
            <a:endParaRPr lang="en-GB" dirty="0"/>
          </a:p>
        </p:txBody>
      </p:sp>
    </p:spTree>
    <p:extLst>
      <p:ext uri="{BB962C8B-B14F-4D97-AF65-F5344CB8AC3E}">
        <p14:creationId xmlns:p14="http://schemas.microsoft.com/office/powerpoint/2010/main" val="313594644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WLCG-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WLCG-new.potx</Template>
  <TotalTime>8934</TotalTime>
  <Words>1785</Words>
  <Application>Microsoft Macintosh PowerPoint</Application>
  <PresentationFormat>On-screen Show (4:3)</PresentationFormat>
  <Paragraphs>271</Paragraphs>
  <Slides>34</Slides>
  <Notes>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34</vt:i4>
      </vt:variant>
    </vt:vector>
  </HeadingPairs>
  <TitlesOfParts>
    <vt:vector size="38" baseType="lpstr">
      <vt:lpstr>1_Default Design</vt:lpstr>
      <vt:lpstr>1_WLCG-new</vt:lpstr>
      <vt:lpstr>Office Theme</vt:lpstr>
      <vt:lpstr>Image</vt:lpstr>
      <vt:lpstr>Project Status Report</vt:lpstr>
      <vt:lpstr>Outline</vt:lpstr>
      <vt:lpstr>PowerPoint Presentation</vt:lpstr>
      <vt:lpstr>WLCG MoU Status</vt:lpstr>
      <vt:lpstr>Russia – 2nd Associate Tier 1</vt:lpstr>
      <vt:lpstr>PowerPoint Presentation</vt:lpstr>
      <vt:lpstr>Castor data written 2010-12</vt:lpstr>
      <vt:lpstr>Close to 100 PB archive</vt:lpstr>
      <vt:lpstr>Data in 2012</vt:lpstr>
      <vt:lpstr>CPU workloads</vt:lpstr>
      <vt:lpstr>PowerPoint Presentation</vt:lpstr>
      <vt:lpstr>CERN &amp; Tier 1 Accounting</vt:lpstr>
      <vt:lpstr>Comparison: use/pledge</vt:lpstr>
      <vt:lpstr>WLCG Operations</vt:lpstr>
      <vt:lpstr>Some points to note</vt:lpstr>
      <vt:lpstr>PowerPoint Presentation</vt:lpstr>
      <vt:lpstr>Extended run 2012</vt:lpstr>
      <vt:lpstr>2013 + 2014 (LS1)</vt:lpstr>
      <vt:lpstr>Balance of pledge/requirements 2013-14</vt:lpstr>
      <vt:lpstr>Pledge balance wrt updated request</vt:lpstr>
      <vt:lpstr>First look at resource needs for 2015</vt:lpstr>
      <vt:lpstr>PowerPoint Presentation</vt:lpstr>
      <vt:lpstr>Funding &amp; expenditure for WLCG at CERN</vt:lpstr>
      <vt:lpstr>WLCG funding and expenditure</vt:lpstr>
      <vt:lpstr>Funding &amp; expenditure for WLCG at CERN</vt:lpstr>
      <vt:lpstr>PowerPoint Presentation</vt:lpstr>
      <vt:lpstr>Tier 0 upgrades</vt:lpstr>
      <vt:lpstr>Evolution of Tier 0 - Wigner</vt:lpstr>
      <vt:lpstr>Tier 0 upgrades</vt:lpstr>
      <vt:lpstr>Technical evolution</vt:lpstr>
      <vt:lpstr>Grid projects</vt:lpstr>
      <vt:lpstr>The promise of cloud technology…</vt:lpstr>
      <vt:lpstr>PowerPoint Presentation</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Arrangements for operating a distributed research infrastructure</dc:title>
  <dc:creator>Ian Bird</dc:creator>
  <cp:lastModifiedBy>Ian Bird</cp:lastModifiedBy>
  <cp:revision>108</cp:revision>
  <dcterms:created xsi:type="dcterms:W3CDTF">2010-12-06T17:50:37Z</dcterms:created>
  <dcterms:modified xsi:type="dcterms:W3CDTF">2012-10-29T20:24:47Z</dcterms:modified>
</cp:coreProperties>
</file>