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669088" cy="9926638"/>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Arial" charset="0"/>
      </a:defRPr>
    </a:lvl1pPr>
    <a:lvl2pPr marL="457200" algn="l" rtl="0" fontAlgn="base">
      <a:spcBef>
        <a:spcPct val="0"/>
      </a:spcBef>
      <a:spcAft>
        <a:spcPct val="0"/>
      </a:spcAft>
      <a:defRPr sz="2400" kern="1200">
        <a:solidFill>
          <a:schemeClr val="tx1"/>
        </a:solidFill>
        <a:latin typeface="Tahoma" pitchFamily="34" charset="0"/>
        <a:ea typeface="+mn-ea"/>
        <a:cs typeface="Arial" charset="0"/>
      </a:defRPr>
    </a:lvl2pPr>
    <a:lvl3pPr marL="914400" algn="l" rtl="0" fontAlgn="base">
      <a:spcBef>
        <a:spcPct val="0"/>
      </a:spcBef>
      <a:spcAft>
        <a:spcPct val="0"/>
      </a:spcAft>
      <a:defRPr sz="2400" kern="1200">
        <a:solidFill>
          <a:schemeClr val="tx1"/>
        </a:solidFill>
        <a:latin typeface="Tahoma" pitchFamily="34" charset="0"/>
        <a:ea typeface="+mn-ea"/>
        <a:cs typeface="Arial" charset="0"/>
      </a:defRPr>
    </a:lvl3pPr>
    <a:lvl4pPr marL="1371600" algn="l" rtl="0" fontAlgn="base">
      <a:spcBef>
        <a:spcPct val="0"/>
      </a:spcBef>
      <a:spcAft>
        <a:spcPct val="0"/>
      </a:spcAft>
      <a:defRPr sz="2400" kern="1200">
        <a:solidFill>
          <a:schemeClr val="tx1"/>
        </a:solidFill>
        <a:latin typeface="Tahoma" pitchFamily="34" charset="0"/>
        <a:ea typeface="+mn-ea"/>
        <a:cs typeface="Arial" charset="0"/>
      </a:defRPr>
    </a:lvl4pPr>
    <a:lvl5pPr marL="1828800" algn="l" rtl="0" fontAlgn="base">
      <a:spcBef>
        <a:spcPct val="0"/>
      </a:spcBef>
      <a:spcAft>
        <a:spcPct val="0"/>
      </a:spcAft>
      <a:defRPr sz="2400" kern="1200">
        <a:solidFill>
          <a:schemeClr val="tx1"/>
        </a:solidFill>
        <a:latin typeface="Tahoma" pitchFamily="34" charset="0"/>
        <a:ea typeface="+mn-ea"/>
        <a:cs typeface="Arial" charset="0"/>
      </a:defRPr>
    </a:lvl5pPr>
    <a:lvl6pPr marL="2286000" algn="l" defTabSz="914400" rtl="0" eaLnBrk="1" latinLnBrk="0" hangingPunct="1">
      <a:defRPr sz="2400" kern="1200">
        <a:solidFill>
          <a:schemeClr val="tx1"/>
        </a:solidFill>
        <a:latin typeface="Tahoma" pitchFamily="34" charset="0"/>
        <a:ea typeface="+mn-ea"/>
        <a:cs typeface="Arial" charset="0"/>
      </a:defRPr>
    </a:lvl6pPr>
    <a:lvl7pPr marL="2743200" algn="l" defTabSz="914400" rtl="0" eaLnBrk="1" latinLnBrk="0" hangingPunct="1">
      <a:defRPr sz="2400" kern="1200">
        <a:solidFill>
          <a:schemeClr val="tx1"/>
        </a:solidFill>
        <a:latin typeface="Tahoma" pitchFamily="34" charset="0"/>
        <a:ea typeface="+mn-ea"/>
        <a:cs typeface="Arial" charset="0"/>
      </a:defRPr>
    </a:lvl7pPr>
    <a:lvl8pPr marL="3200400" algn="l" defTabSz="914400" rtl="0" eaLnBrk="1" latinLnBrk="0" hangingPunct="1">
      <a:defRPr sz="2400" kern="1200">
        <a:solidFill>
          <a:schemeClr val="tx1"/>
        </a:solidFill>
        <a:latin typeface="Tahoma" pitchFamily="34" charset="0"/>
        <a:ea typeface="+mn-ea"/>
        <a:cs typeface="Arial" charset="0"/>
      </a:defRPr>
    </a:lvl8pPr>
    <a:lvl9pPr marL="3657600" algn="l" defTabSz="914400" rtl="0" eaLnBrk="1" latinLnBrk="0" hangingPunct="1">
      <a:defRPr sz="2400"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C0D0FC"/>
    <a:srgbClr val="00FF00"/>
    <a:srgbClr val="FF0000"/>
    <a:srgbClr val="D1D7F3"/>
    <a:srgbClr val="CCFFFF"/>
    <a:srgbClr val="0000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0A15C55-8517-42AA-B614-E9B94910E393}" styleName="Střední styl 2 – zvýraznění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Střední styl 4 – zvýraznění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25E5076-3810-47DD-B79F-674D7AD40C01}" styleName="Tmavý styl 1 – zvýraznění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Střední styl 4 – zvýraznění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D083AE6-46FA-4A59-8FB0-9F97EB10719F}" styleName="Světlý styl 3 – zvýraznění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45" autoAdjust="0"/>
    <p:restoredTop sz="85258" autoAdjust="0"/>
  </p:normalViewPr>
  <p:slideViewPr>
    <p:cSldViewPr snapToGrid="0">
      <p:cViewPr varScale="1">
        <p:scale>
          <a:sx n="103" d="100"/>
          <a:sy n="103" d="100"/>
        </p:scale>
        <p:origin x="-90" y="-264"/>
      </p:cViewPr>
      <p:guideLst>
        <p:guide orient="horz" pos="2160"/>
        <p:guide pos="2880"/>
      </p:guideLst>
    </p:cSldViewPr>
  </p:slideViewPr>
  <p:outlineViewPr>
    <p:cViewPr>
      <p:scale>
        <a:sx n="33" d="100"/>
        <a:sy n="33" d="100"/>
      </p:scale>
      <p:origin x="0" y="428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1" d="100"/>
          <a:sy n="51" d="100"/>
        </p:scale>
        <p:origin x="-2970" y="-108"/>
      </p:cViewPr>
      <p:guideLst>
        <p:guide orient="horz" pos="3126"/>
        <p:guide pos="210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050"/>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4526" tIns="47263" rIns="94526" bIns="47263" numCol="1" anchor="t" anchorCtr="0" compatLnSpc="1">
            <a:prstTxWarp prst="textNoShape">
              <a:avLst/>
            </a:prstTxWarp>
          </a:bodyPr>
          <a:lstStyle>
            <a:lvl1pPr defTabSz="944563">
              <a:defRPr sz="1200">
                <a:cs typeface="+mn-cs"/>
              </a:defRPr>
            </a:lvl1pPr>
          </a:lstStyle>
          <a:p>
            <a:pPr>
              <a:defRPr/>
            </a:pPr>
            <a:endParaRPr lang="cs-CZ"/>
          </a:p>
        </p:txBody>
      </p:sp>
      <p:sp>
        <p:nvSpPr>
          <p:cNvPr id="51203" name="Rectangle 2051"/>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4526" tIns="47263" rIns="94526" bIns="47263" numCol="1" anchor="t" anchorCtr="0" compatLnSpc="1">
            <a:prstTxWarp prst="textNoShape">
              <a:avLst/>
            </a:prstTxWarp>
          </a:bodyPr>
          <a:lstStyle>
            <a:lvl1pPr algn="r" defTabSz="944563">
              <a:defRPr sz="1200">
                <a:cs typeface="+mn-cs"/>
              </a:defRPr>
            </a:lvl1pPr>
          </a:lstStyle>
          <a:p>
            <a:pPr>
              <a:defRPr/>
            </a:pPr>
            <a:endParaRPr lang="cs-CZ"/>
          </a:p>
        </p:txBody>
      </p:sp>
      <p:sp>
        <p:nvSpPr>
          <p:cNvPr id="51204" name="Rectangle 2052"/>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4526" tIns="47263" rIns="94526" bIns="47263" numCol="1" anchor="b" anchorCtr="0" compatLnSpc="1">
            <a:prstTxWarp prst="textNoShape">
              <a:avLst/>
            </a:prstTxWarp>
          </a:bodyPr>
          <a:lstStyle>
            <a:lvl1pPr defTabSz="944563">
              <a:defRPr sz="1200">
                <a:cs typeface="+mn-cs"/>
              </a:defRPr>
            </a:lvl1pPr>
          </a:lstStyle>
          <a:p>
            <a:pPr>
              <a:defRPr/>
            </a:pPr>
            <a:endParaRPr lang="cs-CZ"/>
          </a:p>
        </p:txBody>
      </p:sp>
      <p:sp>
        <p:nvSpPr>
          <p:cNvPr id="51205" name="Rectangle 2053"/>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4526" tIns="47263" rIns="94526" bIns="47263" numCol="1" anchor="b" anchorCtr="0" compatLnSpc="1">
            <a:prstTxWarp prst="textNoShape">
              <a:avLst/>
            </a:prstTxWarp>
          </a:bodyPr>
          <a:lstStyle>
            <a:lvl1pPr algn="r" defTabSz="944563">
              <a:defRPr sz="1200">
                <a:cs typeface="+mn-cs"/>
              </a:defRPr>
            </a:lvl1pPr>
          </a:lstStyle>
          <a:p>
            <a:pPr>
              <a:defRPr/>
            </a:pPr>
            <a:fld id="{01F32A21-457B-4351-B5D9-E2AD6A2F1D77}" type="slidenum">
              <a:rPr lang="cs-CZ"/>
              <a:pPr>
                <a:defRPr/>
              </a:pPr>
              <a:t>‹#›</a:t>
            </a:fld>
            <a:endParaRPr lang="cs-CZ"/>
          </a:p>
        </p:txBody>
      </p:sp>
    </p:spTree>
    <p:extLst>
      <p:ext uri="{BB962C8B-B14F-4D97-AF65-F5344CB8AC3E}">
        <p14:creationId xmlns:p14="http://schemas.microsoft.com/office/powerpoint/2010/main" val="3056191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1026"/>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4526" tIns="47263" rIns="94526" bIns="47263" numCol="1" anchor="t" anchorCtr="0" compatLnSpc="1">
            <a:prstTxWarp prst="textNoShape">
              <a:avLst/>
            </a:prstTxWarp>
          </a:bodyPr>
          <a:lstStyle>
            <a:lvl1pPr defTabSz="944563">
              <a:defRPr sz="1200">
                <a:cs typeface="+mn-cs"/>
              </a:defRPr>
            </a:lvl1pPr>
          </a:lstStyle>
          <a:p>
            <a:pPr>
              <a:defRPr/>
            </a:pPr>
            <a:endParaRPr lang="en-US"/>
          </a:p>
        </p:txBody>
      </p:sp>
      <p:sp>
        <p:nvSpPr>
          <p:cNvPr id="45059" name="Rectangle 1027"/>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4526" tIns="47263" rIns="94526" bIns="47263" numCol="1" anchor="t" anchorCtr="0" compatLnSpc="1">
            <a:prstTxWarp prst="textNoShape">
              <a:avLst/>
            </a:prstTxWarp>
          </a:bodyPr>
          <a:lstStyle>
            <a:lvl1pPr algn="r" defTabSz="944563">
              <a:defRPr sz="1200">
                <a:cs typeface="+mn-cs"/>
              </a:defRPr>
            </a:lvl1pPr>
          </a:lstStyle>
          <a:p>
            <a:pPr>
              <a:defRPr/>
            </a:pPr>
            <a:endParaRPr lang="en-US"/>
          </a:p>
        </p:txBody>
      </p:sp>
      <p:sp>
        <p:nvSpPr>
          <p:cNvPr id="23556" name="Rectangle 1028"/>
          <p:cNvSpPr>
            <a:spLocks noGrp="1" noRot="1" noChangeAspect="1" noChangeArrowheads="1" noTextEdit="1"/>
          </p:cNvSpPr>
          <p:nvPr>
            <p:ph type="sldImg" idx="2"/>
          </p:nvPr>
        </p:nvSpPr>
        <p:spPr bwMode="auto">
          <a:xfrm>
            <a:off x="850900" y="746125"/>
            <a:ext cx="4964113"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1" name="Rectangle 1029"/>
          <p:cNvSpPr>
            <a:spLocks noGrp="1" noChangeArrowheads="1"/>
          </p:cNvSpPr>
          <p:nvPr>
            <p:ph type="body" sz="quarter" idx="3"/>
          </p:nvPr>
        </p:nvSpPr>
        <p:spPr bwMode="auto">
          <a:xfrm>
            <a:off x="889000" y="4716463"/>
            <a:ext cx="4891088" cy="4464050"/>
          </a:xfrm>
          <a:prstGeom prst="rect">
            <a:avLst/>
          </a:prstGeom>
          <a:noFill/>
          <a:ln w="9525">
            <a:noFill/>
            <a:miter lim="800000"/>
            <a:headEnd/>
            <a:tailEnd/>
          </a:ln>
          <a:effectLst/>
        </p:spPr>
        <p:txBody>
          <a:bodyPr vert="horz" wrap="square" lIns="94526" tIns="47263" rIns="94526" bIns="4726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1030"/>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4526" tIns="47263" rIns="94526" bIns="47263" numCol="1" anchor="b" anchorCtr="0" compatLnSpc="1">
            <a:prstTxWarp prst="textNoShape">
              <a:avLst/>
            </a:prstTxWarp>
          </a:bodyPr>
          <a:lstStyle>
            <a:lvl1pPr defTabSz="944563">
              <a:defRPr sz="1200">
                <a:cs typeface="+mn-cs"/>
              </a:defRPr>
            </a:lvl1pPr>
          </a:lstStyle>
          <a:p>
            <a:pPr>
              <a:defRPr/>
            </a:pPr>
            <a:endParaRPr lang="en-US"/>
          </a:p>
        </p:txBody>
      </p:sp>
      <p:sp>
        <p:nvSpPr>
          <p:cNvPr id="45063" name="Rectangle 1031"/>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4526" tIns="47263" rIns="94526" bIns="47263" numCol="1" anchor="b" anchorCtr="0" compatLnSpc="1">
            <a:prstTxWarp prst="textNoShape">
              <a:avLst/>
            </a:prstTxWarp>
          </a:bodyPr>
          <a:lstStyle>
            <a:lvl1pPr algn="r" defTabSz="944563">
              <a:defRPr sz="1200">
                <a:cs typeface="+mn-cs"/>
              </a:defRPr>
            </a:lvl1pPr>
          </a:lstStyle>
          <a:p>
            <a:pPr>
              <a:defRPr/>
            </a:pPr>
            <a:fld id="{435B006A-6A85-44B2-A87D-8A7987A36208}" type="slidenum">
              <a:rPr lang="en-US"/>
              <a:pPr>
                <a:defRPr/>
              </a:pPr>
              <a:t>‹#›</a:t>
            </a:fld>
            <a:endParaRPr lang="en-US"/>
          </a:p>
        </p:txBody>
      </p:sp>
    </p:spTree>
    <p:extLst>
      <p:ext uri="{BB962C8B-B14F-4D97-AF65-F5344CB8AC3E}">
        <p14:creationId xmlns:p14="http://schemas.microsoft.com/office/powerpoint/2010/main" val="8911584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35B006A-6A85-44B2-A87D-8A7987A36208}" type="slidenum">
              <a:rPr lang="en-US" smtClean="0"/>
              <a:pPr>
                <a:defRPr/>
              </a:pPr>
              <a:t>14</a:t>
            </a:fld>
            <a:endParaRPr lang="en-US"/>
          </a:p>
        </p:txBody>
      </p:sp>
    </p:spTree>
    <p:extLst>
      <p:ext uri="{BB962C8B-B14F-4D97-AF65-F5344CB8AC3E}">
        <p14:creationId xmlns:p14="http://schemas.microsoft.com/office/powerpoint/2010/main" val="24533180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4" name="Rectangle 1167"/>
          <p:cNvSpPr>
            <a:spLocks noChangeArrowheads="1"/>
          </p:cNvSpPr>
          <p:nvPr userDrawn="1"/>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grpSp>
        <p:nvGrpSpPr>
          <p:cNvPr id="5" name="Group 3"/>
          <p:cNvGrpSpPr>
            <a:grpSpLocks/>
          </p:cNvGrpSpPr>
          <p:nvPr userDrawn="1"/>
        </p:nvGrpSpPr>
        <p:grpSpPr bwMode="auto">
          <a:xfrm>
            <a:off x="3175" y="3175"/>
            <a:ext cx="9144000" cy="6858000"/>
            <a:chOff x="0" y="0"/>
            <a:chExt cx="5760" cy="4320"/>
          </a:xfrm>
        </p:grpSpPr>
        <p:grpSp>
          <p:nvGrpSpPr>
            <p:cNvPr id="6" name="Group 4"/>
            <p:cNvGrpSpPr>
              <a:grpSpLocks/>
            </p:cNvGrpSpPr>
            <p:nvPr userDrawn="1"/>
          </p:nvGrpSpPr>
          <p:grpSpPr bwMode="auto">
            <a:xfrm>
              <a:off x="0" y="192"/>
              <a:ext cx="5760" cy="4032"/>
              <a:chOff x="0" y="192"/>
              <a:chExt cx="5760" cy="4032"/>
            </a:xfrm>
          </p:grpSpPr>
          <p:sp>
            <p:nvSpPr>
              <p:cNvPr id="37" name="Line 5"/>
              <p:cNvSpPr>
                <a:spLocks noChangeShapeType="1"/>
              </p:cNvSpPr>
              <p:nvPr userDrawn="1"/>
            </p:nvSpPr>
            <p:spPr bwMode="white">
              <a:xfrm>
                <a:off x="0" y="19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8" name="Line 6"/>
              <p:cNvSpPr>
                <a:spLocks noChangeShapeType="1"/>
              </p:cNvSpPr>
              <p:nvPr userDrawn="1"/>
            </p:nvSpPr>
            <p:spPr bwMode="white">
              <a:xfrm>
                <a:off x="0" y="38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9" name="Line 7"/>
              <p:cNvSpPr>
                <a:spLocks noChangeShapeType="1"/>
              </p:cNvSpPr>
              <p:nvPr userDrawn="1"/>
            </p:nvSpPr>
            <p:spPr bwMode="white">
              <a:xfrm>
                <a:off x="0" y="57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0" name="Line 8"/>
              <p:cNvSpPr>
                <a:spLocks noChangeShapeType="1"/>
              </p:cNvSpPr>
              <p:nvPr userDrawn="1"/>
            </p:nvSpPr>
            <p:spPr bwMode="white">
              <a:xfrm>
                <a:off x="0" y="76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1" name="Line 9"/>
              <p:cNvSpPr>
                <a:spLocks noChangeShapeType="1"/>
              </p:cNvSpPr>
              <p:nvPr userDrawn="1"/>
            </p:nvSpPr>
            <p:spPr bwMode="white">
              <a:xfrm>
                <a:off x="0" y="96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2" name="Line 10"/>
              <p:cNvSpPr>
                <a:spLocks noChangeShapeType="1"/>
              </p:cNvSpPr>
              <p:nvPr userDrawn="1"/>
            </p:nvSpPr>
            <p:spPr bwMode="white">
              <a:xfrm>
                <a:off x="0" y="115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3" name="Line 11"/>
              <p:cNvSpPr>
                <a:spLocks noChangeShapeType="1"/>
              </p:cNvSpPr>
              <p:nvPr userDrawn="1"/>
            </p:nvSpPr>
            <p:spPr bwMode="white">
              <a:xfrm>
                <a:off x="0" y="134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4" name="Line 12"/>
              <p:cNvSpPr>
                <a:spLocks noChangeShapeType="1"/>
              </p:cNvSpPr>
              <p:nvPr userDrawn="1"/>
            </p:nvSpPr>
            <p:spPr bwMode="white">
              <a:xfrm>
                <a:off x="0" y="153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5" name="Line 13"/>
              <p:cNvSpPr>
                <a:spLocks noChangeShapeType="1"/>
              </p:cNvSpPr>
              <p:nvPr userDrawn="1"/>
            </p:nvSpPr>
            <p:spPr bwMode="white">
              <a:xfrm>
                <a:off x="0" y="172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6" name="Line 14"/>
              <p:cNvSpPr>
                <a:spLocks noChangeShapeType="1"/>
              </p:cNvSpPr>
              <p:nvPr userDrawn="1"/>
            </p:nvSpPr>
            <p:spPr bwMode="white">
              <a:xfrm>
                <a:off x="0" y="192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7" name="Line 15"/>
              <p:cNvSpPr>
                <a:spLocks noChangeShapeType="1"/>
              </p:cNvSpPr>
              <p:nvPr userDrawn="1"/>
            </p:nvSpPr>
            <p:spPr bwMode="white">
              <a:xfrm>
                <a:off x="0" y="211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8" name="Line 16"/>
              <p:cNvSpPr>
                <a:spLocks noChangeShapeType="1"/>
              </p:cNvSpPr>
              <p:nvPr userDrawn="1"/>
            </p:nvSpPr>
            <p:spPr bwMode="white">
              <a:xfrm>
                <a:off x="0" y="230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9" name="Line 17"/>
              <p:cNvSpPr>
                <a:spLocks noChangeShapeType="1"/>
              </p:cNvSpPr>
              <p:nvPr userDrawn="1"/>
            </p:nvSpPr>
            <p:spPr bwMode="white">
              <a:xfrm>
                <a:off x="0" y="249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0" name="Line 18"/>
              <p:cNvSpPr>
                <a:spLocks noChangeShapeType="1"/>
              </p:cNvSpPr>
              <p:nvPr userDrawn="1"/>
            </p:nvSpPr>
            <p:spPr bwMode="white">
              <a:xfrm>
                <a:off x="0" y="268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1" name="Line 19"/>
              <p:cNvSpPr>
                <a:spLocks noChangeShapeType="1"/>
              </p:cNvSpPr>
              <p:nvPr userDrawn="1"/>
            </p:nvSpPr>
            <p:spPr bwMode="white">
              <a:xfrm>
                <a:off x="0" y="288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2" name="Line 20"/>
              <p:cNvSpPr>
                <a:spLocks noChangeShapeType="1"/>
              </p:cNvSpPr>
              <p:nvPr userDrawn="1"/>
            </p:nvSpPr>
            <p:spPr bwMode="white">
              <a:xfrm>
                <a:off x="0" y="307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3" name="Line 21"/>
              <p:cNvSpPr>
                <a:spLocks noChangeShapeType="1"/>
              </p:cNvSpPr>
              <p:nvPr userDrawn="1"/>
            </p:nvSpPr>
            <p:spPr bwMode="white">
              <a:xfrm>
                <a:off x="0" y="326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4" name="Line 22"/>
              <p:cNvSpPr>
                <a:spLocks noChangeShapeType="1"/>
              </p:cNvSpPr>
              <p:nvPr userDrawn="1"/>
            </p:nvSpPr>
            <p:spPr bwMode="white">
              <a:xfrm>
                <a:off x="0" y="345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5" name="Line 23"/>
              <p:cNvSpPr>
                <a:spLocks noChangeShapeType="1"/>
              </p:cNvSpPr>
              <p:nvPr userDrawn="1"/>
            </p:nvSpPr>
            <p:spPr bwMode="white">
              <a:xfrm>
                <a:off x="0" y="364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6" name="Line 24"/>
              <p:cNvSpPr>
                <a:spLocks noChangeShapeType="1"/>
              </p:cNvSpPr>
              <p:nvPr userDrawn="1"/>
            </p:nvSpPr>
            <p:spPr bwMode="white">
              <a:xfrm>
                <a:off x="0" y="384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7" name="Line 25"/>
              <p:cNvSpPr>
                <a:spLocks noChangeShapeType="1"/>
              </p:cNvSpPr>
              <p:nvPr userDrawn="1"/>
            </p:nvSpPr>
            <p:spPr bwMode="white">
              <a:xfrm>
                <a:off x="0" y="403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8" name="Line 26"/>
              <p:cNvSpPr>
                <a:spLocks noChangeShapeType="1"/>
              </p:cNvSpPr>
              <p:nvPr userDrawn="1"/>
            </p:nvSpPr>
            <p:spPr bwMode="white">
              <a:xfrm>
                <a:off x="0" y="422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nvGrpSpPr>
            <p:cNvPr id="7" name="Group 27"/>
            <p:cNvGrpSpPr>
              <a:grpSpLocks/>
            </p:cNvGrpSpPr>
            <p:nvPr userDrawn="1"/>
          </p:nvGrpSpPr>
          <p:grpSpPr bwMode="auto">
            <a:xfrm>
              <a:off x="192" y="0"/>
              <a:ext cx="5376" cy="4320"/>
              <a:chOff x="192" y="0"/>
              <a:chExt cx="5376" cy="4320"/>
            </a:xfrm>
          </p:grpSpPr>
          <p:sp>
            <p:nvSpPr>
              <p:cNvPr id="8" name="Line 28"/>
              <p:cNvSpPr>
                <a:spLocks noChangeShapeType="1"/>
              </p:cNvSpPr>
              <p:nvPr userDrawn="1"/>
            </p:nvSpPr>
            <p:spPr bwMode="white">
              <a:xfrm>
                <a:off x="1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9" name="Line 29"/>
              <p:cNvSpPr>
                <a:spLocks noChangeShapeType="1"/>
              </p:cNvSpPr>
              <p:nvPr userDrawn="1"/>
            </p:nvSpPr>
            <p:spPr bwMode="white">
              <a:xfrm>
                <a:off x="3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 name="Line 30"/>
              <p:cNvSpPr>
                <a:spLocks noChangeShapeType="1"/>
              </p:cNvSpPr>
              <p:nvPr userDrawn="1"/>
            </p:nvSpPr>
            <p:spPr bwMode="white">
              <a:xfrm>
                <a:off x="5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1" name="Line 31"/>
              <p:cNvSpPr>
                <a:spLocks noChangeShapeType="1"/>
              </p:cNvSpPr>
              <p:nvPr userDrawn="1"/>
            </p:nvSpPr>
            <p:spPr bwMode="white">
              <a:xfrm>
                <a:off x="7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2" name="Line 32"/>
              <p:cNvSpPr>
                <a:spLocks noChangeShapeType="1"/>
              </p:cNvSpPr>
              <p:nvPr userDrawn="1"/>
            </p:nvSpPr>
            <p:spPr bwMode="white">
              <a:xfrm>
                <a:off x="96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3" name="Line 33"/>
              <p:cNvSpPr>
                <a:spLocks noChangeShapeType="1"/>
              </p:cNvSpPr>
              <p:nvPr userDrawn="1"/>
            </p:nvSpPr>
            <p:spPr bwMode="white">
              <a:xfrm>
                <a:off x="115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4" name="Line 34"/>
              <p:cNvSpPr>
                <a:spLocks noChangeShapeType="1"/>
              </p:cNvSpPr>
              <p:nvPr userDrawn="1"/>
            </p:nvSpPr>
            <p:spPr bwMode="white">
              <a:xfrm>
                <a:off x="134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5" name="Line 35"/>
              <p:cNvSpPr>
                <a:spLocks noChangeShapeType="1"/>
              </p:cNvSpPr>
              <p:nvPr userDrawn="1"/>
            </p:nvSpPr>
            <p:spPr bwMode="white">
              <a:xfrm>
                <a:off x="153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6" name="Line 36"/>
              <p:cNvSpPr>
                <a:spLocks noChangeShapeType="1"/>
              </p:cNvSpPr>
              <p:nvPr userDrawn="1"/>
            </p:nvSpPr>
            <p:spPr bwMode="white">
              <a:xfrm>
                <a:off x="172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7" name="Line 37"/>
              <p:cNvSpPr>
                <a:spLocks noChangeShapeType="1"/>
              </p:cNvSpPr>
              <p:nvPr userDrawn="1"/>
            </p:nvSpPr>
            <p:spPr bwMode="white">
              <a:xfrm>
                <a:off x="192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8" name="Line 38"/>
              <p:cNvSpPr>
                <a:spLocks noChangeShapeType="1"/>
              </p:cNvSpPr>
              <p:nvPr userDrawn="1"/>
            </p:nvSpPr>
            <p:spPr bwMode="white">
              <a:xfrm>
                <a:off x="211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9" name="Line 39"/>
              <p:cNvSpPr>
                <a:spLocks noChangeShapeType="1"/>
              </p:cNvSpPr>
              <p:nvPr userDrawn="1"/>
            </p:nvSpPr>
            <p:spPr bwMode="white">
              <a:xfrm>
                <a:off x="230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0" name="Line 40"/>
              <p:cNvSpPr>
                <a:spLocks noChangeShapeType="1"/>
              </p:cNvSpPr>
              <p:nvPr userDrawn="1"/>
            </p:nvSpPr>
            <p:spPr bwMode="white">
              <a:xfrm>
                <a:off x="249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1" name="Line 41"/>
              <p:cNvSpPr>
                <a:spLocks noChangeShapeType="1"/>
              </p:cNvSpPr>
              <p:nvPr userDrawn="1"/>
            </p:nvSpPr>
            <p:spPr bwMode="white">
              <a:xfrm>
                <a:off x="268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2" name="Line 42"/>
              <p:cNvSpPr>
                <a:spLocks noChangeShapeType="1"/>
              </p:cNvSpPr>
              <p:nvPr userDrawn="1"/>
            </p:nvSpPr>
            <p:spPr bwMode="white">
              <a:xfrm>
                <a:off x="288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3" name="Line 43"/>
              <p:cNvSpPr>
                <a:spLocks noChangeShapeType="1"/>
              </p:cNvSpPr>
              <p:nvPr userDrawn="1"/>
            </p:nvSpPr>
            <p:spPr bwMode="white">
              <a:xfrm>
                <a:off x="307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4" name="Line 44"/>
              <p:cNvSpPr>
                <a:spLocks noChangeShapeType="1"/>
              </p:cNvSpPr>
              <p:nvPr userDrawn="1"/>
            </p:nvSpPr>
            <p:spPr bwMode="white">
              <a:xfrm>
                <a:off x="326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5" name="Line 45"/>
              <p:cNvSpPr>
                <a:spLocks noChangeShapeType="1"/>
              </p:cNvSpPr>
              <p:nvPr userDrawn="1"/>
            </p:nvSpPr>
            <p:spPr bwMode="white">
              <a:xfrm>
                <a:off x="345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6" name="Line 46"/>
              <p:cNvSpPr>
                <a:spLocks noChangeShapeType="1"/>
              </p:cNvSpPr>
              <p:nvPr userDrawn="1"/>
            </p:nvSpPr>
            <p:spPr bwMode="white">
              <a:xfrm>
                <a:off x="364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7" name="Line 47"/>
              <p:cNvSpPr>
                <a:spLocks noChangeShapeType="1"/>
              </p:cNvSpPr>
              <p:nvPr userDrawn="1"/>
            </p:nvSpPr>
            <p:spPr bwMode="white">
              <a:xfrm>
                <a:off x="384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8" name="Line 48"/>
              <p:cNvSpPr>
                <a:spLocks noChangeShapeType="1"/>
              </p:cNvSpPr>
              <p:nvPr userDrawn="1"/>
            </p:nvSpPr>
            <p:spPr bwMode="white">
              <a:xfrm>
                <a:off x="403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9" name="Line 49"/>
              <p:cNvSpPr>
                <a:spLocks noChangeShapeType="1"/>
              </p:cNvSpPr>
              <p:nvPr userDrawn="1"/>
            </p:nvSpPr>
            <p:spPr bwMode="white">
              <a:xfrm>
                <a:off x="422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0" name="Line 50"/>
              <p:cNvSpPr>
                <a:spLocks noChangeShapeType="1"/>
              </p:cNvSpPr>
              <p:nvPr userDrawn="1"/>
            </p:nvSpPr>
            <p:spPr bwMode="white">
              <a:xfrm>
                <a:off x="441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1" name="Line 51"/>
              <p:cNvSpPr>
                <a:spLocks noChangeShapeType="1"/>
              </p:cNvSpPr>
              <p:nvPr userDrawn="1"/>
            </p:nvSpPr>
            <p:spPr bwMode="white">
              <a:xfrm>
                <a:off x="460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2" name="Line 52"/>
              <p:cNvSpPr>
                <a:spLocks noChangeShapeType="1"/>
              </p:cNvSpPr>
              <p:nvPr userDrawn="1"/>
            </p:nvSpPr>
            <p:spPr bwMode="white">
              <a:xfrm>
                <a:off x="480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3" name="Line 53"/>
              <p:cNvSpPr>
                <a:spLocks noChangeShapeType="1"/>
              </p:cNvSpPr>
              <p:nvPr userDrawn="1"/>
            </p:nvSpPr>
            <p:spPr bwMode="white">
              <a:xfrm>
                <a:off x="49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4" name="Line 54"/>
              <p:cNvSpPr>
                <a:spLocks noChangeShapeType="1"/>
              </p:cNvSpPr>
              <p:nvPr userDrawn="1"/>
            </p:nvSpPr>
            <p:spPr bwMode="white">
              <a:xfrm>
                <a:off x="51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5" name="Line 55"/>
              <p:cNvSpPr>
                <a:spLocks noChangeShapeType="1"/>
              </p:cNvSpPr>
              <p:nvPr userDrawn="1"/>
            </p:nvSpPr>
            <p:spPr bwMode="white">
              <a:xfrm>
                <a:off x="53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6" name="Line 56"/>
              <p:cNvSpPr>
                <a:spLocks noChangeShapeType="1"/>
              </p:cNvSpPr>
              <p:nvPr userDrawn="1"/>
            </p:nvSpPr>
            <p:spPr bwMode="white">
              <a:xfrm>
                <a:off x="55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sp>
        <p:nvSpPr>
          <p:cNvPr id="59" name="Line 1033"/>
          <p:cNvSpPr>
            <a:spLocks noChangeShapeType="1"/>
          </p:cNvSpPr>
          <p:nvPr userDrawn="1"/>
        </p:nvSpPr>
        <p:spPr bwMode="ltGray">
          <a:xfrm flipH="1">
            <a:off x="719138" y="1524000"/>
            <a:ext cx="6096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0" name="Line 1034"/>
          <p:cNvSpPr>
            <a:spLocks noChangeShapeType="1"/>
          </p:cNvSpPr>
          <p:nvPr userDrawn="1"/>
        </p:nvSpPr>
        <p:spPr bwMode="ltGray">
          <a:xfrm>
            <a:off x="912813" y="914400"/>
            <a:ext cx="0" cy="283527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1" name="Arc 1035"/>
          <p:cNvSpPr>
            <a:spLocks/>
          </p:cNvSpPr>
          <p:nvPr userDrawn="1"/>
        </p:nvSpPr>
        <p:spPr bwMode="ltGray">
          <a:xfrm rot="16200000" flipH="1">
            <a:off x="821532" y="1426369"/>
            <a:ext cx="192087" cy="193675"/>
          </a:xfrm>
          <a:custGeom>
            <a:avLst/>
            <a:gdLst>
              <a:gd name="T0" fmla="*/ 2147483647 w 43195"/>
              <a:gd name="T1" fmla="*/ 0 h 43181"/>
              <a:gd name="T2" fmla="*/ 0 w 43195"/>
              <a:gd name="T3" fmla="*/ 2147483647 h 43181"/>
              <a:gd name="T4" fmla="*/ 2147483647 w 43195"/>
              <a:gd name="T5" fmla="*/ 2147483647 h 43181"/>
              <a:gd name="T6" fmla="*/ 0 60000 65536"/>
              <a:gd name="T7" fmla="*/ 0 60000 65536"/>
              <a:gd name="T8" fmla="*/ 0 60000 65536"/>
            </a:gdLst>
            <a:ahLst/>
            <a:cxnLst>
              <a:cxn ang="T6">
                <a:pos x="T0" y="T1"/>
              </a:cxn>
              <a:cxn ang="T7">
                <a:pos x="T2" y="T3"/>
              </a:cxn>
              <a:cxn ang="T8">
                <a:pos x="T4" y="T5"/>
              </a:cxn>
            </a:cxnLst>
            <a:rect l="0" t="0" r="r" b="b"/>
            <a:pathLst>
              <a:path w="43195" h="43181" fill="none" extrusionOk="0">
                <a:moveTo>
                  <a:pt x="22503" y="0"/>
                </a:moveTo>
                <a:cubicBezTo>
                  <a:pt x="34069" y="487"/>
                  <a:pt x="43195" y="10005"/>
                  <a:pt x="43195" y="21581"/>
                </a:cubicBezTo>
                <a:cubicBezTo>
                  <a:pt x="43195" y="33510"/>
                  <a:pt x="33524" y="43181"/>
                  <a:pt x="21595" y="43181"/>
                </a:cubicBezTo>
                <a:cubicBezTo>
                  <a:pt x="9843" y="43181"/>
                  <a:pt x="247" y="33786"/>
                  <a:pt x="-1" y="22037"/>
                </a:cubicBezTo>
              </a:path>
              <a:path w="43195" h="43181" stroke="0" extrusionOk="0">
                <a:moveTo>
                  <a:pt x="22503" y="0"/>
                </a:moveTo>
                <a:cubicBezTo>
                  <a:pt x="34069" y="487"/>
                  <a:pt x="43195" y="10005"/>
                  <a:pt x="43195" y="21581"/>
                </a:cubicBezTo>
                <a:cubicBezTo>
                  <a:pt x="43195" y="33510"/>
                  <a:pt x="33524" y="43181"/>
                  <a:pt x="21595" y="43181"/>
                </a:cubicBezTo>
                <a:cubicBezTo>
                  <a:pt x="9843" y="43181"/>
                  <a:pt x="247" y="33786"/>
                  <a:pt x="-1" y="22037"/>
                </a:cubicBezTo>
                <a:lnTo>
                  <a:pt x="21595" y="21581"/>
                </a:lnTo>
                <a:lnTo>
                  <a:pt x="22503"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cs-CZ"/>
          </a:p>
        </p:txBody>
      </p:sp>
      <p:sp>
        <p:nvSpPr>
          <p:cNvPr id="62" name="Line 1108"/>
          <p:cNvSpPr>
            <a:spLocks noChangeShapeType="1"/>
          </p:cNvSpPr>
          <p:nvPr userDrawn="1"/>
        </p:nvSpPr>
        <p:spPr bwMode="ltGray">
          <a:xfrm rot="10800000" flipH="1">
            <a:off x="2325688" y="5487988"/>
            <a:ext cx="6096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3" name="Line 1109"/>
          <p:cNvSpPr>
            <a:spLocks noChangeShapeType="1"/>
          </p:cNvSpPr>
          <p:nvPr userDrawn="1"/>
        </p:nvSpPr>
        <p:spPr bwMode="ltGray">
          <a:xfrm rot="10800000">
            <a:off x="8229600" y="3262313"/>
            <a:ext cx="0" cy="283527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4" name="Arc 1110"/>
          <p:cNvSpPr>
            <a:spLocks/>
          </p:cNvSpPr>
          <p:nvPr userDrawn="1"/>
        </p:nvSpPr>
        <p:spPr bwMode="ltGray">
          <a:xfrm rot="5400000" flipH="1">
            <a:off x="8133557" y="5393531"/>
            <a:ext cx="192088" cy="193675"/>
          </a:xfrm>
          <a:custGeom>
            <a:avLst/>
            <a:gdLst>
              <a:gd name="T0" fmla="*/ 2147483647 w 43195"/>
              <a:gd name="T1" fmla="*/ 0 h 43140"/>
              <a:gd name="T2" fmla="*/ 0 w 43195"/>
              <a:gd name="T3" fmla="*/ 2147483647 h 43140"/>
              <a:gd name="T4" fmla="*/ 2147483647 w 43195"/>
              <a:gd name="T5" fmla="*/ 2147483647 h 43140"/>
              <a:gd name="T6" fmla="*/ 0 60000 65536"/>
              <a:gd name="T7" fmla="*/ 0 60000 65536"/>
              <a:gd name="T8" fmla="*/ 0 60000 65536"/>
            </a:gdLst>
            <a:ahLst/>
            <a:cxnLst>
              <a:cxn ang="T6">
                <a:pos x="T0" y="T1"/>
              </a:cxn>
              <a:cxn ang="T7">
                <a:pos x="T2" y="T3"/>
              </a:cxn>
              <a:cxn ang="T8">
                <a:pos x="T4" y="T5"/>
              </a:cxn>
            </a:cxnLst>
            <a:rect l="0" t="0" r="r" b="b"/>
            <a:pathLst>
              <a:path w="43195" h="43140" fill="none" extrusionOk="0">
                <a:moveTo>
                  <a:pt x="23200" y="-1"/>
                </a:moveTo>
                <a:cubicBezTo>
                  <a:pt x="34475" y="839"/>
                  <a:pt x="43195" y="10233"/>
                  <a:pt x="43195" y="21540"/>
                </a:cubicBezTo>
                <a:cubicBezTo>
                  <a:pt x="43195" y="33469"/>
                  <a:pt x="33524" y="43140"/>
                  <a:pt x="21595" y="43140"/>
                </a:cubicBezTo>
                <a:cubicBezTo>
                  <a:pt x="9843" y="43140"/>
                  <a:pt x="247" y="33745"/>
                  <a:pt x="-1" y="21996"/>
                </a:cubicBezTo>
              </a:path>
              <a:path w="43195" h="43140" stroke="0" extrusionOk="0">
                <a:moveTo>
                  <a:pt x="23200" y="-1"/>
                </a:moveTo>
                <a:cubicBezTo>
                  <a:pt x="34475" y="839"/>
                  <a:pt x="43195" y="10233"/>
                  <a:pt x="43195" y="21540"/>
                </a:cubicBezTo>
                <a:cubicBezTo>
                  <a:pt x="43195" y="33469"/>
                  <a:pt x="33524" y="43140"/>
                  <a:pt x="21595" y="43140"/>
                </a:cubicBezTo>
                <a:cubicBezTo>
                  <a:pt x="9843" y="43140"/>
                  <a:pt x="247" y="33745"/>
                  <a:pt x="-1" y="21996"/>
                </a:cubicBezTo>
                <a:lnTo>
                  <a:pt x="21595" y="21540"/>
                </a:lnTo>
                <a:lnTo>
                  <a:pt x="23200" y="-1"/>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cs-CZ"/>
          </a:p>
        </p:txBody>
      </p:sp>
      <p:sp>
        <p:nvSpPr>
          <p:cNvPr id="65" name="Rectangle 1165"/>
          <p:cNvSpPr>
            <a:spLocks noChangeArrowheads="1"/>
          </p:cNvSpPr>
          <p:nvPr userDrawn="1"/>
        </p:nvSpPr>
        <p:spPr bwMode="ltGray">
          <a:xfrm>
            <a:off x="3352800" y="0"/>
            <a:ext cx="5791200" cy="152400"/>
          </a:xfrm>
          <a:prstGeom prst="rect">
            <a:avLst/>
          </a:prstGeom>
          <a:solidFill>
            <a:srgbClr val="D1D7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66" name="Line 1166"/>
          <p:cNvSpPr>
            <a:spLocks noChangeShapeType="1"/>
          </p:cNvSpPr>
          <p:nvPr userDrawn="1"/>
        </p:nvSpPr>
        <p:spPr bwMode="ltGray">
          <a:xfrm>
            <a:off x="8843963"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pic>
        <p:nvPicPr>
          <p:cNvPr id="69" name="Picture 2" descr="ecap pp folge bc 27_2_08"/>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194" t="4590" r="1945" b="81336"/>
          <a:stretch/>
        </p:blipFill>
        <p:spPr bwMode="auto">
          <a:xfrm>
            <a:off x="6640965" y="4530324"/>
            <a:ext cx="1490210" cy="792000"/>
          </a:xfrm>
          <a:prstGeom prst="rect">
            <a:avLst/>
          </a:prstGeom>
          <a:noFill/>
          <a:ln>
            <a:noFill/>
          </a:ln>
          <a:effectLst>
            <a:glow rad="127000">
              <a:schemeClr val="accent1">
                <a:alpha val="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Line 1168"/>
          <p:cNvSpPr>
            <a:spLocks noChangeShapeType="1"/>
          </p:cNvSpPr>
          <p:nvPr userDrawn="1"/>
        </p:nvSpPr>
        <p:spPr bwMode="ltGray">
          <a:xfrm>
            <a:off x="0" y="3051175"/>
            <a:ext cx="5148263"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pic>
        <p:nvPicPr>
          <p:cNvPr id="68" name="Picture 73"/>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80075" y="4476750"/>
            <a:ext cx="979488"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01" name="Rectangle 57"/>
          <p:cNvSpPr>
            <a:spLocks noGrp="1" noChangeArrowheads="1"/>
          </p:cNvSpPr>
          <p:nvPr>
            <p:ph type="ctrTitle"/>
          </p:nvPr>
        </p:nvSpPr>
        <p:spPr>
          <a:xfrm>
            <a:off x="1069671" y="1671328"/>
            <a:ext cx="7020000" cy="1224000"/>
          </a:xfrm>
        </p:spPr>
        <p:txBody>
          <a:bodyPr anchor="ctr"/>
          <a:lstStyle>
            <a:lvl1pPr>
              <a:defRPr b="1">
                <a:effectLst>
                  <a:outerShdw blurRad="38100" dist="38100" dir="2700000" algn="tl">
                    <a:srgbClr val="000000">
                      <a:alpha val="43137"/>
                    </a:srgbClr>
                  </a:outerShdw>
                </a:effectLst>
              </a:defRPr>
            </a:lvl1pPr>
          </a:lstStyle>
          <a:p>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nadpisů</a:t>
            </a:r>
            <a:r>
              <a:rPr lang="en-US" dirty="0"/>
              <a:t>.</a:t>
            </a:r>
          </a:p>
        </p:txBody>
      </p:sp>
      <p:sp>
        <p:nvSpPr>
          <p:cNvPr id="6202" name="Rectangle 58" descr="Rectangle: Click to edit Master text styles&#10;Second level&#10;Third level&#10;Fourth level&#10;Fifth level"/>
          <p:cNvSpPr>
            <a:spLocks noGrp="1" noChangeArrowheads="1"/>
          </p:cNvSpPr>
          <p:nvPr>
            <p:ph type="subTitle" idx="1"/>
          </p:nvPr>
        </p:nvSpPr>
        <p:spPr>
          <a:xfrm>
            <a:off x="1073480" y="3210106"/>
            <a:ext cx="7020000" cy="2124000"/>
          </a:xfrm>
          <a:prstGeom prst="rect">
            <a:avLst/>
          </a:prstGeom>
        </p:spPr>
        <p:txBody>
          <a:bodyPr>
            <a:normAutofit/>
          </a:bodyPr>
          <a:lstStyle>
            <a:lvl1pPr marL="0" indent="0">
              <a:buFont typeface="Wingdings" pitchFamily="2" charset="2"/>
              <a:buNone/>
              <a:defRPr sz="1800" b="1"/>
            </a:lvl1pPr>
          </a:lstStyle>
          <a:p>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podnadpisů</a:t>
            </a:r>
            <a:r>
              <a:rPr lang="en-US" dirty="0"/>
              <a:t>.</a:t>
            </a:r>
          </a:p>
        </p:txBody>
      </p:sp>
    </p:spTree>
    <p:extLst>
      <p:ext uri="{BB962C8B-B14F-4D97-AF65-F5344CB8AC3E}">
        <p14:creationId xmlns:p14="http://schemas.microsoft.com/office/powerpoint/2010/main" val="16242246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text">
    <p:spTree>
      <p:nvGrpSpPr>
        <p:cNvPr id="1" name=""/>
        <p:cNvGrpSpPr/>
        <p:nvPr/>
      </p:nvGrpSpPr>
      <p:grpSpPr>
        <a:xfrm>
          <a:off x="0" y="0"/>
          <a:ext cx="0" cy="0"/>
          <a:chOff x="0" y="0"/>
          <a:chExt cx="0" cy="0"/>
        </a:xfrm>
      </p:grpSpPr>
      <p:sp>
        <p:nvSpPr>
          <p:cNvPr id="2" name="Nadpis 1"/>
          <p:cNvSpPr>
            <a:spLocks noGrp="1"/>
          </p:cNvSpPr>
          <p:nvPr>
            <p:ph type="title"/>
          </p:nvPr>
        </p:nvSpPr>
        <p:spPr>
          <a:xfrm>
            <a:off x="609600" y="219075"/>
            <a:ext cx="6476999" cy="1000125"/>
          </a:xfrm>
        </p:spPr>
        <p:txBody>
          <a:bodyPr/>
          <a:lstStyle>
            <a:lvl1pPr>
              <a:defRPr>
                <a:effectLst>
                  <a:outerShdw blurRad="38100" dist="38100" dir="2700000" algn="tl">
                    <a:srgbClr val="000000">
                      <a:alpha val="43137"/>
                    </a:srgbClr>
                  </a:outerShdw>
                </a:effectLst>
              </a:defRPr>
            </a:lvl1pPr>
          </a:lstStyle>
          <a:p>
            <a:r>
              <a:rPr lang="cs-CZ" dirty="0" smtClean="0"/>
              <a:t>Klepnutím lze upravit styl předlohy nadpisů.</a:t>
            </a:r>
            <a:endParaRPr lang="cs-CZ" dirty="0"/>
          </a:p>
        </p:txBody>
      </p:sp>
      <p:sp>
        <p:nvSpPr>
          <p:cNvPr id="17" name="Zástupný symbol pro text 16"/>
          <p:cNvSpPr>
            <a:spLocks noGrp="1"/>
          </p:cNvSpPr>
          <p:nvPr>
            <p:ph type="body" sz="quarter" idx="10"/>
          </p:nvPr>
        </p:nvSpPr>
        <p:spPr>
          <a:xfrm>
            <a:off x="669517" y="1372149"/>
            <a:ext cx="8100000" cy="504000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p:txBody>
      </p:sp>
      <p:sp>
        <p:nvSpPr>
          <p:cNvPr id="4" name="Rectangle 68"/>
          <p:cNvSpPr>
            <a:spLocks noGrp="1" noChangeArrowheads="1"/>
          </p:cNvSpPr>
          <p:nvPr>
            <p:ph type="dt" sz="half" idx="11"/>
          </p:nvPr>
        </p:nvSpPr>
        <p:spPr/>
        <p:txBody>
          <a:bodyPr/>
          <a:lstStyle>
            <a:lvl1pPr>
              <a:defRPr/>
            </a:lvl1pPr>
          </a:lstStyle>
          <a:p>
            <a:pPr>
              <a:defRPr/>
            </a:pPr>
            <a:r>
              <a:rPr lang="en-US" smtClean="0"/>
              <a:t>11/20/2012</a:t>
            </a:r>
            <a:endParaRPr lang="en-US" dirty="0"/>
          </a:p>
        </p:txBody>
      </p:sp>
      <p:sp>
        <p:nvSpPr>
          <p:cNvPr id="5" name="Rectangle 69"/>
          <p:cNvSpPr>
            <a:spLocks noGrp="1" noChangeArrowheads="1"/>
          </p:cNvSpPr>
          <p:nvPr>
            <p:ph type="ftr" sz="quarter" idx="12"/>
          </p:nvPr>
        </p:nvSpPr>
        <p:spPr/>
        <p:txBody>
          <a:bodyPr/>
          <a:lstStyle>
            <a:lvl1pPr>
              <a:defRPr/>
            </a:lvl1pPr>
          </a:lstStyle>
          <a:p>
            <a:pPr>
              <a:defRPr/>
            </a:pPr>
            <a:r>
              <a:rPr lang="en-US" smtClean="0"/>
              <a:t>Benedikt Bergmann - ARDENT workshop</a:t>
            </a:r>
            <a:endParaRPr lang="en-US" dirty="0"/>
          </a:p>
        </p:txBody>
      </p:sp>
      <p:sp>
        <p:nvSpPr>
          <p:cNvPr id="6" name="Rectangle 70"/>
          <p:cNvSpPr>
            <a:spLocks noGrp="1" noChangeArrowheads="1"/>
          </p:cNvSpPr>
          <p:nvPr>
            <p:ph type="sldNum" sz="quarter" idx="13"/>
          </p:nvPr>
        </p:nvSpPr>
        <p:spPr/>
        <p:txBody>
          <a:bodyPr/>
          <a:lstStyle>
            <a:lvl1pPr>
              <a:defRPr/>
            </a:lvl1pPr>
          </a:lstStyle>
          <a:p>
            <a:pPr>
              <a:defRPr/>
            </a:pPr>
            <a:fld id="{AB4BB980-9567-45AE-AEC9-23E23BF1523A}" type="slidenum">
              <a:rPr lang="en-US"/>
              <a:pPr>
                <a:defRPr/>
              </a:pPr>
              <a:t>‹#›</a:t>
            </a:fld>
            <a:endParaRPr lang="en-US" dirty="0"/>
          </a:p>
        </p:txBody>
      </p:sp>
    </p:spTree>
    <p:extLst>
      <p:ext uri="{BB962C8B-B14F-4D97-AF65-F5344CB8AC3E}">
        <p14:creationId xmlns:p14="http://schemas.microsoft.com/office/powerpoint/2010/main" val="7374456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Úvodní snímek">
    <p:spTree>
      <p:nvGrpSpPr>
        <p:cNvPr id="1" name=""/>
        <p:cNvGrpSpPr/>
        <p:nvPr/>
      </p:nvGrpSpPr>
      <p:grpSpPr>
        <a:xfrm>
          <a:off x="0" y="0"/>
          <a:ext cx="0" cy="0"/>
          <a:chOff x="0" y="0"/>
          <a:chExt cx="0" cy="0"/>
        </a:xfrm>
      </p:grpSpPr>
      <p:sp>
        <p:nvSpPr>
          <p:cNvPr id="4" name="Rectangle 1167"/>
          <p:cNvSpPr>
            <a:spLocks noChangeArrowheads="1"/>
          </p:cNvSpPr>
          <p:nvPr userDrawn="1"/>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grpSp>
        <p:nvGrpSpPr>
          <p:cNvPr id="5" name="Group 3"/>
          <p:cNvGrpSpPr>
            <a:grpSpLocks/>
          </p:cNvGrpSpPr>
          <p:nvPr userDrawn="1"/>
        </p:nvGrpSpPr>
        <p:grpSpPr bwMode="auto">
          <a:xfrm>
            <a:off x="3175" y="3175"/>
            <a:ext cx="9144000" cy="6858000"/>
            <a:chOff x="0" y="0"/>
            <a:chExt cx="5760" cy="4320"/>
          </a:xfrm>
        </p:grpSpPr>
        <p:grpSp>
          <p:nvGrpSpPr>
            <p:cNvPr id="6" name="Group 4"/>
            <p:cNvGrpSpPr>
              <a:grpSpLocks/>
            </p:cNvGrpSpPr>
            <p:nvPr userDrawn="1"/>
          </p:nvGrpSpPr>
          <p:grpSpPr bwMode="auto">
            <a:xfrm>
              <a:off x="0" y="192"/>
              <a:ext cx="5760" cy="4032"/>
              <a:chOff x="0" y="192"/>
              <a:chExt cx="5760" cy="4032"/>
            </a:xfrm>
          </p:grpSpPr>
          <p:sp>
            <p:nvSpPr>
              <p:cNvPr id="37" name="Line 5"/>
              <p:cNvSpPr>
                <a:spLocks noChangeShapeType="1"/>
              </p:cNvSpPr>
              <p:nvPr userDrawn="1"/>
            </p:nvSpPr>
            <p:spPr bwMode="white">
              <a:xfrm>
                <a:off x="0" y="19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8" name="Line 6"/>
              <p:cNvSpPr>
                <a:spLocks noChangeShapeType="1"/>
              </p:cNvSpPr>
              <p:nvPr userDrawn="1"/>
            </p:nvSpPr>
            <p:spPr bwMode="white">
              <a:xfrm>
                <a:off x="0" y="38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9" name="Line 7"/>
              <p:cNvSpPr>
                <a:spLocks noChangeShapeType="1"/>
              </p:cNvSpPr>
              <p:nvPr userDrawn="1"/>
            </p:nvSpPr>
            <p:spPr bwMode="white">
              <a:xfrm>
                <a:off x="0" y="57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0" name="Line 8"/>
              <p:cNvSpPr>
                <a:spLocks noChangeShapeType="1"/>
              </p:cNvSpPr>
              <p:nvPr userDrawn="1"/>
            </p:nvSpPr>
            <p:spPr bwMode="white">
              <a:xfrm>
                <a:off x="0" y="76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1" name="Line 9"/>
              <p:cNvSpPr>
                <a:spLocks noChangeShapeType="1"/>
              </p:cNvSpPr>
              <p:nvPr userDrawn="1"/>
            </p:nvSpPr>
            <p:spPr bwMode="white">
              <a:xfrm>
                <a:off x="0" y="96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2" name="Line 10"/>
              <p:cNvSpPr>
                <a:spLocks noChangeShapeType="1"/>
              </p:cNvSpPr>
              <p:nvPr userDrawn="1"/>
            </p:nvSpPr>
            <p:spPr bwMode="white">
              <a:xfrm>
                <a:off x="0" y="115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3" name="Line 11"/>
              <p:cNvSpPr>
                <a:spLocks noChangeShapeType="1"/>
              </p:cNvSpPr>
              <p:nvPr userDrawn="1"/>
            </p:nvSpPr>
            <p:spPr bwMode="white">
              <a:xfrm>
                <a:off x="0" y="134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4" name="Line 12"/>
              <p:cNvSpPr>
                <a:spLocks noChangeShapeType="1"/>
              </p:cNvSpPr>
              <p:nvPr userDrawn="1"/>
            </p:nvSpPr>
            <p:spPr bwMode="white">
              <a:xfrm>
                <a:off x="0" y="153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5" name="Line 13"/>
              <p:cNvSpPr>
                <a:spLocks noChangeShapeType="1"/>
              </p:cNvSpPr>
              <p:nvPr userDrawn="1"/>
            </p:nvSpPr>
            <p:spPr bwMode="white">
              <a:xfrm>
                <a:off x="0" y="172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6" name="Line 14"/>
              <p:cNvSpPr>
                <a:spLocks noChangeShapeType="1"/>
              </p:cNvSpPr>
              <p:nvPr userDrawn="1"/>
            </p:nvSpPr>
            <p:spPr bwMode="white">
              <a:xfrm>
                <a:off x="0" y="192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7" name="Line 15"/>
              <p:cNvSpPr>
                <a:spLocks noChangeShapeType="1"/>
              </p:cNvSpPr>
              <p:nvPr userDrawn="1"/>
            </p:nvSpPr>
            <p:spPr bwMode="white">
              <a:xfrm>
                <a:off x="0" y="211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8" name="Line 16"/>
              <p:cNvSpPr>
                <a:spLocks noChangeShapeType="1"/>
              </p:cNvSpPr>
              <p:nvPr userDrawn="1"/>
            </p:nvSpPr>
            <p:spPr bwMode="white">
              <a:xfrm>
                <a:off x="0" y="230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49" name="Line 17"/>
              <p:cNvSpPr>
                <a:spLocks noChangeShapeType="1"/>
              </p:cNvSpPr>
              <p:nvPr userDrawn="1"/>
            </p:nvSpPr>
            <p:spPr bwMode="white">
              <a:xfrm>
                <a:off x="0" y="249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0" name="Line 18"/>
              <p:cNvSpPr>
                <a:spLocks noChangeShapeType="1"/>
              </p:cNvSpPr>
              <p:nvPr userDrawn="1"/>
            </p:nvSpPr>
            <p:spPr bwMode="white">
              <a:xfrm>
                <a:off x="0" y="268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1" name="Line 19"/>
              <p:cNvSpPr>
                <a:spLocks noChangeShapeType="1"/>
              </p:cNvSpPr>
              <p:nvPr userDrawn="1"/>
            </p:nvSpPr>
            <p:spPr bwMode="white">
              <a:xfrm>
                <a:off x="0" y="288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2" name="Line 20"/>
              <p:cNvSpPr>
                <a:spLocks noChangeShapeType="1"/>
              </p:cNvSpPr>
              <p:nvPr userDrawn="1"/>
            </p:nvSpPr>
            <p:spPr bwMode="white">
              <a:xfrm>
                <a:off x="0" y="307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3" name="Line 21"/>
              <p:cNvSpPr>
                <a:spLocks noChangeShapeType="1"/>
              </p:cNvSpPr>
              <p:nvPr userDrawn="1"/>
            </p:nvSpPr>
            <p:spPr bwMode="white">
              <a:xfrm>
                <a:off x="0" y="326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4" name="Line 22"/>
              <p:cNvSpPr>
                <a:spLocks noChangeShapeType="1"/>
              </p:cNvSpPr>
              <p:nvPr userDrawn="1"/>
            </p:nvSpPr>
            <p:spPr bwMode="white">
              <a:xfrm>
                <a:off x="0" y="345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5" name="Line 23"/>
              <p:cNvSpPr>
                <a:spLocks noChangeShapeType="1"/>
              </p:cNvSpPr>
              <p:nvPr userDrawn="1"/>
            </p:nvSpPr>
            <p:spPr bwMode="white">
              <a:xfrm>
                <a:off x="0" y="364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6" name="Line 24"/>
              <p:cNvSpPr>
                <a:spLocks noChangeShapeType="1"/>
              </p:cNvSpPr>
              <p:nvPr userDrawn="1"/>
            </p:nvSpPr>
            <p:spPr bwMode="white">
              <a:xfrm>
                <a:off x="0" y="384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7" name="Line 25"/>
              <p:cNvSpPr>
                <a:spLocks noChangeShapeType="1"/>
              </p:cNvSpPr>
              <p:nvPr userDrawn="1"/>
            </p:nvSpPr>
            <p:spPr bwMode="white">
              <a:xfrm>
                <a:off x="0" y="403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58" name="Line 26"/>
              <p:cNvSpPr>
                <a:spLocks noChangeShapeType="1"/>
              </p:cNvSpPr>
              <p:nvPr userDrawn="1"/>
            </p:nvSpPr>
            <p:spPr bwMode="white">
              <a:xfrm>
                <a:off x="0" y="422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nvGrpSpPr>
            <p:cNvPr id="7" name="Group 27"/>
            <p:cNvGrpSpPr>
              <a:grpSpLocks/>
            </p:cNvGrpSpPr>
            <p:nvPr userDrawn="1"/>
          </p:nvGrpSpPr>
          <p:grpSpPr bwMode="auto">
            <a:xfrm>
              <a:off x="192" y="0"/>
              <a:ext cx="5376" cy="4320"/>
              <a:chOff x="192" y="0"/>
              <a:chExt cx="5376" cy="4320"/>
            </a:xfrm>
          </p:grpSpPr>
          <p:sp>
            <p:nvSpPr>
              <p:cNvPr id="8" name="Line 28"/>
              <p:cNvSpPr>
                <a:spLocks noChangeShapeType="1"/>
              </p:cNvSpPr>
              <p:nvPr userDrawn="1"/>
            </p:nvSpPr>
            <p:spPr bwMode="white">
              <a:xfrm>
                <a:off x="1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9" name="Line 29"/>
              <p:cNvSpPr>
                <a:spLocks noChangeShapeType="1"/>
              </p:cNvSpPr>
              <p:nvPr userDrawn="1"/>
            </p:nvSpPr>
            <p:spPr bwMode="white">
              <a:xfrm>
                <a:off x="3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 name="Line 30"/>
              <p:cNvSpPr>
                <a:spLocks noChangeShapeType="1"/>
              </p:cNvSpPr>
              <p:nvPr userDrawn="1"/>
            </p:nvSpPr>
            <p:spPr bwMode="white">
              <a:xfrm>
                <a:off x="5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1" name="Line 31"/>
              <p:cNvSpPr>
                <a:spLocks noChangeShapeType="1"/>
              </p:cNvSpPr>
              <p:nvPr userDrawn="1"/>
            </p:nvSpPr>
            <p:spPr bwMode="white">
              <a:xfrm>
                <a:off x="7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2" name="Line 32"/>
              <p:cNvSpPr>
                <a:spLocks noChangeShapeType="1"/>
              </p:cNvSpPr>
              <p:nvPr userDrawn="1"/>
            </p:nvSpPr>
            <p:spPr bwMode="white">
              <a:xfrm>
                <a:off x="96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3" name="Line 33"/>
              <p:cNvSpPr>
                <a:spLocks noChangeShapeType="1"/>
              </p:cNvSpPr>
              <p:nvPr userDrawn="1"/>
            </p:nvSpPr>
            <p:spPr bwMode="white">
              <a:xfrm>
                <a:off x="115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4" name="Line 34"/>
              <p:cNvSpPr>
                <a:spLocks noChangeShapeType="1"/>
              </p:cNvSpPr>
              <p:nvPr userDrawn="1"/>
            </p:nvSpPr>
            <p:spPr bwMode="white">
              <a:xfrm>
                <a:off x="134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5" name="Line 35"/>
              <p:cNvSpPr>
                <a:spLocks noChangeShapeType="1"/>
              </p:cNvSpPr>
              <p:nvPr userDrawn="1"/>
            </p:nvSpPr>
            <p:spPr bwMode="white">
              <a:xfrm>
                <a:off x="153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6" name="Line 36"/>
              <p:cNvSpPr>
                <a:spLocks noChangeShapeType="1"/>
              </p:cNvSpPr>
              <p:nvPr userDrawn="1"/>
            </p:nvSpPr>
            <p:spPr bwMode="white">
              <a:xfrm>
                <a:off x="172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7" name="Line 37"/>
              <p:cNvSpPr>
                <a:spLocks noChangeShapeType="1"/>
              </p:cNvSpPr>
              <p:nvPr userDrawn="1"/>
            </p:nvSpPr>
            <p:spPr bwMode="white">
              <a:xfrm>
                <a:off x="192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8" name="Line 38"/>
              <p:cNvSpPr>
                <a:spLocks noChangeShapeType="1"/>
              </p:cNvSpPr>
              <p:nvPr userDrawn="1"/>
            </p:nvSpPr>
            <p:spPr bwMode="white">
              <a:xfrm>
                <a:off x="211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9" name="Line 39"/>
              <p:cNvSpPr>
                <a:spLocks noChangeShapeType="1"/>
              </p:cNvSpPr>
              <p:nvPr userDrawn="1"/>
            </p:nvSpPr>
            <p:spPr bwMode="white">
              <a:xfrm>
                <a:off x="230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0" name="Line 40"/>
              <p:cNvSpPr>
                <a:spLocks noChangeShapeType="1"/>
              </p:cNvSpPr>
              <p:nvPr userDrawn="1"/>
            </p:nvSpPr>
            <p:spPr bwMode="white">
              <a:xfrm>
                <a:off x="249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1" name="Line 41"/>
              <p:cNvSpPr>
                <a:spLocks noChangeShapeType="1"/>
              </p:cNvSpPr>
              <p:nvPr userDrawn="1"/>
            </p:nvSpPr>
            <p:spPr bwMode="white">
              <a:xfrm>
                <a:off x="268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2" name="Line 42"/>
              <p:cNvSpPr>
                <a:spLocks noChangeShapeType="1"/>
              </p:cNvSpPr>
              <p:nvPr userDrawn="1"/>
            </p:nvSpPr>
            <p:spPr bwMode="white">
              <a:xfrm>
                <a:off x="288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3" name="Line 43"/>
              <p:cNvSpPr>
                <a:spLocks noChangeShapeType="1"/>
              </p:cNvSpPr>
              <p:nvPr userDrawn="1"/>
            </p:nvSpPr>
            <p:spPr bwMode="white">
              <a:xfrm>
                <a:off x="307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4" name="Line 44"/>
              <p:cNvSpPr>
                <a:spLocks noChangeShapeType="1"/>
              </p:cNvSpPr>
              <p:nvPr userDrawn="1"/>
            </p:nvSpPr>
            <p:spPr bwMode="white">
              <a:xfrm>
                <a:off x="326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5" name="Line 45"/>
              <p:cNvSpPr>
                <a:spLocks noChangeShapeType="1"/>
              </p:cNvSpPr>
              <p:nvPr userDrawn="1"/>
            </p:nvSpPr>
            <p:spPr bwMode="white">
              <a:xfrm>
                <a:off x="345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6" name="Line 46"/>
              <p:cNvSpPr>
                <a:spLocks noChangeShapeType="1"/>
              </p:cNvSpPr>
              <p:nvPr userDrawn="1"/>
            </p:nvSpPr>
            <p:spPr bwMode="white">
              <a:xfrm>
                <a:off x="364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7" name="Line 47"/>
              <p:cNvSpPr>
                <a:spLocks noChangeShapeType="1"/>
              </p:cNvSpPr>
              <p:nvPr userDrawn="1"/>
            </p:nvSpPr>
            <p:spPr bwMode="white">
              <a:xfrm>
                <a:off x="384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8" name="Line 48"/>
              <p:cNvSpPr>
                <a:spLocks noChangeShapeType="1"/>
              </p:cNvSpPr>
              <p:nvPr userDrawn="1"/>
            </p:nvSpPr>
            <p:spPr bwMode="white">
              <a:xfrm>
                <a:off x="403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29" name="Line 49"/>
              <p:cNvSpPr>
                <a:spLocks noChangeShapeType="1"/>
              </p:cNvSpPr>
              <p:nvPr userDrawn="1"/>
            </p:nvSpPr>
            <p:spPr bwMode="white">
              <a:xfrm>
                <a:off x="422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0" name="Line 50"/>
              <p:cNvSpPr>
                <a:spLocks noChangeShapeType="1"/>
              </p:cNvSpPr>
              <p:nvPr userDrawn="1"/>
            </p:nvSpPr>
            <p:spPr bwMode="white">
              <a:xfrm>
                <a:off x="441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1" name="Line 51"/>
              <p:cNvSpPr>
                <a:spLocks noChangeShapeType="1"/>
              </p:cNvSpPr>
              <p:nvPr userDrawn="1"/>
            </p:nvSpPr>
            <p:spPr bwMode="white">
              <a:xfrm>
                <a:off x="460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2" name="Line 52"/>
              <p:cNvSpPr>
                <a:spLocks noChangeShapeType="1"/>
              </p:cNvSpPr>
              <p:nvPr userDrawn="1"/>
            </p:nvSpPr>
            <p:spPr bwMode="white">
              <a:xfrm>
                <a:off x="480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3" name="Line 53"/>
              <p:cNvSpPr>
                <a:spLocks noChangeShapeType="1"/>
              </p:cNvSpPr>
              <p:nvPr userDrawn="1"/>
            </p:nvSpPr>
            <p:spPr bwMode="white">
              <a:xfrm>
                <a:off x="49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4" name="Line 54"/>
              <p:cNvSpPr>
                <a:spLocks noChangeShapeType="1"/>
              </p:cNvSpPr>
              <p:nvPr userDrawn="1"/>
            </p:nvSpPr>
            <p:spPr bwMode="white">
              <a:xfrm>
                <a:off x="51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5" name="Line 55"/>
              <p:cNvSpPr>
                <a:spLocks noChangeShapeType="1"/>
              </p:cNvSpPr>
              <p:nvPr userDrawn="1"/>
            </p:nvSpPr>
            <p:spPr bwMode="white">
              <a:xfrm>
                <a:off x="53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36" name="Line 56"/>
              <p:cNvSpPr>
                <a:spLocks noChangeShapeType="1"/>
              </p:cNvSpPr>
              <p:nvPr userDrawn="1"/>
            </p:nvSpPr>
            <p:spPr bwMode="white">
              <a:xfrm>
                <a:off x="55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sp>
        <p:nvSpPr>
          <p:cNvPr id="59" name="Line 1033"/>
          <p:cNvSpPr>
            <a:spLocks noChangeShapeType="1"/>
          </p:cNvSpPr>
          <p:nvPr userDrawn="1"/>
        </p:nvSpPr>
        <p:spPr bwMode="ltGray">
          <a:xfrm flipH="1">
            <a:off x="719138" y="1524000"/>
            <a:ext cx="6096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0" name="Line 1034"/>
          <p:cNvSpPr>
            <a:spLocks noChangeShapeType="1"/>
          </p:cNvSpPr>
          <p:nvPr userDrawn="1"/>
        </p:nvSpPr>
        <p:spPr bwMode="ltGray">
          <a:xfrm>
            <a:off x="912813" y="914400"/>
            <a:ext cx="0" cy="283527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1" name="Arc 1035"/>
          <p:cNvSpPr>
            <a:spLocks/>
          </p:cNvSpPr>
          <p:nvPr userDrawn="1"/>
        </p:nvSpPr>
        <p:spPr bwMode="ltGray">
          <a:xfrm rot="16200000" flipH="1">
            <a:off x="821532" y="1426369"/>
            <a:ext cx="192087" cy="193675"/>
          </a:xfrm>
          <a:custGeom>
            <a:avLst/>
            <a:gdLst>
              <a:gd name="T0" fmla="*/ 2147483647 w 43195"/>
              <a:gd name="T1" fmla="*/ 0 h 43181"/>
              <a:gd name="T2" fmla="*/ 0 w 43195"/>
              <a:gd name="T3" fmla="*/ 2147483647 h 43181"/>
              <a:gd name="T4" fmla="*/ 2147483647 w 43195"/>
              <a:gd name="T5" fmla="*/ 2147483647 h 43181"/>
              <a:gd name="T6" fmla="*/ 0 60000 65536"/>
              <a:gd name="T7" fmla="*/ 0 60000 65536"/>
              <a:gd name="T8" fmla="*/ 0 60000 65536"/>
            </a:gdLst>
            <a:ahLst/>
            <a:cxnLst>
              <a:cxn ang="T6">
                <a:pos x="T0" y="T1"/>
              </a:cxn>
              <a:cxn ang="T7">
                <a:pos x="T2" y="T3"/>
              </a:cxn>
              <a:cxn ang="T8">
                <a:pos x="T4" y="T5"/>
              </a:cxn>
            </a:cxnLst>
            <a:rect l="0" t="0" r="r" b="b"/>
            <a:pathLst>
              <a:path w="43195" h="43181" fill="none" extrusionOk="0">
                <a:moveTo>
                  <a:pt x="22503" y="0"/>
                </a:moveTo>
                <a:cubicBezTo>
                  <a:pt x="34069" y="487"/>
                  <a:pt x="43195" y="10005"/>
                  <a:pt x="43195" y="21581"/>
                </a:cubicBezTo>
                <a:cubicBezTo>
                  <a:pt x="43195" y="33510"/>
                  <a:pt x="33524" y="43181"/>
                  <a:pt x="21595" y="43181"/>
                </a:cubicBezTo>
                <a:cubicBezTo>
                  <a:pt x="9843" y="43181"/>
                  <a:pt x="247" y="33786"/>
                  <a:pt x="-1" y="22037"/>
                </a:cubicBezTo>
              </a:path>
              <a:path w="43195" h="43181" stroke="0" extrusionOk="0">
                <a:moveTo>
                  <a:pt x="22503" y="0"/>
                </a:moveTo>
                <a:cubicBezTo>
                  <a:pt x="34069" y="487"/>
                  <a:pt x="43195" y="10005"/>
                  <a:pt x="43195" y="21581"/>
                </a:cubicBezTo>
                <a:cubicBezTo>
                  <a:pt x="43195" y="33510"/>
                  <a:pt x="33524" y="43181"/>
                  <a:pt x="21595" y="43181"/>
                </a:cubicBezTo>
                <a:cubicBezTo>
                  <a:pt x="9843" y="43181"/>
                  <a:pt x="247" y="33786"/>
                  <a:pt x="-1" y="22037"/>
                </a:cubicBezTo>
                <a:lnTo>
                  <a:pt x="21595" y="21581"/>
                </a:lnTo>
                <a:lnTo>
                  <a:pt x="22503"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cs-CZ"/>
          </a:p>
        </p:txBody>
      </p:sp>
      <p:sp>
        <p:nvSpPr>
          <p:cNvPr id="62" name="Line 1108"/>
          <p:cNvSpPr>
            <a:spLocks noChangeShapeType="1"/>
          </p:cNvSpPr>
          <p:nvPr userDrawn="1"/>
        </p:nvSpPr>
        <p:spPr bwMode="ltGray">
          <a:xfrm rot="10800000" flipH="1">
            <a:off x="2325688" y="5487988"/>
            <a:ext cx="6096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3" name="Line 1109"/>
          <p:cNvSpPr>
            <a:spLocks noChangeShapeType="1"/>
          </p:cNvSpPr>
          <p:nvPr userDrawn="1"/>
        </p:nvSpPr>
        <p:spPr bwMode="ltGray">
          <a:xfrm rot="10800000">
            <a:off x="8229600" y="3262313"/>
            <a:ext cx="0" cy="283527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64" name="Arc 1110"/>
          <p:cNvSpPr>
            <a:spLocks/>
          </p:cNvSpPr>
          <p:nvPr userDrawn="1"/>
        </p:nvSpPr>
        <p:spPr bwMode="ltGray">
          <a:xfrm rot="5400000" flipH="1">
            <a:off x="8133557" y="5393531"/>
            <a:ext cx="192088" cy="193675"/>
          </a:xfrm>
          <a:custGeom>
            <a:avLst/>
            <a:gdLst>
              <a:gd name="T0" fmla="*/ 2147483647 w 43195"/>
              <a:gd name="T1" fmla="*/ 0 h 43140"/>
              <a:gd name="T2" fmla="*/ 0 w 43195"/>
              <a:gd name="T3" fmla="*/ 2147483647 h 43140"/>
              <a:gd name="T4" fmla="*/ 2147483647 w 43195"/>
              <a:gd name="T5" fmla="*/ 2147483647 h 43140"/>
              <a:gd name="T6" fmla="*/ 0 60000 65536"/>
              <a:gd name="T7" fmla="*/ 0 60000 65536"/>
              <a:gd name="T8" fmla="*/ 0 60000 65536"/>
            </a:gdLst>
            <a:ahLst/>
            <a:cxnLst>
              <a:cxn ang="T6">
                <a:pos x="T0" y="T1"/>
              </a:cxn>
              <a:cxn ang="T7">
                <a:pos x="T2" y="T3"/>
              </a:cxn>
              <a:cxn ang="T8">
                <a:pos x="T4" y="T5"/>
              </a:cxn>
            </a:cxnLst>
            <a:rect l="0" t="0" r="r" b="b"/>
            <a:pathLst>
              <a:path w="43195" h="43140" fill="none" extrusionOk="0">
                <a:moveTo>
                  <a:pt x="23200" y="-1"/>
                </a:moveTo>
                <a:cubicBezTo>
                  <a:pt x="34475" y="839"/>
                  <a:pt x="43195" y="10233"/>
                  <a:pt x="43195" y="21540"/>
                </a:cubicBezTo>
                <a:cubicBezTo>
                  <a:pt x="43195" y="33469"/>
                  <a:pt x="33524" y="43140"/>
                  <a:pt x="21595" y="43140"/>
                </a:cubicBezTo>
                <a:cubicBezTo>
                  <a:pt x="9843" y="43140"/>
                  <a:pt x="247" y="33745"/>
                  <a:pt x="-1" y="21996"/>
                </a:cubicBezTo>
              </a:path>
              <a:path w="43195" h="43140" stroke="0" extrusionOk="0">
                <a:moveTo>
                  <a:pt x="23200" y="-1"/>
                </a:moveTo>
                <a:cubicBezTo>
                  <a:pt x="34475" y="839"/>
                  <a:pt x="43195" y="10233"/>
                  <a:pt x="43195" y="21540"/>
                </a:cubicBezTo>
                <a:cubicBezTo>
                  <a:pt x="43195" y="33469"/>
                  <a:pt x="33524" y="43140"/>
                  <a:pt x="21595" y="43140"/>
                </a:cubicBezTo>
                <a:cubicBezTo>
                  <a:pt x="9843" y="43140"/>
                  <a:pt x="247" y="33745"/>
                  <a:pt x="-1" y="21996"/>
                </a:cubicBezTo>
                <a:lnTo>
                  <a:pt x="21595" y="21540"/>
                </a:lnTo>
                <a:lnTo>
                  <a:pt x="23200" y="-1"/>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cs-CZ"/>
          </a:p>
        </p:txBody>
      </p:sp>
      <p:sp>
        <p:nvSpPr>
          <p:cNvPr id="65" name="Rectangle 1165"/>
          <p:cNvSpPr>
            <a:spLocks noChangeArrowheads="1"/>
          </p:cNvSpPr>
          <p:nvPr userDrawn="1"/>
        </p:nvSpPr>
        <p:spPr bwMode="ltGray">
          <a:xfrm>
            <a:off x="3352800" y="0"/>
            <a:ext cx="5791200" cy="152400"/>
          </a:xfrm>
          <a:prstGeom prst="rect">
            <a:avLst/>
          </a:prstGeom>
          <a:solidFill>
            <a:srgbClr val="D1D7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66" name="Line 1166"/>
          <p:cNvSpPr>
            <a:spLocks noChangeShapeType="1"/>
          </p:cNvSpPr>
          <p:nvPr userDrawn="1"/>
        </p:nvSpPr>
        <p:spPr bwMode="ltGray">
          <a:xfrm>
            <a:off x="8843963"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pic>
        <p:nvPicPr>
          <p:cNvPr id="68" name="Picture 73"/>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27687" y="4518739"/>
            <a:ext cx="979488"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02" name="Rectangle 58" descr="Rectangle: Click to edit Master text styles&#10;Second level&#10;Third level&#10;Fourth level&#10;Fifth level"/>
          <p:cNvSpPr>
            <a:spLocks noGrp="1" noChangeArrowheads="1"/>
          </p:cNvSpPr>
          <p:nvPr>
            <p:ph type="subTitle" idx="1"/>
          </p:nvPr>
        </p:nvSpPr>
        <p:spPr>
          <a:xfrm>
            <a:off x="1073480" y="1619250"/>
            <a:ext cx="7020000" cy="3714856"/>
          </a:xfrm>
          <a:prstGeom prst="rect">
            <a:avLst/>
          </a:prstGeom>
        </p:spPr>
        <p:txBody>
          <a:bodyPr>
            <a:normAutofit/>
          </a:bodyPr>
          <a:lstStyle>
            <a:lvl1pPr marL="0" indent="0">
              <a:buFont typeface="Wingdings" pitchFamily="2" charset="2"/>
              <a:buNone/>
              <a:defRPr sz="1800" b="1"/>
            </a:lvl1pPr>
          </a:lstStyle>
          <a:p>
            <a:r>
              <a:rPr lang="en-US" dirty="0" err="1"/>
              <a:t>Klepnutím</a:t>
            </a:r>
            <a:r>
              <a:rPr lang="en-US" dirty="0"/>
              <a:t> </a:t>
            </a:r>
            <a:r>
              <a:rPr lang="en-US" dirty="0" err="1"/>
              <a:t>lze</a:t>
            </a:r>
            <a:r>
              <a:rPr lang="en-US" dirty="0"/>
              <a:t> </a:t>
            </a:r>
            <a:r>
              <a:rPr lang="en-US" dirty="0" err="1"/>
              <a:t>upravit</a:t>
            </a:r>
            <a:r>
              <a:rPr lang="en-US" dirty="0"/>
              <a:t> </a:t>
            </a:r>
            <a:r>
              <a:rPr lang="en-US" dirty="0" err="1"/>
              <a:t>styl</a:t>
            </a:r>
            <a:r>
              <a:rPr lang="en-US" dirty="0"/>
              <a:t> </a:t>
            </a:r>
            <a:r>
              <a:rPr lang="en-US" dirty="0" err="1"/>
              <a:t>předlohy</a:t>
            </a:r>
            <a:r>
              <a:rPr lang="en-US" dirty="0"/>
              <a:t> </a:t>
            </a:r>
            <a:r>
              <a:rPr lang="en-US" dirty="0" err="1"/>
              <a:t>podnadpisů</a:t>
            </a:r>
            <a:r>
              <a:rPr lang="en-US" dirty="0"/>
              <a:t>.</a:t>
            </a:r>
          </a:p>
        </p:txBody>
      </p:sp>
      <p:pic>
        <p:nvPicPr>
          <p:cNvPr id="69" name="Picture 2" descr="ecap pp folge bc 27_2_08"/>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78194" t="4590" r="1945" b="81336"/>
          <a:stretch/>
        </p:blipFill>
        <p:spPr bwMode="auto">
          <a:xfrm>
            <a:off x="6611370" y="4550570"/>
            <a:ext cx="1490210" cy="79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7565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1"/>
          <p:cNvSpPr>
            <a:spLocks noChangeArrowheads="1"/>
          </p:cNvSpPr>
          <p:nvPr/>
        </p:nvSpPr>
        <p:spPr bwMode="auto">
          <a:xfrm>
            <a:off x="0" y="0"/>
            <a:ext cx="9144000" cy="1268413"/>
          </a:xfrm>
          <a:prstGeom prst="rect">
            <a:avLst/>
          </a:prstGeom>
          <a:gradFill rotWithShape="0">
            <a:gsLst>
              <a:gs pos="0">
                <a:schemeClr val="bg1"/>
              </a:gs>
              <a:gs pos="100000">
                <a:srgbClr val="E8EEF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1027" name="Rectangle 76"/>
          <p:cNvSpPr>
            <a:spLocks noChangeArrowheads="1"/>
          </p:cNvSpPr>
          <p:nvPr/>
        </p:nvSpPr>
        <p:spPr bwMode="auto">
          <a:xfrm>
            <a:off x="0" y="1268413"/>
            <a:ext cx="9144000" cy="144462"/>
          </a:xfrm>
          <a:prstGeom prst="rect">
            <a:avLst/>
          </a:prstGeom>
          <a:gradFill rotWithShape="0">
            <a:gsLst>
              <a:gs pos="0">
                <a:srgbClr val="E8EEFE"/>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1028" name="Rectangle 72"/>
          <p:cNvSpPr>
            <a:spLocks noChangeArrowheads="1"/>
          </p:cNvSpPr>
          <p:nvPr/>
        </p:nvSpPr>
        <p:spPr bwMode="auto">
          <a:xfrm>
            <a:off x="0" y="1268413"/>
            <a:ext cx="609600" cy="4065587"/>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1029" name="Rectangle 74"/>
          <p:cNvSpPr>
            <a:spLocks noChangeArrowheads="1"/>
          </p:cNvSpPr>
          <p:nvPr/>
        </p:nvSpPr>
        <p:spPr bwMode="auto">
          <a:xfrm>
            <a:off x="8839200" y="1268413"/>
            <a:ext cx="304800" cy="1474787"/>
          </a:xfrm>
          <a:prstGeom prst="rect">
            <a:avLst/>
          </a:prstGeom>
          <a:gradFill rotWithShape="0">
            <a:gsLst>
              <a:gs pos="0">
                <a:srgbClr val="E8EEFE"/>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grpSp>
        <p:nvGrpSpPr>
          <p:cNvPr id="1030" name="Group 3"/>
          <p:cNvGrpSpPr>
            <a:grpSpLocks/>
          </p:cNvGrpSpPr>
          <p:nvPr userDrawn="1"/>
        </p:nvGrpSpPr>
        <p:grpSpPr bwMode="auto">
          <a:xfrm>
            <a:off x="0" y="0"/>
            <a:ext cx="9144000" cy="6858000"/>
            <a:chOff x="0" y="0"/>
            <a:chExt cx="5760" cy="4320"/>
          </a:xfrm>
        </p:grpSpPr>
        <p:grpSp>
          <p:nvGrpSpPr>
            <p:cNvPr id="1045" name="Group 4"/>
            <p:cNvGrpSpPr>
              <a:grpSpLocks/>
            </p:cNvGrpSpPr>
            <p:nvPr userDrawn="1"/>
          </p:nvGrpSpPr>
          <p:grpSpPr bwMode="auto">
            <a:xfrm>
              <a:off x="0" y="192"/>
              <a:ext cx="5760" cy="4032"/>
              <a:chOff x="0" y="192"/>
              <a:chExt cx="5760" cy="4032"/>
            </a:xfrm>
          </p:grpSpPr>
          <p:sp>
            <p:nvSpPr>
              <p:cNvPr id="1076" name="Line 5"/>
              <p:cNvSpPr>
                <a:spLocks noChangeShapeType="1"/>
              </p:cNvSpPr>
              <p:nvPr userDrawn="1"/>
            </p:nvSpPr>
            <p:spPr bwMode="white">
              <a:xfrm>
                <a:off x="0" y="19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7" name="Line 6"/>
              <p:cNvSpPr>
                <a:spLocks noChangeShapeType="1"/>
              </p:cNvSpPr>
              <p:nvPr userDrawn="1"/>
            </p:nvSpPr>
            <p:spPr bwMode="white">
              <a:xfrm>
                <a:off x="0" y="38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8" name="Line 7"/>
              <p:cNvSpPr>
                <a:spLocks noChangeShapeType="1"/>
              </p:cNvSpPr>
              <p:nvPr userDrawn="1"/>
            </p:nvSpPr>
            <p:spPr bwMode="white">
              <a:xfrm>
                <a:off x="0" y="57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9" name="Line 8"/>
              <p:cNvSpPr>
                <a:spLocks noChangeShapeType="1"/>
              </p:cNvSpPr>
              <p:nvPr userDrawn="1"/>
            </p:nvSpPr>
            <p:spPr bwMode="white">
              <a:xfrm>
                <a:off x="0" y="76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0" name="Line 9"/>
              <p:cNvSpPr>
                <a:spLocks noChangeShapeType="1"/>
              </p:cNvSpPr>
              <p:nvPr userDrawn="1"/>
            </p:nvSpPr>
            <p:spPr bwMode="white">
              <a:xfrm>
                <a:off x="0" y="96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1" name="Line 10"/>
              <p:cNvSpPr>
                <a:spLocks noChangeShapeType="1"/>
              </p:cNvSpPr>
              <p:nvPr userDrawn="1"/>
            </p:nvSpPr>
            <p:spPr bwMode="white">
              <a:xfrm>
                <a:off x="0" y="115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2" name="Line 11"/>
              <p:cNvSpPr>
                <a:spLocks noChangeShapeType="1"/>
              </p:cNvSpPr>
              <p:nvPr userDrawn="1"/>
            </p:nvSpPr>
            <p:spPr bwMode="white">
              <a:xfrm>
                <a:off x="0" y="134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3" name="Line 12"/>
              <p:cNvSpPr>
                <a:spLocks noChangeShapeType="1"/>
              </p:cNvSpPr>
              <p:nvPr userDrawn="1"/>
            </p:nvSpPr>
            <p:spPr bwMode="white">
              <a:xfrm>
                <a:off x="0" y="153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4" name="Line 13"/>
              <p:cNvSpPr>
                <a:spLocks noChangeShapeType="1"/>
              </p:cNvSpPr>
              <p:nvPr userDrawn="1"/>
            </p:nvSpPr>
            <p:spPr bwMode="white">
              <a:xfrm>
                <a:off x="0" y="172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5" name="Line 14"/>
              <p:cNvSpPr>
                <a:spLocks noChangeShapeType="1"/>
              </p:cNvSpPr>
              <p:nvPr userDrawn="1"/>
            </p:nvSpPr>
            <p:spPr bwMode="white">
              <a:xfrm>
                <a:off x="0" y="192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6" name="Line 15"/>
              <p:cNvSpPr>
                <a:spLocks noChangeShapeType="1"/>
              </p:cNvSpPr>
              <p:nvPr userDrawn="1"/>
            </p:nvSpPr>
            <p:spPr bwMode="white">
              <a:xfrm>
                <a:off x="0" y="211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7" name="Line 16"/>
              <p:cNvSpPr>
                <a:spLocks noChangeShapeType="1"/>
              </p:cNvSpPr>
              <p:nvPr userDrawn="1"/>
            </p:nvSpPr>
            <p:spPr bwMode="white">
              <a:xfrm>
                <a:off x="0" y="230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8" name="Line 17"/>
              <p:cNvSpPr>
                <a:spLocks noChangeShapeType="1"/>
              </p:cNvSpPr>
              <p:nvPr userDrawn="1"/>
            </p:nvSpPr>
            <p:spPr bwMode="white">
              <a:xfrm>
                <a:off x="0" y="249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89" name="Line 18"/>
              <p:cNvSpPr>
                <a:spLocks noChangeShapeType="1"/>
              </p:cNvSpPr>
              <p:nvPr userDrawn="1"/>
            </p:nvSpPr>
            <p:spPr bwMode="white">
              <a:xfrm>
                <a:off x="0" y="268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0" name="Line 19"/>
              <p:cNvSpPr>
                <a:spLocks noChangeShapeType="1"/>
              </p:cNvSpPr>
              <p:nvPr userDrawn="1"/>
            </p:nvSpPr>
            <p:spPr bwMode="white">
              <a:xfrm>
                <a:off x="0" y="288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1" name="Line 20"/>
              <p:cNvSpPr>
                <a:spLocks noChangeShapeType="1"/>
              </p:cNvSpPr>
              <p:nvPr userDrawn="1"/>
            </p:nvSpPr>
            <p:spPr bwMode="white">
              <a:xfrm>
                <a:off x="0" y="307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2" name="Line 21"/>
              <p:cNvSpPr>
                <a:spLocks noChangeShapeType="1"/>
              </p:cNvSpPr>
              <p:nvPr userDrawn="1"/>
            </p:nvSpPr>
            <p:spPr bwMode="white">
              <a:xfrm>
                <a:off x="0" y="326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3" name="Line 22"/>
              <p:cNvSpPr>
                <a:spLocks noChangeShapeType="1"/>
              </p:cNvSpPr>
              <p:nvPr userDrawn="1"/>
            </p:nvSpPr>
            <p:spPr bwMode="white">
              <a:xfrm>
                <a:off x="0" y="3456"/>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4" name="Line 23"/>
              <p:cNvSpPr>
                <a:spLocks noChangeShapeType="1"/>
              </p:cNvSpPr>
              <p:nvPr userDrawn="1"/>
            </p:nvSpPr>
            <p:spPr bwMode="white">
              <a:xfrm>
                <a:off x="0" y="3648"/>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5" name="Line 24"/>
              <p:cNvSpPr>
                <a:spLocks noChangeShapeType="1"/>
              </p:cNvSpPr>
              <p:nvPr userDrawn="1"/>
            </p:nvSpPr>
            <p:spPr bwMode="white">
              <a:xfrm>
                <a:off x="0" y="3840"/>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6" name="Line 25"/>
              <p:cNvSpPr>
                <a:spLocks noChangeShapeType="1"/>
              </p:cNvSpPr>
              <p:nvPr userDrawn="1"/>
            </p:nvSpPr>
            <p:spPr bwMode="white">
              <a:xfrm>
                <a:off x="0" y="4032"/>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97" name="Line 26"/>
              <p:cNvSpPr>
                <a:spLocks noChangeShapeType="1"/>
              </p:cNvSpPr>
              <p:nvPr userDrawn="1"/>
            </p:nvSpPr>
            <p:spPr bwMode="white">
              <a:xfrm>
                <a:off x="0" y="4224"/>
                <a:ext cx="5760" cy="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nvGrpSpPr>
            <p:cNvPr id="1046" name="Group 27"/>
            <p:cNvGrpSpPr>
              <a:grpSpLocks/>
            </p:cNvGrpSpPr>
            <p:nvPr userDrawn="1"/>
          </p:nvGrpSpPr>
          <p:grpSpPr bwMode="auto">
            <a:xfrm>
              <a:off x="192" y="0"/>
              <a:ext cx="5376" cy="4320"/>
              <a:chOff x="192" y="0"/>
              <a:chExt cx="5376" cy="4320"/>
            </a:xfrm>
          </p:grpSpPr>
          <p:sp>
            <p:nvSpPr>
              <p:cNvPr id="1047" name="Line 28"/>
              <p:cNvSpPr>
                <a:spLocks noChangeShapeType="1"/>
              </p:cNvSpPr>
              <p:nvPr userDrawn="1"/>
            </p:nvSpPr>
            <p:spPr bwMode="white">
              <a:xfrm>
                <a:off x="1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48" name="Line 29"/>
              <p:cNvSpPr>
                <a:spLocks noChangeShapeType="1"/>
              </p:cNvSpPr>
              <p:nvPr userDrawn="1"/>
            </p:nvSpPr>
            <p:spPr bwMode="white">
              <a:xfrm>
                <a:off x="3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49" name="Line 30"/>
              <p:cNvSpPr>
                <a:spLocks noChangeShapeType="1"/>
              </p:cNvSpPr>
              <p:nvPr userDrawn="1"/>
            </p:nvSpPr>
            <p:spPr bwMode="white">
              <a:xfrm>
                <a:off x="5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0" name="Line 31"/>
              <p:cNvSpPr>
                <a:spLocks noChangeShapeType="1"/>
              </p:cNvSpPr>
              <p:nvPr userDrawn="1"/>
            </p:nvSpPr>
            <p:spPr bwMode="white">
              <a:xfrm>
                <a:off x="7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1" name="Line 32"/>
              <p:cNvSpPr>
                <a:spLocks noChangeShapeType="1"/>
              </p:cNvSpPr>
              <p:nvPr userDrawn="1"/>
            </p:nvSpPr>
            <p:spPr bwMode="white">
              <a:xfrm>
                <a:off x="96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2" name="Line 33"/>
              <p:cNvSpPr>
                <a:spLocks noChangeShapeType="1"/>
              </p:cNvSpPr>
              <p:nvPr userDrawn="1"/>
            </p:nvSpPr>
            <p:spPr bwMode="white">
              <a:xfrm>
                <a:off x="115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3" name="Line 34"/>
              <p:cNvSpPr>
                <a:spLocks noChangeShapeType="1"/>
              </p:cNvSpPr>
              <p:nvPr userDrawn="1"/>
            </p:nvSpPr>
            <p:spPr bwMode="white">
              <a:xfrm>
                <a:off x="134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4" name="Line 35"/>
              <p:cNvSpPr>
                <a:spLocks noChangeShapeType="1"/>
              </p:cNvSpPr>
              <p:nvPr userDrawn="1"/>
            </p:nvSpPr>
            <p:spPr bwMode="white">
              <a:xfrm>
                <a:off x="153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5" name="Line 36"/>
              <p:cNvSpPr>
                <a:spLocks noChangeShapeType="1"/>
              </p:cNvSpPr>
              <p:nvPr userDrawn="1"/>
            </p:nvSpPr>
            <p:spPr bwMode="white">
              <a:xfrm>
                <a:off x="172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6" name="Line 37"/>
              <p:cNvSpPr>
                <a:spLocks noChangeShapeType="1"/>
              </p:cNvSpPr>
              <p:nvPr userDrawn="1"/>
            </p:nvSpPr>
            <p:spPr bwMode="white">
              <a:xfrm>
                <a:off x="192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7" name="Line 38"/>
              <p:cNvSpPr>
                <a:spLocks noChangeShapeType="1"/>
              </p:cNvSpPr>
              <p:nvPr userDrawn="1"/>
            </p:nvSpPr>
            <p:spPr bwMode="white">
              <a:xfrm>
                <a:off x="211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8" name="Line 39"/>
              <p:cNvSpPr>
                <a:spLocks noChangeShapeType="1"/>
              </p:cNvSpPr>
              <p:nvPr userDrawn="1"/>
            </p:nvSpPr>
            <p:spPr bwMode="white">
              <a:xfrm>
                <a:off x="230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59" name="Line 40"/>
              <p:cNvSpPr>
                <a:spLocks noChangeShapeType="1"/>
              </p:cNvSpPr>
              <p:nvPr userDrawn="1"/>
            </p:nvSpPr>
            <p:spPr bwMode="white">
              <a:xfrm>
                <a:off x="249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0" name="Line 41"/>
              <p:cNvSpPr>
                <a:spLocks noChangeShapeType="1"/>
              </p:cNvSpPr>
              <p:nvPr userDrawn="1"/>
            </p:nvSpPr>
            <p:spPr bwMode="white">
              <a:xfrm>
                <a:off x="268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1" name="Line 42"/>
              <p:cNvSpPr>
                <a:spLocks noChangeShapeType="1"/>
              </p:cNvSpPr>
              <p:nvPr userDrawn="1"/>
            </p:nvSpPr>
            <p:spPr bwMode="white">
              <a:xfrm>
                <a:off x="288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2" name="Line 43"/>
              <p:cNvSpPr>
                <a:spLocks noChangeShapeType="1"/>
              </p:cNvSpPr>
              <p:nvPr userDrawn="1"/>
            </p:nvSpPr>
            <p:spPr bwMode="white">
              <a:xfrm>
                <a:off x="307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3" name="Line 44"/>
              <p:cNvSpPr>
                <a:spLocks noChangeShapeType="1"/>
              </p:cNvSpPr>
              <p:nvPr userDrawn="1"/>
            </p:nvSpPr>
            <p:spPr bwMode="white">
              <a:xfrm>
                <a:off x="326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4" name="Line 45"/>
              <p:cNvSpPr>
                <a:spLocks noChangeShapeType="1"/>
              </p:cNvSpPr>
              <p:nvPr userDrawn="1"/>
            </p:nvSpPr>
            <p:spPr bwMode="white">
              <a:xfrm>
                <a:off x="345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5" name="Line 46"/>
              <p:cNvSpPr>
                <a:spLocks noChangeShapeType="1"/>
              </p:cNvSpPr>
              <p:nvPr userDrawn="1"/>
            </p:nvSpPr>
            <p:spPr bwMode="white">
              <a:xfrm>
                <a:off x="364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6" name="Line 47"/>
              <p:cNvSpPr>
                <a:spLocks noChangeShapeType="1"/>
              </p:cNvSpPr>
              <p:nvPr userDrawn="1"/>
            </p:nvSpPr>
            <p:spPr bwMode="white">
              <a:xfrm>
                <a:off x="384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7" name="Line 48"/>
              <p:cNvSpPr>
                <a:spLocks noChangeShapeType="1"/>
              </p:cNvSpPr>
              <p:nvPr userDrawn="1"/>
            </p:nvSpPr>
            <p:spPr bwMode="white">
              <a:xfrm>
                <a:off x="403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8" name="Line 49"/>
              <p:cNvSpPr>
                <a:spLocks noChangeShapeType="1"/>
              </p:cNvSpPr>
              <p:nvPr userDrawn="1"/>
            </p:nvSpPr>
            <p:spPr bwMode="white">
              <a:xfrm>
                <a:off x="422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69" name="Line 50"/>
              <p:cNvSpPr>
                <a:spLocks noChangeShapeType="1"/>
              </p:cNvSpPr>
              <p:nvPr userDrawn="1"/>
            </p:nvSpPr>
            <p:spPr bwMode="white">
              <a:xfrm>
                <a:off x="441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0" name="Line 51"/>
              <p:cNvSpPr>
                <a:spLocks noChangeShapeType="1"/>
              </p:cNvSpPr>
              <p:nvPr userDrawn="1"/>
            </p:nvSpPr>
            <p:spPr bwMode="white">
              <a:xfrm>
                <a:off x="460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1" name="Line 52"/>
              <p:cNvSpPr>
                <a:spLocks noChangeShapeType="1"/>
              </p:cNvSpPr>
              <p:nvPr userDrawn="1"/>
            </p:nvSpPr>
            <p:spPr bwMode="white">
              <a:xfrm>
                <a:off x="4800"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2" name="Line 53"/>
              <p:cNvSpPr>
                <a:spLocks noChangeShapeType="1"/>
              </p:cNvSpPr>
              <p:nvPr userDrawn="1"/>
            </p:nvSpPr>
            <p:spPr bwMode="white">
              <a:xfrm>
                <a:off x="4992"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3" name="Line 54"/>
              <p:cNvSpPr>
                <a:spLocks noChangeShapeType="1"/>
              </p:cNvSpPr>
              <p:nvPr userDrawn="1"/>
            </p:nvSpPr>
            <p:spPr bwMode="white">
              <a:xfrm>
                <a:off x="5184"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4" name="Line 55"/>
              <p:cNvSpPr>
                <a:spLocks noChangeShapeType="1"/>
              </p:cNvSpPr>
              <p:nvPr userDrawn="1"/>
            </p:nvSpPr>
            <p:spPr bwMode="white">
              <a:xfrm>
                <a:off x="5376"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75" name="Line 56"/>
              <p:cNvSpPr>
                <a:spLocks noChangeShapeType="1"/>
              </p:cNvSpPr>
              <p:nvPr userDrawn="1"/>
            </p:nvSpPr>
            <p:spPr bwMode="white">
              <a:xfrm>
                <a:off x="5568" y="0"/>
                <a:ext cx="0" cy="4320"/>
              </a:xfrm>
              <a:prstGeom prst="line">
                <a:avLst/>
              </a:prstGeom>
              <a:noFill/>
              <a:ln w="6350" cap="rnd">
                <a:solidFill>
                  <a:srgbClr val="C0D0FC"/>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cs-CZ"/>
              </a:p>
            </p:txBody>
          </p:sp>
        </p:grpSp>
      </p:grpSp>
      <p:sp>
        <p:nvSpPr>
          <p:cNvPr id="1031" name="Rectangle 57"/>
          <p:cNvSpPr>
            <a:spLocks noChangeArrowheads="1"/>
          </p:cNvSpPr>
          <p:nvPr/>
        </p:nvSpPr>
        <p:spPr bwMode="ltGray">
          <a:xfrm>
            <a:off x="3352800" y="0"/>
            <a:ext cx="5791200" cy="152400"/>
          </a:xfrm>
          <a:prstGeom prst="rect">
            <a:avLst/>
          </a:prstGeom>
          <a:solidFill>
            <a:srgbClr val="D1D7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cs-CZ"/>
          </a:p>
        </p:txBody>
      </p:sp>
      <p:sp>
        <p:nvSpPr>
          <p:cNvPr id="1032" name="Line 58"/>
          <p:cNvSpPr>
            <a:spLocks noChangeShapeType="1"/>
          </p:cNvSpPr>
          <p:nvPr/>
        </p:nvSpPr>
        <p:spPr bwMode="ltGray">
          <a:xfrm>
            <a:off x="8843963"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33" name="Line 60"/>
          <p:cNvSpPr>
            <a:spLocks noChangeShapeType="1"/>
          </p:cNvSpPr>
          <p:nvPr/>
        </p:nvSpPr>
        <p:spPr bwMode="ltGray">
          <a:xfrm flipH="1">
            <a:off x="414338" y="1220788"/>
            <a:ext cx="178435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34" name="Line 61"/>
          <p:cNvSpPr>
            <a:spLocks noChangeShapeType="1"/>
          </p:cNvSpPr>
          <p:nvPr/>
        </p:nvSpPr>
        <p:spPr bwMode="ltGray">
          <a:xfrm>
            <a:off x="608013" y="1023938"/>
            <a:ext cx="0" cy="242252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cs-CZ"/>
          </a:p>
        </p:txBody>
      </p:sp>
      <p:sp>
        <p:nvSpPr>
          <p:cNvPr id="1035" name="Arc 62"/>
          <p:cNvSpPr>
            <a:spLocks/>
          </p:cNvSpPr>
          <p:nvPr/>
        </p:nvSpPr>
        <p:spPr bwMode="ltGray">
          <a:xfrm flipH="1">
            <a:off x="512763" y="1123950"/>
            <a:ext cx="192087" cy="193675"/>
          </a:xfrm>
          <a:custGeom>
            <a:avLst/>
            <a:gdLst>
              <a:gd name="T0" fmla="*/ 2147483647 w 43195"/>
              <a:gd name="T1" fmla="*/ 0 h 43164"/>
              <a:gd name="T2" fmla="*/ 0 w 43195"/>
              <a:gd name="T3" fmla="*/ 2147483647 h 43164"/>
              <a:gd name="T4" fmla="*/ 2147483647 w 43195"/>
              <a:gd name="T5" fmla="*/ 2147483647 h 43164"/>
              <a:gd name="T6" fmla="*/ 0 60000 65536"/>
              <a:gd name="T7" fmla="*/ 0 60000 65536"/>
              <a:gd name="T8" fmla="*/ 0 60000 65536"/>
            </a:gdLst>
            <a:ahLst/>
            <a:cxnLst>
              <a:cxn ang="T6">
                <a:pos x="T0" y="T1"/>
              </a:cxn>
              <a:cxn ang="T7">
                <a:pos x="T2" y="T3"/>
              </a:cxn>
              <a:cxn ang="T8">
                <a:pos x="T4" y="T5"/>
              </a:cxn>
            </a:cxnLst>
            <a:rect l="0" t="0" r="r" b="b"/>
            <a:pathLst>
              <a:path w="43195" h="43164" fill="none" extrusionOk="0">
                <a:moveTo>
                  <a:pt x="22844" y="0"/>
                </a:moveTo>
                <a:cubicBezTo>
                  <a:pt x="34269" y="662"/>
                  <a:pt x="43195" y="10120"/>
                  <a:pt x="43195" y="21564"/>
                </a:cubicBezTo>
                <a:cubicBezTo>
                  <a:pt x="43195" y="33493"/>
                  <a:pt x="33524" y="43164"/>
                  <a:pt x="21595" y="43164"/>
                </a:cubicBezTo>
                <a:cubicBezTo>
                  <a:pt x="9843" y="43164"/>
                  <a:pt x="247" y="33769"/>
                  <a:pt x="-1" y="22020"/>
                </a:cubicBezTo>
              </a:path>
              <a:path w="43195" h="43164" stroke="0" extrusionOk="0">
                <a:moveTo>
                  <a:pt x="22844" y="0"/>
                </a:moveTo>
                <a:cubicBezTo>
                  <a:pt x="34269" y="662"/>
                  <a:pt x="43195" y="10120"/>
                  <a:pt x="43195" y="21564"/>
                </a:cubicBezTo>
                <a:cubicBezTo>
                  <a:pt x="43195" y="33493"/>
                  <a:pt x="33524" y="43164"/>
                  <a:pt x="21595" y="43164"/>
                </a:cubicBezTo>
                <a:cubicBezTo>
                  <a:pt x="9843" y="43164"/>
                  <a:pt x="247" y="33769"/>
                  <a:pt x="-1" y="22020"/>
                </a:cubicBezTo>
                <a:lnTo>
                  <a:pt x="21595" y="21564"/>
                </a:lnTo>
                <a:lnTo>
                  <a:pt x="22844"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cs-CZ"/>
          </a:p>
        </p:txBody>
      </p:sp>
      <p:sp>
        <p:nvSpPr>
          <p:cNvPr id="1036" name="Text Box 73"/>
          <p:cNvSpPr txBox="1">
            <a:spLocks noChangeArrowheads="1"/>
          </p:cNvSpPr>
          <p:nvPr/>
        </p:nvSpPr>
        <p:spPr bwMode="auto">
          <a:xfrm rot="-5400000">
            <a:off x="-1246981" y="2623344"/>
            <a:ext cx="30749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cs typeface="Arial" charset="0"/>
              </a:defRPr>
            </a:lvl1pPr>
            <a:lvl2pPr marL="742950" indent="-285750" eaLnBrk="0" hangingPunct="0">
              <a:defRPr sz="2400">
                <a:solidFill>
                  <a:schemeClr val="tx1"/>
                </a:solidFill>
                <a:latin typeface="Tahoma" pitchFamily="34" charset="0"/>
                <a:cs typeface="Arial" charset="0"/>
              </a:defRPr>
            </a:lvl2pPr>
            <a:lvl3pPr marL="1143000" indent="-228600" eaLnBrk="0" hangingPunct="0">
              <a:defRPr sz="2400">
                <a:solidFill>
                  <a:schemeClr val="tx1"/>
                </a:solidFill>
                <a:latin typeface="Tahoma" pitchFamily="34" charset="0"/>
                <a:cs typeface="Arial" charset="0"/>
              </a:defRPr>
            </a:lvl3pPr>
            <a:lvl4pPr marL="1600200" indent="-228600" eaLnBrk="0" hangingPunct="0">
              <a:defRPr sz="2400">
                <a:solidFill>
                  <a:schemeClr val="tx1"/>
                </a:solidFill>
                <a:latin typeface="Tahoma" pitchFamily="34" charset="0"/>
                <a:cs typeface="Arial" charset="0"/>
              </a:defRPr>
            </a:lvl4pPr>
            <a:lvl5pPr marL="2057400" indent="-228600" eaLnBrk="0" hangingPunct="0">
              <a:defRPr sz="2400">
                <a:solidFill>
                  <a:schemeClr val="tx1"/>
                </a:solidFill>
                <a:latin typeface="Tahoma" pitchFamily="34" charset="0"/>
                <a:cs typeface="Arial" charset="0"/>
              </a:defRPr>
            </a:lvl5pPr>
            <a:lvl6pPr marL="2514600" indent="-228600" eaLnBrk="0" fontAlgn="base" hangingPunct="0">
              <a:spcBef>
                <a:spcPct val="0"/>
              </a:spcBef>
              <a:spcAft>
                <a:spcPct val="0"/>
              </a:spcAft>
              <a:defRPr sz="2400">
                <a:solidFill>
                  <a:schemeClr val="tx1"/>
                </a:solidFill>
                <a:latin typeface="Tahoma" pitchFamily="34" charset="0"/>
                <a:cs typeface="Arial" charset="0"/>
              </a:defRPr>
            </a:lvl6pPr>
            <a:lvl7pPr marL="2971800" indent="-228600" eaLnBrk="0" fontAlgn="base" hangingPunct="0">
              <a:spcBef>
                <a:spcPct val="0"/>
              </a:spcBef>
              <a:spcAft>
                <a:spcPct val="0"/>
              </a:spcAft>
              <a:defRPr sz="2400">
                <a:solidFill>
                  <a:schemeClr val="tx1"/>
                </a:solidFill>
                <a:latin typeface="Tahoma" pitchFamily="34" charset="0"/>
                <a:cs typeface="Arial" charset="0"/>
              </a:defRPr>
            </a:lvl7pPr>
            <a:lvl8pPr marL="3429000" indent="-228600" eaLnBrk="0" fontAlgn="base" hangingPunct="0">
              <a:spcBef>
                <a:spcPct val="0"/>
              </a:spcBef>
              <a:spcAft>
                <a:spcPct val="0"/>
              </a:spcAft>
              <a:defRPr sz="2400">
                <a:solidFill>
                  <a:schemeClr val="tx1"/>
                </a:solidFill>
                <a:latin typeface="Tahoma" pitchFamily="34" charset="0"/>
                <a:cs typeface="Arial" charset="0"/>
              </a:defRPr>
            </a:lvl8pPr>
            <a:lvl9pPr marL="3886200" indent="-228600" eaLnBrk="0" fontAlgn="base" hangingPunct="0">
              <a:spcBef>
                <a:spcPct val="0"/>
              </a:spcBef>
              <a:spcAft>
                <a:spcPct val="0"/>
              </a:spcAft>
              <a:defRPr sz="2400">
                <a:solidFill>
                  <a:schemeClr val="tx1"/>
                </a:solidFill>
                <a:latin typeface="Tahoma" pitchFamily="34" charset="0"/>
                <a:cs typeface="Arial" charset="0"/>
              </a:defRPr>
            </a:lvl9pPr>
          </a:lstStyle>
          <a:p>
            <a:pPr algn="r" eaLnBrk="1" hangingPunct="1">
              <a:defRPr/>
            </a:pPr>
            <a:r>
              <a:rPr lang="en-GB" sz="900" b="1" dirty="0" smtClean="0">
                <a:solidFill>
                  <a:srgbClr val="8797DD"/>
                </a:solidFill>
              </a:rPr>
              <a:t>Institute of Experimental and Applied Physics</a:t>
            </a:r>
          </a:p>
          <a:p>
            <a:pPr algn="r" eaLnBrk="1" hangingPunct="1">
              <a:defRPr/>
            </a:pPr>
            <a:r>
              <a:rPr lang="en-GB" sz="900" b="1" dirty="0" smtClean="0">
                <a:solidFill>
                  <a:srgbClr val="8797DD"/>
                </a:solidFill>
              </a:rPr>
              <a:t>Czech Technical University in Prague</a:t>
            </a:r>
            <a:endParaRPr lang="cs-CZ" sz="900" b="1" dirty="0" smtClean="0">
              <a:solidFill>
                <a:srgbClr val="8797DD"/>
              </a:solidFill>
            </a:endParaRPr>
          </a:p>
        </p:txBody>
      </p:sp>
      <p:sp>
        <p:nvSpPr>
          <p:cNvPr id="1040" name="Rectangle 63"/>
          <p:cNvSpPr>
            <a:spLocks noGrp="1" noChangeArrowheads="1"/>
          </p:cNvSpPr>
          <p:nvPr>
            <p:ph type="title"/>
          </p:nvPr>
        </p:nvSpPr>
        <p:spPr bwMode="auto">
          <a:xfrm>
            <a:off x="609601" y="219075"/>
            <a:ext cx="64008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noProof="0" dirty="0" err="1" smtClean="0"/>
              <a:t>Klepnutím</a:t>
            </a:r>
            <a:r>
              <a:rPr lang="en-US" noProof="0" dirty="0" smtClean="0"/>
              <a:t> </a:t>
            </a:r>
            <a:r>
              <a:rPr lang="en-US" noProof="0" dirty="0" err="1" smtClean="0"/>
              <a:t>lze</a:t>
            </a:r>
            <a:r>
              <a:rPr lang="en-US" noProof="0" dirty="0" smtClean="0"/>
              <a:t> </a:t>
            </a:r>
            <a:r>
              <a:rPr lang="en-US" noProof="0" dirty="0" err="1" smtClean="0"/>
              <a:t>upravit</a:t>
            </a:r>
            <a:r>
              <a:rPr lang="en-US" noProof="0" dirty="0" smtClean="0"/>
              <a:t> </a:t>
            </a:r>
            <a:r>
              <a:rPr lang="en-US" noProof="0" dirty="0" err="1" smtClean="0"/>
              <a:t>styl</a:t>
            </a:r>
            <a:r>
              <a:rPr lang="en-US" noProof="0" dirty="0" smtClean="0"/>
              <a:t> </a:t>
            </a:r>
            <a:r>
              <a:rPr lang="en-US" noProof="0" dirty="0" err="1" smtClean="0"/>
              <a:t>předlohy</a:t>
            </a:r>
            <a:r>
              <a:rPr lang="en-US" noProof="0" dirty="0" smtClean="0"/>
              <a:t> </a:t>
            </a:r>
            <a:r>
              <a:rPr lang="en-US" noProof="0" dirty="0" err="1" smtClean="0"/>
              <a:t>nadpisů</a:t>
            </a:r>
            <a:r>
              <a:rPr lang="en-US" noProof="0" dirty="0" smtClean="0"/>
              <a:t>.</a:t>
            </a:r>
          </a:p>
        </p:txBody>
      </p:sp>
      <p:pic>
        <p:nvPicPr>
          <p:cNvPr id="1038" name="Picture 79" descr="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35950" y="196850"/>
            <a:ext cx="57626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le 68"/>
          <p:cNvSpPr>
            <a:spLocks noGrp="1" noChangeArrowheads="1"/>
          </p:cNvSpPr>
          <p:nvPr>
            <p:ph type="dt" sz="half" idx="2"/>
          </p:nvPr>
        </p:nvSpPr>
        <p:spPr>
          <a:xfrm>
            <a:off x="622300" y="6475413"/>
            <a:ext cx="1212850" cy="234950"/>
          </a:xfrm>
          <a:prstGeom prst="rect">
            <a:avLst/>
          </a:prstGeom>
          <a:ln/>
        </p:spPr>
        <p:txBody>
          <a:bodyPr/>
          <a:lstStyle>
            <a:lvl1pPr>
              <a:defRPr sz="1000"/>
            </a:lvl1pPr>
          </a:lstStyle>
          <a:p>
            <a:pPr>
              <a:defRPr/>
            </a:pPr>
            <a:r>
              <a:rPr lang="en-US" smtClean="0"/>
              <a:t>11/20/2012</a:t>
            </a:r>
            <a:endParaRPr lang="en-US" dirty="0"/>
          </a:p>
        </p:txBody>
      </p:sp>
      <p:sp>
        <p:nvSpPr>
          <p:cNvPr id="75" name="Rectangle 69"/>
          <p:cNvSpPr>
            <a:spLocks noGrp="1" noChangeArrowheads="1"/>
          </p:cNvSpPr>
          <p:nvPr>
            <p:ph type="ftr" sz="quarter" idx="3"/>
          </p:nvPr>
        </p:nvSpPr>
        <p:spPr>
          <a:xfrm>
            <a:off x="2449513" y="6475413"/>
            <a:ext cx="4867275" cy="233362"/>
          </a:xfrm>
          <a:prstGeom prst="rect">
            <a:avLst/>
          </a:prstGeom>
          <a:ln/>
        </p:spPr>
        <p:txBody>
          <a:bodyPr/>
          <a:lstStyle>
            <a:lvl1pPr algn="ctr">
              <a:defRPr sz="1000"/>
            </a:lvl1pPr>
          </a:lstStyle>
          <a:p>
            <a:pPr>
              <a:defRPr/>
            </a:pPr>
            <a:r>
              <a:rPr lang="en-US" smtClean="0"/>
              <a:t>Benedikt Bergmann - ARDENT workshop</a:t>
            </a:r>
            <a:endParaRPr lang="en-US" dirty="0"/>
          </a:p>
        </p:txBody>
      </p:sp>
      <p:sp>
        <p:nvSpPr>
          <p:cNvPr id="76" name="Rectangle 70"/>
          <p:cNvSpPr>
            <a:spLocks noGrp="1" noChangeArrowheads="1"/>
          </p:cNvSpPr>
          <p:nvPr>
            <p:ph type="sldNum" sz="quarter" idx="4"/>
          </p:nvPr>
        </p:nvSpPr>
        <p:spPr>
          <a:xfrm>
            <a:off x="7621588" y="6500813"/>
            <a:ext cx="1209675" cy="219075"/>
          </a:xfrm>
          <a:prstGeom prst="rect">
            <a:avLst/>
          </a:prstGeom>
          <a:ln/>
        </p:spPr>
        <p:txBody>
          <a:bodyPr/>
          <a:lstStyle>
            <a:lvl1pPr algn="r">
              <a:defRPr sz="1000"/>
            </a:lvl1pPr>
          </a:lstStyle>
          <a:p>
            <a:pPr>
              <a:defRPr/>
            </a:pPr>
            <a:fld id="{1A33111B-5CC4-456E-9191-DDDF45A10BF8}" type="slidenum">
              <a:rPr lang="en-US"/>
              <a:pPr>
                <a:defRPr/>
              </a:pPr>
              <a:t>‹#›</a:t>
            </a:fld>
            <a:endParaRPr lang="en-US" dirty="0"/>
          </a:p>
        </p:txBody>
      </p:sp>
      <p:sp>
        <p:nvSpPr>
          <p:cNvPr id="1044" name="Zástupný symbol pro text 4"/>
          <p:cNvSpPr>
            <a:spLocks noGrp="1"/>
          </p:cNvSpPr>
          <p:nvPr>
            <p:ph type="body" idx="1"/>
          </p:nvPr>
        </p:nvSpPr>
        <p:spPr bwMode="auto">
          <a:xfrm>
            <a:off x="669925" y="1370013"/>
            <a:ext cx="8099425"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dirty="0" smtClean="0"/>
              <a:t>Kliknutím lze upravit styly předlohy textu.</a:t>
            </a:r>
          </a:p>
          <a:p>
            <a:pPr lvl="1"/>
            <a:r>
              <a:rPr lang="cs-CZ" dirty="0" smtClean="0"/>
              <a:t>Druhá úroveň</a:t>
            </a:r>
          </a:p>
          <a:p>
            <a:pPr lvl="2"/>
            <a:r>
              <a:rPr lang="cs-CZ" dirty="0" smtClean="0"/>
              <a:t>Třetí úroveň</a:t>
            </a:r>
          </a:p>
        </p:txBody>
      </p:sp>
      <p:pic>
        <p:nvPicPr>
          <p:cNvPr id="78" name="Picture 2" descr="ecap pp folge bc 27_2_08"/>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78194" t="4590" r="1945" b="81336"/>
          <a:stretch/>
        </p:blipFill>
        <p:spPr bwMode="auto">
          <a:xfrm>
            <a:off x="7542709" y="172426"/>
            <a:ext cx="677366"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78"/>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43825" y="587375"/>
            <a:ext cx="6477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Obrázek 73" descr="ATLAS_LOGO.jpg"/>
          <p:cNvPicPr>
            <a:picLocks noChangeAspect="1"/>
          </p:cNvPicPr>
          <p:nvPr userDrawn="1"/>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72809" y="400050"/>
            <a:ext cx="642937"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61" r:id="rId1"/>
    <p:sldLayoutId id="2147484359" r:id="rId2"/>
    <p:sldLayoutId id="2147484363" r:id="rId3"/>
  </p:sldLayoutIdLst>
  <p:timing>
    <p:tnLst>
      <p:par>
        <p:cTn id="1" dur="indefinite" restart="never" nodeType="tmRoot"/>
      </p:par>
    </p:tnLst>
  </p:timing>
  <p:hf hdr="0"/>
  <p:txStyles>
    <p:titleStyle>
      <a:lvl1pPr algn="l" rtl="0" eaLnBrk="0" fontAlgn="base" hangingPunct="0">
        <a:lnSpc>
          <a:spcPct val="90000"/>
        </a:lnSpc>
        <a:spcBef>
          <a:spcPct val="0"/>
        </a:spcBef>
        <a:spcAft>
          <a:spcPct val="0"/>
        </a:spcAft>
        <a:defRPr sz="320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lnSpc>
          <a:spcPct val="90000"/>
        </a:lnSpc>
        <a:spcBef>
          <a:spcPct val="0"/>
        </a:spcBef>
        <a:spcAft>
          <a:spcPct val="0"/>
        </a:spcAft>
        <a:defRPr sz="3200">
          <a:solidFill>
            <a:schemeClr val="tx2"/>
          </a:solidFill>
          <a:latin typeface="Tahoma" pitchFamily="34" charset="0"/>
        </a:defRPr>
      </a:lvl2pPr>
      <a:lvl3pPr algn="l" rtl="0" eaLnBrk="0" fontAlgn="base" hangingPunct="0">
        <a:lnSpc>
          <a:spcPct val="90000"/>
        </a:lnSpc>
        <a:spcBef>
          <a:spcPct val="0"/>
        </a:spcBef>
        <a:spcAft>
          <a:spcPct val="0"/>
        </a:spcAft>
        <a:defRPr sz="3200">
          <a:solidFill>
            <a:schemeClr val="tx2"/>
          </a:solidFill>
          <a:latin typeface="Tahoma" pitchFamily="34" charset="0"/>
        </a:defRPr>
      </a:lvl3pPr>
      <a:lvl4pPr algn="l" rtl="0" eaLnBrk="0" fontAlgn="base" hangingPunct="0">
        <a:lnSpc>
          <a:spcPct val="90000"/>
        </a:lnSpc>
        <a:spcBef>
          <a:spcPct val="0"/>
        </a:spcBef>
        <a:spcAft>
          <a:spcPct val="0"/>
        </a:spcAft>
        <a:defRPr sz="3200">
          <a:solidFill>
            <a:schemeClr val="tx2"/>
          </a:solidFill>
          <a:latin typeface="Tahoma" pitchFamily="34" charset="0"/>
        </a:defRPr>
      </a:lvl4pPr>
      <a:lvl5pPr algn="l" rtl="0" eaLnBrk="0" fontAlgn="base" hangingPunct="0">
        <a:lnSpc>
          <a:spcPct val="90000"/>
        </a:lnSpc>
        <a:spcBef>
          <a:spcPct val="0"/>
        </a:spcBef>
        <a:spcAft>
          <a:spcPct val="0"/>
        </a:spcAft>
        <a:defRPr sz="3200">
          <a:solidFill>
            <a:schemeClr val="tx2"/>
          </a:solidFill>
          <a:latin typeface="Tahoma" pitchFamily="34" charset="0"/>
        </a:defRPr>
      </a:lvl5pPr>
      <a:lvl6pPr marL="457200" algn="l" rtl="0" fontAlgn="base">
        <a:lnSpc>
          <a:spcPct val="90000"/>
        </a:lnSpc>
        <a:spcBef>
          <a:spcPct val="0"/>
        </a:spcBef>
        <a:spcAft>
          <a:spcPct val="0"/>
        </a:spcAft>
        <a:defRPr sz="3200">
          <a:solidFill>
            <a:schemeClr val="tx2"/>
          </a:solidFill>
          <a:latin typeface="Tahoma" pitchFamily="34" charset="0"/>
        </a:defRPr>
      </a:lvl6pPr>
      <a:lvl7pPr marL="914400" algn="l" rtl="0" fontAlgn="base">
        <a:lnSpc>
          <a:spcPct val="90000"/>
        </a:lnSpc>
        <a:spcBef>
          <a:spcPct val="0"/>
        </a:spcBef>
        <a:spcAft>
          <a:spcPct val="0"/>
        </a:spcAft>
        <a:defRPr sz="3200">
          <a:solidFill>
            <a:schemeClr val="tx2"/>
          </a:solidFill>
          <a:latin typeface="Tahoma" pitchFamily="34" charset="0"/>
        </a:defRPr>
      </a:lvl7pPr>
      <a:lvl8pPr marL="1371600" algn="l" rtl="0" fontAlgn="base">
        <a:lnSpc>
          <a:spcPct val="90000"/>
        </a:lnSpc>
        <a:spcBef>
          <a:spcPct val="0"/>
        </a:spcBef>
        <a:spcAft>
          <a:spcPct val="0"/>
        </a:spcAft>
        <a:defRPr sz="3200">
          <a:solidFill>
            <a:schemeClr val="tx2"/>
          </a:solidFill>
          <a:latin typeface="Tahoma" pitchFamily="34" charset="0"/>
        </a:defRPr>
      </a:lvl8pPr>
      <a:lvl9pPr marL="1828800" algn="l" rtl="0" fontAlgn="base">
        <a:lnSpc>
          <a:spcPct val="90000"/>
        </a:lnSpc>
        <a:spcBef>
          <a:spcPct val="0"/>
        </a:spcBef>
        <a:spcAft>
          <a:spcPct val="0"/>
        </a:spcAft>
        <a:defRPr sz="3200">
          <a:solidFill>
            <a:schemeClr val="tx2"/>
          </a:solidFill>
          <a:latin typeface="Tahoma" pitchFamily="34" charset="0"/>
        </a:defRPr>
      </a:lvl9pPr>
    </p:titleStyle>
    <p:bodyStyle>
      <a:lvl1pPr marL="285750" indent="-285750" algn="l" rtl="0" eaLnBrk="0" fontAlgn="base" hangingPunct="0">
        <a:lnSpc>
          <a:spcPct val="90000"/>
        </a:lnSpc>
        <a:spcBef>
          <a:spcPts val="600"/>
        </a:spcBef>
        <a:spcAft>
          <a:spcPct val="0"/>
        </a:spcAft>
        <a:buClr>
          <a:schemeClr val="tx1"/>
        </a:buClr>
        <a:buSzPct val="90000"/>
        <a:buFont typeface="Wingdings" pitchFamily="2" charset="2"/>
        <a:buChar char="q"/>
        <a:defRPr sz="1600">
          <a:solidFill>
            <a:schemeClr val="tx1"/>
          </a:solidFill>
          <a:latin typeface="+mn-lt"/>
          <a:ea typeface="+mn-ea"/>
          <a:cs typeface="+mn-cs"/>
        </a:defRPr>
      </a:lvl1pPr>
      <a:lvl2pPr marL="647700" indent="-215900" algn="l" rtl="0" eaLnBrk="0" fontAlgn="base" hangingPunct="0">
        <a:lnSpc>
          <a:spcPct val="90000"/>
        </a:lnSpc>
        <a:spcBef>
          <a:spcPts val="600"/>
        </a:spcBef>
        <a:spcAft>
          <a:spcPct val="0"/>
        </a:spcAft>
        <a:buClr>
          <a:schemeClr val="tx1"/>
        </a:buClr>
        <a:buSzPct val="60000"/>
        <a:buFont typeface="Wingdings" pitchFamily="2" charset="2"/>
        <a:buChar char="n"/>
        <a:defRPr sz="1400">
          <a:solidFill>
            <a:schemeClr val="tx1"/>
          </a:solidFill>
          <a:latin typeface="+mn-lt"/>
        </a:defRPr>
      </a:lvl2pPr>
      <a:lvl3pPr marL="971550" indent="-215900" algn="l" rtl="0" eaLnBrk="0" fontAlgn="base" hangingPunct="0">
        <a:lnSpc>
          <a:spcPct val="90000"/>
        </a:lnSpc>
        <a:spcBef>
          <a:spcPts val="600"/>
        </a:spcBef>
        <a:spcAft>
          <a:spcPct val="0"/>
        </a:spcAft>
        <a:buClr>
          <a:schemeClr val="tx1"/>
        </a:buClr>
        <a:buSzPct val="95000"/>
        <a:buFont typeface="Wingdings" pitchFamily="2" charset="2"/>
        <a:buChar char="w"/>
        <a:defRPr sz="12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1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de-DE" dirty="0" smtClean="0"/>
              <a:t>Introductory presentation</a:t>
            </a:r>
            <a:endParaRPr lang="cs-CZ" dirty="0"/>
          </a:p>
        </p:txBody>
      </p:sp>
      <p:sp>
        <p:nvSpPr>
          <p:cNvPr id="3" name="Podnadpis 2"/>
          <p:cNvSpPr>
            <a:spLocks noGrp="1"/>
          </p:cNvSpPr>
          <p:nvPr>
            <p:ph type="subTitle" idx="1"/>
          </p:nvPr>
        </p:nvSpPr>
        <p:spPr/>
        <p:txBody>
          <a:bodyPr>
            <a:normAutofit/>
          </a:bodyPr>
          <a:lstStyle/>
          <a:p>
            <a:r>
              <a:rPr lang="de-DE" dirty="0" smtClean="0"/>
              <a:t>Benedikt Bergmann </a:t>
            </a:r>
          </a:p>
          <a:p>
            <a:pPr>
              <a:defRPr/>
            </a:pPr>
            <a:r>
              <a:rPr lang="cs-CZ" sz="1200" baseline="30000" dirty="0"/>
              <a:t> </a:t>
            </a:r>
            <a:r>
              <a:rPr lang="en-US" sz="1200" b="0" i="1" dirty="0"/>
              <a:t>Institute of </a:t>
            </a:r>
            <a:r>
              <a:rPr lang="en-US" sz="1200" b="0" i="1" dirty="0" smtClean="0"/>
              <a:t>Experimental </a:t>
            </a:r>
            <a:r>
              <a:rPr lang="en-US" sz="1200" b="0" i="1" dirty="0"/>
              <a:t>and Applied Physics, C</a:t>
            </a:r>
            <a:r>
              <a:rPr lang="cs-CZ" sz="1200" b="0" i="1" dirty="0"/>
              <a:t>zech Technical University in </a:t>
            </a:r>
            <a:r>
              <a:rPr lang="en-US" sz="1200" b="0" i="1" dirty="0"/>
              <a:t>Prague,</a:t>
            </a:r>
            <a:r>
              <a:rPr lang="cs-CZ" sz="1200" b="0" i="1" dirty="0"/>
              <a:t> </a:t>
            </a:r>
            <a:r>
              <a:rPr lang="en-US" sz="1200" b="0" i="1" dirty="0"/>
              <a:t>Czech </a:t>
            </a:r>
            <a:r>
              <a:rPr lang="en-US" sz="1200" b="0" i="1" dirty="0" smtClean="0"/>
              <a:t>Republic</a:t>
            </a:r>
          </a:p>
          <a:p>
            <a:pPr>
              <a:defRPr/>
            </a:pPr>
            <a:endParaRPr lang="de-DE" sz="1200" b="0" i="1" dirty="0" smtClean="0"/>
          </a:p>
          <a:p>
            <a:pPr>
              <a:defRPr/>
            </a:pPr>
            <a:endParaRPr lang="de-DE" sz="1200" b="0" i="1" dirty="0"/>
          </a:p>
          <a:p>
            <a:pPr>
              <a:defRPr/>
            </a:pPr>
            <a:endParaRPr lang="de-DE" sz="1200" b="0" i="1" dirty="0" smtClean="0"/>
          </a:p>
          <a:p>
            <a:pPr>
              <a:defRPr/>
            </a:pPr>
            <a:endParaRPr lang="de-DE" sz="1200" b="0" i="1" dirty="0"/>
          </a:p>
          <a:p>
            <a:pPr>
              <a:defRPr/>
            </a:pPr>
            <a:endParaRPr lang="de-DE" sz="1200" b="0" i="1" dirty="0" smtClean="0"/>
          </a:p>
          <a:p>
            <a:pPr>
              <a:defRPr/>
            </a:pPr>
            <a:r>
              <a:rPr lang="de-DE" sz="1200" b="0" i="1" dirty="0" smtClean="0"/>
              <a:t>Vienna - 11/20/12</a:t>
            </a:r>
            <a:endParaRPr lang="cs-CZ" sz="1200" b="0" i="1" dirty="0"/>
          </a:p>
        </p:txBody>
      </p:sp>
    </p:spTree>
    <p:extLst>
      <p:ext uri="{BB962C8B-B14F-4D97-AF65-F5344CB8AC3E}">
        <p14:creationId xmlns:p14="http://schemas.microsoft.com/office/powerpoint/2010/main" val="226572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Modelling the decay of activation products (mpx01)</a:t>
            </a:r>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10</a:t>
            </a:fld>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020" y="1369452"/>
            <a:ext cx="7491890" cy="50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4" name="TextBox 13"/>
              <p:cNvSpPr txBox="1"/>
              <p:nvPr/>
            </p:nvSpPr>
            <p:spPr>
              <a:xfrm>
                <a:off x="3999784" y="1593695"/>
                <a:ext cx="2654300" cy="97776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2000" b="0" i="1" smtClean="0">
                          <a:solidFill>
                            <a:schemeClr val="bg2">
                              <a:lumMod val="10000"/>
                            </a:schemeClr>
                          </a:solidFill>
                          <a:latin typeface="Cambria Math"/>
                        </a:rPr>
                        <m:t>𝑓</m:t>
                      </m:r>
                      <m:d>
                        <m:dPr>
                          <m:ctrlPr>
                            <a:rPr lang="de-DE" sz="2000" b="0" i="1" smtClean="0">
                              <a:solidFill>
                                <a:schemeClr val="bg2">
                                  <a:lumMod val="10000"/>
                                </a:schemeClr>
                              </a:solidFill>
                              <a:latin typeface="Cambria Math"/>
                            </a:rPr>
                          </m:ctrlPr>
                        </m:dPr>
                        <m:e>
                          <m:r>
                            <a:rPr lang="de-DE" sz="2000" b="0" i="1" smtClean="0">
                              <a:solidFill>
                                <a:schemeClr val="bg2">
                                  <a:lumMod val="10000"/>
                                </a:schemeClr>
                              </a:solidFill>
                              <a:latin typeface="Cambria Math"/>
                            </a:rPr>
                            <m:t>𝑥</m:t>
                          </m:r>
                        </m:e>
                      </m:d>
                      <m:r>
                        <a:rPr lang="de-DE" sz="2000" b="0" i="1" smtClean="0">
                          <a:solidFill>
                            <a:schemeClr val="bg2">
                              <a:lumMod val="10000"/>
                            </a:schemeClr>
                          </a:solidFill>
                          <a:latin typeface="Cambria Math"/>
                        </a:rPr>
                        <m:t>=</m:t>
                      </m:r>
                      <m:nary>
                        <m:naryPr>
                          <m:chr m:val="∑"/>
                          <m:ctrlPr>
                            <a:rPr lang="de-DE" sz="2000" b="0" i="1" smtClean="0">
                              <a:solidFill>
                                <a:schemeClr val="bg2">
                                  <a:lumMod val="10000"/>
                                </a:schemeClr>
                              </a:solidFill>
                              <a:latin typeface="Cambria Math"/>
                            </a:rPr>
                          </m:ctrlPr>
                        </m:naryPr>
                        <m:sub>
                          <m:r>
                            <m:rPr>
                              <m:brk m:alnAt="23"/>
                            </m:rPr>
                            <a:rPr lang="de-DE" sz="2000" b="0" i="1" smtClean="0">
                              <a:solidFill>
                                <a:schemeClr val="bg2">
                                  <a:lumMod val="10000"/>
                                </a:schemeClr>
                              </a:solidFill>
                              <a:latin typeface="Cambria Math"/>
                            </a:rPr>
                            <m:t>𝑖</m:t>
                          </m:r>
                          <m:r>
                            <a:rPr lang="de-DE" sz="2000" b="0" i="1" smtClean="0">
                              <a:solidFill>
                                <a:schemeClr val="bg2">
                                  <a:lumMod val="10000"/>
                                </a:schemeClr>
                              </a:solidFill>
                              <a:latin typeface="Cambria Math"/>
                            </a:rPr>
                            <m:t>=1</m:t>
                          </m:r>
                        </m:sub>
                        <m:sup>
                          <m:r>
                            <a:rPr lang="de-DE" sz="2000" b="0" i="1" smtClean="0">
                              <a:solidFill>
                                <a:schemeClr val="bg2">
                                  <a:lumMod val="10000"/>
                                </a:schemeClr>
                              </a:solidFill>
                              <a:latin typeface="Cambria Math"/>
                            </a:rPr>
                            <m:t>6</m:t>
                          </m:r>
                        </m:sup>
                        <m:e>
                          <m:sSub>
                            <m:sSubPr>
                              <m:ctrlPr>
                                <a:rPr lang="de-DE" sz="2000" b="0" i="1" smtClean="0">
                                  <a:solidFill>
                                    <a:schemeClr val="bg2">
                                      <a:lumMod val="10000"/>
                                    </a:schemeClr>
                                  </a:solidFill>
                                  <a:latin typeface="Cambria Math"/>
                                </a:rPr>
                              </m:ctrlPr>
                            </m:sSubPr>
                            <m:e>
                              <m:r>
                                <a:rPr lang="de-DE" sz="2000" b="0" i="1" smtClean="0">
                                  <a:solidFill>
                                    <a:schemeClr val="bg2">
                                      <a:lumMod val="10000"/>
                                    </a:schemeClr>
                                  </a:solidFill>
                                  <a:latin typeface="Cambria Math"/>
                                </a:rPr>
                                <m:t>𝑘</m:t>
                              </m:r>
                            </m:e>
                            <m:sub>
                              <m:r>
                                <a:rPr lang="de-DE" sz="2000" b="0" i="1" smtClean="0">
                                  <a:solidFill>
                                    <a:schemeClr val="bg2">
                                      <a:lumMod val="10000"/>
                                    </a:schemeClr>
                                  </a:solidFill>
                                  <a:latin typeface="Cambria Math"/>
                                </a:rPr>
                                <m:t>𝑖</m:t>
                              </m:r>
                            </m:sub>
                          </m:sSub>
                          <m:r>
                            <a:rPr lang="de-DE" sz="2000" b="0" i="1" smtClean="0">
                              <a:solidFill>
                                <a:schemeClr val="bg2">
                                  <a:lumMod val="10000"/>
                                </a:schemeClr>
                              </a:solidFill>
                              <a:latin typeface="Cambria Math"/>
                              <a:ea typeface="Cambria Math"/>
                            </a:rPr>
                            <m:t>∙</m:t>
                          </m:r>
                          <m:sSup>
                            <m:sSupPr>
                              <m:ctrlPr>
                                <a:rPr lang="de-DE" sz="2000" b="0" i="1" smtClean="0">
                                  <a:solidFill>
                                    <a:schemeClr val="bg2">
                                      <a:lumMod val="10000"/>
                                    </a:schemeClr>
                                  </a:solidFill>
                                  <a:latin typeface="Cambria Math"/>
                                  <a:ea typeface="Cambria Math"/>
                                </a:rPr>
                              </m:ctrlPr>
                            </m:sSupPr>
                            <m:e>
                              <m:r>
                                <a:rPr lang="de-DE" sz="2000" b="0" i="1" smtClean="0">
                                  <a:solidFill>
                                    <a:schemeClr val="bg2">
                                      <a:lumMod val="10000"/>
                                    </a:schemeClr>
                                  </a:solidFill>
                                  <a:latin typeface="Cambria Math"/>
                                  <a:ea typeface="Cambria Math"/>
                                </a:rPr>
                                <m:t>𝑒</m:t>
                              </m:r>
                            </m:e>
                            <m:sup>
                              <m:r>
                                <a:rPr lang="de-DE" sz="2000" b="0" i="1" smtClean="0">
                                  <a:solidFill>
                                    <a:schemeClr val="bg2">
                                      <a:lumMod val="10000"/>
                                    </a:schemeClr>
                                  </a:solidFill>
                                  <a:latin typeface="Cambria Math"/>
                                  <a:ea typeface="Cambria Math"/>
                                </a:rPr>
                                <m:t>−</m:t>
                              </m:r>
                              <m:f>
                                <m:fPr>
                                  <m:ctrlPr>
                                    <a:rPr lang="de-DE" sz="2000" b="0" i="1" smtClean="0">
                                      <a:solidFill>
                                        <a:schemeClr val="bg2">
                                          <a:lumMod val="10000"/>
                                        </a:schemeClr>
                                      </a:solidFill>
                                      <a:latin typeface="Cambria Math"/>
                                      <a:ea typeface="Cambria Math"/>
                                    </a:rPr>
                                  </m:ctrlPr>
                                </m:fPr>
                                <m:num>
                                  <m:r>
                                    <m:rPr>
                                      <m:sty m:val="p"/>
                                    </m:rPr>
                                    <a:rPr lang="de-DE" sz="2000" b="0" i="0" smtClean="0">
                                      <a:solidFill>
                                        <a:schemeClr val="bg2">
                                          <a:lumMod val="10000"/>
                                        </a:schemeClr>
                                      </a:solidFill>
                                      <a:latin typeface="Cambria Math"/>
                                      <a:ea typeface="Cambria Math"/>
                                    </a:rPr>
                                    <m:t>ln</m:t>
                                  </m:r>
                                  <m:r>
                                    <a:rPr lang="de-DE" sz="2000" b="0" i="1" smtClean="0">
                                      <a:solidFill>
                                        <a:schemeClr val="bg2">
                                          <a:lumMod val="10000"/>
                                        </a:schemeClr>
                                      </a:solidFill>
                                      <a:latin typeface="Cambria Math"/>
                                      <a:ea typeface="Cambria Math"/>
                                    </a:rPr>
                                    <m:t>⁡(2)</m:t>
                                  </m:r>
                                </m:num>
                                <m:den>
                                  <m:sSubSup>
                                    <m:sSubSupPr>
                                      <m:ctrlPr>
                                        <a:rPr lang="de-DE" sz="2000" b="0" i="1" smtClean="0">
                                          <a:solidFill>
                                            <a:schemeClr val="bg2">
                                              <a:lumMod val="10000"/>
                                            </a:schemeClr>
                                          </a:solidFill>
                                          <a:latin typeface="Cambria Math"/>
                                          <a:ea typeface="Cambria Math"/>
                                        </a:rPr>
                                      </m:ctrlPr>
                                    </m:sSubSupPr>
                                    <m:e>
                                      <m:r>
                                        <a:rPr lang="de-DE" sz="2000" b="0" i="1" smtClean="0">
                                          <a:solidFill>
                                            <a:schemeClr val="bg2">
                                              <a:lumMod val="10000"/>
                                            </a:schemeClr>
                                          </a:solidFill>
                                          <a:latin typeface="Cambria Math"/>
                                          <a:ea typeface="Cambria Math"/>
                                        </a:rPr>
                                        <m:t>𝑇</m:t>
                                      </m:r>
                                    </m:e>
                                    <m:sub>
                                      <m:r>
                                        <a:rPr lang="de-DE" sz="2000" b="0" i="1" smtClean="0">
                                          <a:solidFill>
                                            <a:schemeClr val="bg2">
                                              <a:lumMod val="10000"/>
                                            </a:schemeClr>
                                          </a:solidFill>
                                          <a:latin typeface="Cambria Math"/>
                                          <a:ea typeface="Cambria Math"/>
                                        </a:rPr>
                                        <m:t>1/2</m:t>
                                      </m:r>
                                    </m:sub>
                                    <m:sup>
                                      <m:r>
                                        <a:rPr lang="de-DE" sz="2000" b="0" i="1" smtClean="0">
                                          <a:solidFill>
                                            <a:schemeClr val="bg2">
                                              <a:lumMod val="10000"/>
                                            </a:schemeClr>
                                          </a:solidFill>
                                          <a:latin typeface="Cambria Math"/>
                                          <a:ea typeface="Cambria Math"/>
                                        </a:rPr>
                                        <m:t>𝑖</m:t>
                                      </m:r>
                                    </m:sup>
                                  </m:sSubSup>
                                </m:den>
                              </m:f>
                              <m:r>
                                <a:rPr lang="de-DE" sz="2000" b="0" i="1" smtClean="0">
                                  <a:solidFill>
                                    <a:schemeClr val="bg2">
                                      <a:lumMod val="10000"/>
                                    </a:schemeClr>
                                  </a:solidFill>
                                  <a:latin typeface="Cambria Math"/>
                                  <a:ea typeface="Cambria Math"/>
                                </a:rPr>
                                <m:t>∙</m:t>
                              </m:r>
                              <m:r>
                                <a:rPr lang="de-DE" sz="2000" b="0" i="1" smtClean="0">
                                  <a:solidFill>
                                    <a:schemeClr val="bg2">
                                      <a:lumMod val="10000"/>
                                    </a:schemeClr>
                                  </a:solidFill>
                                  <a:latin typeface="Cambria Math"/>
                                  <a:ea typeface="Cambria Math"/>
                                </a:rPr>
                                <m:t>𝑡</m:t>
                              </m:r>
                            </m:sup>
                          </m:sSup>
                        </m:e>
                      </m:nary>
                    </m:oMath>
                  </m:oMathPara>
                </a14:m>
                <a:endParaRPr lang="en-US" sz="2000" dirty="0">
                  <a:solidFill>
                    <a:schemeClr val="bg2">
                      <a:lumMod val="10000"/>
                    </a:schemeClr>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999784" y="1593695"/>
                <a:ext cx="2654300" cy="977768"/>
              </a:xfrm>
              <a:prstGeom prst="rect">
                <a:avLst/>
              </a:prstGeom>
              <a:blipFill rotWithShape="1">
                <a:blip r:embed="rId3"/>
                <a:stretch>
                  <a:fillRect/>
                </a:stretch>
              </a:blipFill>
            </p:spPr>
            <p:txBody>
              <a:bodyPr/>
              <a:lstStyle/>
              <a:p>
                <a:r>
                  <a:rPr lang="en-US">
                    <a:noFill/>
                  </a:rPr>
                  <a:t> </a:t>
                </a:r>
              </a:p>
            </p:txBody>
          </p:sp>
        </mc:Fallback>
      </mc:AlternateContent>
      <p:cxnSp>
        <p:nvCxnSpPr>
          <p:cNvPr id="16" name="Straight Arrow Connector 15"/>
          <p:cNvCxnSpPr/>
          <p:nvPr/>
        </p:nvCxnSpPr>
        <p:spPr bwMode="auto">
          <a:xfrm flipV="1">
            <a:off x="6761408" y="3928089"/>
            <a:ext cx="154547" cy="74694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TextBox 16"/>
          <p:cNvSpPr txBox="1"/>
          <p:nvPr/>
        </p:nvSpPr>
        <p:spPr>
          <a:xfrm>
            <a:off x="5648909" y="4700785"/>
            <a:ext cx="2361753" cy="584775"/>
          </a:xfrm>
          <a:prstGeom prst="rect">
            <a:avLst/>
          </a:prstGeom>
          <a:noFill/>
        </p:spPr>
        <p:txBody>
          <a:bodyPr wrap="square" rtlCol="0">
            <a:spAutoFit/>
          </a:bodyPr>
          <a:lstStyle/>
          <a:p>
            <a:r>
              <a:rPr lang="de-DE" sz="1600" dirty="0"/>
              <a:t>c</a:t>
            </a:r>
            <a:r>
              <a:rPr lang="de-DE" sz="1600" dirty="0" smtClean="0"/>
              <a:t>omponents with longer half life present</a:t>
            </a:r>
            <a:endParaRPr lang="en-US" sz="1600" dirty="0"/>
          </a:p>
        </p:txBody>
      </p:sp>
    </p:spTree>
    <p:extLst>
      <p:ext uri="{BB962C8B-B14F-4D97-AF65-F5344CB8AC3E}">
        <p14:creationId xmlns:p14="http://schemas.microsoft.com/office/powerpoint/2010/main" val="3001339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Next steps</a:t>
            </a:r>
            <a:endParaRPr lang="en-US" dirty="0"/>
          </a:p>
        </p:txBody>
      </p:sp>
      <p:sp>
        <p:nvSpPr>
          <p:cNvPr id="3" name="Text Placeholder 2"/>
          <p:cNvSpPr>
            <a:spLocks noGrp="1"/>
          </p:cNvSpPr>
          <p:nvPr>
            <p:ph type="body" sz="quarter" idx="10"/>
          </p:nvPr>
        </p:nvSpPr>
        <p:spPr/>
        <p:txBody>
          <a:bodyPr/>
          <a:lstStyle/>
          <a:p>
            <a:r>
              <a:rPr lang="de-DE" sz="1800" dirty="0" smtClean="0"/>
              <a:t>Are these half lifes reproduceable for mpx01?</a:t>
            </a:r>
          </a:p>
          <a:p>
            <a:pPr lvl="1"/>
            <a:r>
              <a:rPr lang="de-DE" sz="1600" dirty="0" smtClean="0"/>
              <a:t>Take other no beam regions and see if the results will be identical</a:t>
            </a:r>
          </a:p>
          <a:p>
            <a:pPr lvl="1"/>
            <a:endParaRPr lang="de-DE" sz="1600" dirty="0" smtClean="0"/>
          </a:p>
          <a:p>
            <a:r>
              <a:rPr lang="de-DE" sz="1800" dirty="0" smtClean="0"/>
              <a:t>What does the activation look like at the sites of the mpx02-mpx15?</a:t>
            </a:r>
          </a:p>
          <a:p>
            <a:pPr lvl="1"/>
            <a:r>
              <a:rPr lang="de-DE" sz="1600" dirty="0" smtClean="0"/>
              <a:t>Spatial distribution of activation in the ATLAS cavern</a:t>
            </a:r>
            <a:endParaRPr lang="de-DE" sz="1600" dirty="0"/>
          </a:p>
          <a:p>
            <a:endParaRPr lang="de-DE" dirty="0" smtClean="0"/>
          </a:p>
          <a:p>
            <a:r>
              <a:rPr lang="de-DE" sz="1800" dirty="0" smtClean="0"/>
              <a:t>Translate the measured count rates to dose rates</a:t>
            </a:r>
          </a:p>
          <a:p>
            <a:pPr lvl="1"/>
            <a:r>
              <a:rPr lang="de-DE" sz="1600" dirty="0" smtClean="0"/>
              <a:t>Evaluate the regions below each converter seperately (determine the composition of the radiation) </a:t>
            </a:r>
          </a:p>
          <a:p>
            <a:pPr lvl="1"/>
            <a:endParaRPr lang="de-DE" sz="1600" dirty="0"/>
          </a:p>
          <a:p>
            <a:r>
              <a:rPr lang="de-DE" sz="1800" dirty="0" smtClean="0"/>
              <a:t>(Luminosity monitoring </a:t>
            </a:r>
          </a:p>
          <a:p>
            <a:pPr lvl="1"/>
            <a:r>
              <a:rPr lang="de-DE" sz="1600" dirty="0" smtClean="0"/>
              <a:t>Estimate the background contribution due to this activation during collision periods)</a:t>
            </a:r>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11</a:t>
            </a:fld>
            <a:endParaRPr lang="en-US" dirty="0"/>
          </a:p>
        </p:txBody>
      </p:sp>
    </p:spTree>
    <p:extLst>
      <p:ext uri="{BB962C8B-B14F-4D97-AF65-F5344CB8AC3E}">
        <p14:creationId xmlns:p14="http://schemas.microsoft.com/office/powerpoint/2010/main" val="30747047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ATLAS upgrate: Measurement at Czech Metrological Institute</a:t>
            </a:r>
            <a:endParaRPr lang="en-US" dirty="0"/>
          </a:p>
        </p:txBody>
      </p:sp>
      <p:sp>
        <p:nvSpPr>
          <p:cNvPr id="3" name="Text Placeholder 2"/>
          <p:cNvSpPr>
            <a:spLocks noGrp="1"/>
          </p:cNvSpPr>
          <p:nvPr>
            <p:ph type="body" sz="quarter" idx="10"/>
          </p:nvPr>
        </p:nvSpPr>
        <p:spPr>
          <a:xfrm>
            <a:off x="582753" y="4726545"/>
            <a:ext cx="3378621" cy="1556033"/>
          </a:xfrm>
        </p:spPr>
        <p:txBody>
          <a:bodyPr/>
          <a:lstStyle/>
          <a:p>
            <a:r>
              <a:rPr lang="de-DE" dirty="0" smtClean="0"/>
              <a:t>Upgrate from MPX to TPX</a:t>
            </a:r>
          </a:p>
          <a:p>
            <a:r>
              <a:rPr lang="de-DE" dirty="0" smtClean="0"/>
              <a:t>Measurement to compare the response of MPX and TPX to thermal neutron and fast neutron impact (Cf, AmBe)</a:t>
            </a:r>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12</a:t>
            </a:fld>
            <a:endParaRPr lang="en-US" dirty="0"/>
          </a:p>
        </p:txBody>
      </p:sp>
      <p:grpSp>
        <p:nvGrpSpPr>
          <p:cNvPr id="15" name="Group 14"/>
          <p:cNvGrpSpPr/>
          <p:nvPr/>
        </p:nvGrpSpPr>
        <p:grpSpPr>
          <a:xfrm>
            <a:off x="616513" y="1232475"/>
            <a:ext cx="4320000" cy="3240000"/>
            <a:chOff x="75599" y="2479183"/>
            <a:chExt cx="4320000" cy="3240000"/>
          </a:xfrm>
        </p:grpSpPr>
        <p:grpSp>
          <p:nvGrpSpPr>
            <p:cNvPr id="11" name="Group 10"/>
            <p:cNvGrpSpPr/>
            <p:nvPr/>
          </p:nvGrpSpPr>
          <p:grpSpPr>
            <a:xfrm>
              <a:off x="75599" y="2479183"/>
              <a:ext cx="4320000" cy="3240000"/>
              <a:chOff x="617813" y="2206816"/>
              <a:chExt cx="4320000" cy="324000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813" y="2206816"/>
                <a:ext cx="4320000" cy="3240000"/>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6506" t="5411" r="41747" b="37584"/>
              <a:stretch/>
            </p:blipFill>
            <p:spPr>
              <a:xfrm flipH="1">
                <a:off x="3591123" y="2206816"/>
                <a:ext cx="1324824" cy="2412000"/>
              </a:xfrm>
              <a:prstGeom prst="rect">
                <a:avLst/>
              </a:prstGeom>
            </p:spPr>
          </p:pic>
        </p:grpSp>
        <p:sp>
          <p:nvSpPr>
            <p:cNvPr id="12" name="TextBox 11"/>
            <p:cNvSpPr txBox="1"/>
            <p:nvPr/>
          </p:nvSpPr>
          <p:spPr>
            <a:xfrm>
              <a:off x="101357" y="2493182"/>
              <a:ext cx="2756452" cy="307777"/>
            </a:xfrm>
            <a:prstGeom prst="rect">
              <a:avLst/>
            </a:prstGeom>
            <a:noFill/>
          </p:spPr>
          <p:txBody>
            <a:bodyPr wrap="square" rtlCol="0">
              <a:spAutoFit/>
            </a:bodyPr>
            <a:lstStyle/>
            <a:p>
              <a:r>
                <a:rPr lang="de-DE" sz="1400" dirty="0">
                  <a:solidFill>
                    <a:schemeClr val="bg1"/>
                  </a:solidFill>
                </a:rPr>
                <a:t>t</a:t>
              </a:r>
              <a:r>
                <a:rPr lang="de-DE" sz="1400" dirty="0" smtClean="0">
                  <a:solidFill>
                    <a:schemeClr val="bg1"/>
                  </a:solidFill>
                </a:rPr>
                <a:t>hermal neutron measurement</a:t>
              </a:r>
              <a:endParaRPr lang="en-US" sz="1400" dirty="0">
                <a:solidFill>
                  <a:schemeClr val="bg1"/>
                </a:solidFill>
              </a:endParaRPr>
            </a:p>
          </p:txBody>
        </p:sp>
      </p:grpSp>
      <p:cxnSp>
        <p:nvCxnSpPr>
          <p:cNvPr id="18" name="Straight Arrow Connector 17"/>
          <p:cNvCxnSpPr/>
          <p:nvPr/>
        </p:nvCxnSpPr>
        <p:spPr bwMode="auto">
          <a:xfrm>
            <a:off x="7547020" y="4010856"/>
            <a:ext cx="0" cy="71569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9665" t="29703" r="21418" b="26460"/>
          <a:stretch/>
        </p:blipFill>
        <p:spPr>
          <a:xfrm>
            <a:off x="4012890" y="3996760"/>
            <a:ext cx="4829577" cy="2304000"/>
          </a:xfrm>
          <a:prstGeom prst="rect">
            <a:avLst/>
          </a:prstGeom>
        </p:spPr>
      </p:pic>
      <p:sp>
        <p:nvSpPr>
          <p:cNvPr id="16" name="TextBox 15"/>
          <p:cNvSpPr txBox="1"/>
          <p:nvPr/>
        </p:nvSpPr>
        <p:spPr>
          <a:xfrm>
            <a:off x="4976142" y="3970324"/>
            <a:ext cx="2362153" cy="307777"/>
          </a:xfrm>
          <a:prstGeom prst="rect">
            <a:avLst/>
          </a:prstGeom>
          <a:noFill/>
        </p:spPr>
        <p:txBody>
          <a:bodyPr wrap="square" rtlCol="0">
            <a:spAutoFit/>
          </a:bodyPr>
          <a:lstStyle/>
          <a:p>
            <a:r>
              <a:rPr lang="de-DE" sz="1400" dirty="0">
                <a:solidFill>
                  <a:srgbClr val="000000"/>
                </a:solidFill>
              </a:rPr>
              <a:t>f</a:t>
            </a:r>
            <a:r>
              <a:rPr lang="de-DE" sz="1400" dirty="0" smtClean="0">
                <a:solidFill>
                  <a:srgbClr val="000000"/>
                </a:solidFill>
              </a:rPr>
              <a:t>ast neutron measurement</a:t>
            </a:r>
            <a:endParaRPr lang="en-US" sz="1400" dirty="0">
              <a:solidFill>
                <a:srgbClr val="000000"/>
              </a:solidFill>
            </a:endParaRPr>
          </a:p>
        </p:txBody>
      </p:sp>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l="18213" t="9202" r="11149" b="25157"/>
          <a:stretch/>
        </p:blipFill>
        <p:spPr>
          <a:xfrm>
            <a:off x="5074276" y="1239509"/>
            <a:ext cx="3770749" cy="2628000"/>
          </a:xfrm>
          <a:prstGeom prst="rect">
            <a:avLst/>
          </a:prstGeom>
        </p:spPr>
      </p:pic>
    </p:spTree>
    <p:extLst>
      <p:ext uri="{BB962C8B-B14F-4D97-AF65-F5344CB8AC3E}">
        <p14:creationId xmlns:p14="http://schemas.microsoft.com/office/powerpoint/2010/main" val="1537262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6621" y="4434585"/>
            <a:ext cx="2070010" cy="1980000"/>
          </a:xfrm>
          <a:prstGeom prst="rect">
            <a:avLst/>
          </a:prstGeom>
        </p:spPr>
      </p:pic>
      <p:sp>
        <p:nvSpPr>
          <p:cNvPr id="2" name="Title 1"/>
          <p:cNvSpPr>
            <a:spLocks noGrp="1"/>
          </p:cNvSpPr>
          <p:nvPr>
            <p:ph type="title"/>
          </p:nvPr>
        </p:nvSpPr>
        <p:spPr>
          <a:xfrm>
            <a:off x="609600" y="219075"/>
            <a:ext cx="6537325" cy="708203"/>
          </a:xfrm>
        </p:spPr>
        <p:txBody>
          <a:bodyPr/>
          <a:lstStyle/>
          <a:p>
            <a:r>
              <a:rPr lang="de-DE" dirty="0" smtClean="0"/>
              <a:t>Comparison: MPX vs. TPX</a:t>
            </a:r>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dirty="0" err="1" smtClean="0"/>
              <a:t>Benedikt</a:t>
            </a:r>
            <a:r>
              <a:rPr lang="en-US" dirty="0" smtClean="0"/>
              <a: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13</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6624" y="1218633"/>
            <a:ext cx="2103750" cy="198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875" y="1218633"/>
            <a:ext cx="2089480" cy="19800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1121" y="2854041"/>
            <a:ext cx="2099270" cy="198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30237" y="2854041"/>
            <a:ext cx="2084475" cy="1980000"/>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2462" y="4434585"/>
            <a:ext cx="2084475" cy="1980000"/>
          </a:xfrm>
          <a:prstGeom prst="rect">
            <a:avLst/>
          </a:prstGeom>
        </p:spPr>
      </p:pic>
      <p:sp>
        <p:nvSpPr>
          <p:cNvPr id="13" name="TextBox 12"/>
          <p:cNvSpPr txBox="1"/>
          <p:nvPr/>
        </p:nvSpPr>
        <p:spPr>
          <a:xfrm>
            <a:off x="1378318" y="1218633"/>
            <a:ext cx="546594" cy="276999"/>
          </a:xfrm>
          <a:prstGeom prst="rect">
            <a:avLst/>
          </a:prstGeom>
          <a:noFill/>
        </p:spPr>
        <p:txBody>
          <a:bodyPr wrap="square" rtlCol="0">
            <a:spAutoFit/>
          </a:bodyPr>
          <a:lstStyle/>
          <a:p>
            <a:r>
              <a:rPr lang="de-DE" sz="1200" b="1" dirty="0" smtClean="0">
                <a:solidFill>
                  <a:schemeClr val="bg1"/>
                </a:solidFill>
              </a:rPr>
              <a:t>MPX</a:t>
            </a:r>
            <a:endParaRPr lang="en-US" sz="1200" b="1" dirty="0">
              <a:solidFill>
                <a:schemeClr val="bg1"/>
              </a:solidFill>
            </a:endParaRPr>
          </a:p>
        </p:txBody>
      </p:sp>
      <p:sp>
        <p:nvSpPr>
          <p:cNvPr id="14" name="TextBox 13"/>
          <p:cNvSpPr txBox="1"/>
          <p:nvPr/>
        </p:nvSpPr>
        <p:spPr>
          <a:xfrm>
            <a:off x="3619078" y="1218633"/>
            <a:ext cx="540686" cy="276999"/>
          </a:xfrm>
          <a:prstGeom prst="rect">
            <a:avLst/>
          </a:prstGeom>
          <a:noFill/>
        </p:spPr>
        <p:txBody>
          <a:bodyPr wrap="square" rtlCol="0">
            <a:spAutoFit/>
          </a:bodyPr>
          <a:lstStyle/>
          <a:p>
            <a:r>
              <a:rPr lang="de-DE" sz="1200" b="1" dirty="0" smtClean="0">
                <a:solidFill>
                  <a:schemeClr val="bg1"/>
                </a:solidFill>
              </a:rPr>
              <a:t>TPX</a:t>
            </a:r>
            <a:endParaRPr lang="en-US" sz="1200" b="1" dirty="0">
              <a:solidFill>
                <a:schemeClr val="bg1"/>
              </a:solidFill>
            </a:endParaRPr>
          </a:p>
        </p:txBody>
      </p:sp>
      <p:sp>
        <p:nvSpPr>
          <p:cNvPr id="16" name="TextBox 15"/>
          <p:cNvSpPr txBox="1"/>
          <p:nvPr/>
        </p:nvSpPr>
        <p:spPr>
          <a:xfrm>
            <a:off x="1341402" y="4434585"/>
            <a:ext cx="546594" cy="276999"/>
          </a:xfrm>
          <a:prstGeom prst="rect">
            <a:avLst/>
          </a:prstGeom>
          <a:noFill/>
        </p:spPr>
        <p:txBody>
          <a:bodyPr wrap="square" rtlCol="0">
            <a:spAutoFit/>
          </a:bodyPr>
          <a:lstStyle/>
          <a:p>
            <a:r>
              <a:rPr lang="de-DE" sz="1200" b="1" dirty="0" smtClean="0">
                <a:solidFill>
                  <a:schemeClr val="bg1"/>
                </a:solidFill>
              </a:rPr>
              <a:t>MPX</a:t>
            </a:r>
            <a:endParaRPr lang="en-US" sz="1200" b="1" dirty="0">
              <a:solidFill>
                <a:schemeClr val="bg1"/>
              </a:solidFill>
            </a:endParaRPr>
          </a:p>
        </p:txBody>
      </p:sp>
      <p:sp>
        <p:nvSpPr>
          <p:cNvPr id="17" name="TextBox 16"/>
          <p:cNvSpPr txBox="1"/>
          <p:nvPr/>
        </p:nvSpPr>
        <p:spPr>
          <a:xfrm>
            <a:off x="3348735" y="4434584"/>
            <a:ext cx="540686" cy="276999"/>
          </a:xfrm>
          <a:prstGeom prst="rect">
            <a:avLst/>
          </a:prstGeom>
          <a:noFill/>
        </p:spPr>
        <p:txBody>
          <a:bodyPr wrap="square" rtlCol="0">
            <a:spAutoFit/>
          </a:bodyPr>
          <a:lstStyle/>
          <a:p>
            <a:r>
              <a:rPr lang="de-DE" sz="1200" b="1" dirty="0" smtClean="0">
                <a:solidFill>
                  <a:schemeClr val="bg1"/>
                </a:solidFill>
              </a:rPr>
              <a:t>TPX</a:t>
            </a:r>
            <a:endParaRPr lang="en-US" sz="1200" b="1" dirty="0">
              <a:solidFill>
                <a:schemeClr val="bg1"/>
              </a:solidFill>
            </a:endParaRPr>
          </a:p>
        </p:txBody>
      </p:sp>
      <p:sp>
        <p:nvSpPr>
          <p:cNvPr id="18" name="TextBox 17"/>
          <p:cNvSpPr txBox="1"/>
          <p:nvPr/>
        </p:nvSpPr>
        <p:spPr>
          <a:xfrm>
            <a:off x="7540413" y="2858891"/>
            <a:ext cx="540686" cy="276999"/>
          </a:xfrm>
          <a:prstGeom prst="rect">
            <a:avLst/>
          </a:prstGeom>
          <a:noFill/>
        </p:spPr>
        <p:txBody>
          <a:bodyPr wrap="square" rtlCol="0">
            <a:spAutoFit/>
          </a:bodyPr>
          <a:lstStyle/>
          <a:p>
            <a:r>
              <a:rPr lang="de-DE" sz="1200" b="1" dirty="0" smtClean="0">
                <a:solidFill>
                  <a:schemeClr val="bg1"/>
                </a:solidFill>
              </a:rPr>
              <a:t>TPX</a:t>
            </a:r>
            <a:endParaRPr lang="en-US" sz="1200" b="1" dirty="0">
              <a:solidFill>
                <a:schemeClr val="bg1"/>
              </a:solidFill>
            </a:endParaRPr>
          </a:p>
        </p:txBody>
      </p:sp>
      <p:sp>
        <p:nvSpPr>
          <p:cNvPr id="19" name="TextBox 18"/>
          <p:cNvSpPr txBox="1"/>
          <p:nvPr/>
        </p:nvSpPr>
        <p:spPr>
          <a:xfrm>
            <a:off x="5399177" y="2858891"/>
            <a:ext cx="546594" cy="276999"/>
          </a:xfrm>
          <a:prstGeom prst="rect">
            <a:avLst/>
          </a:prstGeom>
          <a:noFill/>
        </p:spPr>
        <p:txBody>
          <a:bodyPr wrap="square" rtlCol="0">
            <a:spAutoFit/>
          </a:bodyPr>
          <a:lstStyle/>
          <a:p>
            <a:r>
              <a:rPr lang="de-DE" sz="1200" b="1" dirty="0" smtClean="0">
                <a:solidFill>
                  <a:schemeClr val="bg1"/>
                </a:solidFill>
              </a:rPr>
              <a:t>MPX</a:t>
            </a:r>
            <a:endParaRPr lang="en-US" sz="1200" b="1" dirty="0">
              <a:solidFill>
                <a:schemeClr val="bg1"/>
              </a:solidFill>
            </a:endParaRPr>
          </a:p>
        </p:txBody>
      </p:sp>
      <p:sp>
        <p:nvSpPr>
          <p:cNvPr id="20" name="TextBox 19"/>
          <p:cNvSpPr txBox="1"/>
          <p:nvPr/>
        </p:nvSpPr>
        <p:spPr>
          <a:xfrm>
            <a:off x="5082024" y="1895837"/>
            <a:ext cx="3173334" cy="338554"/>
          </a:xfrm>
          <a:prstGeom prst="rect">
            <a:avLst/>
          </a:prstGeom>
          <a:noFill/>
        </p:spPr>
        <p:txBody>
          <a:bodyPr wrap="square" rtlCol="0">
            <a:spAutoFit/>
          </a:bodyPr>
          <a:lstStyle/>
          <a:p>
            <a:r>
              <a:rPr lang="de-DE" sz="1600" dirty="0"/>
              <a:t>t</a:t>
            </a:r>
            <a:r>
              <a:rPr lang="de-DE" sz="1600" dirty="0" smtClean="0"/>
              <a:t>hermal neutrons (E &lt; 0.5eV)</a:t>
            </a:r>
            <a:endParaRPr lang="en-US" sz="1600" dirty="0"/>
          </a:p>
        </p:txBody>
      </p:sp>
      <p:sp>
        <p:nvSpPr>
          <p:cNvPr id="21" name="TextBox 20"/>
          <p:cNvSpPr txBox="1"/>
          <p:nvPr/>
        </p:nvSpPr>
        <p:spPr>
          <a:xfrm>
            <a:off x="2143855" y="3674764"/>
            <a:ext cx="2312257" cy="338554"/>
          </a:xfrm>
          <a:prstGeom prst="rect">
            <a:avLst/>
          </a:prstGeom>
          <a:noFill/>
        </p:spPr>
        <p:txBody>
          <a:bodyPr wrap="square" rtlCol="0">
            <a:spAutoFit/>
          </a:bodyPr>
          <a:lstStyle/>
          <a:p>
            <a:r>
              <a:rPr lang="de-DE" sz="1600" baseline="30000" dirty="0" smtClean="0"/>
              <a:t>252</a:t>
            </a:r>
            <a:r>
              <a:rPr lang="de-DE" sz="1600" dirty="0" smtClean="0"/>
              <a:t>Cf (E</a:t>
            </a:r>
            <a:r>
              <a:rPr lang="de-DE" sz="1600" baseline="-25000" dirty="0" smtClean="0"/>
              <a:t>mean</a:t>
            </a:r>
            <a:r>
              <a:rPr lang="de-DE" sz="1600" dirty="0" smtClean="0"/>
              <a:t> = 2 MeV)</a:t>
            </a:r>
          </a:p>
        </p:txBody>
      </p:sp>
      <p:sp>
        <p:nvSpPr>
          <p:cNvPr id="22" name="TextBox 21"/>
          <p:cNvSpPr txBox="1"/>
          <p:nvPr/>
        </p:nvSpPr>
        <p:spPr>
          <a:xfrm>
            <a:off x="5082024" y="5526495"/>
            <a:ext cx="2555148" cy="338554"/>
          </a:xfrm>
          <a:prstGeom prst="rect">
            <a:avLst/>
          </a:prstGeom>
          <a:noFill/>
        </p:spPr>
        <p:txBody>
          <a:bodyPr wrap="square" rtlCol="0">
            <a:spAutoFit/>
          </a:bodyPr>
          <a:lstStyle/>
          <a:p>
            <a:r>
              <a:rPr lang="de-DE" sz="1600" dirty="0" smtClean="0"/>
              <a:t>AmBe (E</a:t>
            </a:r>
            <a:r>
              <a:rPr lang="de-DE" sz="1600" baseline="-25000" dirty="0" smtClean="0"/>
              <a:t>mean</a:t>
            </a:r>
            <a:r>
              <a:rPr lang="de-DE" sz="1600" dirty="0" smtClean="0"/>
              <a:t> = 4 MeV)</a:t>
            </a:r>
            <a:endParaRPr lang="en-US" sz="1600" dirty="0"/>
          </a:p>
        </p:txBody>
      </p:sp>
      <p:cxnSp>
        <p:nvCxnSpPr>
          <p:cNvPr id="24" name="Straight Arrow Connector 23"/>
          <p:cNvCxnSpPr>
            <a:stCxn id="20" idx="1"/>
          </p:cNvCxnSpPr>
          <p:nvPr/>
        </p:nvCxnSpPr>
        <p:spPr bwMode="auto">
          <a:xfrm flipH="1">
            <a:off x="4810374" y="2065114"/>
            <a:ext cx="271650" cy="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6" name="Straight Arrow Connector 25"/>
          <p:cNvCxnSpPr>
            <a:endCxn id="10" idx="1"/>
          </p:cNvCxnSpPr>
          <p:nvPr/>
        </p:nvCxnSpPr>
        <p:spPr bwMode="auto">
          <a:xfrm>
            <a:off x="4266106" y="3844041"/>
            <a:ext cx="364131"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a:stCxn id="22" idx="1"/>
          </p:cNvCxnSpPr>
          <p:nvPr/>
        </p:nvCxnSpPr>
        <p:spPr bwMode="auto">
          <a:xfrm flipH="1">
            <a:off x="4810374" y="5695772"/>
            <a:ext cx="271650" cy="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944923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de-DE" dirty="0" smtClean="0"/>
              <a:t>Thank you for your attention! </a:t>
            </a:r>
          </a:p>
          <a:p>
            <a:endParaRPr lang="en-US" dirty="0"/>
          </a:p>
        </p:txBody>
      </p:sp>
      <p:sp>
        <p:nvSpPr>
          <p:cNvPr id="4" name="Date Placeholder 3"/>
          <p:cNvSpPr>
            <a:spLocks noGrp="1"/>
          </p:cNvSpPr>
          <p:nvPr>
            <p:ph type="dt" sz="half" idx="4294967295"/>
          </p:nvPr>
        </p:nvSpPr>
        <p:spPr>
          <a:xfrm>
            <a:off x="0" y="6475413"/>
            <a:ext cx="1212850" cy="234950"/>
          </a:xfrm>
        </p:spPr>
        <p:txBody>
          <a:bodyPr/>
          <a:lstStyle/>
          <a:p>
            <a:pPr>
              <a:defRPr/>
            </a:pPr>
            <a:r>
              <a:rPr lang="en-US" smtClean="0"/>
              <a:t>11/20/2012</a:t>
            </a:r>
            <a:endParaRPr lang="en-US" dirty="0"/>
          </a:p>
        </p:txBody>
      </p:sp>
      <p:sp>
        <p:nvSpPr>
          <p:cNvPr id="5" name="Footer Placeholder 4"/>
          <p:cNvSpPr>
            <a:spLocks noGrp="1"/>
          </p:cNvSpPr>
          <p:nvPr>
            <p:ph type="ftr" sz="quarter" idx="4294967295"/>
          </p:nvPr>
        </p:nvSpPr>
        <p:spPr>
          <a:xfrm>
            <a:off x="4276725" y="6475413"/>
            <a:ext cx="4867275" cy="233362"/>
          </a:xfrm>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4294967295"/>
          </p:nvPr>
        </p:nvSpPr>
        <p:spPr>
          <a:xfrm>
            <a:off x="7934325" y="6500813"/>
            <a:ext cx="1209675" cy="219075"/>
          </a:xfrm>
        </p:spPr>
        <p:txBody>
          <a:bodyPr/>
          <a:lstStyle/>
          <a:p>
            <a:pPr>
              <a:defRPr/>
            </a:pPr>
            <a:fld id="{AB4BB980-9567-45AE-AEC9-23E23BF1523A}" type="slidenum">
              <a:rPr lang="en-US" smtClean="0"/>
              <a:pPr>
                <a:defRPr/>
              </a:pPr>
              <a:t>14</a:t>
            </a:fld>
            <a:endParaRPr lang="en-US" dirty="0"/>
          </a:p>
        </p:txBody>
      </p:sp>
    </p:spTree>
    <p:extLst>
      <p:ext uri="{BB962C8B-B14F-4D97-AF65-F5344CB8AC3E}">
        <p14:creationId xmlns:p14="http://schemas.microsoft.com/office/powerpoint/2010/main" val="1823156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de-DE" dirty="0" smtClean="0"/>
              <a:t>General information</a:t>
            </a:r>
            <a:endParaRPr lang="cs-CZ" dirty="0"/>
          </a:p>
        </p:txBody>
      </p:sp>
      <p:sp>
        <p:nvSpPr>
          <p:cNvPr id="3" name="Zástupný symbol pro text 2"/>
          <p:cNvSpPr>
            <a:spLocks noGrp="1"/>
          </p:cNvSpPr>
          <p:nvPr>
            <p:ph type="body" sz="quarter" idx="10"/>
          </p:nvPr>
        </p:nvSpPr>
        <p:spPr/>
        <p:txBody>
          <a:bodyPr/>
          <a:lstStyle/>
          <a:p>
            <a:pPr marL="0" indent="0">
              <a:buNone/>
            </a:pPr>
            <a:r>
              <a:rPr lang="de-DE" b="1" dirty="0" smtClean="0"/>
              <a:t>		Benedikt Bergmann</a:t>
            </a:r>
          </a:p>
          <a:p>
            <a:pPr marL="0" indent="0">
              <a:buNone/>
            </a:pPr>
            <a:r>
              <a:rPr lang="de-DE" sz="1600" dirty="0" smtClean="0"/>
              <a:t>		Germany, Pressig</a:t>
            </a:r>
          </a:p>
          <a:p>
            <a:pPr marL="0" indent="0">
              <a:buNone/>
            </a:pPr>
            <a:r>
              <a:rPr lang="de-DE" sz="1600" dirty="0" smtClean="0"/>
              <a:t>		12</a:t>
            </a:r>
            <a:r>
              <a:rPr lang="de-DE" sz="1600" baseline="30000" dirty="0" smtClean="0"/>
              <a:t>th</a:t>
            </a:r>
            <a:r>
              <a:rPr lang="de-DE" sz="1600" dirty="0" smtClean="0"/>
              <a:t> February 1987</a:t>
            </a:r>
          </a:p>
          <a:p>
            <a:endParaRPr lang="de-DE" dirty="0"/>
          </a:p>
          <a:p>
            <a:pPr marL="0" indent="0">
              <a:buNone/>
            </a:pPr>
            <a:endParaRPr lang="de-DE" dirty="0"/>
          </a:p>
          <a:p>
            <a:pPr marL="0" indent="0">
              <a:buNone/>
            </a:pPr>
            <a:endParaRPr lang="de-DE" dirty="0"/>
          </a:p>
          <a:p>
            <a:r>
              <a:rPr lang="de-DE" dirty="0" smtClean="0"/>
              <a:t>Interest and Hobbies</a:t>
            </a:r>
          </a:p>
          <a:p>
            <a:pPr lvl="1"/>
            <a:r>
              <a:rPr lang="de-DE" dirty="0" smtClean="0"/>
              <a:t>Soccer, Beach Soccer, Running, Hiking, ….</a:t>
            </a:r>
          </a:p>
          <a:p>
            <a:pPr lvl="1"/>
            <a:r>
              <a:rPr lang="de-DE" dirty="0" smtClean="0"/>
              <a:t>Music: Trumpet, Keyboard</a:t>
            </a:r>
          </a:p>
          <a:p>
            <a:pPr lvl="1"/>
            <a:endParaRPr lang="de-DE" dirty="0" smtClean="0"/>
          </a:p>
        </p:txBody>
      </p:sp>
      <p:sp>
        <p:nvSpPr>
          <p:cNvPr id="4" name="Zástupný symbol pro datum 3"/>
          <p:cNvSpPr>
            <a:spLocks noGrp="1"/>
          </p:cNvSpPr>
          <p:nvPr>
            <p:ph type="dt" sz="half" idx="11"/>
          </p:nvPr>
        </p:nvSpPr>
        <p:spPr>
          <a:xfrm>
            <a:off x="622300" y="6475413"/>
            <a:ext cx="1399684" cy="195843"/>
          </a:xfrm>
        </p:spPr>
        <p:txBody>
          <a:bodyPr/>
          <a:lstStyle/>
          <a:p>
            <a:pPr>
              <a:defRPr/>
            </a:pPr>
            <a:r>
              <a:rPr lang="en-US" smtClean="0"/>
              <a:t>11/20/2012</a:t>
            </a:r>
            <a:endParaRPr lang="en-US" dirty="0"/>
          </a:p>
        </p:txBody>
      </p:sp>
      <p:sp>
        <p:nvSpPr>
          <p:cNvPr id="5" name="Zástupný symbol pro zápatí 4"/>
          <p:cNvSpPr>
            <a:spLocks noGrp="1"/>
          </p:cNvSpPr>
          <p:nvPr>
            <p:ph type="ftr" sz="quarter" idx="12"/>
          </p:nvPr>
        </p:nvSpPr>
        <p:spPr/>
        <p:txBody>
          <a:bodyPr/>
          <a:lstStyle/>
          <a:p>
            <a:pPr>
              <a:defRPr/>
            </a:pPr>
            <a:r>
              <a:rPr lang="en-US" smtClean="0"/>
              <a:t>Benedikt Bergmann - ARDENT workshop</a:t>
            </a:r>
            <a:endParaRPr lang="en-US" dirty="0"/>
          </a:p>
        </p:txBody>
      </p:sp>
      <p:sp>
        <p:nvSpPr>
          <p:cNvPr id="6" name="Zástupný symbol pro číslo snímku 5"/>
          <p:cNvSpPr>
            <a:spLocks noGrp="1"/>
          </p:cNvSpPr>
          <p:nvPr>
            <p:ph type="sldNum" sz="quarter" idx="13"/>
          </p:nvPr>
        </p:nvSpPr>
        <p:spPr/>
        <p:txBody>
          <a:bodyPr/>
          <a:lstStyle/>
          <a:p>
            <a:pPr>
              <a:defRPr/>
            </a:pPr>
            <a:fld id="{AB4BB980-9567-45AE-AEC9-23E23BF1523A}" type="slidenum">
              <a:rPr lang="en-US" smtClean="0"/>
              <a:pPr>
                <a:defRPr/>
              </a:pPr>
              <a:t>2</a:t>
            </a:fld>
            <a:endParaRPr lang="en-US" dirty="0"/>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27030" t="12465" r="26688" b="9001"/>
          <a:stretch/>
        </p:blipFill>
        <p:spPr>
          <a:xfrm>
            <a:off x="613201" y="1226454"/>
            <a:ext cx="1357800" cy="1728000"/>
          </a:xfrm>
          <a:prstGeom prst="rect">
            <a:avLst/>
          </a:prstGeom>
        </p:spPr>
      </p:pic>
      <p:grpSp>
        <p:nvGrpSpPr>
          <p:cNvPr id="17" name="Group 16"/>
          <p:cNvGrpSpPr/>
          <p:nvPr/>
        </p:nvGrpSpPr>
        <p:grpSpPr>
          <a:xfrm>
            <a:off x="651838" y="4178898"/>
            <a:ext cx="3885698" cy="2232000"/>
            <a:chOff x="651838" y="4178898"/>
            <a:chExt cx="3885698" cy="223200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38" y="4178898"/>
              <a:ext cx="3885698" cy="2232000"/>
            </a:xfrm>
            <a:prstGeom prst="rect">
              <a:avLst/>
            </a:prstGeom>
          </p:spPr>
        </p:pic>
        <p:sp>
          <p:nvSpPr>
            <p:cNvPr id="7" name="TextBox 6"/>
            <p:cNvSpPr txBox="1"/>
            <p:nvPr/>
          </p:nvSpPr>
          <p:spPr>
            <a:xfrm>
              <a:off x="1412323" y="6077364"/>
              <a:ext cx="2364728" cy="307777"/>
            </a:xfrm>
            <a:prstGeom prst="rect">
              <a:avLst/>
            </a:prstGeom>
            <a:noFill/>
          </p:spPr>
          <p:txBody>
            <a:bodyPr wrap="square" rtlCol="0">
              <a:spAutoFit/>
            </a:bodyPr>
            <a:lstStyle/>
            <a:p>
              <a:r>
                <a:rPr lang="de-DE" sz="1400" dirty="0" smtClean="0">
                  <a:solidFill>
                    <a:schemeClr val="bg1"/>
                  </a:solidFill>
                </a:rPr>
                <a:t>ECAP vs. Theory 4:1 (2012)</a:t>
              </a:r>
              <a:endParaRPr lang="en-US" sz="1400" dirty="0">
                <a:solidFill>
                  <a:schemeClr val="bg1"/>
                </a:solidFill>
              </a:endParaRPr>
            </a:p>
          </p:txBody>
        </p:sp>
      </p:grpSp>
      <p:grpSp>
        <p:nvGrpSpPr>
          <p:cNvPr id="16" name="Group 15"/>
          <p:cNvGrpSpPr/>
          <p:nvPr/>
        </p:nvGrpSpPr>
        <p:grpSpPr>
          <a:xfrm>
            <a:off x="5306988" y="3850443"/>
            <a:ext cx="3535008" cy="2573640"/>
            <a:chOff x="5306988" y="3850443"/>
            <a:chExt cx="3535008" cy="2573640"/>
          </a:xfrm>
        </p:grpSpPr>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21690" t="23098" r="18451" b="24883"/>
            <a:stretch/>
          </p:blipFill>
          <p:spPr>
            <a:xfrm>
              <a:off x="5306988" y="4120083"/>
              <a:ext cx="3535008" cy="2304000"/>
            </a:xfrm>
            <a:prstGeom prst="rect">
              <a:avLst/>
            </a:prstGeom>
          </p:spPr>
        </p:pic>
        <p:sp>
          <p:nvSpPr>
            <p:cNvPr id="8" name="TextBox 7"/>
            <p:cNvSpPr txBox="1"/>
            <p:nvPr/>
          </p:nvSpPr>
          <p:spPr>
            <a:xfrm>
              <a:off x="5369712" y="3850443"/>
              <a:ext cx="3409560" cy="307777"/>
            </a:xfrm>
            <a:prstGeom prst="rect">
              <a:avLst/>
            </a:prstGeom>
            <a:noFill/>
          </p:spPr>
          <p:txBody>
            <a:bodyPr wrap="square" rtlCol="0">
              <a:spAutoFit/>
            </a:bodyPr>
            <a:lstStyle/>
            <a:p>
              <a:r>
                <a:rPr lang="de-DE" sz="1400" dirty="0" smtClean="0"/>
                <a:t>Bavarian Beach Soccer Champion (2010)</a:t>
              </a:r>
              <a:endParaRPr lang="en-US" sz="1400" dirty="0"/>
            </a:p>
          </p:txBody>
        </p:sp>
      </p:grpSp>
      <p:grpSp>
        <p:nvGrpSpPr>
          <p:cNvPr id="15" name="Group 14"/>
          <p:cNvGrpSpPr/>
          <p:nvPr/>
        </p:nvGrpSpPr>
        <p:grpSpPr>
          <a:xfrm>
            <a:off x="5306988" y="1236189"/>
            <a:ext cx="3535010" cy="2408289"/>
            <a:chOff x="5306988" y="1236189"/>
            <a:chExt cx="3535010" cy="2408289"/>
          </a:xfrm>
        </p:grpSpPr>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54160" t="48638" r="2253" b="12301"/>
            <a:stretch/>
          </p:blipFill>
          <p:spPr>
            <a:xfrm>
              <a:off x="5306988" y="1268478"/>
              <a:ext cx="3535010" cy="2376000"/>
            </a:xfrm>
            <a:prstGeom prst="rect">
              <a:avLst/>
            </a:prstGeom>
          </p:spPr>
        </p:pic>
        <p:sp>
          <p:nvSpPr>
            <p:cNvPr id="14" name="TextBox 13"/>
            <p:cNvSpPr txBox="1"/>
            <p:nvPr/>
          </p:nvSpPr>
          <p:spPr>
            <a:xfrm>
              <a:off x="6096094" y="1236189"/>
              <a:ext cx="1956795" cy="307777"/>
            </a:xfrm>
            <a:prstGeom prst="rect">
              <a:avLst/>
            </a:prstGeom>
            <a:noFill/>
          </p:spPr>
          <p:txBody>
            <a:bodyPr wrap="square" rtlCol="0">
              <a:spAutoFit/>
            </a:bodyPr>
            <a:lstStyle/>
            <a:p>
              <a:r>
                <a:rPr lang="de-DE" sz="1400" dirty="0" smtClean="0">
                  <a:solidFill>
                    <a:schemeClr val="bg1"/>
                  </a:solidFill>
                </a:rPr>
                <a:t>X-mas Concert (2011)</a:t>
              </a:r>
              <a:endParaRPr lang="en-US" sz="1400" dirty="0">
                <a:solidFill>
                  <a:schemeClr val="bg1"/>
                </a:solidFill>
              </a:endParaRPr>
            </a:p>
          </p:txBody>
        </p:sp>
      </p:grpSp>
    </p:spTree>
    <p:extLst>
      <p:ext uri="{BB962C8B-B14F-4D97-AF65-F5344CB8AC3E}">
        <p14:creationId xmlns:p14="http://schemas.microsoft.com/office/powerpoint/2010/main" val="1495993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Scientific Career</a:t>
            </a:r>
            <a:endParaRPr lang="en-US" dirty="0"/>
          </a:p>
        </p:txBody>
      </p:sp>
      <p:sp>
        <p:nvSpPr>
          <p:cNvPr id="3" name="Text Placeholder 2"/>
          <p:cNvSpPr>
            <a:spLocks noGrp="1"/>
          </p:cNvSpPr>
          <p:nvPr>
            <p:ph type="body" sz="quarter" idx="10"/>
          </p:nvPr>
        </p:nvSpPr>
        <p:spPr/>
        <p:txBody>
          <a:bodyPr/>
          <a:lstStyle/>
          <a:p>
            <a:r>
              <a:rPr lang="de-DE" sz="1800" dirty="0" smtClean="0"/>
              <a:t>2006  German ABITUR </a:t>
            </a:r>
          </a:p>
          <a:p>
            <a:endParaRPr lang="en-US" dirty="0" smtClean="0"/>
          </a:p>
          <a:p>
            <a:r>
              <a:rPr lang="de-DE" sz="1800" dirty="0" smtClean="0"/>
              <a:t>2007 – 2010: Studying Bachelor‘s courses at Friedrich-Alexander University Erlangen</a:t>
            </a:r>
            <a:endParaRPr lang="de-DE" sz="1800" dirty="0"/>
          </a:p>
          <a:p>
            <a:pPr lvl="1"/>
            <a:r>
              <a:rPr lang="de-DE" sz="1600" dirty="0" smtClean="0"/>
              <a:t>“Studies on ambient deep-sea background noise at the ANTARES-site“, Erlangen Centre for Astroparticle Physics (ECAP)</a:t>
            </a:r>
          </a:p>
          <a:p>
            <a:pPr lvl="1"/>
            <a:endParaRPr lang="de-DE" dirty="0" smtClean="0"/>
          </a:p>
          <a:p>
            <a:r>
              <a:rPr lang="de-DE" sz="1800" dirty="0" smtClean="0"/>
              <a:t>2010 – 2012: Master‘s courses at FAU</a:t>
            </a:r>
          </a:p>
          <a:p>
            <a:pPr lvl="1"/>
            <a:r>
              <a:rPr lang="de-DE" sz="1600" dirty="0" smtClean="0"/>
              <a:t>“</a:t>
            </a:r>
            <a:r>
              <a:rPr lang="en-US" sz="1600" dirty="0"/>
              <a:t>Application of a time-resolving X-ray pixel detector in the detection of coincident </a:t>
            </a:r>
            <a:r>
              <a:rPr lang="en-US" sz="1600" dirty="0" smtClean="0"/>
              <a:t>fluorescence </a:t>
            </a:r>
            <a:r>
              <a:rPr lang="en-US" sz="1600" dirty="0"/>
              <a:t>emissions after double K-shell vacancy production in the electron capture decay of </a:t>
            </a:r>
            <a:r>
              <a:rPr lang="en-US" sz="1600" dirty="0" smtClean="0"/>
              <a:t>Fe-55”</a:t>
            </a:r>
            <a:r>
              <a:rPr lang="de-DE" sz="1600" dirty="0" smtClean="0"/>
              <a:t> , ECAP</a:t>
            </a:r>
          </a:p>
          <a:p>
            <a:endParaRPr lang="de-DE" sz="1800" dirty="0"/>
          </a:p>
          <a:p>
            <a:r>
              <a:rPr lang="de-DE" sz="1800" dirty="0" smtClean="0"/>
              <a:t>Since 2012: PhD student within the ARDENT-framework</a:t>
            </a:r>
          </a:p>
          <a:p>
            <a:pPr lvl="1"/>
            <a:r>
              <a:rPr lang="de-DE" sz="1600" dirty="0" smtClean="0"/>
              <a:t>PhD thesis at ECAP FAU </a:t>
            </a:r>
          </a:p>
          <a:p>
            <a:pPr lvl="1"/>
            <a:r>
              <a:rPr lang="de-DE" sz="1600" dirty="0" smtClean="0"/>
              <a:t>Institute for Experimental and Applied Physics, Czech Technical University in Prague (IEAP CTU)</a:t>
            </a:r>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3</a:t>
            </a:fld>
            <a:endParaRPr lang="en-US" dirty="0"/>
          </a:p>
        </p:txBody>
      </p:sp>
    </p:spTree>
    <p:extLst>
      <p:ext uri="{BB962C8B-B14F-4D97-AF65-F5344CB8AC3E}">
        <p14:creationId xmlns:p14="http://schemas.microsoft.com/office/powerpoint/2010/main" val="86574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ecap pp folge bc 27_2_08"/>
          <p:cNvPicPr>
            <a:picLocks noChangeAspect="1" noChangeArrowheads="1"/>
          </p:cNvPicPr>
          <p:nvPr/>
        </p:nvPicPr>
        <p:blipFill rotWithShape="1">
          <a:blip r:embed="rId2">
            <a:extLst>
              <a:ext uri="{28A0092B-C50C-407E-A947-70E740481C1C}">
                <a14:useLocalDpi xmlns:a14="http://schemas.microsoft.com/office/drawing/2010/main" val="0"/>
              </a:ext>
            </a:extLst>
          </a:blip>
          <a:srcRect l="78194" t="4590" r="1945" b="81336"/>
          <a:stretch/>
        </p:blipFill>
        <p:spPr bwMode="auto">
          <a:xfrm>
            <a:off x="7220578" y="5765263"/>
            <a:ext cx="18161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de-DE" dirty="0" smtClean="0"/>
              <a:t>Double vacancy production in EC of Fe-55</a:t>
            </a:r>
            <a:endParaRPr lang="en-US" dirty="0"/>
          </a:p>
        </p:txBody>
      </p:sp>
      <p:sp>
        <p:nvSpPr>
          <p:cNvPr id="3" name="Text Placeholder 2"/>
          <p:cNvSpPr>
            <a:spLocks noGrp="1"/>
          </p:cNvSpPr>
          <p:nvPr>
            <p:ph type="body" sz="quarter" idx="10"/>
          </p:nvPr>
        </p:nvSpPr>
        <p:spPr/>
        <p:txBody>
          <a:bodyPr/>
          <a:lstStyle/>
          <a:p>
            <a:r>
              <a:rPr lang="de-DE" dirty="0" smtClean="0"/>
              <a:t>Usually</a:t>
            </a:r>
          </a:p>
          <a:p>
            <a:endParaRPr lang="de-DE" dirty="0"/>
          </a:p>
          <a:p>
            <a:pPr marL="0" indent="0">
              <a:buNone/>
            </a:pPr>
            <a:endParaRPr lang="de-DE" dirty="0"/>
          </a:p>
          <a:p>
            <a:endParaRPr lang="de-DE" dirty="0" smtClean="0"/>
          </a:p>
          <a:p>
            <a:endParaRPr lang="de-DE" dirty="0"/>
          </a:p>
          <a:p>
            <a:endParaRPr lang="de-DE" dirty="0" smtClean="0"/>
          </a:p>
          <a:p>
            <a:r>
              <a:rPr lang="de-DE" dirty="0"/>
              <a:t>b</a:t>
            </a:r>
            <a:r>
              <a:rPr lang="de-DE" dirty="0" smtClean="0"/>
              <a:t>ut, each ~ 10</a:t>
            </a:r>
            <a:r>
              <a:rPr lang="de-DE" baseline="30000" dirty="0" smtClean="0"/>
              <a:t>-4 th</a:t>
            </a:r>
            <a:r>
              <a:rPr lang="de-DE" dirty="0" smtClean="0"/>
              <a:t> disintegration</a:t>
            </a:r>
          </a:p>
          <a:p>
            <a:endParaRPr lang="de-DE" dirty="0"/>
          </a:p>
          <a:p>
            <a:endParaRPr lang="de-DE" dirty="0" smtClean="0"/>
          </a:p>
          <a:p>
            <a:endParaRPr lang="de-DE" dirty="0"/>
          </a:p>
          <a:p>
            <a:endParaRPr lang="de-DE" dirty="0" smtClean="0"/>
          </a:p>
          <a:p>
            <a:endParaRPr lang="de-DE" dirty="0"/>
          </a:p>
          <a:p>
            <a:pPr marL="0" indent="0">
              <a:buNone/>
            </a:pPr>
            <a:endParaRPr lang="de-DE" dirty="0"/>
          </a:p>
          <a:p>
            <a:r>
              <a:rPr lang="de-DE" dirty="0" smtClean="0"/>
              <a:t>Questions: </a:t>
            </a:r>
          </a:p>
          <a:p>
            <a:pPr lvl="1"/>
            <a:r>
              <a:rPr lang="de-DE" dirty="0" smtClean="0"/>
              <a:t>What is the value of P</a:t>
            </a:r>
            <a:r>
              <a:rPr lang="de-DE" baseline="-25000" dirty="0" smtClean="0"/>
              <a:t>KK</a:t>
            </a:r>
            <a:r>
              <a:rPr lang="de-DE" dirty="0" smtClean="0"/>
              <a:t> (= ratio single to double vacancy production)?</a:t>
            </a:r>
          </a:p>
          <a:p>
            <a:pPr lvl="1"/>
            <a:r>
              <a:rPr lang="de-DE" dirty="0" smtClean="0"/>
              <a:t>Is there an angular dependence between the two X-rays?</a:t>
            </a:r>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dirty="0" err="1" smtClean="0"/>
              <a:t>Benedikt</a:t>
            </a:r>
            <a:r>
              <a:rPr lang="en-US" dirty="0" smtClean="0"/>
              <a: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4</a:t>
            </a:fld>
            <a:endParaRPr lang="en-US" dirty="0"/>
          </a:p>
        </p:txBody>
      </p:sp>
      <p:pic>
        <p:nvPicPr>
          <p:cNvPr id="7" name="Picture 6"/>
          <p:cNvPicPr>
            <a:picLocks noChangeAspect="1"/>
          </p:cNvPicPr>
          <p:nvPr/>
        </p:nvPicPr>
        <p:blipFill>
          <a:blip r:embed="rId3"/>
          <a:stretch>
            <a:fillRect/>
          </a:stretch>
        </p:blipFill>
        <p:spPr>
          <a:xfrm>
            <a:off x="2102070" y="3493274"/>
            <a:ext cx="4378356" cy="1692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0032" y="1703753"/>
            <a:ext cx="3470567" cy="12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857743" y="3861531"/>
            <a:ext cx="3103809" cy="584775"/>
          </a:xfrm>
          <a:prstGeom prst="rect">
            <a:avLst/>
          </a:prstGeom>
          <a:noFill/>
        </p:spPr>
        <p:txBody>
          <a:bodyPr wrap="square" rtlCol="0">
            <a:spAutoFit/>
          </a:bodyPr>
          <a:lstStyle/>
          <a:p>
            <a:pPr marL="285750" indent="-285750">
              <a:buFont typeface="Wingdings" pitchFamily="2" charset="2"/>
              <a:buChar char="Ø"/>
            </a:pPr>
            <a:r>
              <a:rPr lang="de-DE" sz="1600" dirty="0" smtClean="0"/>
              <a:t>Emission of 2 coincident K-X-rays</a:t>
            </a:r>
            <a:endParaRPr lang="en-US" sz="1600" dirty="0"/>
          </a:p>
        </p:txBody>
      </p:sp>
      <p:sp>
        <p:nvSpPr>
          <p:cNvPr id="12" name="TextBox 11"/>
          <p:cNvSpPr txBox="1"/>
          <p:nvPr/>
        </p:nvSpPr>
        <p:spPr>
          <a:xfrm>
            <a:off x="5842716" y="2146476"/>
            <a:ext cx="3103809" cy="338554"/>
          </a:xfrm>
          <a:prstGeom prst="rect">
            <a:avLst/>
          </a:prstGeom>
          <a:noFill/>
        </p:spPr>
        <p:txBody>
          <a:bodyPr wrap="square" rtlCol="0">
            <a:spAutoFit/>
          </a:bodyPr>
          <a:lstStyle/>
          <a:p>
            <a:pPr marL="285750" indent="-285750">
              <a:buFont typeface="Wingdings" pitchFamily="2" charset="2"/>
              <a:buChar char="Ø"/>
            </a:pPr>
            <a:r>
              <a:rPr lang="de-DE" sz="1600" dirty="0" smtClean="0"/>
              <a:t>Emission of 1 K-X-ray</a:t>
            </a:r>
            <a:endParaRPr lang="en-US" sz="1600" dirty="0"/>
          </a:p>
        </p:txBody>
      </p:sp>
    </p:spTree>
    <p:extLst>
      <p:ext uri="{BB962C8B-B14F-4D97-AF65-F5344CB8AC3E}">
        <p14:creationId xmlns:p14="http://schemas.microsoft.com/office/powerpoint/2010/main" val="1929357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cap pp folge bc 27_2_08"/>
          <p:cNvPicPr>
            <a:picLocks noChangeAspect="1" noChangeArrowheads="1"/>
          </p:cNvPicPr>
          <p:nvPr/>
        </p:nvPicPr>
        <p:blipFill rotWithShape="1">
          <a:blip r:embed="rId2">
            <a:extLst>
              <a:ext uri="{28A0092B-C50C-407E-A947-70E740481C1C}">
                <a14:useLocalDpi xmlns:a14="http://schemas.microsoft.com/office/drawing/2010/main" val="0"/>
              </a:ext>
            </a:extLst>
          </a:blip>
          <a:srcRect l="78194" t="4590" r="1945" b="81336"/>
          <a:stretch/>
        </p:blipFill>
        <p:spPr bwMode="auto">
          <a:xfrm>
            <a:off x="7220844" y="5768854"/>
            <a:ext cx="18161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de-DE" dirty="0" smtClean="0"/>
              <a:t>Results</a:t>
            </a:r>
            <a:endParaRPr lang="en-US" dirty="0"/>
          </a:p>
        </p:txBody>
      </p:sp>
      <p:sp>
        <p:nvSpPr>
          <p:cNvPr id="3" name="Text Placeholder 2"/>
          <p:cNvSpPr>
            <a:spLocks noGrp="1"/>
          </p:cNvSpPr>
          <p:nvPr>
            <p:ph type="body" sz="quarter" idx="10"/>
          </p:nvPr>
        </p:nvSpPr>
        <p:spPr/>
        <p:txBody>
          <a:bodyPr/>
          <a:lstStyle/>
          <a:p>
            <a:r>
              <a:rPr lang="de-DE" dirty="0" smtClean="0"/>
              <a:t>P</a:t>
            </a:r>
            <a:r>
              <a:rPr lang="de-DE" baseline="-25000" dirty="0" smtClean="0"/>
              <a:t>KK</a:t>
            </a:r>
            <a:r>
              <a:rPr lang="de-DE" dirty="0" smtClean="0"/>
              <a:t>  = (1.40 ± 0.17</a:t>
            </a:r>
            <a:r>
              <a:rPr lang="de-DE" baseline="-25000" dirty="0" smtClean="0"/>
              <a:t>stat.</a:t>
            </a:r>
            <a:r>
              <a:rPr lang="de-DE" dirty="0" smtClean="0"/>
              <a:t> ± 0.05</a:t>
            </a:r>
            <a:r>
              <a:rPr lang="de-DE" baseline="-25000" dirty="0" smtClean="0"/>
              <a:t>syst.</a:t>
            </a:r>
            <a:r>
              <a:rPr lang="de-DE" dirty="0" smtClean="0"/>
              <a:t>) </a:t>
            </a:r>
            <a:r>
              <a:rPr lang="de-DE" baseline="30000" dirty="0" smtClean="0"/>
              <a:t>.</a:t>
            </a:r>
            <a:r>
              <a:rPr lang="de-DE" dirty="0" smtClean="0"/>
              <a:t> 10</a:t>
            </a:r>
            <a:r>
              <a:rPr lang="de-DE" baseline="30000" dirty="0" smtClean="0"/>
              <a:t>-4</a:t>
            </a:r>
          </a:p>
          <a:p>
            <a:pPr marL="0" indent="0">
              <a:buNone/>
            </a:pPr>
            <a:endParaRPr lang="de-DE" dirty="0"/>
          </a:p>
          <a:p>
            <a:r>
              <a:rPr lang="de-DE" dirty="0" smtClean="0"/>
              <a:t>Angular distribution</a:t>
            </a:r>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5</a:t>
            </a:fld>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11310" y="2272654"/>
            <a:ext cx="5521381" cy="3806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0401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ARDENT: Optimization of mixed field data evaluation</a:t>
            </a:r>
            <a:endParaRPr lang="en-US" dirty="0"/>
          </a:p>
        </p:txBody>
      </p:sp>
      <p:sp>
        <p:nvSpPr>
          <p:cNvPr id="3" name="Text Placeholder 2"/>
          <p:cNvSpPr>
            <a:spLocks noGrp="1"/>
          </p:cNvSpPr>
          <p:nvPr>
            <p:ph type="body" sz="quarter" idx="10"/>
          </p:nvPr>
        </p:nvSpPr>
        <p:spPr/>
        <p:txBody>
          <a:bodyPr/>
          <a:lstStyle/>
          <a:p>
            <a:endParaRPr lang="de-DE" sz="1800" dirty="0" smtClean="0"/>
          </a:p>
          <a:p>
            <a:r>
              <a:rPr lang="de-DE" sz="1800" dirty="0" smtClean="0"/>
              <a:t>“</a:t>
            </a:r>
            <a:r>
              <a:rPr lang="en-US" sz="1800" dirty="0"/>
              <a:t>As an ESR, you will work in the field of complex radiation detection. The aim of the work is development and optimization of data evaluation techniques for one or more </a:t>
            </a:r>
            <a:r>
              <a:rPr lang="en-US" sz="1800" dirty="0" err="1"/>
              <a:t>Medipix</a:t>
            </a:r>
            <a:r>
              <a:rPr lang="en-US" sz="1800" dirty="0"/>
              <a:t>/</a:t>
            </a:r>
            <a:r>
              <a:rPr lang="en-US" sz="1800" dirty="0" err="1"/>
              <a:t>Timepix</a:t>
            </a:r>
            <a:r>
              <a:rPr lang="en-US" sz="1800" dirty="0"/>
              <a:t> pixel detectors (individually and in coincidence mode) in order to distinguish reliably different species of the mixed radiation fields. You will work on Monte Carlo simulations of the detector setup to improve the precision of the data evaluation</a:t>
            </a:r>
            <a:r>
              <a:rPr lang="en-US" sz="1800" dirty="0" smtClean="0"/>
              <a:t>.”</a:t>
            </a:r>
          </a:p>
          <a:p>
            <a:pPr marL="0" indent="0">
              <a:buNone/>
            </a:pPr>
            <a:endParaRPr lang="de-DE" sz="1800" dirty="0" smtClean="0"/>
          </a:p>
          <a:p>
            <a:r>
              <a:rPr lang="de-DE" sz="1800" dirty="0" smtClean="0"/>
              <a:t>Evaluate data taken by the MPX-devices already installed in ATLAS detector concerning dosimetric issues, especially neutron dosimetry</a:t>
            </a:r>
            <a:endParaRPr lang="de-DE" dirty="0" smtClean="0"/>
          </a:p>
          <a:p>
            <a:pPr marL="0" indent="0">
              <a:buNone/>
            </a:pPr>
            <a:endParaRPr lang="de-DE" sz="1800" dirty="0"/>
          </a:p>
          <a:p>
            <a:r>
              <a:rPr lang="de-DE" sz="1800" dirty="0" smtClean="0"/>
              <a:t>Contribute to the ATLAS upgrate from MPX to TPX during next shut down</a:t>
            </a:r>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6</a:t>
            </a:fld>
            <a:endParaRPr lang="en-US" dirty="0"/>
          </a:p>
        </p:txBody>
      </p:sp>
    </p:spTree>
    <p:extLst>
      <p:ext uri="{BB962C8B-B14F-4D97-AF65-F5344CB8AC3E}">
        <p14:creationId xmlns:p14="http://schemas.microsoft.com/office/powerpoint/2010/main" val="1138467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ATLAS – MPX positions</a:t>
            </a:r>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7</a:t>
            </a:fld>
            <a:endParaRPr lang="en-US" dirty="0"/>
          </a:p>
        </p:txBody>
      </p:sp>
      <p:grpSp>
        <p:nvGrpSpPr>
          <p:cNvPr id="7" name="Skupina 7"/>
          <p:cNvGrpSpPr>
            <a:grpSpLocks noChangeAspect="1"/>
          </p:cNvGrpSpPr>
          <p:nvPr/>
        </p:nvGrpSpPr>
        <p:grpSpPr bwMode="auto">
          <a:xfrm>
            <a:off x="622277" y="1390806"/>
            <a:ext cx="7205662" cy="4972050"/>
            <a:chOff x="165100" y="661988"/>
            <a:chExt cx="8978900" cy="6196012"/>
          </a:xfrm>
        </p:grpSpPr>
        <p:pic>
          <p:nvPicPr>
            <p:cNvPr id="8" name="Picture 50" descr="MPX_all_w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661988"/>
              <a:ext cx="8978900" cy="61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
            <p:cNvSpPr txBox="1">
              <a:spLocks noChangeArrowheads="1"/>
            </p:cNvSpPr>
            <p:nvPr/>
          </p:nvSpPr>
          <p:spPr bwMode="auto">
            <a:xfrm>
              <a:off x="7353858" y="6076306"/>
              <a:ext cx="914400" cy="31779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cs typeface="Arial" charset="0"/>
                </a:defRPr>
              </a:lvl1pPr>
              <a:lvl2pPr marL="742950" indent="-285750" eaLnBrk="0" hangingPunct="0">
                <a:defRPr sz="2400">
                  <a:solidFill>
                    <a:schemeClr val="tx1"/>
                  </a:solidFill>
                  <a:latin typeface="Tahoma" pitchFamily="34" charset="0"/>
                  <a:cs typeface="Arial" charset="0"/>
                </a:defRPr>
              </a:lvl2pPr>
              <a:lvl3pPr marL="1143000" indent="-228600" eaLnBrk="0" hangingPunct="0">
                <a:defRPr sz="2400">
                  <a:solidFill>
                    <a:schemeClr val="tx1"/>
                  </a:solidFill>
                  <a:latin typeface="Tahoma" pitchFamily="34" charset="0"/>
                  <a:cs typeface="Arial" charset="0"/>
                </a:defRPr>
              </a:lvl3pPr>
              <a:lvl4pPr marL="1600200" indent="-228600" eaLnBrk="0" hangingPunct="0">
                <a:defRPr sz="2400">
                  <a:solidFill>
                    <a:schemeClr val="tx1"/>
                  </a:solidFill>
                  <a:latin typeface="Tahoma" pitchFamily="34" charset="0"/>
                  <a:cs typeface="Arial" charset="0"/>
                </a:defRPr>
              </a:lvl4pPr>
              <a:lvl5pPr marL="2057400" indent="-228600" eaLnBrk="0" hangingPunct="0">
                <a:defRPr sz="2400">
                  <a:solidFill>
                    <a:schemeClr val="tx1"/>
                  </a:solidFill>
                  <a:latin typeface="Tahoma" pitchFamily="34" charset="0"/>
                  <a:cs typeface="Arial" charset="0"/>
                </a:defRPr>
              </a:lvl5pPr>
              <a:lvl6pPr marL="2514600" indent="-228600" eaLnBrk="0" fontAlgn="base" hangingPunct="0">
                <a:spcBef>
                  <a:spcPct val="0"/>
                </a:spcBef>
                <a:spcAft>
                  <a:spcPct val="0"/>
                </a:spcAft>
                <a:defRPr sz="2400">
                  <a:solidFill>
                    <a:schemeClr val="tx1"/>
                  </a:solidFill>
                  <a:latin typeface="Tahoma" pitchFamily="34" charset="0"/>
                  <a:cs typeface="Arial" charset="0"/>
                </a:defRPr>
              </a:lvl6pPr>
              <a:lvl7pPr marL="2971800" indent="-228600" eaLnBrk="0" fontAlgn="base" hangingPunct="0">
                <a:spcBef>
                  <a:spcPct val="0"/>
                </a:spcBef>
                <a:spcAft>
                  <a:spcPct val="0"/>
                </a:spcAft>
                <a:defRPr sz="2400">
                  <a:solidFill>
                    <a:schemeClr val="tx1"/>
                  </a:solidFill>
                  <a:latin typeface="Tahoma" pitchFamily="34" charset="0"/>
                  <a:cs typeface="Arial" charset="0"/>
                </a:defRPr>
              </a:lvl7pPr>
              <a:lvl8pPr marL="3429000" indent="-228600" eaLnBrk="0" fontAlgn="base" hangingPunct="0">
                <a:spcBef>
                  <a:spcPct val="0"/>
                </a:spcBef>
                <a:spcAft>
                  <a:spcPct val="0"/>
                </a:spcAft>
                <a:defRPr sz="2400">
                  <a:solidFill>
                    <a:schemeClr val="tx1"/>
                  </a:solidFill>
                  <a:latin typeface="Tahoma" pitchFamily="34" charset="0"/>
                  <a:cs typeface="Arial" charset="0"/>
                </a:defRPr>
              </a:lvl8pPr>
              <a:lvl9pPr marL="3886200" indent="-228600" eaLnBrk="0" fontAlgn="base" hangingPunct="0">
                <a:spcBef>
                  <a:spcPct val="0"/>
                </a:spcBef>
                <a:spcAft>
                  <a:spcPct val="0"/>
                </a:spcAft>
                <a:defRPr sz="2400">
                  <a:solidFill>
                    <a:schemeClr val="tx1"/>
                  </a:solidFill>
                  <a:latin typeface="Tahoma" pitchFamily="34" charset="0"/>
                  <a:cs typeface="Arial" charset="0"/>
                </a:defRPr>
              </a:lvl9pPr>
            </a:lstStyle>
            <a:p>
              <a:pPr eaLnBrk="1" hangingPunct="1">
                <a:spcBef>
                  <a:spcPct val="50000"/>
                </a:spcBef>
              </a:pPr>
              <a:r>
                <a:rPr lang="en-GB" sz="1200" b="1"/>
                <a:t>Side A</a:t>
              </a:r>
            </a:p>
          </p:txBody>
        </p:sp>
        <p:sp>
          <p:nvSpPr>
            <p:cNvPr id="10" name="Rectangle 4"/>
            <p:cNvSpPr>
              <a:spLocks noChangeArrowheads="1"/>
            </p:cNvSpPr>
            <p:nvPr/>
          </p:nvSpPr>
          <p:spPr bwMode="auto">
            <a:xfrm rot="1955555" flipH="1">
              <a:off x="2279650" y="3198813"/>
              <a:ext cx="80963"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1" name="Rectangle 5"/>
            <p:cNvSpPr>
              <a:spLocks noChangeArrowheads="1"/>
            </p:cNvSpPr>
            <p:nvPr/>
          </p:nvSpPr>
          <p:spPr bwMode="auto">
            <a:xfrm>
              <a:off x="1828800" y="2514600"/>
              <a:ext cx="76200"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2" name="Rectangle 6"/>
            <p:cNvSpPr>
              <a:spLocks noChangeArrowheads="1"/>
            </p:cNvSpPr>
            <p:nvPr/>
          </p:nvSpPr>
          <p:spPr bwMode="auto">
            <a:xfrm>
              <a:off x="1828800" y="2971800"/>
              <a:ext cx="76200"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3" name="Rectangle 7"/>
            <p:cNvSpPr>
              <a:spLocks noChangeArrowheads="1"/>
            </p:cNvSpPr>
            <p:nvPr/>
          </p:nvSpPr>
          <p:spPr bwMode="auto">
            <a:xfrm>
              <a:off x="3505200" y="2971800"/>
              <a:ext cx="2286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4" name="Rectangle 8"/>
            <p:cNvSpPr>
              <a:spLocks noChangeArrowheads="1"/>
            </p:cNvSpPr>
            <p:nvPr/>
          </p:nvSpPr>
          <p:spPr bwMode="auto">
            <a:xfrm rot="19911504" flipH="1">
              <a:off x="3352800" y="3352800"/>
              <a:ext cx="2286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5" name="Rectangle 9"/>
            <p:cNvSpPr>
              <a:spLocks noChangeArrowheads="1"/>
            </p:cNvSpPr>
            <p:nvPr/>
          </p:nvSpPr>
          <p:spPr bwMode="auto">
            <a:xfrm rot="1137761">
              <a:off x="3201988" y="3884613"/>
              <a:ext cx="263525" cy="74612"/>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6" name="Rectangle 10"/>
            <p:cNvSpPr>
              <a:spLocks noChangeArrowheads="1"/>
            </p:cNvSpPr>
            <p:nvPr/>
          </p:nvSpPr>
          <p:spPr bwMode="auto">
            <a:xfrm>
              <a:off x="4876800" y="4191000"/>
              <a:ext cx="76200"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7" name="Rectangle 11"/>
            <p:cNvSpPr>
              <a:spLocks noChangeArrowheads="1"/>
            </p:cNvSpPr>
            <p:nvPr/>
          </p:nvSpPr>
          <p:spPr bwMode="auto">
            <a:xfrm>
              <a:off x="4876800" y="3886200"/>
              <a:ext cx="76200"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8" name="Rectangle 12"/>
            <p:cNvSpPr>
              <a:spLocks noChangeArrowheads="1"/>
            </p:cNvSpPr>
            <p:nvPr/>
          </p:nvSpPr>
          <p:spPr bwMode="auto">
            <a:xfrm rot="1037662">
              <a:off x="1601788" y="5702300"/>
              <a:ext cx="2286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19" name="Rectangle 13"/>
            <p:cNvSpPr>
              <a:spLocks noChangeArrowheads="1"/>
            </p:cNvSpPr>
            <p:nvPr/>
          </p:nvSpPr>
          <p:spPr bwMode="auto">
            <a:xfrm>
              <a:off x="4876800" y="3505200"/>
              <a:ext cx="76200" cy="2286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20" name="Rectangle 14"/>
            <p:cNvSpPr>
              <a:spLocks noChangeArrowheads="1"/>
            </p:cNvSpPr>
            <p:nvPr/>
          </p:nvSpPr>
          <p:spPr bwMode="auto">
            <a:xfrm rot="1823596">
              <a:off x="3990975" y="4186238"/>
              <a:ext cx="74613" cy="22225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21" name="Rectangle 15"/>
            <p:cNvSpPr>
              <a:spLocks noChangeArrowheads="1"/>
            </p:cNvSpPr>
            <p:nvPr/>
          </p:nvSpPr>
          <p:spPr bwMode="auto">
            <a:xfrm rot="-2798195">
              <a:off x="7664450" y="4260851"/>
              <a:ext cx="238125"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22" name="Rectangle 16"/>
            <p:cNvSpPr>
              <a:spLocks noChangeArrowheads="1"/>
            </p:cNvSpPr>
            <p:nvPr/>
          </p:nvSpPr>
          <p:spPr bwMode="auto">
            <a:xfrm rot="-5400000">
              <a:off x="7162800" y="4038600"/>
              <a:ext cx="2286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23" name="Rectangle 17"/>
            <p:cNvSpPr>
              <a:spLocks noChangeArrowheads="1"/>
            </p:cNvSpPr>
            <p:nvPr/>
          </p:nvSpPr>
          <p:spPr bwMode="auto">
            <a:xfrm rot="1150740">
              <a:off x="6477000" y="3429000"/>
              <a:ext cx="2286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24" name="Oval 18"/>
            <p:cNvSpPr>
              <a:spLocks noChangeArrowheads="1"/>
            </p:cNvSpPr>
            <p:nvPr/>
          </p:nvSpPr>
          <p:spPr bwMode="auto">
            <a:xfrm>
              <a:off x="3581400" y="22098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M1</a:t>
              </a:r>
            </a:p>
          </p:txBody>
        </p:sp>
        <p:sp>
          <p:nvSpPr>
            <p:cNvPr id="25" name="Line 19"/>
            <p:cNvSpPr>
              <a:spLocks noChangeShapeType="1"/>
            </p:cNvSpPr>
            <p:nvPr/>
          </p:nvSpPr>
          <p:spPr bwMode="auto">
            <a:xfrm flipH="1">
              <a:off x="3733800" y="2590800"/>
              <a:ext cx="76200" cy="3810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Oval 20"/>
            <p:cNvSpPr>
              <a:spLocks noChangeArrowheads="1"/>
            </p:cNvSpPr>
            <p:nvPr/>
          </p:nvSpPr>
          <p:spPr bwMode="auto">
            <a:xfrm>
              <a:off x="3657600" y="35052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M2</a:t>
              </a:r>
            </a:p>
          </p:txBody>
        </p:sp>
        <p:sp>
          <p:nvSpPr>
            <p:cNvPr id="27" name="Oval 21"/>
            <p:cNvSpPr>
              <a:spLocks noChangeArrowheads="1"/>
            </p:cNvSpPr>
            <p:nvPr/>
          </p:nvSpPr>
          <p:spPr bwMode="auto">
            <a:xfrm>
              <a:off x="2667000" y="25908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M3</a:t>
              </a:r>
            </a:p>
          </p:txBody>
        </p:sp>
        <p:sp>
          <p:nvSpPr>
            <p:cNvPr id="28" name="Oval 22"/>
            <p:cNvSpPr>
              <a:spLocks noChangeArrowheads="1"/>
            </p:cNvSpPr>
            <p:nvPr/>
          </p:nvSpPr>
          <p:spPr bwMode="auto">
            <a:xfrm>
              <a:off x="5105400" y="32004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M4</a:t>
              </a:r>
            </a:p>
          </p:txBody>
        </p:sp>
        <p:sp>
          <p:nvSpPr>
            <p:cNvPr id="29" name="Oval 23"/>
            <p:cNvSpPr>
              <a:spLocks noChangeArrowheads="1"/>
            </p:cNvSpPr>
            <p:nvPr/>
          </p:nvSpPr>
          <p:spPr bwMode="auto">
            <a:xfrm>
              <a:off x="5181600" y="37338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M5</a:t>
              </a:r>
            </a:p>
          </p:txBody>
        </p:sp>
        <p:sp>
          <p:nvSpPr>
            <p:cNvPr id="30" name="Oval 25"/>
            <p:cNvSpPr>
              <a:spLocks noChangeArrowheads="1"/>
            </p:cNvSpPr>
            <p:nvPr/>
          </p:nvSpPr>
          <p:spPr bwMode="auto">
            <a:xfrm>
              <a:off x="2057400" y="25908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M7</a:t>
              </a:r>
            </a:p>
          </p:txBody>
        </p:sp>
        <p:sp>
          <p:nvSpPr>
            <p:cNvPr id="31" name="Oval 26"/>
            <p:cNvSpPr>
              <a:spLocks noChangeArrowheads="1"/>
            </p:cNvSpPr>
            <p:nvPr/>
          </p:nvSpPr>
          <p:spPr bwMode="auto">
            <a:xfrm>
              <a:off x="2971800" y="41910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M8</a:t>
              </a:r>
            </a:p>
          </p:txBody>
        </p:sp>
        <p:sp>
          <p:nvSpPr>
            <p:cNvPr id="32" name="Oval 27"/>
            <p:cNvSpPr>
              <a:spLocks noChangeArrowheads="1"/>
            </p:cNvSpPr>
            <p:nvPr/>
          </p:nvSpPr>
          <p:spPr bwMode="auto">
            <a:xfrm>
              <a:off x="7696200" y="4648200"/>
              <a:ext cx="533400" cy="381000"/>
            </a:xfrm>
            <a:prstGeom prst="ellipse">
              <a:avLst/>
            </a:prstGeom>
            <a:solidFill>
              <a:schemeClr val="accent1"/>
            </a:solidFill>
            <a:ln w="9525">
              <a:solidFill>
                <a:schemeClr val="tx1"/>
              </a:solidFill>
              <a:round/>
              <a:headEnd/>
              <a:tailEnd/>
            </a:ln>
          </p:spPr>
          <p:txBody>
            <a:bodyPr wrap="none" anchor="ctr"/>
            <a:lstStyle/>
            <a:p>
              <a:pPr algn="ctr"/>
              <a:r>
                <a:rPr lang="en-GB" sz="1000" b="1"/>
                <a:t>M10</a:t>
              </a:r>
            </a:p>
          </p:txBody>
        </p:sp>
        <p:sp>
          <p:nvSpPr>
            <p:cNvPr id="33" name="Oval 28"/>
            <p:cNvSpPr>
              <a:spLocks noChangeArrowheads="1"/>
            </p:cNvSpPr>
            <p:nvPr/>
          </p:nvSpPr>
          <p:spPr bwMode="auto">
            <a:xfrm>
              <a:off x="1143000" y="58674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M11</a:t>
              </a:r>
            </a:p>
          </p:txBody>
        </p:sp>
        <p:sp>
          <p:nvSpPr>
            <p:cNvPr id="34" name="Oval 29"/>
            <p:cNvSpPr>
              <a:spLocks noChangeArrowheads="1"/>
            </p:cNvSpPr>
            <p:nvPr/>
          </p:nvSpPr>
          <p:spPr bwMode="auto">
            <a:xfrm>
              <a:off x="3276600" y="45720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M12</a:t>
              </a:r>
            </a:p>
          </p:txBody>
        </p:sp>
        <p:sp>
          <p:nvSpPr>
            <p:cNvPr id="35" name="Oval 30"/>
            <p:cNvSpPr>
              <a:spLocks noChangeArrowheads="1"/>
            </p:cNvSpPr>
            <p:nvPr/>
          </p:nvSpPr>
          <p:spPr bwMode="auto">
            <a:xfrm>
              <a:off x="1066800" y="28194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M13</a:t>
              </a:r>
            </a:p>
          </p:txBody>
        </p:sp>
        <p:sp>
          <p:nvSpPr>
            <p:cNvPr id="36" name="Line 33"/>
            <p:cNvSpPr>
              <a:spLocks noChangeShapeType="1"/>
            </p:cNvSpPr>
            <p:nvPr/>
          </p:nvSpPr>
          <p:spPr bwMode="auto">
            <a:xfrm flipV="1">
              <a:off x="1524000" y="5791200"/>
              <a:ext cx="228600" cy="1524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34"/>
            <p:cNvSpPr>
              <a:spLocks noChangeShapeType="1"/>
            </p:cNvSpPr>
            <p:nvPr/>
          </p:nvSpPr>
          <p:spPr bwMode="auto">
            <a:xfrm>
              <a:off x="3048000" y="2895600"/>
              <a:ext cx="228600" cy="2286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35"/>
            <p:cNvSpPr>
              <a:spLocks noChangeShapeType="1"/>
            </p:cNvSpPr>
            <p:nvPr/>
          </p:nvSpPr>
          <p:spPr bwMode="auto">
            <a:xfrm flipH="1">
              <a:off x="2286000" y="2971800"/>
              <a:ext cx="0" cy="3048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36"/>
            <p:cNvSpPr>
              <a:spLocks noChangeShapeType="1"/>
            </p:cNvSpPr>
            <p:nvPr/>
          </p:nvSpPr>
          <p:spPr bwMode="auto">
            <a:xfrm flipH="1" flipV="1">
              <a:off x="3429000" y="3429000"/>
              <a:ext cx="228600" cy="2286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37"/>
            <p:cNvSpPr>
              <a:spLocks noChangeShapeType="1"/>
            </p:cNvSpPr>
            <p:nvPr/>
          </p:nvSpPr>
          <p:spPr bwMode="auto">
            <a:xfrm>
              <a:off x="1524000" y="2590800"/>
              <a:ext cx="304800" cy="762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Line 38"/>
            <p:cNvSpPr>
              <a:spLocks noChangeShapeType="1"/>
            </p:cNvSpPr>
            <p:nvPr/>
          </p:nvSpPr>
          <p:spPr bwMode="auto">
            <a:xfrm>
              <a:off x="1524000" y="3048000"/>
              <a:ext cx="304800" cy="762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39"/>
            <p:cNvSpPr>
              <a:spLocks noChangeShapeType="1"/>
            </p:cNvSpPr>
            <p:nvPr/>
          </p:nvSpPr>
          <p:spPr bwMode="auto">
            <a:xfrm flipV="1">
              <a:off x="3276600" y="3962400"/>
              <a:ext cx="76200" cy="2286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40"/>
            <p:cNvSpPr>
              <a:spLocks noChangeShapeType="1"/>
            </p:cNvSpPr>
            <p:nvPr/>
          </p:nvSpPr>
          <p:spPr bwMode="auto">
            <a:xfrm flipH="1">
              <a:off x="4953000" y="3505200"/>
              <a:ext cx="228600" cy="1524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41"/>
            <p:cNvSpPr>
              <a:spLocks noChangeShapeType="1"/>
            </p:cNvSpPr>
            <p:nvPr/>
          </p:nvSpPr>
          <p:spPr bwMode="auto">
            <a:xfrm flipH="1">
              <a:off x="4953000" y="3962400"/>
              <a:ext cx="228600" cy="762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42"/>
            <p:cNvSpPr>
              <a:spLocks noChangeShapeType="1"/>
            </p:cNvSpPr>
            <p:nvPr/>
          </p:nvSpPr>
          <p:spPr bwMode="auto">
            <a:xfrm flipH="1" flipV="1">
              <a:off x="4953000" y="4343400"/>
              <a:ext cx="304800" cy="1524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43"/>
            <p:cNvSpPr>
              <a:spLocks noChangeShapeType="1"/>
            </p:cNvSpPr>
            <p:nvPr/>
          </p:nvSpPr>
          <p:spPr bwMode="auto">
            <a:xfrm flipV="1">
              <a:off x="3657600" y="4419600"/>
              <a:ext cx="304800" cy="2286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44"/>
            <p:cNvSpPr>
              <a:spLocks noChangeShapeType="1"/>
            </p:cNvSpPr>
            <p:nvPr/>
          </p:nvSpPr>
          <p:spPr bwMode="auto">
            <a:xfrm flipV="1">
              <a:off x="7028528" y="4175096"/>
              <a:ext cx="234333" cy="39976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 name="Line 45"/>
            <p:cNvSpPr>
              <a:spLocks noChangeShapeType="1"/>
            </p:cNvSpPr>
            <p:nvPr/>
          </p:nvSpPr>
          <p:spPr bwMode="auto">
            <a:xfrm flipH="1" flipV="1">
              <a:off x="7848600" y="4343400"/>
              <a:ext cx="76200" cy="3048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Rectangle 47"/>
            <p:cNvSpPr>
              <a:spLocks noChangeArrowheads="1"/>
            </p:cNvSpPr>
            <p:nvPr/>
          </p:nvSpPr>
          <p:spPr bwMode="auto">
            <a:xfrm>
              <a:off x="3124200" y="3124200"/>
              <a:ext cx="266700" cy="76200"/>
            </a:xfrm>
            <a:prstGeom prst="rect">
              <a:avLst/>
            </a:prstGeom>
            <a:solidFill>
              <a:srgbClr val="DF1803"/>
            </a:solidFill>
            <a:ln w="9525">
              <a:solidFill>
                <a:schemeClr val="tx1"/>
              </a:solidFill>
              <a:miter lim="800000"/>
              <a:headEnd/>
              <a:tailEnd/>
            </a:ln>
          </p:spPr>
          <p:txBody>
            <a:bodyPr wrap="none" anchor="ctr"/>
            <a:lstStyle/>
            <a:p>
              <a:endParaRPr lang="cs-CZ" sz="1600"/>
            </a:p>
          </p:txBody>
        </p:sp>
        <p:sp>
          <p:nvSpPr>
            <p:cNvPr id="50" name="Line 49"/>
            <p:cNvSpPr>
              <a:spLocks noChangeShapeType="1"/>
            </p:cNvSpPr>
            <p:nvPr/>
          </p:nvSpPr>
          <p:spPr bwMode="auto">
            <a:xfrm flipH="1">
              <a:off x="6629400" y="3200400"/>
              <a:ext cx="76200" cy="228600"/>
            </a:xfrm>
            <a:prstGeom prst="line">
              <a:avLst/>
            </a:prstGeom>
            <a:noFill/>
            <a:ln w="381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Oval 31"/>
            <p:cNvSpPr>
              <a:spLocks noChangeArrowheads="1"/>
            </p:cNvSpPr>
            <p:nvPr/>
          </p:nvSpPr>
          <p:spPr bwMode="auto">
            <a:xfrm>
              <a:off x="1143000" y="22860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M14</a:t>
              </a:r>
            </a:p>
          </p:txBody>
        </p:sp>
        <p:sp>
          <p:nvSpPr>
            <p:cNvPr id="52" name="Oval 32"/>
            <p:cNvSpPr>
              <a:spLocks noChangeArrowheads="1"/>
            </p:cNvSpPr>
            <p:nvPr/>
          </p:nvSpPr>
          <p:spPr bwMode="auto">
            <a:xfrm>
              <a:off x="6671381" y="4529358"/>
              <a:ext cx="533400" cy="381001"/>
            </a:xfrm>
            <a:prstGeom prst="ellipse">
              <a:avLst/>
            </a:prstGeom>
            <a:solidFill>
              <a:schemeClr val="accent1"/>
            </a:solidFill>
            <a:ln w="9525">
              <a:solidFill>
                <a:schemeClr val="tx1"/>
              </a:solidFill>
              <a:round/>
              <a:headEnd/>
              <a:tailEnd/>
            </a:ln>
          </p:spPr>
          <p:txBody>
            <a:bodyPr wrap="none" anchor="ctr"/>
            <a:lstStyle/>
            <a:p>
              <a:pPr algn="ctr"/>
              <a:r>
                <a:rPr lang="en-GB" sz="1000" b="1"/>
                <a:t>M15</a:t>
              </a:r>
            </a:p>
          </p:txBody>
        </p:sp>
        <p:sp>
          <p:nvSpPr>
            <p:cNvPr id="53" name="Oval 48"/>
            <p:cNvSpPr>
              <a:spLocks noChangeArrowheads="1"/>
            </p:cNvSpPr>
            <p:nvPr/>
          </p:nvSpPr>
          <p:spPr bwMode="auto">
            <a:xfrm>
              <a:off x="6477000" y="28194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M9</a:t>
              </a:r>
            </a:p>
          </p:txBody>
        </p:sp>
        <p:sp>
          <p:nvSpPr>
            <p:cNvPr id="54" name="Oval 24"/>
            <p:cNvSpPr>
              <a:spLocks noChangeArrowheads="1"/>
            </p:cNvSpPr>
            <p:nvPr/>
          </p:nvSpPr>
          <p:spPr bwMode="auto">
            <a:xfrm>
              <a:off x="5181600" y="4343400"/>
              <a:ext cx="457200" cy="381000"/>
            </a:xfrm>
            <a:prstGeom prst="ellipse">
              <a:avLst/>
            </a:prstGeom>
            <a:solidFill>
              <a:schemeClr val="accent1"/>
            </a:solidFill>
            <a:ln w="9525">
              <a:solidFill>
                <a:schemeClr val="tx1"/>
              </a:solidFill>
              <a:round/>
              <a:headEnd/>
              <a:tailEnd/>
            </a:ln>
          </p:spPr>
          <p:txBody>
            <a:bodyPr wrap="none" anchor="ctr"/>
            <a:lstStyle/>
            <a:p>
              <a:pPr algn="ctr"/>
              <a:r>
                <a:rPr lang="en-GB" sz="1000" b="1"/>
                <a:t>M6</a:t>
              </a:r>
            </a:p>
          </p:txBody>
        </p:sp>
      </p:grpSp>
    </p:spTree>
    <p:extLst>
      <p:ext uri="{BB962C8B-B14F-4D97-AF65-F5344CB8AC3E}">
        <p14:creationId xmlns:p14="http://schemas.microsoft.com/office/powerpoint/2010/main" val="9149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Neutron detection</a:t>
            </a:r>
            <a:endParaRPr lang="en-US" dirty="0"/>
          </a:p>
        </p:txBody>
      </p:sp>
      <p:sp>
        <p:nvSpPr>
          <p:cNvPr id="3" name="Text Placeholder 2"/>
          <p:cNvSpPr>
            <a:spLocks noGrp="1"/>
          </p:cNvSpPr>
          <p:nvPr>
            <p:ph type="body" sz="quarter" idx="10"/>
          </p:nvPr>
        </p:nvSpPr>
        <p:spPr/>
        <p:txBody>
          <a:bodyPr/>
          <a:lstStyle/>
          <a:p>
            <a:r>
              <a:rPr lang="de-DE" sz="1800" dirty="0" smtClean="0"/>
              <a:t>Medipix 2 ASIC with 300</a:t>
            </a:r>
            <a:r>
              <a:rPr lang="el-GR" sz="1800" dirty="0" smtClean="0"/>
              <a:t>µ</a:t>
            </a:r>
            <a:r>
              <a:rPr lang="de-DE" sz="1800" dirty="0" smtClean="0"/>
              <a:t>m Silicon layer</a:t>
            </a:r>
          </a:p>
          <a:p>
            <a:pPr lvl="1"/>
            <a:r>
              <a:rPr lang="de-DE" sz="1600" dirty="0" smtClean="0"/>
              <a:t>256 x 256 pixel</a:t>
            </a:r>
          </a:p>
          <a:p>
            <a:endParaRPr lang="de-DE" sz="1800" dirty="0"/>
          </a:p>
          <a:p>
            <a:r>
              <a:rPr lang="de-DE" sz="1800" dirty="0" smtClean="0"/>
              <a:t>Converter foils:</a:t>
            </a:r>
          </a:p>
          <a:p>
            <a:pPr lvl="1"/>
            <a:r>
              <a:rPr lang="de-DE" sz="1600" baseline="30000" dirty="0" smtClean="0"/>
              <a:t>6</a:t>
            </a:r>
            <a:r>
              <a:rPr lang="de-DE" sz="1600" dirty="0" smtClean="0"/>
              <a:t>Li(n,</a:t>
            </a:r>
            <a:r>
              <a:rPr lang="el-GR" sz="1600" dirty="0">
                <a:latin typeface="Arial" pitchFamily="34" charset="0"/>
                <a:cs typeface="Arial" pitchFamily="34" charset="0"/>
              </a:rPr>
              <a:t>α</a:t>
            </a:r>
            <a:r>
              <a:rPr lang="de-DE" sz="1600" dirty="0" smtClean="0"/>
              <a:t>)</a:t>
            </a:r>
            <a:r>
              <a:rPr lang="de-DE" sz="1600" baseline="30000" dirty="0" smtClean="0"/>
              <a:t>3</a:t>
            </a:r>
            <a:r>
              <a:rPr lang="de-DE" sz="1600" dirty="0" smtClean="0"/>
              <a:t>H -&gt; thermal neutrons</a:t>
            </a:r>
          </a:p>
          <a:p>
            <a:pPr lvl="1"/>
            <a:r>
              <a:rPr lang="de-DE" sz="1600" dirty="0" smtClean="0"/>
              <a:t>PE: recoiled protons -&gt; fast neutrons</a:t>
            </a:r>
          </a:p>
          <a:p>
            <a:pPr lvl="1"/>
            <a:endParaRPr lang="en-US" dirty="0"/>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8</a:t>
            </a:fld>
            <a:endParaRPr lang="en-US" dirty="0"/>
          </a:p>
        </p:txBody>
      </p:sp>
      <p:pic>
        <p:nvPicPr>
          <p:cNvPr id="7" name="Picture 17" descr="IMG_1191"/>
          <p:cNvPicPr>
            <a:picLocks noChangeAspect="1" noChangeArrowheads="1"/>
          </p:cNvPicPr>
          <p:nvPr/>
        </p:nvPicPr>
        <p:blipFill rotWithShape="1">
          <a:blip r:embed="rId2" cstate="print"/>
          <a:srcRect l="9449" r="52034"/>
          <a:stretch/>
        </p:blipFill>
        <p:spPr bwMode="auto">
          <a:xfrm>
            <a:off x="6069648" y="1420785"/>
            <a:ext cx="2519397" cy="4905766"/>
          </a:xfrm>
          <a:prstGeom prst="rect">
            <a:avLst/>
          </a:prstGeom>
          <a:ln>
            <a:noFill/>
          </a:ln>
          <a:effectLst>
            <a:softEdge rad="112500"/>
          </a:effectLst>
        </p:spPr>
      </p:pic>
      <p:grpSp>
        <p:nvGrpSpPr>
          <p:cNvPr id="8" name="Skupina 27"/>
          <p:cNvGrpSpPr>
            <a:grpSpLocks/>
          </p:cNvGrpSpPr>
          <p:nvPr/>
        </p:nvGrpSpPr>
        <p:grpSpPr bwMode="auto">
          <a:xfrm>
            <a:off x="1652746" y="3704398"/>
            <a:ext cx="2514600" cy="2514600"/>
            <a:chOff x="774648" y="3830643"/>
            <a:chExt cx="2514600" cy="2514600"/>
          </a:xfrm>
        </p:grpSpPr>
        <p:pic>
          <p:nvPicPr>
            <p:cNvPr id="9" name="Picture 3" descr="H:\_Utef\Prezentace a konference\2008 06 29 Vykydal - IWORID10, Helsinki (Talk)\Presentation\col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648" y="3830643"/>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ástupný symbol pro obsah 2" descr="Rectangle: Click to edit Master text styles&#10;Second level&#10;Third level&#10;Fourth level&#10;Fifth level"/>
            <p:cNvSpPr txBox="1">
              <a:spLocks/>
            </p:cNvSpPr>
            <p:nvPr/>
          </p:nvSpPr>
          <p:spPr bwMode="auto">
            <a:xfrm>
              <a:off x="2454223" y="4305305"/>
              <a:ext cx="401638" cy="246063"/>
            </a:xfrm>
            <a:prstGeom prst="rect">
              <a:avLst/>
            </a:prstGeom>
            <a:noFill/>
            <a:ln w="9525">
              <a:noFill/>
              <a:miter lim="800000"/>
              <a:headEnd/>
              <a:tailEnd/>
            </a:ln>
          </p:spPr>
          <p:txBody>
            <a:bodyPr lIns="0" tIns="0" rIns="0" bIns="0"/>
            <a:lstStyle/>
            <a:p>
              <a:pPr marL="342900" indent="-342900">
                <a:lnSpc>
                  <a:spcPct val="90000"/>
                </a:lnSpc>
                <a:spcBef>
                  <a:spcPct val="40000"/>
                </a:spcBef>
                <a:buClr>
                  <a:schemeClr val="hlink"/>
                </a:buClr>
                <a:buSzPct val="110000"/>
                <a:buFont typeface="Wingdings" pitchFamily="2" charset="2"/>
                <a:buNone/>
                <a:defRPr/>
              </a:pPr>
              <a:r>
                <a:rPr lang="cs-CZ" sz="1400" kern="0" dirty="0">
                  <a:latin typeface="+mn-lt"/>
                  <a:cs typeface="+mn-cs"/>
                </a:rPr>
                <a:t>PE</a:t>
              </a: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p:txBody>
        </p:sp>
        <p:sp>
          <p:nvSpPr>
            <p:cNvPr id="11" name="Zástupný symbol pro obsah 2" descr="Rectangle: Click to edit Master text styles&#10;Second level&#10;Third level&#10;Fourth level&#10;Fifth level"/>
            <p:cNvSpPr txBox="1">
              <a:spLocks/>
            </p:cNvSpPr>
            <p:nvPr/>
          </p:nvSpPr>
          <p:spPr bwMode="auto">
            <a:xfrm>
              <a:off x="2235148" y="5108580"/>
              <a:ext cx="739775" cy="246063"/>
            </a:xfrm>
            <a:prstGeom prst="rect">
              <a:avLst/>
            </a:prstGeom>
            <a:noFill/>
            <a:ln w="9525">
              <a:noFill/>
              <a:miter lim="800000"/>
              <a:headEnd/>
              <a:tailEnd/>
            </a:ln>
          </p:spPr>
          <p:txBody>
            <a:bodyPr lIns="0" tIns="0" rIns="0" bIns="0"/>
            <a:lstStyle/>
            <a:p>
              <a:pPr marL="342900" indent="-342900">
                <a:lnSpc>
                  <a:spcPct val="90000"/>
                </a:lnSpc>
                <a:spcBef>
                  <a:spcPct val="40000"/>
                </a:spcBef>
                <a:buClr>
                  <a:schemeClr val="hlink"/>
                </a:buClr>
                <a:buSzPct val="110000"/>
                <a:buFont typeface="Wingdings" pitchFamily="2" charset="2"/>
                <a:buNone/>
                <a:defRPr/>
              </a:pPr>
              <a:r>
                <a:rPr lang="cs-CZ" sz="1400" kern="0" dirty="0">
                  <a:solidFill>
                    <a:schemeClr val="bg1"/>
                  </a:solidFill>
                  <a:latin typeface="+mn-lt"/>
                  <a:cs typeface="+mn-cs"/>
                </a:rPr>
                <a:t>PE + </a:t>
              </a:r>
              <a:r>
                <a:rPr lang="cs-CZ" sz="1400" kern="0" dirty="0" err="1">
                  <a:solidFill>
                    <a:schemeClr val="bg1"/>
                  </a:solidFill>
                  <a:latin typeface="+mn-lt"/>
                  <a:cs typeface="+mn-cs"/>
                </a:rPr>
                <a:t>Al</a:t>
              </a:r>
              <a:endParaRPr lang="cs-CZ" sz="1400" kern="0" dirty="0">
                <a:solidFill>
                  <a:schemeClr val="bg1"/>
                </a:solidFill>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p:txBody>
        </p:sp>
        <p:sp>
          <p:nvSpPr>
            <p:cNvPr id="12" name="Zástupný symbol pro obsah 2" descr="Rectangle: Click to edit Master text styles&#10;Second level&#10;Third level&#10;Fourth level&#10;Fifth level"/>
            <p:cNvSpPr txBox="1">
              <a:spLocks/>
            </p:cNvSpPr>
            <p:nvPr/>
          </p:nvSpPr>
          <p:spPr bwMode="auto">
            <a:xfrm>
              <a:off x="1103261" y="5510218"/>
              <a:ext cx="400050" cy="244475"/>
            </a:xfrm>
            <a:prstGeom prst="rect">
              <a:avLst/>
            </a:prstGeom>
            <a:noFill/>
            <a:ln w="9525">
              <a:noFill/>
              <a:miter lim="800000"/>
              <a:headEnd/>
              <a:tailEnd/>
            </a:ln>
          </p:spPr>
          <p:txBody>
            <a:bodyPr lIns="0" tIns="0" rIns="0" bIns="0"/>
            <a:lstStyle/>
            <a:p>
              <a:pPr marL="342900" indent="-342900">
                <a:lnSpc>
                  <a:spcPct val="90000"/>
                </a:lnSpc>
                <a:spcBef>
                  <a:spcPct val="40000"/>
                </a:spcBef>
                <a:buClr>
                  <a:schemeClr val="hlink"/>
                </a:buClr>
                <a:buSzPct val="110000"/>
                <a:buFont typeface="Wingdings" pitchFamily="2" charset="2"/>
                <a:buNone/>
                <a:defRPr/>
              </a:pPr>
              <a:r>
                <a:rPr lang="cs-CZ" sz="1400" kern="0" dirty="0" err="1">
                  <a:solidFill>
                    <a:schemeClr val="bg1"/>
                  </a:solidFill>
                  <a:latin typeface="+mn-lt"/>
                  <a:cs typeface="+mn-cs"/>
                </a:rPr>
                <a:t>Al</a:t>
              </a:r>
              <a:endParaRPr lang="cs-CZ" sz="1400" kern="0" dirty="0">
                <a:solidFill>
                  <a:schemeClr val="bg1"/>
                </a:solidFill>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p:txBody>
        </p:sp>
        <p:sp>
          <p:nvSpPr>
            <p:cNvPr id="13" name="Zástupný symbol pro obsah 2" descr="Rectangle: Click to edit Master text styles&#10;Second level&#10;Third level&#10;Fourth level&#10;Fifth level"/>
            <p:cNvSpPr txBox="1">
              <a:spLocks/>
            </p:cNvSpPr>
            <p:nvPr/>
          </p:nvSpPr>
          <p:spPr bwMode="auto">
            <a:xfrm>
              <a:off x="1504898" y="6057905"/>
              <a:ext cx="1049338" cy="246063"/>
            </a:xfrm>
            <a:prstGeom prst="rect">
              <a:avLst/>
            </a:prstGeom>
            <a:noFill/>
            <a:ln w="9525">
              <a:noFill/>
              <a:miter lim="800000"/>
              <a:headEnd/>
              <a:tailEnd/>
            </a:ln>
          </p:spPr>
          <p:txBody>
            <a:bodyPr lIns="0" tIns="0" rIns="0" bIns="0"/>
            <a:lstStyle/>
            <a:p>
              <a:pPr marL="342900" indent="-342900">
                <a:lnSpc>
                  <a:spcPct val="90000"/>
                </a:lnSpc>
                <a:spcBef>
                  <a:spcPct val="40000"/>
                </a:spcBef>
                <a:buClr>
                  <a:schemeClr val="hlink"/>
                </a:buClr>
                <a:buSzPct val="110000"/>
                <a:buFont typeface="Wingdings" pitchFamily="2" charset="2"/>
                <a:buNone/>
                <a:defRPr/>
              </a:pPr>
              <a:r>
                <a:rPr lang="cs-CZ" sz="1400" kern="0" dirty="0" err="1">
                  <a:solidFill>
                    <a:schemeClr val="bg1"/>
                  </a:solidFill>
                  <a:latin typeface="+mn-lt"/>
                  <a:cs typeface="+mn-cs"/>
                </a:rPr>
                <a:t>Uncovered</a:t>
              </a:r>
              <a:endParaRPr lang="cs-CZ" sz="1400" kern="0" dirty="0">
                <a:solidFill>
                  <a:schemeClr val="bg1"/>
                </a:solidFill>
                <a:latin typeface="+mn-lt"/>
                <a:cs typeface="+mn-cs"/>
              </a:endParaRPr>
            </a:p>
          </p:txBody>
        </p:sp>
        <p:sp>
          <p:nvSpPr>
            <p:cNvPr id="14" name="Zástupný symbol pro obsah 2" descr="Rectangle: Click to edit Master text styles&#10;Second level&#10;Third level&#10;Fourth level&#10;Fifth level"/>
            <p:cNvSpPr txBox="1">
              <a:spLocks/>
            </p:cNvSpPr>
            <p:nvPr/>
          </p:nvSpPr>
          <p:spPr bwMode="auto">
            <a:xfrm>
              <a:off x="957211" y="4268793"/>
              <a:ext cx="369887" cy="244475"/>
            </a:xfrm>
            <a:prstGeom prst="rect">
              <a:avLst/>
            </a:prstGeom>
            <a:noFill/>
            <a:ln w="9525">
              <a:noFill/>
              <a:miter lim="800000"/>
              <a:headEnd/>
              <a:tailEnd/>
            </a:ln>
          </p:spPr>
          <p:txBody>
            <a:bodyPr lIns="0" tIns="0" rIns="0" bIns="0"/>
            <a:lstStyle/>
            <a:p>
              <a:pPr marL="342900" indent="-342900">
                <a:lnSpc>
                  <a:spcPct val="90000"/>
                </a:lnSpc>
                <a:spcBef>
                  <a:spcPct val="40000"/>
                </a:spcBef>
                <a:buClr>
                  <a:schemeClr val="hlink"/>
                </a:buClr>
                <a:buSzPct val="110000"/>
                <a:buFont typeface="Wingdings" pitchFamily="2" charset="2"/>
                <a:buNone/>
                <a:defRPr/>
              </a:pPr>
              <a:r>
                <a:rPr lang="cs-CZ" sz="1400" kern="0" dirty="0" err="1">
                  <a:solidFill>
                    <a:schemeClr val="bg1"/>
                  </a:solidFill>
                  <a:latin typeface="+mn-lt"/>
                  <a:cs typeface="+mn-cs"/>
                </a:rPr>
                <a:t>LiF</a:t>
              </a:r>
              <a:endParaRPr lang="cs-CZ" sz="1400" kern="0" dirty="0">
                <a:solidFill>
                  <a:schemeClr val="bg1"/>
                </a:solidFill>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a:p>
              <a:pPr marL="342900" indent="-342900">
                <a:lnSpc>
                  <a:spcPct val="90000"/>
                </a:lnSpc>
                <a:spcBef>
                  <a:spcPct val="40000"/>
                </a:spcBef>
                <a:buClr>
                  <a:schemeClr val="hlink"/>
                </a:buClr>
                <a:buSzPct val="110000"/>
                <a:buFont typeface="Wingdings" pitchFamily="2" charset="2"/>
                <a:buBlip>
                  <a:blip r:embed="rId4"/>
                </a:buBlip>
                <a:defRPr/>
              </a:pPr>
              <a:endParaRPr lang="cs-CZ" sz="1400" kern="0" dirty="0">
                <a:latin typeface="+mn-lt"/>
                <a:cs typeface="+mn-cs"/>
              </a:endParaRPr>
            </a:p>
          </p:txBody>
        </p:sp>
      </p:grpSp>
    </p:spTree>
    <p:extLst>
      <p:ext uri="{BB962C8B-B14F-4D97-AF65-F5344CB8AC3E}">
        <p14:creationId xmlns:p14="http://schemas.microsoft.com/office/powerpoint/2010/main" val="1466563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52" y="2513338"/>
            <a:ext cx="7513697" cy="3960000"/>
          </a:xfrm>
          <a:prstGeom prst="rect">
            <a:avLst/>
          </a:prstGeom>
        </p:spPr>
      </p:pic>
      <p:sp>
        <p:nvSpPr>
          <p:cNvPr id="2" name="Title 1"/>
          <p:cNvSpPr>
            <a:spLocks noGrp="1"/>
          </p:cNvSpPr>
          <p:nvPr>
            <p:ph type="title"/>
          </p:nvPr>
        </p:nvSpPr>
        <p:spPr/>
        <p:txBody>
          <a:bodyPr/>
          <a:lstStyle/>
          <a:p>
            <a:r>
              <a:rPr lang="de-DE" dirty="0" smtClean="0"/>
              <a:t>Studies on activation in the ATLAS cavern</a:t>
            </a:r>
            <a:endParaRPr lang="en-US" dirty="0"/>
          </a:p>
        </p:txBody>
      </p:sp>
      <p:sp>
        <p:nvSpPr>
          <p:cNvPr id="3" name="Text Placeholder 2"/>
          <p:cNvSpPr>
            <a:spLocks noGrp="1"/>
          </p:cNvSpPr>
          <p:nvPr>
            <p:ph type="body" sz="quarter" idx="10"/>
          </p:nvPr>
        </p:nvSpPr>
        <p:spPr/>
        <p:txBody>
          <a:bodyPr/>
          <a:lstStyle/>
          <a:p>
            <a:r>
              <a:rPr lang="de-DE" sz="1800" dirty="0" smtClean="0"/>
              <a:t>Activation of surrounding material during collisions in the ATLAS detector</a:t>
            </a:r>
          </a:p>
          <a:p>
            <a:pPr lvl="1"/>
            <a:r>
              <a:rPr lang="de-DE" sz="1600" dirty="0" smtClean="0"/>
              <a:t>Luminosity monitoring with MPX devices: Background contribution</a:t>
            </a:r>
          </a:p>
          <a:p>
            <a:pPr lvl="1"/>
            <a:r>
              <a:rPr lang="de-DE" sz="1600" dirty="0" smtClean="0">
                <a:solidFill>
                  <a:srgbClr val="FF0000"/>
                </a:solidFill>
              </a:rPr>
              <a:t>Dosimetric aspect: What is the time dependency of the equivalent dose rate after the collisions? </a:t>
            </a:r>
            <a:endParaRPr lang="en-US" sz="1600" dirty="0">
              <a:solidFill>
                <a:srgbClr val="FF0000"/>
              </a:solidFill>
            </a:endParaRPr>
          </a:p>
        </p:txBody>
      </p:sp>
      <p:sp>
        <p:nvSpPr>
          <p:cNvPr id="4" name="Date Placeholder 3"/>
          <p:cNvSpPr>
            <a:spLocks noGrp="1"/>
          </p:cNvSpPr>
          <p:nvPr>
            <p:ph type="dt" sz="half" idx="11"/>
          </p:nvPr>
        </p:nvSpPr>
        <p:spPr/>
        <p:txBody>
          <a:bodyPr/>
          <a:lstStyle/>
          <a:p>
            <a:pPr>
              <a:defRPr/>
            </a:pPr>
            <a:r>
              <a:rPr lang="en-US" smtClean="0"/>
              <a:t>11/20/2012</a:t>
            </a:r>
            <a:endParaRPr lang="en-US" dirty="0"/>
          </a:p>
        </p:txBody>
      </p:sp>
      <p:sp>
        <p:nvSpPr>
          <p:cNvPr id="5" name="Footer Placeholder 4"/>
          <p:cNvSpPr>
            <a:spLocks noGrp="1"/>
          </p:cNvSpPr>
          <p:nvPr>
            <p:ph type="ftr" sz="quarter" idx="12"/>
          </p:nvPr>
        </p:nvSpPr>
        <p:spPr/>
        <p:txBody>
          <a:bodyPr/>
          <a:lstStyle/>
          <a:p>
            <a:pPr>
              <a:defRPr/>
            </a:pPr>
            <a:r>
              <a:rPr lang="en-US" smtClean="0"/>
              <a:t>Benedikt Bergmann - ARDENT workshop</a:t>
            </a:r>
            <a:endParaRPr lang="en-US" dirty="0"/>
          </a:p>
        </p:txBody>
      </p:sp>
      <p:sp>
        <p:nvSpPr>
          <p:cNvPr id="6" name="Slide Number Placeholder 5"/>
          <p:cNvSpPr>
            <a:spLocks noGrp="1"/>
          </p:cNvSpPr>
          <p:nvPr>
            <p:ph type="sldNum" sz="quarter" idx="13"/>
          </p:nvPr>
        </p:nvSpPr>
        <p:spPr/>
        <p:txBody>
          <a:bodyPr/>
          <a:lstStyle/>
          <a:p>
            <a:pPr>
              <a:defRPr/>
            </a:pPr>
            <a:fld id="{AB4BB980-9567-45AE-AEC9-23E23BF1523A}" type="slidenum">
              <a:rPr lang="en-US" smtClean="0"/>
              <a:pPr>
                <a:defRPr/>
              </a:pPr>
              <a:t>9</a:t>
            </a:fld>
            <a:endParaRPr lang="en-US" dirty="0"/>
          </a:p>
        </p:txBody>
      </p:sp>
      <p:cxnSp>
        <p:nvCxnSpPr>
          <p:cNvPr id="9" name="Straight Arrow Connector 8"/>
          <p:cNvCxnSpPr/>
          <p:nvPr/>
        </p:nvCxnSpPr>
        <p:spPr bwMode="auto">
          <a:xfrm flipH="1">
            <a:off x="2472744" y="3168203"/>
            <a:ext cx="309093" cy="43788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a:off x="1970460" y="2859109"/>
            <a:ext cx="1957593" cy="338554"/>
          </a:xfrm>
          <a:prstGeom prst="rect">
            <a:avLst/>
          </a:prstGeom>
          <a:noFill/>
        </p:spPr>
        <p:txBody>
          <a:bodyPr wrap="square" rtlCol="0">
            <a:spAutoFit/>
          </a:bodyPr>
          <a:lstStyle/>
          <a:p>
            <a:r>
              <a:rPr lang="de-DE" sz="1600" dirty="0"/>
              <a:t>c</a:t>
            </a:r>
            <a:r>
              <a:rPr lang="de-DE" sz="1600" dirty="0" smtClean="0"/>
              <a:t>ollision region</a:t>
            </a:r>
            <a:endParaRPr lang="en-US" sz="1600" dirty="0"/>
          </a:p>
        </p:txBody>
      </p:sp>
      <p:sp>
        <p:nvSpPr>
          <p:cNvPr id="11" name="Oval 10"/>
          <p:cNvSpPr/>
          <p:nvPr/>
        </p:nvSpPr>
        <p:spPr bwMode="auto">
          <a:xfrm>
            <a:off x="5653824" y="5782614"/>
            <a:ext cx="785611" cy="515155"/>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12" name="TextBox 11"/>
          <p:cNvSpPr txBox="1"/>
          <p:nvPr/>
        </p:nvSpPr>
        <p:spPr>
          <a:xfrm>
            <a:off x="5872764" y="5320949"/>
            <a:ext cx="251138" cy="461665"/>
          </a:xfrm>
          <a:prstGeom prst="rect">
            <a:avLst/>
          </a:prstGeom>
          <a:noFill/>
        </p:spPr>
        <p:txBody>
          <a:bodyPr wrap="square" rtlCol="0">
            <a:spAutoFit/>
          </a:bodyPr>
          <a:lstStyle/>
          <a:p>
            <a:r>
              <a:rPr lang="de-DE"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2360155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AP CTU">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
      </a:majorFont>
      <a:minorFont>
        <a:latin typeface="Tahoma"/>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utef</Template>
  <TotalTime>0</TotalTime>
  <Words>734</Words>
  <Application>Microsoft Office PowerPoint</Application>
  <PresentationFormat>On-screen Show (4:3)</PresentationFormat>
  <Paragraphs>170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IEAP CTU</vt:lpstr>
      <vt:lpstr>Introductory presentation</vt:lpstr>
      <vt:lpstr>General information</vt:lpstr>
      <vt:lpstr>Scientific Career</vt:lpstr>
      <vt:lpstr>Double vacancy production in EC of Fe-55</vt:lpstr>
      <vt:lpstr>Results</vt:lpstr>
      <vt:lpstr>ARDENT: Optimization of mixed field data evaluation</vt:lpstr>
      <vt:lpstr>ATLAS – MPX positions</vt:lpstr>
      <vt:lpstr>Neutron detection</vt:lpstr>
      <vt:lpstr>Studies on activation in the ATLAS cavern</vt:lpstr>
      <vt:lpstr>Modelling the decay of activation products (mpx01)</vt:lpstr>
      <vt:lpstr>Next steps</vt:lpstr>
      <vt:lpstr>ATLAS upgrate: Measurement at Czech Metrological Institute</vt:lpstr>
      <vt:lpstr>Comparison: MPX vs. TPX</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juhe</dc:creator>
  <cp:lastModifiedBy>Rollet Sofia</cp:lastModifiedBy>
  <cp:revision>898</cp:revision>
  <cp:lastPrinted>1601-01-01T00:00:00Z</cp:lastPrinted>
  <dcterms:created xsi:type="dcterms:W3CDTF">2004-01-26T11:16:14Z</dcterms:created>
  <dcterms:modified xsi:type="dcterms:W3CDTF">2012-11-19T15:40:42Z</dcterms:modified>
</cp:coreProperties>
</file>