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3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5" r:id="rId3"/>
    <p:sldId id="268" r:id="rId4"/>
    <p:sldId id="282" r:id="rId5"/>
    <p:sldId id="283" r:id="rId6"/>
    <p:sldId id="285" r:id="rId7"/>
    <p:sldId id="266" r:id="rId8"/>
    <p:sldId id="264" r:id="rId9"/>
    <p:sldId id="265" r:id="rId10"/>
    <p:sldId id="273" r:id="rId11"/>
    <p:sldId id="274" r:id="rId12"/>
    <p:sldId id="275" r:id="rId13"/>
    <p:sldId id="276" r:id="rId14"/>
    <p:sldId id="277" r:id="rId15"/>
    <p:sldId id="297" r:id="rId16"/>
    <p:sldId id="288" r:id="rId17"/>
    <p:sldId id="289" r:id="rId18"/>
    <p:sldId id="270" r:id="rId19"/>
    <p:sldId id="291" r:id="rId20"/>
    <p:sldId id="293" r:id="rId21"/>
    <p:sldId id="286" r:id="rId22"/>
    <p:sldId id="296" r:id="rId23"/>
    <p:sldId id="294" r:id="rId2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1pPr>
    <a:lvl2pPr marL="4572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2pPr>
    <a:lvl3pPr marL="9144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3pPr>
    <a:lvl4pPr marL="1371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4pPr>
    <a:lvl5pPr marL="18288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FF9900"/>
    <a:srgbClr val="FFFF00"/>
    <a:srgbClr val="D60093"/>
    <a:srgbClr val="408000"/>
    <a:srgbClr val="008000"/>
    <a:srgbClr val="FF0000"/>
    <a:srgbClr val="5B19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2" autoAdjust="0"/>
    <p:restoredTop sz="95725" autoAdjust="0"/>
  </p:normalViewPr>
  <p:slideViewPr>
    <p:cSldViewPr snapToGrid="0">
      <p:cViewPr>
        <p:scale>
          <a:sx n="120" d="100"/>
          <a:sy n="120" d="100"/>
        </p:scale>
        <p:origin x="-72" y="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42218944" y="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200">
                <a:solidFill>
                  <a:srgbClr val="000000"/>
                </a:solidFill>
              </a:defRPr>
            </a:lvl1pPr>
          </a:lstStyle>
          <a:p>
            <a:fld id="{D6EC5E98-97A8-8441-A72B-2E562A35D7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60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AU"/>
          </a:p>
        </p:txBody>
      </p:sp>
      <p:sp>
        <p:nvSpPr>
          <p:cNvPr id="12291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AU"/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AU"/>
          </a:p>
        </p:txBody>
      </p:sp>
      <p:sp>
        <p:nvSpPr>
          <p:cNvPr id="3891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-4518025"/>
            <a:ext cx="0" cy="1042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51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025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AU"/>
          </a:p>
        </p:txBody>
      </p:sp>
      <p:sp>
        <p:nvSpPr>
          <p:cNvPr id="39939" name="Rectangle 1026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5632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/>
            <a:fld id="{EC64BFBA-FE0F-074C-B160-2432385897E0}" type="slidenum">
              <a:rPr lang="en-AU" sz="1200">
                <a:solidFill>
                  <a:schemeClr val="tx1"/>
                </a:solidFill>
                <a:cs typeface="ＭＳ Ｐゴシック" charset="0"/>
              </a:rPr>
              <a:pPr algn="r" defTabSz="914400"/>
              <a:t>19</a:t>
            </a:fld>
            <a:endParaRPr lang="en-AU" sz="1200">
              <a:solidFill>
                <a:schemeClr val="tx1"/>
              </a:solidFill>
              <a:cs typeface="ＭＳ Ｐゴシック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defTabSz="914400"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/>
            <a:fld id="{AFD6376F-999A-5345-9432-4B44FFDE3ACA}" type="slidenum">
              <a:rPr lang="en-AU" sz="1200">
                <a:solidFill>
                  <a:schemeClr val="tx1"/>
                </a:solidFill>
                <a:cs typeface="ＭＳ Ｐゴシック" charset="0"/>
              </a:rPr>
              <a:pPr algn="r" defTabSz="914400"/>
              <a:t>20</a:t>
            </a:fld>
            <a:endParaRPr lang="en-AU" sz="1200">
              <a:solidFill>
                <a:schemeClr val="tx1"/>
              </a:solidFill>
              <a:cs typeface="ＭＳ Ｐゴシック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defTabSz="914400"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/>
            <a:fld id="{BA627D7F-680D-0844-A27B-FAC9B6ED1B19}" type="slidenum">
              <a:rPr lang="en-AU" sz="1200">
                <a:solidFill>
                  <a:schemeClr val="tx1"/>
                </a:solidFill>
                <a:cs typeface="ＭＳ Ｐゴシック" charset="0"/>
              </a:rPr>
              <a:pPr algn="r" defTabSz="914400"/>
              <a:t>23</a:t>
            </a:fld>
            <a:endParaRPr lang="en-AU" sz="1200">
              <a:solidFill>
                <a:schemeClr val="tx1"/>
              </a:solidFill>
              <a:cs typeface="ＭＳ Ｐゴシック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defTabSz="914400"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4301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5017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5120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6946900" y="-4518025"/>
            <a:ext cx="13893800" cy="10420350"/>
          </a:xfrm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>
              <a:solidFill>
                <a:srgbClr val="FFFFFF"/>
              </a:solidFill>
              <a:latin typeface="Lucida Sans Unicode" charset="0"/>
              <a:ea typeface="ＭＳ Ｐゴシック" charset="0"/>
              <a:cs typeface="Arial" charset="0"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AU">
                <a:ea typeface="+mn-ea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endParaRPr lang="en-US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8" descr="CMRP logo_cmyk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900" y="360363"/>
            <a:ext cx="1889125" cy="163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 descr="uow logo high re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425" y="4311650"/>
            <a:ext cx="23876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024008"/>
            <a:ext cx="7772400" cy="1558353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672717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4F464F-ED64-3749-B2AF-A599D1778750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AE7E9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7E56E-C7EE-A245-B4CE-379C96A5D4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364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CD7840-5652-6742-A75A-2BB6182DCF8F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C6D21-BC88-554D-9B20-C0A7DF150D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92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3B0834-BC81-704A-9598-D1F254672D11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7A4FA-F320-4A41-AA0E-718100C099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6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7988" y="6408738"/>
            <a:ext cx="1101725" cy="365125"/>
          </a:xfrm>
        </p:spPr>
        <p:txBody>
          <a:bodyPr/>
          <a:lstStyle>
            <a:lvl1pPr>
              <a:defRPr/>
            </a:lvl1pPr>
          </a:lstStyle>
          <a:p>
            <a:fld id="{9589415D-F9BC-F149-BEDE-96B872FDC966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  <a:extLst/>
          </a:lstStyle>
          <a:p>
            <a:pPr>
              <a:defRPr/>
            </a:pPr>
            <a:r>
              <a:rPr lang="en-US"/>
              <a:t>[Presenter]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78763" y="6408738"/>
            <a:ext cx="403225" cy="365125"/>
          </a:xfrm>
        </p:spPr>
        <p:txBody>
          <a:bodyPr/>
          <a:lstStyle>
            <a:lvl1pPr>
              <a:defRPr/>
            </a:lvl1pPr>
          </a:lstStyle>
          <a:p>
            <a:fld id="{25030769-5B73-2A42-89E1-51DEC2779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51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4E0B3A"/>
              </a:gs>
              <a:gs pos="72000">
                <a:srgbClr val="7F5770"/>
              </a:gs>
              <a:gs pos="100000">
                <a:srgbClr val="9C8593"/>
              </a:gs>
            </a:gsLst>
            <a:lin ang="16200000"/>
          </a:gradFill>
          <a:ln w="3175" cap="rnd" algn="ctr">
            <a:solidFill>
              <a:srgbClr val="410F32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999"/>
              </a:srgbClr>
            </a:outerShdw>
          </a:effectLst>
        </p:spPr>
        <p:txBody>
          <a:bodyPr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4E0B3A"/>
              </a:gs>
              <a:gs pos="72000">
                <a:srgbClr val="7F5770"/>
              </a:gs>
              <a:gs pos="100000">
                <a:srgbClr val="9C8593"/>
              </a:gs>
            </a:gsLst>
            <a:lin ang="16200000"/>
          </a:gradFill>
          <a:ln w="3175" cap="rnd" algn="ctr">
            <a:solidFill>
              <a:srgbClr val="410F32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999"/>
              </a:srgbClr>
            </a:outerShdw>
          </a:effectLst>
        </p:spPr>
        <p:txBody>
          <a:bodyPr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5633B9-56FD-DC42-8742-DAEC0CEBA37C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6BD6A-80C9-084B-A94E-8057798A83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657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A5DF28-3C44-8744-971F-5595FBBE4405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6B778-B947-7C42-8171-B10E58D71D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639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BD586A-AE0E-694D-BF5C-ECCC4828F668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BDE2E-D20A-DC49-942B-64E500B28E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303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85D2DF-20DD-7942-B333-262533BF1D7D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6C445-CC44-F545-B380-E399AA34AA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356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D2AEBC-6723-0748-982D-31D9CDF831BD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C348C-8DC1-4747-B029-A8207AB798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01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516E9-F976-8B4A-A6E0-5DD8856E929F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3B31E-BF0A-7F47-A5A3-26C6D15B2D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994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ea typeface="+mn-ea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AU">
              <a:ea typeface="+mn-ea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>
              <a:solidFill>
                <a:srgbClr val="FFFFFF"/>
              </a:solidFill>
              <a:latin typeface="Lucida Sans Unicode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4E0B3A"/>
              </a:gs>
              <a:gs pos="72000">
                <a:srgbClr val="7F5770"/>
              </a:gs>
              <a:gs pos="100000">
                <a:srgbClr val="9C8593"/>
              </a:gs>
            </a:gsLst>
            <a:lin ang="16200000"/>
          </a:gradFill>
          <a:ln w="3175" cap="rnd" algn="ctr">
            <a:solidFill>
              <a:srgbClr val="410F32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999"/>
              </a:srgbClr>
            </a:outerShdw>
          </a:effectLst>
        </p:spPr>
        <p:txBody>
          <a:bodyPr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4E0B3A"/>
              </a:gs>
              <a:gs pos="72000">
                <a:srgbClr val="7F5770"/>
              </a:gs>
              <a:gs pos="100000">
                <a:srgbClr val="9C8593"/>
              </a:gs>
            </a:gsLst>
            <a:lin ang="16200000"/>
          </a:gradFill>
          <a:ln w="3175" cap="rnd" algn="ctr">
            <a:solidFill>
              <a:srgbClr val="410F32"/>
            </a:solidFill>
            <a:miter lim="800000"/>
            <a:headEnd/>
            <a:tailEnd/>
          </a:ln>
          <a:effectLst>
            <a:outerShdw dist="25400" dir="5400000" rotWithShape="0">
              <a:srgbClr val="808080">
                <a:alpha val="45999"/>
              </a:srgbClr>
            </a:outerShdw>
          </a:effectLst>
        </p:spPr>
        <p:txBody>
          <a:bodyPr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en-US">
              <a:solidFill>
                <a:srgbClr val="FFFFFF"/>
              </a:solidFill>
              <a:latin typeface="Lucida Sans Unico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39C96E-D0EB-2F47-A837-DEE130A77B4C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C500F-B28F-CA40-950C-4624332447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257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2" descr="CMRP logo_cmyk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6059488"/>
            <a:ext cx="860425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-11113" y="6016625"/>
            <a:ext cx="6010276" cy="862013"/>
            <a:chOff x="-9237" y="5787738"/>
            <a:chExt cx="5449134" cy="1084723"/>
          </a:xfrm>
        </p:grpSpPr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98831" y="5945553"/>
              <a:ext cx="4941066" cy="920915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485878" y="5939559"/>
              <a:ext cx="3690327" cy="932902"/>
            </a:xfrm>
            <a:custGeom>
              <a:avLst/>
              <a:gdLst>
                <a:gd name="T0" fmla="*/ 0 w 5591"/>
                <a:gd name="T1" fmla="*/ 0 h 588"/>
                <a:gd name="T2" fmla="*/ 5760 w 5591"/>
                <a:gd name="T3" fmla="*/ 0 h 588"/>
                <a:gd name="T4" fmla="*/ 5760 w 5591"/>
                <a:gd name="T5" fmla="*/ 528 h 588"/>
                <a:gd name="T6" fmla="*/ 48 w 5591"/>
                <a:gd name="T7" fmla="*/ 0 h 5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91"/>
                <a:gd name="T13" fmla="*/ 0 h 588"/>
                <a:gd name="T14" fmla="*/ 5591 w 5591"/>
                <a:gd name="T15" fmla="*/ 588 h 5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AU">
                <a:ea typeface="+mn-ea"/>
              </a:endParaRPr>
            </a:p>
          </p:txBody>
        </p:sp>
        <p:sp>
          <p:nvSpPr>
            <p:cNvPr id="14" name="Right Triangle 13"/>
            <p:cNvSpPr>
              <a:spLocks/>
            </p:cNvSpPr>
            <p:nvPr/>
          </p:nvSpPr>
          <p:spPr bwMode="auto">
            <a:xfrm>
              <a:off x="-6042" y="5791253"/>
              <a:ext cx="3402314" cy="1080868"/>
            </a:xfrm>
            <a:prstGeom prst="rtTriangle">
              <a:avLst/>
            </a:prstGeom>
            <a:blipFill>
              <a:blip r:embed="rId14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endParaRPr lang="en-US">
                <a:solidFill>
                  <a:srgbClr val="FFFFFF"/>
                </a:solidFill>
                <a:latin typeface="Lucida Sans Unicode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fld id="{00A1975F-77AD-E44F-9471-2EFAF589487C}" type="datetimeFigureOut">
              <a:rPr lang="en-US"/>
              <a:pPr/>
              <a:t>11/19/2012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fld id="{DC927242-AAB3-0541-969A-9C3B4495EF7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4105" name="Picture 23" descr="uow logo high res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6513513"/>
            <a:ext cx="194310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12" r:id="rId7"/>
    <p:sldLayoutId id="2147483721" r:id="rId8"/>
    <p:sldLayoutId id="2147483722" r:id="rId9"/>
    <p:sldLayoutId id="2147483713" r:id="rId10"/>
    <p:sldLayoutId id="214748371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2.jpe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tiff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40418" y="3685642"/>
            <a:ext cx="6919383" cy="525401"/>
          </a:xfrm>
        </p:spPr>
        <p:txBody>
          <a:bodyPr wrap="square" lIns="90000" tIns="46800" rIns="90000" bIns="46800">
            <a:spAutoFit/>
          </a:bodyPr>
          <a:lstStyle/>
          <a:p>
            <a:pPr marR="0" eaLnBrk="1" hangingPunct="1">
              <a:spcBef>
                <a:spcPct val="0"/>
              </a:spcBef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dirty="0" smtClean="0">
                <a:latin typeface="Lucida Sans Unicode" charset="0"/>
              </a:rPr>
              <a:t>Joseph Bucci</a:t>
            </a:r>
            <a:r>
              <a:rPr lang="en-GB" sz="1400" baseline="30000" dirty="0" smtClean="0">
                <a:latin typeface="Lucida Sans Unicode" charset="0"/>
              </a:rPr>
              <a:t>3</a:t>
            </a:r>
            <a:r>
              <a:rPr lang="en-GB" sz="1400" dirty="0" smtClean="0">
                <a:latin typeface="Lucida Sans Unicode" charset="0"/>
              </a:rPr>
              <a:t>, Michael Lerch</a:t>
            </a:r>
            <a:r>
              <a:rPr lang="en-GB" sz="1400" baseline="30000" dirty="0" smtClean="0">
                <a:latin typeface="Lucida Sans Unicode" charset="0"/>
              </a:rPr>
              <a:t>1</a:t>
            </a:r>
            <a:r>
              <a:rPr lang="en-GB" sz="1400" dirty="0" smtClean="0">
                <a:latin typeface="Lucida Sans Unicode" charset="0"/>
              </a:rPr>
              <a:t>, Jan Jakubek</a:t>
            </a:r>
            <a:r>
              <a:rPr lang="en-GB" sz="1400" baseline="30000" dirty="0" smtClean="0">
                <a:latin typeface="Lucida Sans Unicode" charset="0"/>
              </a:rPr>
              <a:t>3</a:t>
            </a:r>
            <a:r>
              <a:rPr lang="en-GB" sz="1400" dirty="0" smtClean="0">
                <a:latin typeface="Lucida Sans Unicode" charset="0"/>
              </a:rPr>
              <a:t>, Steven Meikle</a:t>
            </a:r>
            <a:r>
              <a:rPr lang="en-GB" sz="1400" baseline="30000" dirty="0" smtClean="0">
                <a:latin typeface="Lucida Sans Unicode" charset="0"/>
              </a:rPr>
              <a:t>4</a:t>
            </a:r>
            <a:r>
              <a:rPr lang="en-GB" sz="1400" dirty="0" smtClean="0">
                <a:latin typeface="Lucida Sans Unicode" charset="0"/>
              </a:rPr>
              <a:t>, Marco Petasecca</a:t>
            </a:r>
            <a:r>
              <a:rPr lang="en-GB" sz="1400" baseline="30000" dirty="0">
                <a:latin typeface="Lucida Sans Unicode" charset="0"/>
              </a:rPr>
              <a:t>1</a:t>
            </a:r>
            <a:r>
              <a:rPr lang="en-GB" sz="1400" dirty="0" smtClean="0">
                <a:latin typeface="Lucida Sans Unicode" charset="0"/>
              </a:rPr>
              <a:t>, </a:t>
            </a:r>
            <a:r>
              <a:rPr lang="en-GB" sz="1400" dirty="0" err="1" smtClean="0">
                <a:latin typeface="Lucida Sans Unicode" charset="0"/>
              </a:rPr>
              <a:t>Mitra</a:t>
            </a:r>
            <a:r>
              <a:rPr lang="en-GB" sz="1400" dirty="0" smtClean="0">
                <a:latin typeface="Lucida Sans Unicode" charset="0"/>
              </a:rPr>
              <a:t> Safavi-Naeni</a:t>
            </a:r>
            <a:r>
              <a:rPr lang="en-GB" sz="1400" baseline="30000" dirty="0">
                <a:latin typeface="Lucida Sans Unicode" charset="0"/>
              </a:rPr>
              <a:t>1</a:t>
            </a:r>
            <a:r>
              <a:rPr lang="en-GB" sz="1400" dirty="0" smtClean="0">
                <a:latin typeface="Lucida Sans Unicode" charset="0"/>
              </a:rPr>
              <a:t>, Marco Zaider</a:t>
            </a:r>
            <a:r>
              <a:rPr lang="en-GB" sz="1400" baseline="30000" dirty="0" smtClean="0">
                <a:latin typeface="Lucida Sans Unicode" charset="0"/>
              </a:rPr>
              <a:t>5</a:t>
            </a:r>
            <a:r>
              <a:rPr lang="en-GB" sz="1400" dirty="0" smtClean="0">
                <a:latin typeface="Lucida Sans Unicode" charset="0"/>
              </a:rPr>
              <a:t>, Anatoly Rozenfeld</a:t>
            </a:r>
            <a:r>
              <a:rPr lang="en-GB" sz="1400" baseline="30000" dirty="0" smtClean="0">
                <a:latin typeface="Lucida Sans Unicode" charset="0"/>
              </a:rPr>
              <a:t>1</a:t>
            </a:r>
            <a:endParaRPr lang="en-GB" sz="1400" dirty="0">
              <a:latin typeface="Lucida Sans Unicode" charset="0"/>
            </a:endParaRPr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173566" y="2243138"/>
            <a:ext cx="88296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4400" dirty="0" smtClean="0">
                <a:solidFill>
                  <a:srgbClr val="333333"/>
                </a:solidFill>
              </a:rPr>
              <a:t>1</a:t>
            </a:r>
            <a:r>
              <a:rPr lang="en-AU" sz="4400" baseline="30000" dirty="0" smtClean="0">
                <a:solidFill>
                  <a:srgbClr val="333333"/>
                </a:solidFill>
              </a:rPr>
              <a:t>st</a:t>
            </a:r>
            <a:r>
              <a:rPr lang="en-AU" sz="4400" dirty="0" smtClean="0">
                <a:solidFill>
                  <a:srgbClr val="333333"/>
                </a:solidFill>
              </a:rPr>
              <a:t> Annual ARDENT Workshop: ESR Presentation by Kevin Loo</a:t>
            </a:r>
            <a:endParaRPr lang="en-AU" sz="4400" dirty="0">
              <a:solidFill>
                <a:srgbClr val="333333"/>
              </a:solidFill>
            </a:endParaRPr>
          </a:p>
        </p:txBody>
      </p:sp>
      <p:sp>
        <p:nvSpPr>
          <p:cNvPr id="13318" name="Text Box 11"/>
          <p:cNvSpPr txBox="1">
            <a:spLocks noChangeArrowheads="1"/>
          </p:cNvSpPr>
          <p:nvPr/>
        </p:nvSpPr>
        <p:spPr bwMode="auto">
          <a:xfrm>
            <a:off x="-12700" y="6413500"/>
            <a:ext cx="8501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>
                <a:solidFill>
                  <a:srgbClr val="CCCCCC"/>
                </a:solidFill>
              </a:rPr>
              <a:t>[1] CMRP, University of Wollongong, [2] St George Cancer Care Centre, Kogarah, [3] </a:t>
            </a:r>
            <a:r>
              <a:rPr lang="en-AU" sz="1200" dirty="0">
                <a:solidFill>
                  <a:srgbClr val="CCCCCC"/>
                </a:solidFill>
                <a:latin typeface="Helvetica" charset="0"/>
              </a:rPr>
              <a:t>Institute of Experimental and Applied Physics, Prague, [4] BMRI, University of Sydney, [5] Memorial Sloan-Kettering Cancer Centre, New York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smtClean="0">
                <a:effectLst/>
                <a:ea typeface="+mj-ea"/>
              </a:rPr>
              <a:t>Seed Images</a:t>
            </a:r>
          </a:p>
        </p:txBody>
      </p:sp>
      <p:sp>
        <p:nvSpPr>
          <p:cNvPr id="126000" name="Rectangle 48"/>
          <p:cNvSpPr>
            <a:spLocks noChangeArrowheads="1"/>
          </p:cNvSpPr>
          <p:nvPr/>
        </p:nvSpPr>
        <p:spPr bwMode="auto">
          <a:xfrm>
            <a:off x="644525" y="4646613"/>
            <a:ext cx="2900363" cy="9525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126001" name="Rectangle 49"/>
          <p:cNvSpPr>
            <a:spLocks noChangeArrowheads="1"/>
          </p:cNvSpPr>
          <p:nvPr/>
        </p:nvSpPr>
        <p:spPr bwMode="auto">
          <a:xfrm>
            <a:off x="2065338" y="4637088"/>
            <a:ext cx="77787" cy="114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26003" name="Rectangle 51"/>
          <p:cNvSpPr>
            <a:spLocks noChangeArrowheads="1"/>
          </p:cNvSpPr>
          <p:nvPr/>
        </p:nvSpPr>
        <p:spPr bwMode="auto">
          <a:xfrm>
            <a:off x="1816100" y="4953000"/>
            <a:ext cx="633413" cy="53975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804863" y="4064000"/>
            <a:ext cx="2554287" cy="300038"/>
            <a:chOff x="500" y="2560"/>
            <a:chExt cx="1609" cy="189"/>
          </a:xfrm>
        </p:grpSpPr>
        <p:sp>
          <p:nvSpPr>
            <p:cNvPr id="22587" name="Oval 65"/>
            <p:cNvSpPr>
              <a:spLocks noChangeArrowheads="1"/>
            </p:cNvSpPr>
            <p:nvPr/>
          </p:nvSpPr>
          <p:spPr bwMode="auto">
            <a:xfrm>
              <a:off x="500" y="2560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2588" name="Oval 67"/>
            <p:cNvSpPr>
              <a:spLocks noChangeArrowheads="1"/>
            </p:cNvSpPr>
            <p:nvPr/>
          </p:nvSpPr>
          <p:spPr bwMode="auto">
            <a:xfrm>
              <a:off x="856" y="2563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2589" name="Oval 68"/>
            <p:cNvSpPr>
              <a:spLocks noChangeArrowheads="1"/>
            </p:cNvSpPr>
            <p:nvPr/>
          </p:nvSpPr>
          <p:spPr bwMode="auto">
            <a:xfrm>
              <a:off x="1216" y="2569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2590" name="Oval 69"/>
            <p:cNvSpPr>
              <a:spLocks noChangeArrowheads="1"/>
            </p:cNvSpPr>
            <p:nvPr/>
          </p:nvSpPr>
          <p:spPr bwMode="auto">
            <a:xfrm>
              <a:off x="1562" y="256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2591" name="Oval 70"/>
            <p:cNvSpPr>
              <a:spLocks noChangeArrowheads="1"/>
            </p:cNvSpPr>
            <p:nvPr/>
          </p:nvSpPr>
          <p:spPr bwMode="auto">
            <a:xfrm>
              <a:off x="1929" y="256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126024" name="Text Box 72"/>
          <p:cNvSpPr txBox="1">
            <a:spLocks noChangeArrowheads="1"/>
          </p:cNvSpPr>
          <p:nvPr/>
        </p:nvSpPr>
        <p:spPr bwMode="auto">
          <a:xfrm>
            <a:off x="3549650" y="2632075"/>
            <a:ext cx="895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Phantom</a:t>
            </a:r>
            <a:endParaRPr lang="en-AU">
              <a:solidFill>
                <a:schemeClr val="tx1"/>
              </a:solidFill>
            </a:endParaRPr>
          </a:p>
        </p:txBody>
      </p:sp>
      <p:sp>
        <p:nvSpPr>
          <p:cNvPr id="126025" name="Text Box 73"/>
          <p:cNvSpPr txBox="1">
            <a:spLocks noChangeArrowheads="1"/>
          </p:cNvSpPr>
          <p:nvPr/>
        </p:nvSpPr>
        <p:spPr bwMode="auto">
          <a:xfrm>
            <a:off x="0" y="4756150"/>
            <a:ext cx="13906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AU" sz="1400">
                <a:solidFill>
                  <a:schemeClr val="tx1"/>
                </a:solidFill>
              </a:rPr>
              <a:t>Lead collimator</a:t>
            </a:r>
          </a:p>
        </p:txBody>
      </p:sp>
      <p:sp>
        <p:nvSpPr>
          <p:cNvPr id="126026" name="Text Box 74"/>
          <p:cNvSpPr txBox="1">
            <a:spLocks noChangeArrowheads="1"/>
          </p:cNvSpPr>
          <p:nvPr/>
        </p:nvSpPr>
        <p:spPr bwMode="auto">
          <a:xfrm>
            <a:off x="1728788" y="5016500"/>
            <a:ext cx="796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Medipix</a:t>
            </a:r>
            <a:endParaRPr lang="en-AU"/>
          </a:p>
        </p:txBody>
      </p:sp>
      <p:grpSp>
        <p:nvGrpSpPr>
          <p:cNvPr id="3" name="Group 87"/>
          <p:cNvGrpSpPr>
            <a:grpSpLocks/>
          </p:cNvGrpSpPr>
          <p:nvPr/>
        </p:nvGrpSpPr>
        <p:grpSpPr bwMode="auto">
          <a:xfrm>
            <a:off x="973138" y="4222750"/>
            <a:ext cx="2246312" cy="730250"/>
            <a:chOff x="613" y="2660"/>
            <a:chExt cx="1415" cy="460"/>
          </a:xfrm>
        </p:grpSpPr>
        <p:sp>
          <p:nvSpPr>
            <p:cNvPr id="22582" name="Line 76"/>
            <p:cNvSpPr>
              <a:spLocks noChangeShapeType="1"/>
            </p:cNvSpPr>
            <p:nvPr/>
          </p:nvSpPr>
          <p:spPr bwMode="auto">
            <a:xfrm>
              <a:off x="957" y="2665"/>
              <a:ext cx="565" cy="445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3" name="Line 77"/>
            <p:cNvSpPr>
              <a:spLocks noChangeShapeType="1"/>
            </p:cNvSpPr>
            <p:nvPr/>
          </p:nvSpPr>
          <p:spPr bwMode="auto">
            <a:xfrm>
              <a:off x="613" y="2661"/>
              <a:ext cx="1131" cy="459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4" name="Line 82"/>
            <p:cNvSpPr>
              <a:spLocks noChangeShapeType="1"/>
            </p:cNvSpPr>
            <p:nvPr/>
          </p:nvSpPr>
          <p:spPr bwMode="auto">
            <a:xfrm flipH="1">
              <a:off x="1315" y="2660"/>
              <a:ext cx="2" cy="453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5" name="Line 83"/>
            <p:cNvSpPr>
              <a:spLocks noChangeShapeType="1"/>
            </p:cNvSpPr>
            <p:nvPr/>
          </p:nvSpPr>
          <p:spPr bwMode="auto">
            <a:xfrm flipH="1">
              <a:off x="1165" y="2661"/>
              <a:ext cx="499" cy="450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6" name="Line 84"/>
            <p:cNvSpPr>
              <a:spLocks noChangeShapeType="1"/>
            </p:cNvSpPr>
            <p:nvPr/>
          </p:nvSpPr>
          <p:spPr bwMode="auto">
            <a:xfrm flipH="1">
              <a:off x="953" y="2661"/>
              <a:ext cx="1075" cy="450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26040" name="Picture 88" descr="Row 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7150" y="1244600"/>
            <a:ext cx="3589338" cy="38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042" name="Text Box 90"/>
          <p:cNvSpPr txBox="1">
            <a:spLocks noChangeArrowheads="1"/>
          </p:cNvSpPr>
          <p:nvPr/>
        </p:nvSpPr>
        <p:spPr bwMode="auto">
          <a:xfrm>
            <a:off x="5254625" y="5126038"/>
            <a:ext cx="38893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600">
                <a:solidFill>
                  <a:schemeClr val="tx1"/>
                </a:solidFill>
              </a:rPr>
              <a:t>Row A- 5 seeds, single acquisition,</a:t>
            </a:r>
          </a:p>
          <a:p>
            <a:pPr eaLnBrk="1" hangingPunct="1"/>
            <a:r>
              <a:rPr lang="en-AU" sz="1600">
                <a:solidFill>
                  <a:schemeClr val="tx1"/>
                </a:solidFill>
              </a:rPr>
              <a:t>Note that only 3 seeds are in field of view</a:t>
            </a:r>
          </a:p>
        </p:txBody>
      </p:sp>
      <p:cxnSp>
        <p:nvCxnSpPr>
          <p:cNvPr id="126045" name="AutoShape 93"/>
          <p:cNvCxnSpPr>
            <a:cxnSpLocks noChangeShapeType="1"/>
            <a:stCxn id="126026" idx="2"/>
          </p:cNvCxnSpPr>
          <p:nvPr/>
        </p:nvCxnSpPr>
        <p:spPr bwMode="auto">
          <a:xfrm rot="5400000" flipH="1" flipV="1">
            <a:off x="2557462" y="2741613"/>
            <a:ext cx="2149475" cy="3009900"/>
          </a:xfrm>
          <a:prstGeom prst="bentConnector4">
            <a:avLst>
              <a:gd name="adj1" fmla="val -10634"/>
              <a:gd name="adj2" fmla="val 56644"/>
            </a:avLst>
          </a:prstGeom>
          <a:noFill/>
          <a:ln w="19050">
            <a:solidFill>
              <a:srgbClr val="993366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238125" y="1482725"/>
            <a:ext cx="3302000" cy="3163888"/>
            <a:chOff x="150" y="934"/>
            <a:chExt cx="2080" cy="1993"/>
          </a:xfrm>
        </p:grpSpPr>
        <p:sp>
          <p:nvSpPr>
            <p:cNvPr id="22543" name="Rectangle 95"/>
            <p:cNvSpPr>
              <a:spLocks noChangeArrowheads="1"/>
            </p:cNvSpPr>
            <p:nvPr/>
          </p:nvSpPr>
          <p:spPr bwMode="auto">
            <a:xfrm>
              <a:off x="404" y="1147"/>
              <a:ext cx="1826" cy="17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2544" name="Group 96"/>
            <p:cNvGrpSpPr>
              <a:grpSpLocks/>
            </p:cNvGrpSpPr>
            <p:nvPr/>
          </p:nvGrpSpPr>
          <p:grpSpPr bwMode="auto">
            <a:xfrm>
              <a:off x="541" y="1305"/>
              <a:ext cx="1561" cy="143"/>
              <a:chOff x="2175" y="902"/>
              <a:chExt cx="1561" cy="143"/>
            </a:xfrm>
          </p:grpSpPr>
          <p:sp>
            <p:nvSpPr>
              <p:cNvPr id="22577" name="Oval 97"/>
              <p:cNvSpPr>
                <a:spLocks noChangeArrowheads="1"/>
              </p:cNvSpPr>
              <p:nvPr/>
            </p:nvSpPr>
            <p:spPr bwMode="auto">
              <a:xfrm>
                <a:off x="2175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78" name="Oval 98"/>
              <p:cNvSpPr>
                <a:spLocks noChangeArrowheads="1"/>
              </p:cNvSpPr>
              <p:nvPr/>
            </p:nvSpPr>
            <p:spPr bwMode="auto">
              <a:xfrm>
                <a:off x="2528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79" name="Oval 99"/>
              <p:cNvSpPr>
                <a:spLocks noChangeArrowheads="1"/>
              </p:cNvSpPr>
              <p:nvPr/>
            </p:nvSpPr>
            <p:spPr bwMode="auto">
              <a:xfrm>
                <a:off x="2887" y="90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80" name="Oval 100"/>
              <p:cNvSpPr>
                <a:spLocks noChangeArrowheads="1"/>
              </p:cNvSpPr>
              <p:nvPr/>
            </p:nvSpPr>
            <p:spPr bwMode="auto">
              <a:xfrm>
                <a:off x="3231" y="902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81" name="Oval 101"/>
              <p:cNvSpPr>
                <a:spLocks noChangeArrowheads="1"/>
              </p:cNvSpPr>
              <p:nvPr/>
            </p:nvSpPr>
            <p:spPr bwMode="auto">
              <a:xfrm>
                <a:off x="3596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2545" name="Group 102"/>
            <p:cNvGrpSpPr>
              <a:grpSpLocks/>
            </p:cNvGrpSpPr>
            <p:nvPr/>
          </p:nvGrpSpPr>
          <p:grpSpPr bwMode="auto">
            <a:xfrm>
              <a:off x="541" y="1641"/>
              <a:ext cx="1561" cy="143"/>
              <a:chOff x="2175" y="1234"/>
              <a:chExt cx="1561" cy="143"/>
            </a:xfrm>
          </p:grpSpPr>
          <p:sp>
            <p:nvSpPr>
              <p:cNvPr id="22572" name="Oval 103"/>
              <p:cNvSpPr>
                <a:spLocks noChangeArrowheads="1"/>
              </p:cNvSpPr>
              <p:nvPr/>
            </p:nvSpPr>
            <p:spPr bwMode="auto">
              <a:xfrm>
                <a:off x="2175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73" name="Oval 104"/>
              <p:cNvSpPr>
                <a:spLocks noChangeArrowheads="1"/>
              </p:cNvSpPr>
              <p:nvPr/>
            </p:nvSpPr>
            <p:spPr bwMode="auto">
              <a:xfrm>
                <a:off x="2528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74" name="Oval 105"/>
              <p:cNvSpPr>
                <a:spLocks noChangeArrowheads="1"/>
              </p:cNvSpPr>
              <p:nvPr/>
            </p:nvSpPr>
            <p:spPr bwMode="auto">
              <a:xfrm>
                <a:off x="2887" y="1237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75" name="Oval 106"/>
              <p:cNvSpPr>
                <a:spLocks noChangeArrowheads="1"/>
              </p:cNvSpPr>
              <p:nvPr/>
            </p:nvSpPr>
            <p:spPr bwMode="auto">
              <a:xfrm>
                <a:off x="3231" y="1234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76" name="Oval 107"/>
              <p:cNvSpPr>
                <a:spLocks noChangeArrowheads="1"/>
              </p:cNvSpPr>
              <p:nvPr/>
            </p:nvSpPr>
            <p:spPr bwMode="auto">
              <a:xfrm>
                <a:off x="3596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2546" name="Oval 108"/>
            <p:cNvSpPr>
              <a:spLocks noChangeArrowheads="1"/>
            </p:cNvSpPr>
            <p:nvPr/>
          </p:nvSpPr>
          <p:spPr bwMode="auto">
            <a:xfrm>
              <a:off x="541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2547" name="Oval 109"/>
            <p:cNvSpPr>
              <a:spLocks noChangeArrowheads="1"/>
            </p:cNvSpPr>
            <p:nvPr/>
          </p:nvSpPr>
          <p:spPr bwMode="auto">
            <a:xfrm>
              <a:off x="894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2548" name="Oval 110"/>
            <p:cNvSpPr>
              <a:spLocks noChangeArrowheads="1"/>
            </p:cNvSpPr>
            <p:nvPr/>
          </p:nvSpPr>
          <p:spPr bwMode="auto">
            <a:xfrm>
              <a:off x="1597" y="1957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2549" name="Oval 111"/>
            <p:cNvSpPr>
              <a:spLocks noChangeArrowheads="1"/>
            </p:cNvSpPr>
            <p:nvPr/>
          </p:nvSpPr>
          <p:spPr bwMode="auto">
            <a:xfrm>
              <a:off x="1962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2550" name="Group 112"/>
            <p:cNvGrpSpPr>
              <a:grpSpLocks/>
            </p:cNvGrpSpPr>
            <p:nvPr/>
          </p:nvGrpSpPr>
          <p:grpSpPr bwMode="auto">
            <a:xfrm>
              <a:off x="537" y="2265"/>
              <a:ext cx="1561" cy="143"/>
              <a:chOff x="2175" y="1538"/>
              <a:chExt cx="1561" cy="143"/>
            </a:xfrm>
          </p:grpSpPr>
          <p:sp>
            <p:nvSpPr>
              <p:cNvPr id="22567" name="Oval 113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68" name="Oval 114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69" name="Oval 115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70" name="Oval 116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71" name="Oval 117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2551" name="Group 118"/>
            <p:cNvGrpSpPr>
              <a:grpSpLocks/>
            </p:cNvGrpSpPr>
            <p:nvPr/>
          </p:nvGrpSpPr>
          <p:grpSpPr bwMode="auto">
            <a:xfrm>
              <a:off x="530" y="2581"/>
              <a:ext cx="1561" cy="143"/>
              <a:chOff x="2175" y="1538"/>
              <a:chExt cx="1561" cy="143"/>
            </a:xfrm>
          </p:grpSpPr>
          <p:sp>
            <p:nvSpPr>
              <p:cNvPr id="22562" name="Oval 119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63" name="Oval 120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64" name="Oval 121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65" name="Oval 122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2566" name="Oval 123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2552" name="Text Box 124"/>
            <p:cNvSpPr txBox="1">
              <a:spLocks noChangeArrowheads="1"/>
            </p:cNvSpPr>
            <p:nvPr/>
          </p:nvSpPr>
          <p:spPr bwMode="auto">
            <a:xfrm>
              <a:off x="156" y="2555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A</a:t>
              </a:r>
              <a:endParaRPr lang="en-AU"/>
            </a:p>
          </p:txBody>
        </p:sp>
        <p:sp>
          <p:nvSpPr>
            <p:cNvPr id="22553" name="Text Box 125"/>
            <p:cNvSpPr txBox="1">
              <a:spLocks noChangeArrowheads="1"/>
            </p:cNvSpPr>
            <p:nvPr/>
          </p:nvSpPr>
          <p:spPr bwMode="auto">
            <a:xfrm>
              <a:off x="158" y="2244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B</a:t>
              </a:r>
              <a:endParaRPr lang="en-AU"/>
            </a:p>
          </p:txBody>
        </p:sp>
        <p:sp>
          <p:nvSpPr>
            <p:cNvPr id="22554" name="Text Box 126"/>
            <p:cNvSpPr txBox="1">
              <a:spLocks noChangeArrowheads="1"/>
            </p:cNvSpPr>
            <p:nvPr/>
          </p:nvSpPr>
          <p:spPr bwMode="auto">
            <a:xfrm>
              <a:off x="150" y="191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C</a:t>
              </a:r>
              <a:endParaRPr lang="en-AU"/>
            </a:p>
          </p:txBody>
        </p:sp>
        <p:sp>
          <p:nvSpPr>
            <p:cNvPr id="22555" name="Text Box 127"/>
            <p:cNvSpPr txBox="1">
              <a:spLocks noChangeArrowheads="1"/>
            </p:cNvSpPr>
            <p:nvPr/>
          </p:nvSpPr>
          <p:spPr bwMode="auto">
            <a:xfrm>
              <a:off x="151" y="159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D</a:t>
              </a:r>
              <a:endParaRPr lang="en-AU"/>
            </a:p>
          </p:txBody>
        </p:sp>
        <p:sp>
          <p:nvSpPr>
            <p:cNvPr id="22556" name="Text Box 128"/>
            <p:cNvSpPr txBox="1">
              <a:spLocks noChangeArrowheads="1"/>
            </p:cNvSpPr>
            <p:nvPr/>
          </p:nvSpPr>
          <p:spPr bwMode="auto">
            <a:xfrm>
              <a:off x="158" y="1258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E</a:t>
              </a:r>
              <a:endParaRPr lang="en-AU"/>
            </a:p>
          </p:txBody>
        </p:sp>
        <p:sp>
          <p:nvSpPr>
            <p:cNvPr id="22557" name="Text Box 129"/>
            <p:cNvSpPr txBox="1">
              <a:spLocks noChangeArrowheads="1"/>
            </p:cNvSpPr>
            <p:nvPr/>
          </p:nvSpPr>
          <p:spPr bwMode="auto">
            <a:xfrm>
              <a:off x="50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1</a:t>
              </a:r>
              <a:endParaRPr lang="en-AU"/>
            </a:p>
          </p:txBody>
        </p:sp>
        <p:sp>
          <p:nvSpPr>
            <p:cNvPr id="22558" name="Text Box 130"/>
            <p:cNvSpPr txBox="1">
              <a:spLocks noChangeArrowheads="1"/>
            </p:cNvSpPr>
            <p:nvPr/>
          </p:nvSpPr>
          <p:spPr bwMode="auto">
            <a:xfrm>
              <a:off x="847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2</a:t>
              </a:r>
              <a:endParaRPr lang="en-AU"/>
            </a:p>
          </p:txBody>
        </p:sp>
        <p:sp>
          <p:nvSpPr>
            <p:cNvPr id="22559" name="Text Box 131"/>
            <p:cNvSpPr txBox="1">
              <a:spLocks noChangeArrowheads="1"/>
            </p:cNvSpPr>
            <p:nvPr/>
          </p:nvSpPr>
          <p:spPr bwMode="auto">
            <a:xfrm>
              <a:off x="1208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3</a:t>
              </a:r>
              <a:endParaRPr lang="en-AU"/>
            </a:p>
          </p:txBody>
        </p:sp>
        <p:sp>
          <p:nvSpPr>
            <p:cNvPr id="22560" name="Text Box 132"/>
            <p:cNvSpPr txBox="1">
              <a:spLocks noChangeArrowheads="1"/>
            </p:cNvSpPr>
            <p:nvPr/>
          </p:nvSpPr>
          <p:spPr bwMode="auto">
            <a:xfrm>
              <a:off x="156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4</a:t>
              </a:r>
              <a:endParaRPr lang="en-AU"/>
            </a:p>
          </p:txBody>
        </p:sp>
        <p:sp>
          <p:nvSpPr>
            <p:cNvPr id="22561" name="Text Box 133"/>
            <p:cNvSpPr txBox="1">
              <a:spLocks noChangeArrowheads="1"/>
            </p:cNvSpPr>
            <p:nvPr/>
          </p:nvSpPr>
          <p:spPr bwMode="auto">
            <a:xfrm>
              <a:off x="1934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5</a:t>
              </a:r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500"/>
                                        <p:tgtEl>
                                          <p:spTgt spid="126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6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6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000" grpId="0" animBg="1"/>
      <p:bldP spid="126001" grpId="0" animBg="1"/>
      <p:bldP spid="126003" grpId="0" animBg="1"/>
      <p:bldP spid="126024" grpId="0"/>
      <p:bldP spid="126025" grpId="0"/>
      <p:bldP spid="126026" grpId="0"/>
      <p:bldP spid="1260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smtClean="0">
                <a:effectLst/>
                <a:ea typeface="+mj-ea"/>
              </a:rPr>
              <a:t>Seed Images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644525" y="4646613"/>
            <a:ext cx="2900363" cy="9525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2065338" y="4637088"/>
            <a:ext cx="77787" cy="114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1816100" y="4953000"/>
            <a:ext cx="633413" cy="53975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814388" y="3556000"/>
            <a:ext cx="2554287" cy="300038"/>
            <a:chOff x="500" y="2560"/>
            <a:chExt cx="1609" cy="189"/>
          </a:xfrm>
        </p:grpSpPr>
        <p:sp>
          <p:nvSpPr>
            <p:cNvPr id="23611" name="Oval 52"/>
            <p:cNvSpPr>
              <a:spLocks noChangeArrowheads="1"/>
            </p:cNvSpPr>
            <p:nvPr/>
          </p:nvSpPr>
          <p:spPr bwMode="auto">
            <a:xfrm>
              <a:off x="500" y="2560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3612" name="Oval 53"/>
            <p:cNvSpPr>
              <a:spLocks noChangeArrowheads="1"/>
            </p:cNvSpPr>
            <p:nvPr/>
          </p:nvSpPr>
          <p:spPr bwMode="auto">
            <a:xfrm>
              <a:off x="856" y="2563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3613" name="Oval 54"/>
            <p:cNvSpPr>
              <a:spLocks noChangeArrowheads="1"/>
            </p:cNvSpPr>
            <p:nvPr/>
          </p:nvSpPr>
          <p:spPr bwMode="auto">
            <a:xfrm>
              <a:off x="1216" y="2569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3614" name="Oval 55"/>
            <p:cNvSpPr>
              <a:spLocks noChangeArrowheads="1"/>
            </p:cNvSpPr>
            <p:nvPr/>
          </p:nvSpPr>
          <p:spPr bwMode="auto">
            <a:xfrm>
              <a:off x="1562" y="256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3615" name="Oval 56"/>
            <p:cNvSpPr>
              <a:spLocks noChangeArrowheads="1"/>
            </p:cNvSpPr>
            <p:nvPr/>
          </p:nvSpPr>
          <p:spPr bwMode="auto">
            <a:xfrm>
              <a:off x="1929" y="256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23559" name="Text Box 57"/>
          <p:cNvSpPr txBox="1">
            <a:spLocks noChangeArrowheads="1"/>
          </p:cNvSpPr>
          <p:nvPr/>
        </p:nvSpPr>
        <p:spPr bwMode="auto">
          <a:xfrm>
            <a:off x="3549650" y="2632075"/>
            <a:ext cx="895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Phantom</a:t>
            </a:r>
            <a:endParaRPr lang="en-AU">
              <a:solidFill>
                <a:schemeClr val="tx1"/>
              </a:solidFill>
            </a:endParaRPr>
          </a:p>
        </p:txBody>
      </p:sp>
      <p:sp>
        <p:nvSpPr>
          <p:cNvPr id="23560" name="Text Box 58"/>
          <p:cNvSpPr txBox="1">
            <a:spLocks noChangeArrowheads="1"/>
          </p:cNvSpPr>
          <p:nvPr/>
        </p:nvSpPr>
        <p:spPr bwMode="auto">
          <a:xfrm>
            <a:off x="0" y="4756150"/>
            <a:ext cx="13906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AU" sz="1400">
                <a:solidFill>
                  <a:schemeClr val="tx1"/>
                </a:solidFill>
              </a:rPr>
              <a:t>Lead collimator</a:t>
            </a:r>
          </a:p>
        </p:txBody>
      </p:sp>
      <p:sp>
        <p:nvSpPr>
          <p:cNvPr id="23561" name="Text Box 59"/>
          <p:cNvSpPr txBox="1">
            <a:spLocks noChangeArrowheads="1"/>
          </p:cNvSpPr>
          <p:nvPr/>
        </p:nvSpPr>
        <p:spPr bwMode="auto">
          <a:xfrm>
            <a:off x="1728788" y="5016500"/>
            <a:ext cx="796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Medipix</a:t>
            </a:r>
            <a:endParaRPr lang="en-AU"/>
          </a:p>
        </p:txBody>
      </p:sp>
      <p:grpSp>
        <p:nvGrpSpPr>
          <p:cNvPr id="3" name="Group 71"/>
          <p:cNvGrpSpPr>
            <a:grpSpLocks/>
          </p:cNvGrpSpPr>
          <p:nvPr/>
        </p:nvGrpSpPr>
        <p:grpSpPr bwMode="auto">
          <a:xfrm>
            <a:off x="973138" y="3692525"/>
            <a:ext cx="2246312" cy="1266825"/>
            <a:chOff x="613" y="2326"/>
            <a:chExt cx="1415" cy="798"/>
          </a:xfrm>
        </p:grpSpPr>
        <p:sp>
          <p:nvSpPr>
            <p:cNvPr id="23606" name="Line 61"/>
            <p:cNvSpPr>
              <a:spLocks noChangeShapeType="1"/>
            </p:cNvSpPr>
            <p:nvPr/>
          </p:nvSpPr>
          <p:spPr bwMode="auto">
            <a:xfrm>
              <a:off x="957" y="2335"/>
              <a:ext cx="445" cy="788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7" name="Line 62"/>
            <p:cNvSpPr>
              <a:spLocks noChangeShapeType="1"/>
            </p:cNvSpPr>
            <p:nvPr/>
          </p:nvSpPr>
          <p:spPr bwMode="auto">
            <a:xfrm>
              <a:off x="613" y="2328"/>
              <a:ext cx="905" cy="778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8" name="Line 63"/>
            <p:cNvSpPr>
              <a:spLocks noChangeShapeType="1"/>
            </p:cNvSpPr>
            <p:nvPr/>
          </p:nvSpPr>
          <p:spPr bwMode="auto">
            <a:xfrm flipH="1">
              <a:off x="1315" y="2326"/>
              <a:ext cx="2" cy="782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9" name="Line 64"/>
            <p:cNvSpPr>
              <a:spLocks noChangeShapeType="1"/>
            </p:cNvSpPr>
            <p:nvPr/>
          </p:nvSpPr>
          <p:spPr bwMode="auto">
            <a:xfrm flipH="1">
              <a:off x="1265" y="2328"/>
              <a:ext cx="399" cy="789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0" name="Line 65"/>
            <p:cNvSpPr>
              <a:spLocks noChangeShapeType="1"/>
            </p:cNvSpPr>
            <p:nvPr/>
          </p:nvSpPr>
          <p:spPr bwMode="auto">
            <a:xfrm flipH="1">
              <a:off x="1173" y="2328"/>
              <a:ext cx="855" cy="796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9091" name="Text Box 67"/>
          <p:cNvSpPr txBox="1">
            <a:spLocks noChangeArrowheads="1"/>
          </p:cNvSpPr>
          <p:nvPr/>
        </p:nvSpPr>
        <p:spPr bwMode="auto">
          <a:xfrm>
            <a:off x="5254625" y="5126038"/>
            <a:ext cx="3335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600">
                <a:solidFill>
                  <a:schemeClr val="tx1"/>
                </a:solidFill>
              </a:rPr>
              <a:t>Row B- 5 seeds, single acquisition,</a:t>
            </a:r>
          </a:p>
        </p:txBody>
      </p:sp>
      <p:cxnSp>
        <p:nvCxnSpPr>
          <p:cNvPr id="129092" name="AutoShape 68"/>
          <p:cNvCxnSpPr>
            <a:cxnSpLocks noChangeShapeType="1"/>
            <a:stCxn id="23561" idx="2"/>
          </p:cNvCxnSpPr>
          <p:nvPr/>
        </p:nvCxnSpPr>
        <p:spPr bwMode="auto">
          <a:xfrm rot="5400000" flipH="1" flipV="1">
            <a:off x="2563019" y="2745581"/>
            <a:ext cx="2139950" cy="3011488"/>
          </a:xfrm>
          <a:prstGeom prst="bentConnector4">
            <a:avLst>
              <a:gd name="adj1" fmla="val -10681"/>
              <a:gd name="adj2" fmla="val 56616"/>
            </a:avLst>
          </a:prstGeom>
          <a:noFill/>
          <a:ln w="19050">
            <a:solidFill>
              <a:srgbClr val="993366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9094" name="Picture 70" descr="Row 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8738" y="1254125"/>
            <a:ext cx="3587750" cy="38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6" name="Group 72"/>
          <p:cNvGrpSpPr>
            <a:grpSpLocks/>
          </p:cNvGrpSpPr>
          <p:nvPr/>
        </p:nvGrpSpPr>
        <p:grpSpPr bwMode="auto">
          <a:xfrm>
            <a:off x="238125" y="1482725"/>
            <a:ext cx="3302000" cy="3163888"/>
            <a:chOff x="150" y="934"/>
            <a:chExt cx="2080" cy="1993"/>
          </a:xfrm>
        </p:grpSpPr>
        <p:sp>
          <p:nvSpPr>
            <p:cNvPr id="23567" name="Rectangle 73"/>
            <p:cNvSpPr>
              <a:spLocks noChangeArrowheads="1"/>
            </p:cNvSpPr>
            <p:nvPr/>
          </p:nvSpPr>
          <p:spPr bwMode="auto">
            <a:xfrm>
              <a:off x="404" y="1147"/>
              <a:ext cx="1826" cy="17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3568" name="Group 74"/>
            <p:cNvGrpSpPr>
              <a:grpSpLocks/>
            </p:cNvGrpSpPr>
            <p:nvPr/>
          </p:nvGrpSpPr>
          <p:grpSpPr bwMode="auto">
            <a:xfrm>
              <a:off x="541" y="1305"/>
              <a:ext cx="1561" cy="143"/>
              <a:chOff x="2175" y="902"/>
              <a:chExt cx="1561" cy="143"/>
            </a:xfrm>
          </p:grpSpPr>
          <p:sp>
            <p:nvSpPr>
              <p:cNvPr id="23601" name="Oval 75"/>
              <p:cNvSpPr>
                <a:spLocks noChangeArrowheads="1"/>
              </p:cNvSpPr>
              <p:nvPr/>
            </p:nvSpPr>
            <p:spPr bwMode="auto">
              <a:xfrm>
                <a:off x="2175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602" name="Oval 76"/>
              <p:cNvSpPr>
                <a:spLocks noChangeArrowheads="1"/>
              </p:cNvSpPr>
              <p:nvPr/>
            </p:nvSpPr>
            <p:spPr bwMode="auto">
              <a:xfrm>
                <a:off x="2528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603" name="Oval 77"/>
              <p:cNvSpPr>
                <a:spLocks noChangeArrowheads="1"/>
              </p:cNvSpPr>
              <p:nvPr/>
            </p:nvSpPr>
            <p:spPr bwMode="auto">
              <a:xfrm>
                <a:off x="2887" y="90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604" name="Oval 78"/>
              <p:cNvSpPr>
                <a:spLocks noChangeArrowheads="1"/>
              </p:cNvSpPr>
              <p:nvPr/>
            </p:nvSpPr>
            <p:spPr bwMode="auto">
              <a:xfrm>
                <a:off x="3231" y="902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605" name="Oval 79"/>
              <p:cNvSpPr>
                <a:spLocks noChangeArrowheads="1"/>
              </p:cNvSpPr>
              <p:nvPr/>
            </p:nvSpPr>
            <p:spPr bwMode="auto">
              <a:xfrm>
                <a:off x="3596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3569" name="Group 80"/>
            <p:cNvGrpSpPr>
              <a:grpSpLocks/>
            </p:cNvGrpSpPr>
            <p:nvPr/>
          </p:nvGrpSpPr>
          <p:grpSpPr bwMode="auto">
            <a:xfrm>
              <a:off x="541" y="1641"/>
              <a:ext cx="1561" cy="143"/>
              <a:chOff x="2175" y="1234"/>
              <a:chExt cx="1561" cy="143"/>
            </a:xfrm>
          </p:grpSpPr>
          <p:sp>
            <p:nvSpPr>
              <p:cNvPr id="23596" name="Oval 81"/>
              <p:cNvSpPr>
                <a:spLocks noChangeArrowheads="1"/>
              </p:cNvSpPr>
              <p:nvPr/>
            </p:nvSpPr>
            <p:spPr bwMode="auto">
              <a:xfrm>
                <a:off x="2175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97" name="Oval 82"/>
              <p:cNvSpPr>
                <a:spLocks noChangeArrowheads="1"/>
              </p:cNvSpPr>
              <p:nvPr/>
            </p:nvSpPr>
            <p:spPr bwMode="auto">
              <a:xfrm>
                <a:off x="2528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98" name="Oval 83"/>
              <p:cNvSpPr>
                <a:spLocks noChangeArrowheads="1"/>
              </p:cNvSpPr>
              <p:nvPr/>
            </p:nvSpPr>
            <p:spPr bwMode="auto">
              <a:xfrm>
                <a:off x="2887" y="1237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99" name="Oval 84"/>
              <p:cNvSpPr>
                <a:spLocks noChangeArrowheads="1"/>
              </p:cNvSpPr>
              <p:nvPr/>
            </p:nvSpPr>
            <p:spPr bwMode="auto">
              <a:xfrm>
                <a:off x="3231" y="1234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600" name="Oval 85"/>
              <p:cNvSpPr>
                <a:spLocks noChangeArrowheads="1"/>
              </p:cNvSpPr>
              <p:nvPr/>
            </p:nvSpPr>
            <p:spPr bwMode="auto">
              <a:xfrm>
                <a:off x="3596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3570" name="Oval 86"/>
            <p:cNvSpPr>
              <a:spLocks noChangeArrowheads="1"/>
            </p:cNvSpPr>
            <p:nvPr/>
          </p:nvSpPr>
          <p:spPr bwMode="auto">
            <a:xfrm>
              <a:off x="541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3571" name="Oval 87"/>
            <p:cNvSpPr>
              <a:spLocks noChangeArrowheads="1"/>
            </p:cNvSpPr>
            <p:nvPr/>
          </p:nvSpPr>
          <p:spPr bwMode="auto">
            <a:xfrm>
              <a:off x="894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3572" name="Oval 88"/>
            <p:cNvSpPr>
              <a:spLocks noChangeArrowheads="1"/>
            </p:cNvSpPr>
            <p:nvPr/>
          </p:nvSpPr>
          <p:spPr bwMode="auto">
            <a:xfrm>
              <a:off x="1597" y="1957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3573" name="Oval 89"/>
            <p:cNvSpPr>
              <a:spLocks noChangeArrowheads="1"/>
            </p:cNvSpPr>
            <p:nvPr/>
          </p:nvSpPr>
          <p:spPr bwMode="auto">
            <a:xfrm>
              <a:off x="1962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3574" name="Group 90"/>
            <p:cNvGrpSpPr>
              <a:grpSpLocks/>
            </p:cNvGrpSpPr>
            <p:nvPr/>
          </p:nvGrpSpPr>
          <p:grpSpPr bwMode="auto">
            <a:xfrm>
              <a:off x="537" y="2265"/>
              <a:ext cx="1561" cy="143"/>
              <a:chOff x="2175" y="1538"/>
              <a:chExt cx="1561" cy="143"/>
            </a:xfrm>
          </p:grpSpPr>
          <p:sp>
            <p:nvSpPr>
              <p:cNvPr id="23591" name="Oval 91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92" name="Oval 92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93" name="Oval 93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94" name="Oval 94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95" name="Oval 95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3575" name="Group 96"/>
            <p:cNvGrpSpPr>
              <a:grpSpLocks/>
            </p:cNvGrpSpPr>
            <p:nvPr/>
          </p:nvGrpSpPr>
          <p:grpSpPr bwMode="auto">
            <a:xfrm>
              <a:off x="530" y="2581"/>
              <a:ext cx="1561" cy="143"/>
              <a:chOff x="2175" y="1538"/>
              <a:chExt cx="1561" cy="143"/>
            </a:xfrm>
          </p:grpSpPr>
          <p:sp>
            <p:nvSpPr>
              <p:cNvPr id="23586" name="Oval 97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87" name="Oval 98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88" name="Oval 99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89" name="Oval 100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3590" name="Oval 101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3576" name="Text Box 102"/>
            <p:cNvSpPr txBox="1">
              <a:spLocks noChangeArrowheads="1"/>
            </p:cNvSpPr>
            <p:nvPr/>
          </p:nvSpPr>
          <p:spPr bwMode="auto">
            <a:xfrm>
              <a:off x="156" y="2555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A</a:t>
              </a:r>
              <a:endParaRPr lang="en-AU"/>
            </a:p>
          </p:txBody>
        </p:sp>
        <p:sp>
          <p:nvSpPr>
            <p:cNvPr id="23577" name="Text Box 103"/>
            <p:cNvSpPr txBox="1">
              <a:spLocks noChangeArrowheads="1"/>
            </p:cNvSpPr>
            <p:nvPr/>
          </p:nvSpPr>
          <p:spPr bwMode="auto">
            <a:xfrm>
              <a:off x="158" y="2244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B</a:t>
              </a:r>
              <a:endParaRPr lang="en-AU"/>
            </a:p>
          </p:txBody>
        </p:sp>
        <p:sp>
          <p:nvSpPr>
            <p:cNvPr id="23578" name="Text Box 104"/>
            <p:cNvSpPr txBox="1">
              <a:spLocks noChangeArrowheads="1"/>
            </p:cNvSpPr>
            <p:nvPr/>
          </p:nvSpPr>
          <p:spPr bwMode="auto">
            <a:xfrm>
              <a:off x="150" y="191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C</a:t>
              </a:r>
              <a:endParaRPr lang="en-AU"/>
            </a:p>
          </p:txBody>
        </p:sp>
        <p:sp>
          <p:nvSpPr>
            <p:cNvPr id="23579" name="Text Box 105"/>
            <p:cNvSpPr txBox="1">
              <a:spLocks noChangeArrowheads="1"/>
            </p:cNvSpPr>
            <p:nvPr/>
          </p:nvSpPr>
          <p:spPr bwMode="auto">
            <a:xfrm>
              <a:off x="151" y="159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D</a:t>
              </a:r>
              <a:endParaRPr lang="en-AU"/>
            </a:p>
          </p:txBody>
        </p:sp>
        <p:sp>
          <p:nvSpPr>
            <p:cNvPr id="23580" name="Text Box 106"/>
            <p:cNvSpPr txBox="1">
              <a:spLocks noChangeArrowheads="1"/>
            </p:cNvSpPr>
            <p:nvPr/>
          </p:nvSpPr>
          <p:spPr bwMode="auto">
            <a:xfrm>
              <a:off x="158" y="1258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E</a:t>
              </a:r>
              <a:endParaRPr lang="en-AU"/>
            </a:p>
          </p:txBody>
        </p:sp>
        <p:sp>
          <p:nvSpPr>
            <p:cNvPr id="23581" name="Text Box 107"/>
            <p:cNvSpPr txBox="1">
              <a:spLocks noChangeArrowheads="1"/>
            </p:cNvSpPr>
            <p:nvPr/>
          </p:nvSpPr>
          <p:spPr bwMode="auto">
            <a:xfrm>
              <a:off x="50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1</a:t>
              </a:r>
              <a:endParaRPr lang="en-AU"/>
            </a:p>
          </p:txBody>
        </p:sp>
        <p:sp>
          <p:nvSpPr>
            <p:cNvPr id="23582" name="Text Box 108"/>
            <p:cNvSpPr txBox="1">
              <a:spLocks noChangeArrowheads="1"/>
            </p:cNvSpPr>
            <p:nvPr/>
          </p:nvSpPr>
          <p:spPr bwMode="auto">
            <a:xfrm>
              <a:off x="847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2</a:t>
              </a:r>
              <a:endParaRPr lang="en-AU"/>
            </a:p>
          </p:txBody>
        </p:sp>
        <p:sp>
          <p:nvSpPr>
            <p:cNvPr id="23583" name="Text Box 109"/>
            <p:cNvSpPr txBox="1">
              <a:spLocks noChangeArrowheads="1"/>
            </p:cNvSpPr>
            <p:nvPr/>
          </p:nvSpPr>
          <p:spPr bwMode="auto">
            <a:xfrm>
              <a:off x="1208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3</a:t>
              </a:r>
              <a:endParaRPr lang="en-AU"/>
            </a:p>
          </p:txBody>
        </p:sp>
        <p:sp>
          <p:nvSpPr>
            <p:cNvPr id="23584" name="Text Box 110"/>
            <p:cNvSpPr txBox="1">
              <a:spLocks noChangeArrowheads="1"/>
            </p:cNvSpPr>
            <p:nvPr/>
          </p:nvSpPr>
          <p:spPr bwMode="auto">
            <a:xfrm>
              <a:off x="156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4</a:t>
              </a:r>
              <a:endParaRPr lang="en-AU"/>
            </a:p>
          </p:txBody>
        </p:sp>
        <p:sp>
          <p:nvSpPr>
            <p:cNvPr id="23585" name="Text Box 111"/>
            <p:cNvSpPr txBox="1">
              <a:spLocks noChangeArrowheads="1"/>
            </p:cNvSpPr>
            <p:nvPr/>
          </p:nvSpPr>
          <p:spPr bwMode="auto">
            <a:xfrm>
              <a:off x="1934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5</a:t>
              </a:r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2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smtClean="0">
                <a:effectLst/>
                <a:ea typeface="+mj-ea"/>
              </a:rPr>
              <a:t>Seed Images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2938" y="6007100"/>
            <a:ext cx="87153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44525" y="4646613"/>
            <a:ext cx="2900363" cy="9525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065338" y="4637088"/>
            <a:ext cx="77787" cy="114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816100" y="4953000"/>
            <a:ext cx="633413" cy="53975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grpSp>
        <p:nvGrpSpPr>
          <p:cNvPr id="24583" name="Group 71"/>
          <p:cNvGrpSpPr>
            <a:grpSpLocks/>
          </p:cNvGrpSpPr>
          <p:nvPr/>
        </p:nvGrpSpPr>
        <p:grpSpPr bwMode="auto">
          <a:xfrm>
            <a:off x="238125" y="1482725"/>
            <a:ext cx="3302000" cy="3163888"/>
            <a:chOff x="150" y="934"/>
            <a:chExt cx="2080" cy="1993"/>
          </a:xfrm>
        </p:grpSpPr>
        <p:sp>
          <p:nvSpPr>
            <p:cNvPr id="24600" name="Rectangle 9"/>
            <p:cNvSpPr>
              <a:spLocks noChangeArrowheads="1"/>
            </p:cNvSpPr>
            <p:nvPr/>
          </p:nvSpPr>
          <p:spPr bwMode="auto">
            <a:xfrm>
              <a:off x="404" y="1147"/>
              <a:ext cx="1826" cy="17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4601" name="Group 11"/>
            <p:cNvGrpSpPr>
              <a:grpSpLocks/>
            </p:cNvGrpSpPr>
            <p:nvPr/>
          </p:nvGrpSpPr>
          <p:grpSpPr bwMode="auto">
            <a:xfrm>
              <a:off x="541" y="1305"/>
              <a:ext cx="1561" cy="143"/>
              <a:chOff x="2175" y="902"/>
              <a:chExt cx="1561" cy="143"/>
            </a:xfrm>
          </p:grpSpPr>
          <p:sp>
            <p:nvSpPr>
              <p:cNvPr id="24634" name="Oval 12"/>
              <p:cNvSpPr>
                <a:spLocks noChangeArrowheads="1"/>
              </p:cNvSpPr>
              <p:nvPr/>
            </p:nvSpPr>
            <p:spPr bwMode="auto">
              <a:xfrm>
                <a:off x="2175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35" name="Oval 13"/>
              <p:cNvSpPr>
                <a:spLocks noChangeArrowheads="1"/>
              </p:cNvSpPr>
              <p:nvPr/>
            </p:nvSpPr>
            <p:spPr bwMode="auto">
              <a:xfrm>
                <a:off x="2528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36" name="Oval 14"/>
              <p:cNvSpPr>
                <a:spLocks noChangeArrowheads="1"/>
              </p:cNvSpPr>
              <p:nvPr/>
            </p:nvSpPr>
            <p:spPr bwMode="auto">
              <a:xfrm>
                <a:off x="2887" y="90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37" name="Oval 15"/>
              <p:cNvSpPr>
                <a:spLocks noChangeArrowheads="1"/>
              </p:cNvSpPr>
              <p:nvPr/>
            </p:nvSpPr>
            <p:spPr bwMode="auto">
              <a:xfrm>
                <a:off x="3231" y="902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38" name="Oval 16"/>
              <p:cNvSpPr>
                <a:spLocks noChangeArrowheads="1"/>
              </p:cNvSpPr>
              <p:nvPr/>
            </p:nvSpPr>
            <p:spPr bwMode="auto">
              <a:xfrm>
                <a:off x="3596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4602" name="Group 17"/>
            <p:cNvGrpSpPr>
              <a:grpSpLocks/>
            </p:cNvGrpSpPr>
            <p:nvPr/>
          </p:nvGrpSpPr>
          <p:grpSpPr bwMode="auto">
            <a:xfrm>
              <a:off x="541" y="1641"/>
              <a:ext cx="1561" cy="143"/>
              <a:chOff x="2175" y="1234"/>
              <a:chExt cx="1561" cy="143"/>
            </a:xfrm>
          </p:grpSpPr>
          <p:sp>
            <p:nvSpPr>
              <p:cNvPr id="24629" name="Oval 18"/>
              <p:cNvSpPr>
                <a:spLocks noChangeArrowheads="1"/>
              </p:cNvSpPr>
              <p:nvPr/>
            </p:nvSpPr>
            <p:spPr bwMode="auto">
              <a:xfrm>
                <a:off x="2175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30" name="Oval 19"/>
              <p:cNvSpPr>
                <a:spLocks noChangeArrowheads="1"/>
              </p:cNvSpPr>
              <p:nvPr/>
            </p:nvSpPr>
            <p:spPr bwMode="auto">
              <a:xfrm>
                <a:off x="2528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31" name="Oval 20"/>
              <p:cNvSpPr>
                <a:spLocks noChangeArrowheads="1"/>
              </p:cNvSpPr>
              <p:nvPr/>
            </p:nvSpPr>
            <p:spPr bwMode="auto">
              <a:xfrm>
                <a:off x="2887" y="1237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32" name="Oval 21"/>
              <p:cNvSpPr>
                <a:spLocks noChangeArrowheads="1"/>
              </p:cNvSpPr>
              <p:nvPr/>
            </p:nvSpPr>
            <p:spPr bwMode="auto">
              <a:xfrm>
                <a:off x="3231" y="1234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33" name="Oval 22"/>
              <p:cNvSpPr>
                <a:spLocks noChangeArrowheads="1"/>
              </p:cNvSpPr>
              <p:nvPr/>
            </p:nvSpPr>
            <p:spPr bwMode="auto">
              <a:xfrm>
                <a:off x="3596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4603" name="Oval 24"/>
            <p:cNvSpPr>
              <a:spLocks noChangeArrowheads="1"/>
            </p:cNvSpPr>
            <p:nvPr/>
          </p:nvSpPr>
          <p:spPr bwMode="auto">
            <a:xfrm>
              <a:off x="541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4604" name="Oval 25"/>
            <p:cNvSpPr>
              <a:spLocks noChangeArrowheads="1"/>
            </p:cNvSpPr>
            <p:nvPr/>
          </p:nvSpPr>
          <p:spPr bwMode="auto">
            <a:xfrm>
              <a:off x="894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4605" name="Oval 27"/>
            <p:cNvSpPr>
              <a:spLocks noChangeArrowheads="1"/>
            </p:cNvSpPr>
            <p:nvPr/>
          </p:nvSpPr>
          <p:spPr bwMode="auto">
            <a:xfrm>
              <a:off x="1597" y="1957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4606" name="Oval 28"/>
            <p:cNvSpPr>
              <a:spLocks noChangeArrowheads="1"/>
            </p:cNvSpPr>
            <p:nvPr/>
          </p:nvSpPr>
          <p:spPr bwMode="auto">
            <a:xfrm>
              <a:off x="1962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4607" name="Group 29"/>
            <p:cNvGrpSpPr>
              <a:grpSpLocks/>
            </p:cNvGrpSpPr>
            <p:nvPr/>
          </p:nvGrpSpPr>
          <p:grpSpPr bwMode="auto">
            <a:xfrm>
              <a:off x="537" y="2265"/>
              <a:ext cx="1561" cy="143"/>
              <a:chOff x="2175" y="1538"/>
              <a:chExt cx="1561" cy="143"/>
            </a:xfrm>
          </p:grpSpPr>
          <p:sp>
            <p:nvSpPr>
              <p:cNvPr id="24624" name="Oval 30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25" name="Oval 31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26" name="Oval 32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27" name="Oval 33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28" name="Oval 34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4608" name="Group 35"/>
            <p:cNvGrpSpPr>
              <a:grpSpLocks/>
            </p:cNvGrpSpPr>
            <p:nvPr/>
          </p:nvGrpSpPr>
          <p:grpSpPr bwMode="auto">
            <a:xfrm>
              <a:off x="530" y="2581"/>
              <a:ext cx="1561" cy="143"/>
              <a:chOff x="2175" y="1538"/>
              <a:chExt cx="1561" cy="143"/>
            </a:xfrm>
          </p:grpSpPr>
          <p:sp>
            <p:nvSpPr>
              <p:cNvPr id="24619" name="Oval 36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20" name="Oval 37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21" name="Oval 38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22" name="Oval 39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4623" name="Oval 40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4609" name="Text Box 41"/>
            <p:cNvSpPr txBox="1">
              <a:spLocks noChangeArrowheads="1"/>
            </p:cNvSpPr>
            <p:nvPr/>
          </p:nvSpPr>
          <p:spPr bwMode="auto">
            <a:xfrm>
              <a:off x="156" y="2555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A</a:t>
              </a:r>
              <a:endParaRPr lang="en-AU"/>
            </a:p>
          </p:txBody>
        </p:sp>
        <p:sp>
          <p:nvSpPr>
            <p:cNvPr id="24610" name="Text Box 42"/>
            <p:cNvSpPr txBox="1">
              <a:spLocks noChangeArrowheads="1"/>
            </p:cNvSpPr>
            <p:nvPr/>
          </p:nvSpPr>
          <p:spPr bwMode="auto">
            <a:xfrm>
              <a:off x="158" y="2244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B</a:t>
              </a:r>
              <a:endParaRPr lang="en-AU"/>
            </a:p>
          </p:txBody>
        </p:sp>
        <p:sp>
          <p:nvSpPr>
            <p:cNvPr id="24611" name="Text Box 43"/>
            <p:cNvSpPr txBox="1">
              <a:spLocks noChangeArrowheads="1"/>
            </p:cNvSpPr>
            <p:nvPr/>
          </p:nvSpPr>
          <p:spPr bwMode="auto">
            <a:xfrm>
              <a:off x="150" y="191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C</a:t>
              </a:r>
              <a:endParaRPr lang="en-AU"/>
            </a:p>
          </p:txBody>
        </p:sp>
        <p:sp>
          <p:nvSpPr>
            <p:cNvPr id="24612" name="Text Box 44"/>
            <p:cNvSpPr txBox="1">
              <a:spLocks noChangeArrowheads="1"/>
            </p:cNvSpPr>
            <p:nvPr/>
          </p:nvSpPr>
          <p:spPr bwMode="auto">
            <a:xfrm>
              <a:off x="151" y="159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D</a:t>
              </a:r>
              <a:endParaRPr lang="en-AU"/>
            </a:p>
          </p:txBody>
        </p:sp>
        <p:sp>
          <p:nvSpPr>
            <p:cNvPr id="24613" name="Text Box 45"/>
            <p:cNvSpPr txBox="1">
              <a:spLocks noChangeArrowheads="1"/>
            </p:cNvSpPr>
            <p:nvPr/>
          </p:nvSpPr>
          <p:spPr bwMode="auto">
            <a:xfrm>
              <a:off x="158" y="1258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E</a:t>
              </a:r>
              <a:endParaRPr lang="en-AU"/>
            </a:p>
          </p:txBody>
        </p:sp>
        <p:sp>
          <p:nvSpPr>
            <p:cNvPr id="24614" name="Text Box 46"/>
            <p:cNvSpPr txBox="1">
              <a:spLocks noChangeArrowheads="1"/>
            </p:cNvSpPr>
            <p:nvPr/>
          </p:nvSpPr>
          <p:spPr bwMode="auto">
            <a:xfrm>
              <a:off x="50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1</a:t>
              </a:r>
              <a:endParaRPr lang="en-AU"/>
            </a:p>
          </p:txBody>
        </p:sp>
        <p:sp>
          <p:nvSpPr>
            <p:cNvPr id="24615" name="Text Box 47"/>
            <p:cNvSpPr txBox="1">
              <a:spLocks noChangeArrowheads="1"/>
            </p:cNvSpPr>
            <p:nvPr/>
          </p:nvSpPr>
          <p:spPr bwMode="auto">
            <a:xfrm>
              <a:off x="847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2</a:t>
              </a:r>
              <a:endParaRPr lang="en-AU"/>
            </a:p>
          </p:txBody>
        </p:sp>
        <p:sp>
          <p:nvSpPr>
            <p:cNvPr id="24616" name="Text Box 48"/>
            <p:cNvSpPr txBox="1">
              <a:spLocks noChangeArrowheads="1"/>
            </p:cNvSpPr>
            <p:nvPr/>
          </p:nvSpPr>
          <p:spPr bwMode="auto">
            <a:xfrm>
              <a:off x="1208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3</a:t>
              </a:r>
              <a:endParaRPr lang="en-AU"/>
            </a:p>
          </p:txBody>
        </p:sp>
        <p:sp>
          <p:nvSpPr>
            <p:cNvPr id="24617" name="Text Box 49"/>
            <p:cNvSpPr txBox="1">
              <a:spLocks noChangeArrowheads="1"/>
            </p:cNvSpPr>
            <p:nvPr/>
          </p:nvSpPr>
          <p:spPr bwMode="auto">
            <a:xfrm>
              <a:off x="156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4</a:t>
              </a:r>
              <a:endParaRPr lang="en-AU"/>
            </a:p>
          </p:txBody>
        </p:sp>
        <p:sp>
          <p:nvSpPr>
            <p:cNvPr id="24618" name="Text Box 50"/>
            <p:cNvSpPr txBox="1">
              <a:spLocks noChangeArrowheads="1"/>
            </p:cNvSpPr>
            <p:nvPr/>
          </p:nvSpPr>
          <p:spPr bwMode="auto">
            <a:xfrm>
              <a:off x="1934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5</a:t>
              </a:r>
              <a:endParaRPr lang="en-AU"/>
            </a:p>
          </p:txBody>
        </p:sp>
      </p:grpSp>
      <p:grpSp>
        <p:nvGrpSpPr>
          <p:cNvPr id="7" name="Group 73"/>
          <p:cNvGrpSpPr>
            <a:grpSpLocks/>
          </p:cNvGrpSpPr>
          <p:nvPr/>
        </p:nvGrpSpPr>
        <p:grpSpPr bwMode="auto">
          <a:xfrm>
            <a:off x="823913" y="3079750"/>
            <a:ext cx="2554287" cy="290513"/>
            <a:chOff x="519" y="1940"/>
            <a:chExt cx="1609" cy="183"/>
          </a:xfrm>
        </p:grpSpPr>
        <p:sp>
          <p:nvSpPr>
            <p:cNvPr id="24596" name="Oval 52"/>
            <p:cNvSpPr>
              <a:spLocks noChangeArrowheads="1"/>
            </p:cNvSpPr>
            <p:nvPr/>
          </p:nvSpPr>
          <p:spPr bwMode="auto">
            <a:xfrm>
              <a:off x="519" y="1940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4597" name="Oval 53"/>
            <p:cNvSpPr>
              <a:spLocks noChangeArrowheads="1"/>
            </p:cNvSpPr>
            <p:nvPr/>
          </p:nvSpPr>
          <p:spPr bwMode="auto">
            <a:xfrm>
              <a:off x="875" y="1943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4598" name="Oval 55"/>
            <p:cNvSpPr>
              <a:spLocks noChangeArrowheads="1"/>
            </p:cNvSpPr>
            <p:nvPr/>
          </p:nvSpPr>
          <p:spPr bwMode="auto">
            <a:xfrm>
              <a:off x="1581" y="194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4599" name="Oval 56"/>
            <p:cNvSpPr>
              <a:spLocks noChangeArrowheads="1"/>
            </p:cNvSpPr>
            <p:nvPr/>
          </p:nvSpPr>
          <p:spPr bwMode="auto">
            <a:xfrm>
              <a:off x="1948" y="194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24585" name="Text Box 57"/>
          <p:cNvSpPr txBox="1">
            <a:spLocks noChangeArrowheads="1"/>
          </p:cNvSpPr>
          <p:nvPr/>
        </p:nvSpPr>
        <p:spPr bwMode="auto">
          <a:xfrm>
            <a:off x="3549650" y="2632075"/>
            <a:ext cx="895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Phantom</a:t>
            </a:r>
            <a:endParaRPr lang="en-AU">
              <a:solidFill>
                <a:schemeClr val="tx1"/>
              </a:solidFill>
            </a:endParaRPr>
          </a:p>
        </p:txBody>
      </p:sp>
      <p:sp>
        <p:nvSpPr>
          <p:cNvPr id="24586" name="Text Box 58"/>
          <p:cNvSpPr txBox="1">
            <a:spLocks noChangeArrowheads="1"/>
          </p:cNvSpPr>
          <p:nvPr/>
        </p:nvSpPr>
        <p:spPr bwMode="auto">
          <a:xfrm>
            <a:off x="0" y="4756150"/>
            <a:ext cx="13906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AU" sz="1400">
                <a:solidFill>
                  <a:schemeClr val="tx1"/>
                </a:solidFill>
              </a:rPr>
              <a:t>Lead collimator</a:t>
            </a:r>
          </a:p>
        </p:txBody>
      </p:sp>
      <p:sp>
        <p:nvSpPr>
          <p:cNvPr id="24587" name="Text Box 59"/>
          <p:cNvSpPr txBox="1">
            <a:spLocks noChangeArrowheads="1"/>
          </p:cNvSpPr>
          <p:nvPr/>
        </p:nvSpPr>
        <p:spPr bwMode="auto">
          <a:xfrm>
            <a:off x="1728788" y="5016500"/>
            <a:ext cx="796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Medipix</a:t>
            </a:r>
            <a:endParaRPr lang="en-AU"/>
          </a:p>
        </p:txBody>
      </p:sp>
      <p:grpSp>
        <p:nvGrpSpPr>
          <p:cNvPr id="8" name="Group 72"/>
          <p:cNvGrpSpPr>
            <a:grpSpLocks/>
          </p:cNvGrpSpPr>
          <p:nvPr/>
        </p:nvGrpSpPr>
        <p:grpSpPr bwMode="auto">
          <a:xfrm>
            <a:off x="941388" y="3219450"/>
            <a:ext cx="2278062" cy="1739900"/>
            <a:chOff x="593" y="2028"/>
            <a:chExt cx="1435" cy="1096"/>
          </a:xfrm>
        </p:grpSpPr>
        <p:sp>
          <p:nvSpPr>
            <p:cNvPr id="24592" name="Line 61"/>
            <p:cNvSpPr>
              <a:spLocks noChangeShapeType="1"/>
            </p:cNvSpPr>
            <p:nvPr/>
          </p:nvSpPr>
          <p:spPr bwMode="auto">
            <a:xfrm>
              <a:off x="970" y="2035"/>
              <a:ext cx="432" cy="1088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3" name="Line 62"/>
            <p:cNvSpPr>
              <a:spLocks noChangeShapeType="1"/>
            </p:cNvSpPr>
            <p:nvPr/>
          </p:nvSpPr>
          <p:spPr bwMode="auto">
            <a:xfrm>
              <a:off x="593" y="2035"/>
              <a:ext cx="865" cy="1085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Line 64"/>
            <p:cNvSpPr>
              <a:spLocks noChangeShapeType="1"/>
            </p:cNvSpPr>
            <p:nvPr/>
          </p:nvSpPr>
          <p:spPr bwMode="auto">
            <a:xfrm flipH="1">
              <a:off x="1265" y="2035"/>
              <a:ext cx="412" cy="1082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5" name="Line 65"/>
            <p:cNvSpPr>
              <a:spLocks noChangeShapeType="1"/>
            </p:cNvSpPr>
            <p:nvPr/>
          </p:nvSpPr>
          <p:spPr bwMode="auto">
            <a:xfrm flipH="1">
              <a:off x="1179" y="2028"/>
              <a:ext cx="849" cy="1096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1138" name="Text Box 66"/>
          <p:cNvSpPr txBox="1">
            <a:spLocks noChangeArrowheads="1"/>
          </p:cNvSpPr>
          <p:nvPr/>
        </p:nvSpPr>
        <p:spPr bwMode="auto">
          <a:xfrm>
            <a:off x="5254625" y="5126038"/>
            <a:ext cx="3346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600">
                <a:solidFill>
                  <a:schemeClr val="tx1"/>
                </a:solidFill>
              </a:rPr>
              <a:t>Row C- 5 seeds, single acquisition,</a:t>
            </a:r>
          </a:p>
        </p:txBody>
      </p:sp>
      <p:cxnSp>
        <p:nvCxnSpPr>
          <p:cNvPr id="131139" name="AutoShape 67"/>
          <p:cNvCxnSpPr>
            <a:cxnSpLocks noChangeShapeType="1"/>
            <a:stCxn id="24587" idx="2"/>
          </p:cNvCxnSpPr>
          <p:nvPr/>
        </p:nvCxnSpPr>
        <p:spPr bwMode="auto">
          <a:xfrm rot="5400000" flipH="1" flipV="1">
            <a:off x="2520950" y="2797175"/>
            <a:ext cx="2130425" cy="2917825"/>
          </a:xfrm>
          <a:prstGeom prst="bentConnector4">
            <a:avLst>
              <a:gd name="adj1" fmla="val -10731"/>
              <a:gd name="adj2" fmla="val 56856"/>
            </a:avLst>
          </a:prstGeom>
          <a:noFill/>
          <a:ln w="19050">
            <a:solidFill>
              <a:srgbClr val="993366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1142" name="Picture 70" descr="row 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075" y="1265238"/>
            <a:ext cx="358775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3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smtClean="0">
                <a:effectLst/>
                <a:ea typeface="+mj-ea"/>
              </a:rPr>
              <a:t>Seed Images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644525" y="4646613"/>
            <a:ext cx="2900363" cy="9525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2065338" y="4637088"/>
            <a:ext cx="77787" cy="114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1816100" y="4953000"/>
            <a:ext cx="633413" cy="53975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grpSp>
        <p:nvGrpSpPr>
          <p:cNvPr id="25606" name="Group 7"/>
          <p:cNvGrpSpPr>
            <a:grpSpLocks/>
          </p:cNvGrpSpPr>
          <p:nvPr/>
        </p:nvGrpSpPr>
        <p:grpSpPr bwMode="auto">
          <a:xfrm>
            <a:off x="238125" y="1482725"/>
            <a:ext cx="3302000" cy="3163888"/>
            <a:chOff x="150" y="934"/>
            <a:chExt cx="2080" cy="1993"/>
          </a:xfrm>
        </p:grpSpPr>
        <p:sp>
          <p:nvSpPr>
            <p:cNvPr id="25625" name="Rectangle 8"/>
            <p:cNvSpPr>
              <a:spLocks noChangeArrowheads="1"/>
            </p:cNvSpPr>
            <p:nvPr/>
          </p:nvSpPr>
          <p:spPr bwMode="auto">
            <a:xfrm>
              <a:off x="404" y="1147"/>
              <a:ext cx="1826" cy="17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5626" name="Group 9"/>
            <p:cNvGrpSpPr>
              <a:grpSpLocks/>
            </p:cNvGrpSpPr>
            <p:nvPr/>
          </p:nvGrpSpPr>
          <p:grpSpPr bwMode="auto">
            <a:xfrm>
              <a:off x="541" y="1305"/>
              <a:ext cx="1561" cy="143"/>
              <a:chOff x="2175" y="902"/>
              <a:chExt cx="1561" cy="143"/>
            </a:xfrm>
          </p:grpSpPr>
          <p:sp>
            <p:nvSpPr>
              <p:cNvPr id="25659" name="Oval 10"/>
              <p:cNvSpPr>
                <a:spLocks noChangeArrowheads="1"/>
              </p:cNvSpPr>
              <p:nvPr/>
            </p:nvSpPr>
            <p:spPr bwMode="auto">
              <a:xfrm>
                <a:off x="2175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60" name="Oval 11"/>
              <p:cNvSpPr>
                <a:spLocks noChangeArrowheads="1"/>
              </p:cNvSpPr>
              <p:nvPr/>
            </p:nvSpPr>
            <p:spPr bwMode="auto">
              <a:xfrm>
                <a:off x="2528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61" name="Oval 12"/>
              <p:cNvSpPr>
                <a:spLocks noChangeArrowheads="1"/>
              </p:cNvSpPr>
              <p:nvPr/>
            </p:nvSpPr>
            <p:spPr bwMode="auto">
              <a:xfrm>
                <a:off x="2887" y="90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62" name="Oval 13"/>
              <p:cNvSpPr>
                <a:spLocks noChangeArrowheads="1"/>
              </p:cNvSpPr>
              <p:nvPr/>
            </p:nvSpPr>
            <p:spPr bwMode="auto">
              <a:xfrm>
                <a:off x="3231" y="902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63" name="Oval 14"/>
              <p:cNvSpPr>
                <a:spLocks noChangeArrowheads="1"/>
              </p:cNvSpPr>
              <p:nvPr/>
            </p:nvSpPr>
            <p:spPr bwMode="auto">
              <a:xfrm>
                <a:off x="3596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5627" name="Group 15"/>
            <p:cNvGrpSpPr>
              <a:grpSpLocks/>
            </p:cNvGrpSpPr>
            <p:nvPr/>
          </p:nvGrpSpPr>
          <p:grpSpPr bwMode="auto">
            <a:xfrm>
              <a:off x="541" y="1641"/>
              <a:ext cx="1561" cy="143"/>
              <a:chOff x="2175" y="1234"/>
              <a:chExt cx="1561" cy="143"/>
            </a:xfrm>
          </p:grpSpPr>
          <p:sp>
            <p:nvSpPr>
              <p:cNvPr id="25654" name="Oval 16"/>
              <p:cNvSpPr>
                <a:spLocks noChangeArrowheads="1"/>
              </p:cNvSpPr>
              <p:nvPr/>
            </p:nvSpPr>
            <p:spPr bwMode="auto">
              <a:xfrm>
                <a:off x="2175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55" name="Oval 17"/>
              <p:cNvSpPr>
                <a:spLocks noChangeArrowheads="1"/>
              </p:cNvSpPr>
              <p:nvPr/>
            </p:nvSpPr>
            <p:spPr bwMode="auto">
              <a:xfrm>
                <a:off x="2528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56" name="Oval 18"/>
              <p:cNvSpPr>
                <a:spLocks noChangeArrowheads="1"/>
              </p:cNvSpPr>
              <p:nvPr/>
            </p:nvSpPr>
            <p:spPr bwMode="auto">
              <a:xfrm>
                <a:off x="2887" y="1237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57" name="Oval 19"/>
              <p:cNvSpPr>
                <a:spLocks noChangeArrowheads="1"/>
              </p:cNvSpPr>
              <p:nvPr/>
            </p:nvSpPr>
            <p:spPr bwMode="auto">
              <a:xfrm>
                <a:off x="3231" y="1234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58" name="Oval 20"/>
              <p:cNvSpPr>
                <a:spLocks noChangeArrowheads="1"/>
              </p:cNvSpPr>
              <p:nvPr/>
            </p:nvSpPr>
            <p:spPr bwMode="auto">
              <a:xfrm>
                <a:off x="3596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5628" name="Oval 21"/>
            <p:cNvSpPr>
              <a:spLocks noChangeArrowheads="1"/>
            </p:cNvSpPr>
            <p:nvPr/>
          </p:nvSpPr>
          <p:spPr bwMode="auto">
            <a:xfrm>
              <a:off x="541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5629" name="Oval 22"/>
            <p:cNvSpPr>
              <a:spLocks noChangeArrowheads="1"/>
            </p:cNvSpPr>
            <p:nvPr/>
          </p:nvSpPr>
          <p:spPr bwMode="auto">
            <a:xfrm>
              <a:off x="894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5630" name="Oval 23"/>
            <p:cNvSpPr>
              <a:spLocks noChangeArrowheads="1"/>
            </p:cNvSpPr>
            <p:nvPr/>
          </p:nvSpPr>
          <p:spPr bwMode="auto">
            <a:xfrm>
              <a:off x="1597" y="1957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5631" name="Oval 24"/>
            <p:cNvSpPr>
              <a:spLocks noChangeArrowheads="1"/>
            </p:cNvSpPr>
            <p:nvPr/>
          </p:nvSpPr>
          <p:spPr bwMode="auto">
            <a:xfrm>
              <a:off x="1962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5632" name="Group 25"/>
            <p:cNvGrpSpPr>
              <a:grpSpLocks/>
            </p:cNvGrpSpPr>
            <p:nvPr/>
          </p:nvGrpSpPr>
          <p:grpSpPr bwMode="auto">
            <a:xfrm>
              <a:off x="537" y="2265"/>
              <a:ext cx="1561" cy="143"/>
              <a:chOff x="2175" y="1538"/>
              <a:chExt cx="1561" cy="143"/>
            </a:xfrm>
          </p:grpSpPr>
          <p:sp>
            <p:nvSpPr>
              <p:cNvPr id="25649" name="Oval 26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50" name="Oval 27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51" name="Oval 28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52" name="Oval 29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53" name="Oval 30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5633" name="Group 31"/>
            <p:cNvGrpSpPr>
              <a:grpSpLocks/>
            </p:cNvGrpSpPr>
            <p:nvPr/>
          </p:nvGrpSpPr>
          <p:grpSpPr bwMode="auto">
            <a:xfrm>
              <a:off x="530" y="2581"/>
              <a:ext cx="1561" cy="143"/>
              <a:chOff x="2175" y="1538"/>
              <a:chExt cx="1561" cy="143"/>
            </a:xfrm>
          </p:grpSpPr>
          <p:sp>
            <p:nvSpPr>
              <p:cNvPr id="25644" name="Oval 32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45" name="Oval 33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46" name="Oval 34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47" name="Oval 35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5648" name="Oval 36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5634" name="Text Box 37"/>
            <p:cNvSpPr txBox="1">
              <a:spLocks noChangeArrowheads="1"/>
            </p:cNvSpPr>
            <p:nvPr/>
          </p:nvSpPr>
          <p:spPr bwMode="auto">
            <a:xfrm>
              <a:off x="156" y="2555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A</a:t>
              </a:r>
              <a:endParaRPr lang="en-AU"/>
            </a:p>
          </p:txBody>
        </p:sp>
        <p:sp>
          <p:nvSpPr>
            <p:cNvPr id="25635" name="Text Box 38"/>
            <p:cNvSpPr txBox="1">
              <a:spLocks noChangeArrowheads="1"/>
            </p:cNvSpPr>
            <p:nvPr/>
          </p:nvSpPr>
          <p:spPr bwMode="auto">
            <a:xfrm>
              <a:off x="158" y="2244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B</a:t>
              </a:r>
              <a:endParaRPr lang="en-AU"/>
            </a:p>
          </p:txBody>
        </p:sp>
        <p:sp>
          <p:nvSpPr>
            <p:cNvPr id="25636" name="Text Box 39"/>
            <p:cNvSpPr txBox="1">
              <a:spLocks noChangeArrowheads="1"/>
            </p:cNvSpPr>
            <p:nvPr/>
          </p:nvSpPr>
          <p:spPr bwMode="auto">
            <a:xfrm>
              <a:off x="150" y="191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C</a:t>
              </a:r>
              <a:endParaRPr lang="en-AU"/>
            </a:p>
          </p:txBody>
        </p:sp>
        <p:sp>
          <p:nvSpPr>
            <p:cNvPr id="25637" name="Text Box 40"/>
            <p:cNvSpPr txBox="1">
              <a:spLocks noChangeArrowheads="1"/>
            </p:cNvSpPr>
            <p:nvPr/>
          </p:nvSpPr>
          <p:spPr bwMode="auto">
            <a:xfrm>
              <a:off x="151" y="159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D</a:t>
              </a:r>
              <a:endParaRPr lang="en-AU"/>
            </a:p>
          </p:txBody>
        </p:sp>
        <p:sp>
          <p:nvSpPr>
            <p:cNvPr id="25638" name="Text Box 41"/>
            <p:cNvSpPr txBox="1">
              <a:spLocks noChangeArrowheads="1"/>
            </p:cNvSpPr>
            <p:nvPr/>
          </p:nvSpPr>
          <p:spPr bwMode="auto">
            <a:xfrm>
              <a:off x="158" y="1258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E</a:t>
              </a:r>
              <a:endParaRPr lang="en-AU"/>
            </a:p>
          </p:txBody>
        </p:sp>
        <p:sp>
          <p:nvSpPr>
            <p:cNvPr id="25639" name="Text Box 42"/>
            <p:cNvSpPr txBox="1">
              <a:spLocks noChangeArrowheads="1"/>
            </p:cNvSpPr>
            <p:nvPr/>
          </p:nvSpPr>
          <p:spPr bwMode="auto">
            <a:xfrm>
              <a:off x="50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1</a:t>
              </a:r>
              <a:endParaRPr lang="en-AU"/>
            </a:p>
          </p:txBody>
        </p:sp>
        <p:sp>
          <p:nvSpPr>
            <p:cNvPr id="25640" name="Text Box 43"/>
            <p:cNvSpPr txBox="1">
              <a:spLocks noChangeArrowheads="1"/>
            </p:cNvSpPr>
            <p:nvPr/>
          </p:nvSpPr>
          <p:spPr bwMode="auto">
            <a:xfrm>
              <a:off x="847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2</a:t>
              </a:r>
              <a:endParaRPr lang="en-AU"/>
            </a:p>
          </p:txBody>
        </p:sp>
        <p:sp>
          <p:nvSpPr>
            <p:cNvPr id="25641" name="Text Box 44"/>
            <p:cNvSpPr txBox="1">
              <a:spLocks noChangeArrowheads="1"/>
            </p:cNvSpPr>
            <p:nvPr/>
          </p:nvSpPr>
          <p:spPr bwMode="auto">
            <a:xfrm>
              <a:off x="1208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3</a:t>
              </a:r>
              <a:endParaRPr lang="en-AU"/>
            </a:p>
          </p:txBody>
        </p:sp>
        <p:sp>
          <p:nvSpPr>
            <p:cNvPr id="25642" name="Text Box 45"/>
            <p:cNvSpPr txBox="1">
              <a:spLocks noChangeArrowheads="1"/>
            </p:cNvSpPr>
            <p:nvPr/>
          </p:nvSpPr>
          <p:spPr bwMode="auto">
            <a:xfrm>
              <a:off x="156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4</a:t>
              </a:r>
              <a:endParaRPr lang="en-AU"/>
            </a:p>
          </p:txBody>
        </p:sp>
        <p:sp>
          <p:nvSpPr>
            <p:cNvPr id="25643" name="Text Box 46"/>
            <p:cNvSpPr txBox="1">
              <a:spLocks noChangeArrowheads="1"/>
            </p:cNvSpPr>
            <p:nvPr/>
          </p:nvSpPr>
          <p:spPr bwMode="auto">
            <a:xfrm>
              <a:off x="1934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5</a:t>
              </a:r>
              <a:endParaRPr lang="en-AU"/>
            </a:p>
          </p:txBody>
        </p:sp>
      </p:grpSp>
      <p:sp>
        <p:nvSpPr>
          <p:cNvPr id="25607" name="Text Box 52"/>
          <p:cNvSpPr txBox="1">
            <a:spLocks noChangeArrowheads="1"/>
          </p:cNvSpPr>
          <p:nvPr/>
        </p:nvSpPr>
        <p:spPr bwMode="auto">
          <a:xfrm>
            <a:off x="3549650" y="2632075"/>
            <a:ext cx="895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Phantom</a:t>
            </a:r>
            <a:endParaRPr lang="en-AU">
              <a:solidFill>
                <a:schemeClr val="tx1"/>
              </a:solidFill>
            </a:endParaRPr>
          </a:p>
        </p:txBody>
      </p:sp>
      <p:sp>
        <p:nvSpPr>
          <p:cNvPr id="25608" name="Text Box 53"/>
          <p:cNvSpPr txBox="1">
            <a:spLocks noChangeArrowheads="1"/>
          </p:cNvSpPr>
          <p:nvPr/>
        </p:nvSpPr>
        <p:spPr bwMode="auto">
          <a:xfrm>
            <a:off x="0" y="4756150"/>
            <a:ext cx="13906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AU" sz="1400">
                <a:solidFill>
                  <a:schemeClr val="tx1"/>
                </a:solidFill>
              </a:rPr>
              <a:t>Lead collimator</a:t>
            </a:r>
          </a:p>
        </p:txBody>
      </p:sp>
      <p:sp>
        <p:nvSpPr>
          <p:cNvPr id="25609" name="Text Box 54"/>
          <p:cNvSpPr txBox="1">
            <a:spLocks noChangeArrowheads="1"/>
          </p:cNvSpPr>
          <p:nvPr/>
        </p:nvSpPr>
        <p:spPr bwMode="auto">
          <a:xfrm>
            <a:off x="1728788" y="5016500"/>
            <a:ext cx="796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Medipix</a:t>
            </a:r>
            <a:endParaRPr lang="en-AU"/>
          </a:p>
        </p:txBody>
      </p:sp>
      <p:sp>
        <p:nvSpPr>
          <p:cNvPr id="133180" name="Text Box 60"/>
          <p:cNvSpPr txBox="1">
            <a:spLocks noChangeArrowheads="1"/>
          </p:cNvSpPr>
          <p:nvPr/>
        </p:nvSpPr>
        <p:spPr bwMode="auto">
          <a:xfrm>
            <a:off x="5254625" y="5126038"/>
            <a:ext cx="3346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600">
                <a:solidFill>
                  <a:schemeClr val="tx1"/>
                </a:solidFill>
              </a:rPr>
              <a:t>Row D- 5 seeds, single acquisition,</a:t>
            </a:r>
          </a:p>
        </p:txBody>
      </p:sp>
      <p:cxnSp>
        <p:nvCxnSpPr>
          <p:cNvPr id="133181" name="AutoShape 61"/>
          <p:cNvCxnSpPr>
            <a:cxnSpLocks noChangeShapeType="1"/>
            <a:stCxn id="25609" idx="2"/>
          </p:cNvCxnSpPr>
          <p:nvPr/>
        </p:nvCxnSpPr>
        <p:spPr bwMode="auto">
          <a:xfrm rot="5400000" flipH="1" flipV="1">
            <a:off x="2501900" y="2847975"/>
            <a:ext cx="2098675" cy="2847975"/>
          </a:xfrm>
          <a:prstGeom prst="bentConnector4">
            <a:avLst>
              <a:gd name="adj1" fmla="val -10894"/>
              <a:gd name="adj2" fmla="val 57023"/>
            </a:avLst>
          </a:prstGeom>
          <a:noFill/>
          <a:ln w="19050">
            <a:solidFill>
              <a:srgbClr val="993366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" name="Group 64"/>
          <p:cNvGrpSpPr>
            <a:grpSpLocks/>
          </p:cNvGrpSpPr>
          <p:nvPr/>
        </p:nvGrpSpPr>
        <p:grpSpPr bwMode="auto">
          <a:xfrm>
            <a:off x="823913" y="2571750"/>
            <a:ext cx="2543175" cy="300038"/>
            <a:chOff x="519" y="1620"/>
            <a:chExt cx="1602" cy="189"/>
          </a:xfrm>
        </p:grpSpPr>
        <p:sp>
          <p:nvSpPr>
            <p:cNvPr id="25620" name="Oval 48"/>
            <p:cNvSpPr>
              <a:spLocks noChangeArrowheads="1"/>
            </p:cNvSpPr>
            <p:nvPr/>
          </p:nvSpPr>
          <p:spPr bwMode="auto">
            <a:xfrm>
              <a:off x="519" y="1620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5621" name="Oval 49"/>
            <p:cNvSpPr>
              <a:spLocks noChangeArrowheads="1"/>
            </p:cNvSpPr>
            <p:nvPr/>
          </p:nvSpPr>
          <p:spPr bwMode="auto">
            <a:xfrm>
              <a:off x="868" y="1623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5622" name="Oval 50"/>
            <p:cNvSpPr>
              <a:spLocks noChangeArrowheads="1"/>
            </p:cNvSpPr>
            <p:nvPr/>
          </p:nvSpPr>
          <p:spPr bwMode="auto">
            <a:xfrm>
              <a:off x="1581" y="162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5623" name="Oval 51"/>
            <p:cNvSpPr>
              <a:spLocks noChangeArrowheads="1"/>
            </p:cNvSpPr>
            <p:nvPr/>
          </p:nvSpPr>
          <p:spPr bwMode="auto">
            <a:xfrm>
              <a:off x="1941" y="162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5624" name="Oval 63"/>
            <p:cNvSpPr>
              <a:spLocks noChangeArrowheads="1"/>
            </p:cNvSpPr>
            <p:nvPr/>
          </p:nvSpPr>
          <p:spPr bwMode="auto">
            <a:xfrm>
              <a:off x="1235" y="1629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8" name="Group 66"/>
          <p:cNvGrpSpPr>
            <a:grpSpLocks/>
          </p:cNvGrpSpPr>
          <p:nvPr/>
        </p:nvGrpSpPr>
        <p:grpSpPr bwMode="auto">
          <a:xfrm>
            <a:off x="973138" y="2700338"/>
            <a:ext cx="2246312" cy="2257425"/>
            <a:chOff x="613" y="1701"/>
            <a:chExt cx="1415" cy="1422"/>
          </a:xfrm>
        </p:grpSpPr>
        <p:sp>
          <p:nvSpPr>
            <p:cNvPr id="25615" name="Line 56"/>
            <p:cNvSpPr>
              <a:spLocks noChangeShapeType="1"/>
            </p:cNvSpPr>
            <p:nvPr/>
          </p:nvSpPr>
          <p:spPr bwMode="auto">
            <a:xfrm>
              <a:off x="963" y="1701"/>
              <a:ext cx="399" cy="1422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6" name="Line 57"/>
            <p:cNvSpPr>
              <a:spLocks noChangeShapeType="1"/>
            </p:cNvSpPr>
            <p:nvPr/>
          </p:nvSpPr>
          <p:spPr bwMode="auto">
            <a:xfrm>
              <a:off x="613" y="1715"/>
              <a:ext cx="797" cy="1398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7" name="Line 58"/>
            <p:cNvSpPr>
              <a:spLocks noChangeShapeType="1"/>
            </p:cNvSpPr>
            <p:nvPr/>
          </p:nvSpPr>
          <p:spPr bwMode="auto">
            <a:xfrm flipH="1">
              <a:off x="1265" y="1701"/>
              <a:ext cx="405" cy="1416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8" name="Line 59"/>
            <p:cNvSpPr>
              <a:spLocks noChangeShapeType="1"/>
            </p:cNvSpPr>
            <p:nvPr/>
          </p:nvSpPr>
          <p:spPr bwMode="auto">
            <a:xfrm flipH="1">
              <a:off x="1225" y="1715"/>
              <a:ext cx="803" cy="1403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19" name="Line 65"/>
            <p:cNvSpPr>
              <a:spLocks noChangeShapeType="1"/>
            </p:cNvSpPr>
            <p:nvPr/>
          </p:nvSpPr>
          <p:spPr bwMode="auto">
            <a:xfrm flipH="1">
              <a:off x="1306" y="1717"/>
              <a:ext cx="9" cy="1391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33190" name="Picture 70" descr="row D black and wh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225" y="1296988"/>
            <a:ext cx="358775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33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3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smtClean="0">
                <a:effectLst/>
                <a:ea typeface="+mj-ea"/>
              </a:rPr>
              <a:t>Seed Images</a:t>
            </a: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644525" y="4646613"/>
            <a:ext cx="2900363" cy="95250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2065338" y="4637088"/>
            <a:ext cx="77787" cy="114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1816100" y="4953000"/>
            <a:ext cx="633413" cy="53975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grpSp>
        <p:nvGrpSpPr>
          <p:cNvPr id="26630" name="Group 7"/>
          <p:cNvGrpSpPr>
            <a:grpSpLocks/>
          </p:cNvGrpSpPr>
          <p:nvPr/>
        </p:nvGrpSpPr>
        <p:grpSpPr bwMode="auto">
          <a:xfrm>
            <a:off x="238125" y="1482725"/>
            <a:ext cx="3302000" cy="3163888"/>
            <a:chOff x="150" y="934"/>
            <a:chExt cx="2080" cy="1993"/>
          </a:xfrm>
        </p:grpSpPr>
        <p:sp>
          <p:nvSpPr>
            <p:cNvPr id="26649" name="Rectangle 8"/>
            <p:cNvSpPr>
              <a:spLocks noChangeArrowheads="1"/>
            </p:cNvSpPr>
            <p:nvPr/>
          </p:nvSpPr>
          <p:spPr bwMode="auto">
            <a:xfrm>
              <a:off x="404" y="1147"/>
              <a:ext cx="1826" cy="17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6650" name="Group 9"/>
            <p:cNvGrpSpPr>
              <a:grpSpLocks/>
            </p:cNvGrpSpPr>
            <p:nvPr/>
          </p:nvGrpSpPr>
          <p:grpSpPr bwMode="auto">
            <a:xfrm>
              <a:off x="541" y="1305"/>
              <a:ext cx="1561" cy="143"/>
              <a:chOff x="2175" y="902"/>
              <a:chExt cx="1561" cy="143"/>
            </a:xfrm>
          </p:grpSpPr>
          <p:sp>
            <p:nvSpPr>
              <p:cNvPr id="26683" name="Oval 10"/>
              <p:cNvSpPr>
                <a:spLocks noChangeArrowheads="1"/>
              </p:cNvSpPr>
              <p:nvPr/>
            </p:nvSpPr>
            <p:spPr bwMode="auto">
              <a:xfrm>
                <a:off x="2175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84" name="Oval 11"/>
              <p:cNvSpPr>
                <a:spLocks noChangeArrowheads="1"/>
              </p:cNvSpPr>
              <p:nvPr/>
            </p:nvSpPr>
            <p:spPr bwMode="auto">
              <a:xfrm>
                <a:off x="2528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85" name="Oval 12"/>
              <p:cNvSpPr>
                <a:spLocks noChangeArrowheads="1"/>
              </p:cNvSpPr>
              <p:nvPr/>
            </p:nvSpPr>
            <p:spPr bwMode="auto">
              <a:xfrm>
                <a:off x="2887" y="90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86" name="Oval 13"/>
              <p:cNvSpPr>
                <a:spLocks noChangeArrowheads="1"/>
              </p:cNvSpPr>
              <p:nvPr/>
            </p:nvSpPr>
            <p:spPr bwMode="auto">
              <a:xfrm>
                <a:off x="3231" y="902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87" name="Oval 14"/>
              <p:cNvSpPr>
                <a:spLocks noChangeArrowheads="1"/>
              </p:cNvSpPr>
              <p:nvPr/>
            </p:nvSpPr>
            <p:spPr bwMode="auto">
              <a:xfrm>
                <a:off x="3596" y="903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6651" name="Group 15"/>
            <p:cNvGrpSpPr>
              <a:grpSpLocks/>
            </p:cNvGrpSpPr>
            <p:nvPr/>
          </p:nvGrpSpPr>
          <p:grpSpPr bwMode="auto">
            <a:xfrm>
              <a:off x="541" y="1641"/>
              <a:ext cx="1561" cy="143"/>
              <a:chOff x="2175" y="1234"/>
              <a:chExt cx="1561" cy="143"/>
            </a:xfrm>
          </p:grpSpPr>
          <p:sp>
            <p:nvSpPr>
              <p:cNvPr id="26678" name="Oval 16"/>
              <p:cNvSpPr>
                <a:spLocks noChangeArrowheads="1"/>
              </p:cNvSpPr>
              <p:nvPr/>
            </p:nvSpPr>
            <p:spPr bwMode="auto">
              <a:xfrm>
                <a:off x="2175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79" name="Oval 17"/>
              <p:cNvSpPr>
                <a:spLocks noChangeArrowheads="1"/>
              </p:cNvSpPr>
              <p:nvPr/>
            </p:nvSpPr>
            <p:spPr bwMode="auto">
              <a:xfrm>
                <a:off x="2528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80" name="Oval 18"/>
              <p:cNvSpPr>
                <a:spLocks noChangeArrowheads="1"/>
              </p:cNvSpPr>
              <p:nvPr/>
            </p:nvSpPr>
            <p:spPr bwMode="auto">
              <a:xfrm>
                <a:off x="2887" y="1237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81" name="Oval 19"/>
              <p:cNvSpPr>
                <a:spLocks noChangeArrowheads="1"/>
              </p:cNvSpPr>
              <p:nvPr/>
            </p:nvSpPr>
            <p:spPr bwMode="auto">
              <a:xfrm>
                <a:off x="3231" y="1234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82" name="Oval 20"/>
              <p:cNvSpPr>
                <a:spLocks noChangeArrowheads="1"/>
              </p:cNvSpPr>
              <p:nvPr/>
            </p:nvSpPr>
            <p:spPr bwMode="auto">
              <a:xfrm>
                <a:off x="3596" y="1235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6652" name="Oval 21"/>
            <p:cNvSpPr>
              <a:spLocks noChangeArrowheads="1"/>
            </p:cNvSpPr>
            <p:nvPr/>
          </p:nvSpPr>
          <p:spPr bwMode="auto">
            <a:xfrm>
              <a:off x="541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6653" name="Oval 22"/>
            <p:cNvSpPr>
              <a:spLocks noChangeArrowheads="1"/>
            </p:cNvSpPr>
            <p:nvPr/>
          </p:nvSpPr>
          <p:spPr bwMode="auto">
            <a:xfrm>
              <a:off x="894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6654" name="Oval 23"/>
            <p:cNvSpPr>
              <a:spLocks noChangeArrowheads="1"/>
            </p:cNvSpPr>
            <p:nvPr/>
          </p:nvSpPr>
          <p:spPr bwMode="auto">
            <a:xfrm>
              <a:off x="1597" y="1957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6655" name="Oval 24"/>
            <p:cNvSpPr>
              <a:spLocks noChangeArrowheads="1"/>
            </p:cNvSpPr>
            <p:nvPr/>
          </p:nvSpPr>
          <p:spPr bwMode="auto">
            <a:xfrm>
              <a:off x="1962" y="1958"/>
              <a:ext cx="140" cy="1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6656" name="Group 25"/>
            <p:cNvGrpSpPr>
              <a:grpSpLocks/>
            </p:cNvGrpSpPr>
            <p:nvPr/>
          </p:nvGrpSpPr>
          <p:grpSpPr bwMode="auto">
            <a:xfrm>
              <a:off x="537" y="2265"/>
              <a:ext cx="1561" cy="143"/>
              <a:chOff x="2175" y="1538"/>
              <a:chExt cx="1561" cy="143"/>
            </a:xfrm>
          </p:grpSpPr>
          <p:sp>
            <p:nvSpPr>
              <p:cNvPr id="26673" name="Oval 26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74" name="Oval 27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75" name="Oval 28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76" name="Oval 29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77" name="Oval 30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6657" name="Group 31"/>
            <p:cNvGrpSpPr>
              <a:grpSpLocks/>
            </p:cNvGrpSpPr>
            <p:nvPr/>
          </p:nvGrpSpPr>
          <p:grpSpPr bwMode="auto">
            <a:xfrm>
              <a:off x="530" y="2581"/>
              <a:ext cx="1561" cy="143"/>
              <a:chOff x="2175" y="1538"/>
              <a:chExt cx="1561" cy="143"/>
            </a:xfrm>
          </p:grpSpPr>
          <p:sp>
            <p:nvSpPr>
              <p:cNvPr id="26668" name="Oval 32"/>
              <p:cNvSpPr>
                <a:spLocks noChangeArrowheads="1"/>
              </p:cNvSpPr>
              <p:nvPr/>
            </p:nvSpPr>
            <p:spPr bwMode="auto">
              <a:xfrm>
                <a:off x="2175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69" name="Oval 33"/>
              <p:cNvSpPr>
                <a:spLocks noChangeArrowheads="1"/>
              </p:cNvSpPr>
              <p:nvPr/>
            </p:nvSpPr>
            <p:spPr bwMode="auto">
              <a:xfrm>
                <a:off x="2528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70" name="Oval 34"/>
              <p:cNvSpPr>
                <a:spLocks noChangeArrowheads="1"/>
              </p:cNvSpPr>
              <p:nvPr/>
            </p:nvSpPr>
            <p:spPr bwMode="auto">
              <a:xfrm>
                <a:off x="2887" y="1541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71" name="Oval 35"/>
              <p:cNvSpPr>
                <a:spLocks noChangeArrowheads="1"/>
              </p:cNvSpPr>
              <p:nvPr/>
            </p:nvSpPr>
            <p:spPr bwMode="auto">
              <a:xfrm>
                <a:off x="3231" y="1538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26672" name="Oval 36"/>
              <p:cNvSpPr>
                <a:spLocks noChangeArrowheads="1"/>
              </p:cNvSpPr>
              <p:nvPr/>
            </p:nvSpPr>
            <p:spPr bwMode="auto">
              <a:xfrm>
                <a:off x="3596" y="1539"/>
                <a:ext cx="140" cy="1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26658" name="Text Box 37"/>
            <p:cNvSpPr txBox="1">
              <a:spLocks noChangeArrowheads="1"/>
            </p:cNvSpPr>
            <p:nvPr/>
          </p:nvSpPr>
          <p:spPr bwMode="auto">
            <a:xfrm>
              <a:off x="156" y="2555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A</a:t>
              </a:r>
              <a:endParaRPr lang="en-AU"/>
            </a:p>
          </p:txBody>
        </p:sp>
        <p:sp>
          <p:nvSpPr>
            <p:cNvPr id="26659" name="Text Box 38"/>
            <p:cNvSpPr txBox="1">
              <a:spLocks noChangeArrowheads="1"/>
            </p:cNvSpPr>
            <p:nvPr/>
          </p:nvSpPr>
          <p:spPr bwMode="auto">
            <a:xfrm>
              <a:off x="158" y="2244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B</a:t>
              </a:r>
              <a:endParaRPr lang="en-AU"/>
            </a:p>
          </p:txBody>
        </p:sp>
        <p:sp>
          <p:nvSpPr>
            <p:cNvPr id="26660" name="Text Box 39"/>
            <p:cNvSpPr txBox="1">
              <a:spLocks noChangeArrowheads="1"/>
            </p:cNvSpPr>
            <p:nvPr/>
          </p:nvSpPr>
          <p:spPr bwMode="auto">
            <a:xfrm>
              <a:off x="150" y="191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C</a:t>
              </a:r>
              <a:endParaRPr lang="en-AU"/>
            </a:p>
          </p:txBody>
        </p:sp>
        <p:sp>
          <p:nvSpPr>
            <p:cNvPr id="26661" name="Text Box 40"/>
            <p:cNvSpPr txBox="1">
              <a:spLocks noChangeArrowheads="1"/>
            </p:cNvSpPr>
            <p:nvPr/>
          </p:nvSpPr>
          <p:spPr bwMode="auto">
            <a:xfrm>
              <a:off x="151" y="1598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D</a:t>
              </a:r>
              <a:endParaRPr lang="en-AU"/>
            </a:p>
          </p:txBody>
        </p:sp>
        <p:sp>
          <p:nvSpPr>
            <p:cNvPr id="26662" name="Text Box 41"/>
            <p:cNvSpPr txBox="1">
              <a:spLocks noChangeArrowheads="1"/>
            </p:cNvSpPr>
            <p:nvPr/>
          </p:nvSpPr>
          <p:spPr bwMode="auto">
            <a:xfrm>
              <a:off x="158" y="1258"/>
              <a:ext cx="20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E</a:t>
              </a:r>
              <a:endParaRPr lang="en-AU"/>
            </a:p>
          </p:txBody>
        </p:sp>
        <p:sp>
          <p:nvSpPr>
            <p:cNvPr id="26663" name="Text Box 42"/>
            <p:cNvSpPr txBox="1">
              <a:spLocks noChangeArrowheads="1"/>
            </p:cNvSpPr>
            <p:nvPr/>
          </p:nvSpPr>
          <p:spPr bwMode="auto">
            <a:xfrm>
              <a:off x="50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1</a:t>
              </a:r>
              <a:endParaRPr lang="en-AU"/>
            </a:p>
          </p:txBody>
        </p:sp>
        <p:sp>
          <p:nvSpPr>
            <p:cNvPr id="26664" name="Text Box 43"/>
            <p:cNvSpPr txBox="1">
              <a:spLocks noChangeArrowheads="1"/>
            </p:cNvSpPr>
            <p:nvPr/>
          </p:nvSpPr>
          <p:spPr bwMode="auto">
            <a:xfrm>
              <a:off x="847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2</a:t>
              </a:r>
              <a:endParaRPr lang="en-AU"/>
            </a:p>
          </p:txBody>
        </p:sp>
        <p:sp>
          <p:nvSpPr>
            <p:cNvPr id="26665" name="Text Box 44"/>
            <p:cNvSpPr txBox="1">
              <a:spLocks noChangeArrowheads="1"/>
            </p:cNvSpPr>
            <p:nvPr/>
          </p:nvSpPr>
          <p:spPr bwMode="auto">
            <a:xfrm>
              <a:off x="1208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3</a:t>
              </a:r>
              <a:endParaRPr lang="en-AU"/>
            </a:p>
          </p:txBody>
        </p:sp>
        <p:sp>
          <p:nvSpPr>
            <p:cNvPr id="26666" name="Text Box 45"/>
            <p:cNvSpPr txBox="1">
              <a:spLocks noChangeArrowheads="1"/>
            </p:cNvSpPr>
            <p:nvPr/>
          </p:nvSpPr>
          <p:spPr bwMode="auto">
            <a:xfrm>
              <a:off x="1561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4</a:t>
              </a:r>
              <a:endParaRPr lang="en-AU"/>
            </a:p>
          </p:txBody>
        </p:sp>
        <p:sp>
          <p:nvSpPr>
            <p:cNvPr id="26667" name="Text Box 46"/>
            <p:cNvSpPr txBox="1">
              <a:spLocks noChangeArrowheads="1"/>
            </p:cNvSpPr>
            <p:nvPr/>
          </p:nvSpPr>
          <p:spPr bwMode="auto">
            <a:xfrm>
              <a:off x="1934" y="934"/>
              <a:ext cx="18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600">
                  <a:solidFill>
                    <a:schemeClr val="tx1"/>
                  </a:solidFill>
                </a:rPr>
                <a:t>5</a:t>
              </a:r>
              <a:endParaRPr lang="en-AU"/>
            </a:p>
          </p:txBody>
        </p:sp>
      </p:grpSp>
      <p:sp>
        <p:nvSpPr>
          <p:cNvPr id="26631" name="Text Box 47"/>
          <p:cNvSpPr txBox="1">
            <a:spLocks noChangeArrowheads="1"/>
          </p:cNvSpPr>
          <p:nvPr/>
        </p:nvSpPr>
        <p:spPr bwMode="auto">
          <a:xfrm>
            <a:off x="3549650" y="2632075"/>
            <a:ext cx="895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Phantom</a:t>
            </a:r>
            <a:endParaRPr lang="en-AU">
              <a:solidFill>
                <a:schemeClr val="tx1"/>
              </a:solidFill>
            </a:endParaRPr>
          </a:p>
        </p:txBody>
      </p:sp>
      <p:sp>
        <p:nvSpPr>
          <p:cNvPr id="26632" name="Text Box 48"/>
          <p:cNvSpPr txBox="1">
            <a:spLocks noChangeArrowheads="1"/>
          </p:cNvSpPr>
          <p:nvPr/>
        </p:nvSpPr>
        <p:spPr bwMode="auto">
          <a:xfrm>
            <a:off x="0" y="4756150"/>
            <a:ext cx="13906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AU" sz="1400">
                <a:solidFill>
                  <a:schemeClr val="tx1"/>
                </a:solidFill>
              </a:rPr>
              <a:t>Lead collimator</a:t>
            </a:r>
          </a:p>
        </p:txBody>
      </p:sp>
      <p:sp>
        <p:nvSpPr>
          <p:cNvPr id="26633" name="Text Box 49"/>
          <p:cNvSpPr txBox="1">
            <a:spLocks noChangeArrowheads="1"/>
          </p:cNvSpPr>
          <p:nvPr/>
        </p:nvSpPr>
        <p:spPr bwMode="auto">
          <a:xfrm>
            <a:off x="1728788" y="5016500"/>
            <a:ext cx="796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400">
                <a:solidFill>
                  <a:schemeClr val="tx1"/>
                </a:solidFill>
              </a:rPr>
              <a:t>Medipix</a:t>
            </a:r>
            <a:endParaRPr lang="en-AU"/>
          </a:p>
        </p:txBody>
      </p:sp>
      <p:sp>
        <p:nvSpPr>
          <p:cNvPr id="135218" name="Text Box 50"/>
          <p:cNvSpPr txBox="1">
            <a:spLocks noChangeArrowheads="1"/>
          </p:cNvSpPr>
          <p:nvPr/>
        </p:nvSpPr>
        <p:spPr bwMode="auto">
          <a:xfrm>
            <a:off x="5254625" y="5126038"/>
            <a:ext cx="3335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600">
                <a:solidFill>
                  <a:schemeClr val="tx1"/>
                </a:solidFill>
              </a:rPr>
              <a:t>Row E- 5 seeds, single acquisition,</a:t>
            </a:r>
          </a:p>
        </p:txBody>
      </p:sp>
      <p:cxnSp>
        <p:nvCxnSpPr>
          <p:cNvPr id="135219" name="AutoShape 51"/>
          <p:cNvCxnSpPr>
            <a:cxnSpLocks noChangeShapeType="1"/>
            <a:stCxn id="26633" idx="2"/>
          </p:cNvCxnSpPr>
          <p:nvPr/>
        </p:nvCxnSpPr>
        <p:spPr bwMode="auto">
          <a:xfrm rot="5400000" flipH="1" flipV="1">
            <a:off x="2514600" y="2835275"/>
            <a:ext cx="2098675" cy="2873375"/>
          </a:xfrm>
          <a:prstGeom prst="bentConnector4">
            <a:avLst>
              <a:gd name="adj1" fmla="val -10894"/>
              <a:gd name="adj2" fmla="val 56963"/>
            </a:avLst>
          </a:prstGeom>
          <a:noFill/>
          <a:ln w="19050">
            <a:solidFill>
              <a:srgbClr val="993366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823913" y="2027238"/>
            <a:ext cx="2543175" cy="300037"/>
            <a:chOff x="519" y="1620"/>
            <a:chExt cx="1602" cy="189"/>
          </a:xfrm>
        </p:grpSpPr>
        <p:sp>
          <p:nvSpPr>
            <p:cNvPr id="26644" name="Oval 53"/>
            <p:cNvSpPr>
              <a:spLocks noChangeArrowheads="1"/>
            </p:cNvSpPr>
            <p:nvPr/>
          </p:nvSpPr>
          <p:spPr bwMode="auto">
            <a:xfrm>
              <a:off x="519" y="1620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6645" name="Oval 54"/>
            <p:cNvSpPr>
              <a:spLocks noChangeArrowheads="1"/>
            </p:cNvSpPr>
            <p:nvPr/>
          </p:nvSpPr>
          <p:spPr bwMode="auto">
            <a:xfrm>
              <a:off x="868" y="1623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6646" name="Oval 55"/>
            <p:cNvSpPr>
              <a:spLocks noChangeArrowheads="1"/>
            </p:cNvSpPr>
            <p:nvPr/>
          </p:nvSpPr>
          <p:spPr bwMode="auto">
            <a:xfrm>
              <a:off x="1581" y="162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6647" name="Oval 56"/>
            <p:cNvSpPr>
              <a:spLocks noChangeArrowheads="1"/>
            </p:cNvSpPr>
            <p:nvPr/>
          </p:nvSpPr>
          <p:spPr bwMode="auto">
            <a:xfrm>
              <a:off x="1941" y="1622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6648" name="Oval 57"/>
            <p:cNvSpPr>
              <a:spLocks noChangeArrowheads="1"/>
            </p:cNvSpPr>
            <p:nvPr/>
          </p:nvSpPr>
          <p:spPr bwMode="auto">
            <a:xfrm>
              <a:off x="1235" y="1629"/>
              <a:ext cx="180" cy="18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  <p:grpSp>
        <p:nvGrpSpPr>
          <p:cNvPr id="8" name="Group 65"/>
          <p:cNvGrpSpPr>
            <a:grpSpLocks/>
          </p:cNvGrpSpPr>
          <p:nvPr/>
        </p:nvGrpSpPr>
        <p:grpSpPr bwMode="auto">
          <a:xfrm>
            <a:off x="952500" y="2181225"/>
            <a:ext cx="2266950" cy="2786063"/>
            <a:chOff x="600" y="1374"/>
            <a:chExt cx="1428" cy="1755"/>
          </a:xfrm>
        </p:grpSpPr>
        <p:sp>
          <p:nvSpPr>
            <p:cNvPr id="26639" name="Line 59"/>
            <p:cNvSpPr>
              <a:spLocks noChangeShapeType="1"/>
            </p:cNvSpPr>
            <p:nvPr/>
          </p:nvSpPr>
          <p:spPr bwMode="auto">
            <a:xfrm>
              <a:off x="958" y="1374"/>
              <a:ext cx="388" cy="1755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0" name="Line 60"/>
            <p:cNvSpPr>
              <a:spLocks noChangeShapeType="1"/>
            </p:cNvSpPr>
            <p:nvPr/>
          </p:nvSpPr>
          <p:spPr bwMode="auto">
            <a:xfrm>
              <a:off x="600" y="1378"/>
              <a:ext cx="793" cy="1733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1" name="Line 61"/>
            <p:cNvSpPr>
              <a:spLocks noChangeShapeType="1"/>
            </p:cNvSpPr>
            <p:nvPr/>
          </p:nvSpPr>
          <p:spPr bwMode="auto">
            <a:xfrm flipH="1">
              <a:off x="1282" y="1374"/>
              <a:ext cx="386" cy="1742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2" name="Line 62"/>
            <p:cNvSpPr>
              <a:spLocks noChangeShapeType="1"/>
            </p:cNvSpPr>
            <p:nvPr/>
          </p:nvSpPr>
          <p:spPr bwMode="auto">
            <a:xfrm flipH="1">
              <a:off x="1235" y="1391"/>
              <a:ext cx="793" cy="1726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3" name="Line 63"/>
            <p:cNvSpPr>
              <a:spLocks noChangeShapeType="1"/>
            </p:cNvSpPr>
            <p:nvPr/>
          </p:nvSpPr>
          <p:spPr bwMode="auto">
            <a:xfrm flipH="1">
              <a:off x="1317" y="1394"/>
              <a:ext cx="9" cy="1711"/>
            </a:xfrm>
            <a:prstGeom prst="line">
              <a:avLst/>
            </a:prstGeom>
            <a:noFill/>
            <a:ln w="19050">
              <a:solidFill>
                <a:srgbClr val="539E0A"/>
              </a:solidFill>
              <a:prstDash val="sysDot"/>
              <a:round/>
              <a:headEnd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35234" name="Picture 66" descr="row 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1296988"/>
            <a:ext cx="358775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35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5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2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process</a:t>
            </a:r>
            <a:endParaRPr lang="en-US" dirty="0"/>
          </a:p>
        </p:txBody>
      </p:sp>
      <p:pic>
        <p:nvPicPr>
          <p:cNvPr id="4" name="Picture 3" descr="Figure 7.t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4515" y="1633843"/>
            <a:ext cx="8097351" cy="390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61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914400" eaLnBrk="0" hangingPunct="0"/>
            <a:r>
              <a:rPr lang="en-AU" sz="4100" b="1">
                <a:solidFill>
                  <a:schemeClr val="tx2"/>
                </a:solidFill>
                <a:latin typeface="Lucida Sans Unicode" charset="0"/>
              </a:rPr>
              <a:t>Experimental results</a:t>
            </a:r>
          </a:p>
        </p:txBody>
      </p:sp>
      <p:pic>
        <p:nvPicPr>
          <p:cNvPr id="122883" name="Picture 3" descr="reconstructed-figure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7938" y="1584325"/>
            <a:ext cx="5272087" cy="417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4" name="Picture 4" descr="reconstructed-figure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7938" y="1584325"/>
            <a:ext cx="5272087" cy="417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5" name="Picture 5" descr="reconstructed-figure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3663" y="1584325"/>
            <a:ext cx="5203825" cy="412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6" name="Picture 6" descr="reconstructed-figure-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7938" y="1584325"/>
            <a:ext cx="5270500" cy="417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7" name="Picture 7" descr="reconstructed-figure-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1113" y="1584325"/>
            <a:ext cx="5243512" cy="415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88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0" y="6043613"/>
            <a:ext cx="914400" cy="81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2890" name="Text Box 10"/>
          <p:cNvSpPr txBox="1">
            <a:spLocks noChangeArrowheads="1"/>
          </p:cNvSpPr>
          <p:nvPr/>
        </p:nvSpPr>
        <p:spPr bwMode="auto">
          <a:xfrm>
            <a:off x="179388" y="1993900"/>
            <a:ext cx="3692525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AU" dirty="0">
                <a:solidFill>
                  <a:schemeClr val="tx1"/>
                </a:solidFill>
              </a:rPr>
              <a:t> Using linear algebra, the point of intersection of rays through pinhole is used to reconstruct seed coordinate (centre-of-mass)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AU" dirty="0">
                <a:solidFill>
                  <a:schemeClr val="tx1"/>
                </a:solidFill>
              </a:rPr>
              <a:t> NOTE: lines do not necessarily intersect in 3D, and so use the midpoint of shortest chords between skew lines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AU" dirty="0">
                <a:solidFill>
                  <a:schemeClr val="tx1"/>
                </a:solidFill>
              </a:rPr>
              <a:t> Accuracy within 0.5-</a:t>
            </a:r>
            <a:r>
              <a:rPr lang="en-AU" dirty="0" smtClean="0">
                <a:solidFill>
                  <a:schemeClr val="tx1"/>
                </a:solidFill>
              </a:rPr>
              <a:t>1mm of expected positions</a:t>
            </a:r>
            <a:endParaRPr lang="en-A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AU">
                <a:effectLst/>
                <a:latin typeface="Lucida Sans Unicode" charset="0"/>
              </a:rPr>
              <a:t>Experimental Results</a:t>
            </a:r>
          </a:p>
        </p:txBody>
      </p:sp>
      <p:pic>
        <p:nvPicPr>
          <p:cNvPr id="6" name="Picture 5" descr="Fig.8_2.tif"/>
          <p:cNvPicPr/>
          <p:nvPr/>
        </p:nvPicPr>
        <p:blipFill>
          <a:blip r:embed="rId2" cstate="print"/>
          <a:srcRect l="8838" t="8319" r="11622" b="4333"/>
          <a:stretch>
            <a:fillRect/>
          </a:stretch>
        </p:blipFill>
        <p:spPr>
          <a:xfrm>
            <a:off x="1330325" y="1346200"/>
            <a:ext cx="6094648" cy="4675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smtClean="0">
                <a:effectLst/>
                <a:ea typeface="+mj-ea"/>
              </a:rPr>
              <a:t>Detector Design</a:t>
            </a:r>
          </a:p>
        </p:txBody>
      </p:sp>
      <p:sp>
        <p:nvSpPr>
          <p:cNvPr id="94212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eaLnBrk="1" hangingPunct="1"/>
            <a:r>
              <a:rPr lang="en-AU" sz="2300" dirty="0">
                <a:latin typeface="Lucida Sans Unicode" charset="0"/>
              </a:rPr>
              <a:t>Multiple views from novel 3 chip/multi-pinhole </a:t>
            </a:r>
            <a:r>
              <a:rPr lang="en-AU" sz="2300" dirty="0" smtClean="0">
                <a:latin typeface="Lucida Sans Unicode" charset="0"/>
              </a:rPr>
              <a:t>design</a:t>
            </a:r>
            <a:endParaRPr lang="en-AU" sz="2300" dirty="0">
              <a:latin typeface="Lucida Sans Unicode" charset="0"/>
            </a:endParaRPr>
          </a:p>
          <a:p>
            <a:pPr eaLnBrk="1" hangingPunct="1"/>
            <a:r>
              <a:rPr lang="en-AU" sz="2300" dirty="0">
                <a:latin typeface="Lucida Sans Unicode" charset="0"/>
              </a:rPr>
              <a:t>Integrate with existing TRUS probe design</a:t>
            </a:r>
            <a:endParaRPr lang="en-AU" sz="1800" dirty="0"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AU" sz="1800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n-AU" sz="2300" dirty="0">
              <a:latin typeface="Lucida Sans Unicode" charset="0"/>
            </a:endParaRPr>
          </a:p>
        </p:txBody>
      </p:sp>
      <p:pic>
        <p:nvPicPr>
          <p:cNvPr id="34824" name="Picture 8" descr="Untitled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3" y="1144588"/>
            <a:ext cx="4476750" cy="571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5" descr="medipix array 3_TOP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63" y="3471333"/>
            <a:ext cx="2852333" cy="2921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Oval 5"/>
          <p:cNvSpPr>
            <a:spLocks noChangeArrowheads="1"/>
          </p:cNvSpPr>
          <p:nvPr/>
        </p:nvSpPr>
        <p:spPr bwMode="auto">
          <a:xfrm>
            <a:off x="3048000" y="3581400"/>
            <a:ext cx="2438400" cy="1295400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hangingPunct="0"/>
            <a:endParaRPr lang="en-US" sz="2400">
              <a:solidFill>
                <a:schemeClr val="tx1"/>
              </a:solidFill>
              <a:cs typeface="ＭＳ Ｐゴシック" charset="0"/>
            </a:endParaRPr>
          </a:p>
        </p:txBody>
      </p:sp>
      <p:sp>
        <p:nvSpPr>
          <p:cNvPr id="129028" name="AutoShape 7"/>
          <p:cNvSpPr>
            <a:spLocks noChangeArrowheads="1"/>
          </p:cNvSpPr>
          <p:nvPr/>
        </p:nvSpPr>
        <p:spPr bwMode="auto">
          <a:xfrm>
            <a:off x="2438400" y="2362200"/>
            <a:ext cx="3581400" cy="19812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0461" y="10800"/>
                </a:moveTo>
                <a:cubicBezTo>
                  <a:pt x="20461" y="5464"/>
                  <a:pt x="16135" y="1139"/>
                  <a:pt x="10800" y="1139"/>
                </a:cubicBezTo>
                <a:cubicBezTo>
                  <a:pt x="5464" y="1139"/>
                  <a:pt x="1139" y="5464"/>
                  <a:pt x="1139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21031" y="14070"/>
                </a:lnTo>
                <a:lnTo>
                  <a:pt x="17761" y="10800"/>
                </a:lnTo>
                <a:lnTo>
                  <a:pt x="20461" y="108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9029" name="AutoShape 6"/>
          <p:cNvSpPr>
            <a:spLocks noChangeArrowheads="1"/>
          </p:cNvSpPr>
          <p:nvPr/>
        </p:nvSpPr>
        <p:spPr bwMode="auto">
          <a:xfrm rot="10800000">
            <a:off x="4038600" y="2209800"/>
            <a:ext cx="457200" cy="838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237 w 21600"/>
              <a:gd name="T13" fmla="*/ 4237 h 21600"/>
              <a:gd name="T14" fmla="*/ 17363 w 21600"/>
              <a:gd name="T15" fmla="*/ 1736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4874" y="21600"/>
                </a:lnTo>
                <a:lnTo>
                  <a:pt x="16726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9030" name="Oval 8"/>
          <p:cNvSpPr>
            <a:spLocks noChangeArrowheads="1"/>
          </p:cNvSpPr>
          <p:nvPr/>
        </p:nvSpPr>
        <p:spPr bwMode="auto">
          <a:xfrm>
            <a:off x="4013200" y="4105275"/>
            <a:ext cx="533400" cy="466725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hangingPunct="0"/>
            <a:endParaRPr lang="en-US" sz="2400">
              <a:solidFill>
                <a:schemeClr val="tx1"/>
              </a:solidFill>
              <a:cs typeface="ＭＳ Ｐゴシック" charset="0"/>
            </a:endParaRPr>
          </a:p>
        </p:txBody>
      </p:sp>
      <p:grpSp>
        <p:nvGrpSpPr>
          <p:cNvPr id="129031" name="Group 40"/>
          <p:cNvGrpSpPr>
            <a:grpSpLocks/>
          </p:cNvGrpSpPr>
          <p:nvPr/>
        </p:nvGrpSpPr>
        <p:grpSpPr bwMode="auto">
          <a:xfrm>
            <a:off x="381000" y="5029200"/>
            <a:ext cx="2971800" cy="1052513"/>
            <a:chOff x="240" y="3168"/>
            <a:chExt cx="1872" cy="663"/>
          </a:xfrm>
        </p:grpSpPr>
        <p:grpSp>
          <p:nvGrpSpPr>
            <p:cNvPr id="129032" name="Group 38"/>
            <p:cNvGrpSpPr>
              <a:grpSpLocks/>
            </p:cNvGrpSpPr>
            <p:nvPr/>
          </p:nvGrpSpPr>
          <p:grpSpPr bwMode="auto">
            <a:xfrm>
              <a:off x="240" y="3168"/>
              <a:ext cx="1872" cy="384"/>
              <a:chOff x="240" y="3168"/>
              <a:chExt cx="1872" cy="384"/>
            </a:xfrm>
          </p:grpSpPr>
          <p:grpSp>
            <p:nvGrpSpPr>
              <p:cNvPr id="129033" name="Group 11"/>
              <p:cNvGrpSpPr>
                <a:grpSpLocks/>
              </p:cNvGrpSpPr>
              <p:nvPr/>
            </p:nvGrpSpPr>
            <p:grpSpPr bwMode="auto">
              <a:xfrm>
                <a:off x="240" y="3168"/>
                <a:ext cx="1872" cy="384"/>
                <a:chOff x="240" y="3168"/>
                <a:chExt cx="1872" cy="384"/>
              </a:xfrm>
            </p:grpSpPr>
            <p:sp>
              <p:nvSpPr>
                <p:cNvPr id="129034" name="Oval 10"/>
                <p:cNvSpPr>
                  <a:spLocks noChangeArrowheads="1"/>
                </p:cNvSpPr>
                <p:nvPr/>
              </p:nvSpPr>
              <p:spPr bwMode="auto">
                <a:xfrm>
                  <a:off x="1632" y="3168"/>
                  <a:ext cx="480" cy="38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eaLnBrk="0" hangingPunct="0"/>
                  <a:endParaRPr lang="en-US" sz="2400">
                    <a:solidFill>
                      <a:schemeClr val="tx1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29035" name="Rectangle 9"/>
                <p:cNvSpPr>
                  <a:spLocks noChangeArrowheads="1"/>
                </p:cNvSpPr>
                <p:nvPr/>
              </p:nvSpPr>
              <p:spPr bwMode="auto">
                <a:xfrm>
                  <a:off x="240" y="3168"/>
                  <a:ext cx="1632" cy="384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eaLnBrk="0" hangingPunct="0"/>
                  <a:endParaRPr lang="en-US" sz="2400">
                    <a:solidFill>
                      <a:schemeClr val="tx1"/>
                    </a:solidFill>
                    <a:cs typeface="ＭＳ Ｐゴシック" charset="0"/>
                  </a:endParaRPr>
                </a:p>
              </p:txBody>
            </p:sp>
          </p:grpSp>
          <p:sp>
            <p:nvSpPr>
              <p:cNvPr id="129036" name="Rectangle 12"/>
              <p:cNvSpPr>
                <a:spLocks noChangeArrowheads="1"/>
              </p:cNvSpPr>
              <p:nvPr/>
            </p:nvSpPr>
            <p:spPr bwMode="auto">
              <a:xfrm>
                <a:off x="240" y="3216"/>
                <a:ext cx="1632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914400" eaLnBrk="0" hangingPunct="0"/>
                <a:endParaRPr lang="en-US" sz="2400">
                  <a:solidFill>
                    <a:schemeClr val="tx1"/>
                  </a:solidFill>
                  <a:cs typeface="ＭＳ Ｐゴシック" charset="0"/>
                </a:endParaRPr>
              </a:p>
            </p:txBody>
          </p:sp>
          <p:grpSp>
            <p:nvGrpSpPr>
              <p:cNvPr id="129037" name="Group 37"/>
              <p:cNvGrpSpPr>
                <a:grpSpLocks/>
              </p:cNvGrpSpPr>
              <p:nvPr/>
            </p:nvGrpSpPr>
            <p:grpSpPr bwMode="auto">
              <a:xfrm rot="5400000">
                <a:off x="915" y="2573"/>
                <a:ext cx="83" cy="1433"/>
                <a:chOff x="4908" y="2544"/>
                <a:chExt cx="83" cy="1433"/>
              </a:xfrm>
            </p:grpSpPr>
            <p:sp>
              <p:nvSpPr>
                <p:cNvPr id="129038" name="Rectangle 15"/>
                <p:cNvSpPr>
                  <a:spLocks noChangeArrowheads="1"/>
                </p:cNvSpPr>
                <p:nvPr/>
              </p:nvSpPr>
              <p:spPr bwMode="auto">
                <a:xfrm>
                  <a:off x="4944" y="2544"/>
                  <a:ext cx="47" cy="1433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eaLnBrk="0" hangingPunct="0"/>
                  <a:endParaRPr lang="en-US" sz="2400">
                    <a:solidFill>
                      <a:schemeClr val="tx1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29039" name="Rectangle 19"/>
                <p:cNvSpPr>
                  <a:spLocks noChangeArrowheads="1"/>
                </p:cNvSpPr>
                <p:nvPr/>
              </p:nvSpPr>
              <p:spPr bwMode="auto">
                <a:xfrm>
                  <a:off x="4908" y="2595"/>
                  <a:ext cx="39" cy="33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eaLnBrk="0" hangingPunct="0"/>
                  <a:endParaRPr lang="en-US" sz="2400">
                    <a:solidFill>
                      <a:schemeClr val="tx1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29040" name="Rectangle 20"/>
                <p:cNvSpPr>
                  <a:spLocks noChangeArrowheads="1"/>
                </p:cNvSpPr>
                <p:nvPr/>
              </p:nvSpPr>
              <p:spPr bwMode="auto">
                <a:xfrm>
                  <a:off x="4908" y="2980"/>
                  <a:ext cx="39" cy="331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eaLnBrk="0" hangingPunct="0"/>
                  <a:endParaRPr lang="en-US" sz="2400">
                    <a:solidFill>
                      <a:schemeClr val="tx1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129041" name="Rectangle 21"/>
                <p:cNvSpPr>
                  <a:spLocks noChangeArrowheads="1"/>
                </p:cNvSpPr>
                <p:nvPr/>
              </p:nvSpPr>
              <p:spPr bwMode="auto">
                <a:xfrm>
                  <a:off x="4908" y="3366"/>
                  <a:ext cx="39" cy="331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eaLnBrk="0" hangingPunct="0"/>
                  <a:endParaRPr lang="en-US" sz="2400">
                    <a:solidFill>
                      <a:schemeClr val="tx1"/>
                    </a:solidFill>
                    <a:cs typeface="ＭＳ Ｐゴシック" charset="0"/>
                  </a:endParaRPr>
                </a:p>
              </p:txBody>
            </p:sp>
          </p:grpSp>
        </p:grpSp>
        <p:sp>
          <p:nvSpPr>
            <p:cNvPr id="129042" name="Text Box 39"/>
            <p:cNvSpPr txBox="1">
              <a:spLocks noChangeArrowheads="1"/>
            </p:cNvSpPr>
            <p:nvPr/>
          </p:nvSpPr>
          <p:spPr bwMode="auto">
            <a:xfrm>
              <a:off x="240" y="3600"/>
              <a:ext cx="165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defTabSz="914400"/>
              <a:r>
                <a:rPr lang="en-AU">
                  <a:solidFill>
                    <a:schemeClr val="tx1"/>
                  </a:solidFill>
                  <a:cs typeface="ＭＳ Ｐゴシック" charset="0"/>
                </a:rPr>
                <a:t>TRUS Probe w/ Medipix</a:t>
              </a:r>
            </a:p>
          </p:txBody>
        </p:sp>
      </p:grpSp>
      <p:cxnSp>
        <p:nvCxnSpPr>
          <p:cNvPr id="129043" name="AutoShape 41"/>
          <p:cNvCxnSpPr>
            <a:cxnSpLocks noChangeShapeType="1"/>
            <a:stCxn id="129034" idx="6"/>
            <a:endCxn id="129044" idx="4"/>
          </p:cNvCxnSpPr>
          <p:nvPr/>
        </p:nvCxnSpPr>
        <p:spPr bwMode="auto">
          <a:xfrm flipV="1">
            <a:off x="3352800" y="4813300"/>
            <a:ext cx="927100" cy="5207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9044" name="Oval 42"/>
          <p:cNvSpPr>
            <a:spLocks noChangeArrowheads="1"/>
          </p:cNvSpPr>
          <p:nvPr/>
        </p:nvSpPr>
        <p:spPr bwMode="auto">
          <a:xfrm>
            <a:off x="4051300" y="4584700"/>
            <a:ext cx="457200" cy="228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hangingPunct="0"/>
            <a:endParaRPr lang="en-US" sz="2400">
              <a:solidFill>
                <a:schemeClr val="tx1"/>
              </a:solidFill>
              <a:cs typeface="ＭＳ Ｐゴシック" charset="0"/>
            </a:endParaRPr>
          </a:p>
        </p:txBody>
      </p:sp>
      <p:sp>
        <p:nvSpPr>
          <p:cNvPr id="129045" name="Text Box 43"/>
          <p:cNvSpPr txBox="1">
            <a:spLocks noChangeArrowheads="1"/>
          </p:cNvSpPr>
          <p:nvPr/>
        </p:nvSpPr>
        <p:spPr bwMode="auto">
          <a:xfrm>
            <a:off x="3657600" y="5634038"/>
            <a:ext cx="1390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914400"/>
            <a:r>
              <a:rPr lang="en-AU">
                <a:solidFill>
                  <a:schemeClr val="tx1"/>
                </a:solidFill>
                <a:cs typeface="ＭＳ Ｐゴシック" charset="0"/>
              </a:rPr>
              <a:t>Not to scale</a:t>
            </a:r>
          </a:p>
        </p:txBody>
      </p:sp>
      <p:sp>
        <p:nvSpPr>
          <p:cNvPr id="129046" name="Oval 44"/>
          <p:cNvSpPr>
            <a:spLocks noChangeArrowheads="1"/>
          </p:cNvSpPr>
          <p:nvPr/>
        </p:nvSpPr>
        <p:spPr bwMode="auto">
          <a:xfrm>
            <a:off x="4127500" y="4597400"/>
            <a:ext cx="3048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hangingPunct="0"/>
            <a:endParaRPr lang="en-US" sz="2400">
              <a:solidFill>
                <a:schemeClr val="tx1"/>
              </a:solidFill>
              <a:cs typeface="ＭＳ Ｐゴシック" charset="0"/>
            </a:endParaRPr>
          </a:p>
        </p:txBody>
      </p:sp>
      <p:sp>
        <p:nvSpPr>
          <p:cNvPr id="129047" name="Text Box 45"/>
          <p:cNvSpPr txBox="1">
            <a:spLocks noChangeArrowheads="1"/>
          </p:cNvSpPr>
          <p:nvPr/>
        </p:nvSpPr>
        <p:spPr bwMode="auto">
          <a:xfrm>
            <a:off x="685800" y="3657600"/>
            <a:ext cx="103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914400"/>
            <a:r>
              <a:rPr lang="en-AU">
                <a:solidFill>
                  <a:schemeClr val="tx1"/>
                </a:solidFill>
                <a:cs typeface="ＭＳ Ｐゴシック" charset="0"/>
              </a:rPr>
              <a:t>Prostate</a:t>
            </a:r>
          </a:p>
        </p:txBody>
      </p:sp>
      <p:sp>
        <p:nvSpPr>
          <p:cNvPr id="129048" name="Text Box 46"/>
          <p:cNvSpPr txBox="1">
            <a:spLocks noChangeArrowheads="1"/>
          </p:cNvSpPr>
          <p:nvPr/>
        </p:nvSpPr>
        <p:spPr bwMode="auto">
          <a:xfrm>
            <a:off x="685800" y="4191000"/>
            <a:ext cx="1479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914400"/>
            <a:r>
              <a:rPr lang="en-AU">
                <a:solidFill>
                  <a:schemeClr val="tx1"/>
                </a:solidFill>
                <a:cs typeface="ＭＳ Ｐゴシック" charset="0"/>
              </a:rPr>
              <a:t>Rectal cavity</a:t>
            </a:r>
          </a:p>
        </p:txBody>
      </p:sp>
      <p:sp>
        <p:nvSpPr>
          <p:cNvPr id="129049" name="Text Box 47"/>
          <p:cNvSpPr txBox="1">
            <a:spLocks noChangeArrowheads="1"/>
          </p:cNvSpPr>
          <p:nvPr/>
        </p:nvSpPr>
        <p:spPr bwMode="auto">
          <a:xfrm>
            <a:off x="228600" y="1676400"/>
            <a:ext cx="34925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914400"/>
            <a:r>
              <a:rPr lang="en-AU" sz="1600" dirty="0">
                <a:solidFill>
                  <a:schemeClr val="tx1"/>
                </a:solidFill>
                <a:cs typeface="ＭＳ Ｐゴシック" charset="0"/>
              </a:rPr>
              <a:t>External x-ray source</a:t>
            </a:r>
          </a:p>
          <a:p>
            <a:pPr defTabSz="914400"/>
            <a:r>
              <a:rPr lang="en-AU" sz="1600" dirty="0">
                <a:solidFill>
                  <a:schemeClr val="tx1"/>
                </a:solidFill>
                <a:cs typeface="ＭＳ Ｐゴシック" charset="0"/>
              </a:rPr>
              <a:t>(typically C-arm or O-arm apparatus)</a:t>
            </a:r>
          </a:p>
        </p:txBody>
      </p:sp>
      <p:sp>
        <p:nvSpPr>
          <p:cNvPr id="129050" name="AutoShape 48"/>
          <p:cNvSpPr>
            <a:spLocks noChangeArrowheads="1"/>
          </p:cNvSpPr>
          <p:nvPr/>
        </p:nvSpPr>
        <p:spPr bwMode="auto">
          <a:xfrm>
            <a:off x="3962400" y="3048000"/>
            <a:ext cx="609600" cy="1676400"/>
          </a:xfrm>
          <a:prstGeom prst="triangle">
            <a:avLst>
              <a:gd name="adj" fmla="val 50000"/>
            </a:avLst>
          </a:prstGeom>
          <a:solidFill>
            <a:srgbClr val="CCFFCC">
              <a:alpha val="4901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eaLnBrk="0" hangingPunct="0"/>
            <a:endParaRPr lang="en-US" sz="2400">
              <a:solidFill>
                <a:schemeClr val="tx1"/>
              </a:solidFill>
              <a:cs typeface="ＭＳ Ｐゴシック" charset="0"/>
            </a:endParaRPr>
          </a:p>
        </p:txBody>
      </p:sp>
      <p:sp>
        <p:nvSpPr>
          <p:cNvPr id="129051" name="Line 49"/>
          <p:cNvSpPr>
            <a:spLocks noChangeShapeType="1"/>
          </p:cNvSpPr>
          <p:nvPr/>
        </p:nvSpPr>
        <p:spPr bwMode="auto">
          <a:xfrm>
            <a:off x="1676400" y="3886200"/>
            <a:ext cx="2209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52" name="Line 50"/>
          <p:cNvSpPr>
            <a:spLocks noChangeShapeType="1"/>
          </p:cNvSpPr>
          <p:nvPr/>
        </p:nvSpPr>
        <p:spPr bwMode="auto">
          <a:xfrm>
            <a:off x="2133600" y="4419600"/>
            <a:ext cx="1905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9053" name="Picture 28" descr="c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990600"/>
            <a:ext cx="2449513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54" name="Text Box 29"/>
          <p:cNvSpPr txBox="1">
            <a:spLocks noChangeArrowheads="1"/>
          </p:cNvSpPr>
          <p:nvPr/>
        </p:nvSpPr>
        <p:spPr bwMode="auto">
          <a:xfrm>
            <a:off x="6324600" y="2667000"/>
            <a:ext cx="34099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AU" sz="1600">
                <a:solidFill>
                  <a:schemeClr val="tx1"/>
                </a:solidFill>
                <a:latin typeface="Lucida Sans Unicode" charset="0"/>
              </a:rPr>
              <a:t>CT scanner &gt;US $800,000</a:t>
            </a:r>
            <a:endParaRPr lang="en-US" sz="1600">
              <a:solidFill>
                <a:schemeClr val="tx1"/>
              </a:solidFill>
              <a:latin typeface="Lucida Sans Unicode" charset="0"/>
            </a:endParaRPr>
          </a:p>
        </p:txBody>
      </p:sp>
      <p:sp>
        <p:nvSpPr>
          <p:cNvPr id="129055" name="Text Box 30"/>
          <p:cNvSpPr txBox="1">
            <a:spLocks noChangeArrowheads="1"/>
          </p:cNvSpPr>
          <p:nvPr/>
        </p:nvSpPr>
        <p:spPr bwMode="auto">
          <a:xfrm>
            <a:off x="6019800" y="3962400"/>
            <a:ext cx="27432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AU">
                <a:solidFill>
                  <a:schemeClr val="tx1"/>
                </a:solidFill>
                <a:latin typeface="Lucida Sans Unicode" charset="0"/>
              </a:rPr>
              <a:t> In-body CT with rotating x-ray tube</a:t>
            </a:r>
          </a:p>
          <a:p>
            <a:pPr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US">
                <a:solidFill>
                  <a:schemeClr val="tx1"/>
                </a:solidFill>
                <a:latin typeface="Lucida Sans Unicode" charset="0"/>
              </a:rPr>
              <a:t> 80 times less dose      </a:t>
            </a:r>
          </a:p>
          <a:p>
            <a:pPr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US">
                <a:solidFill>
                  <a:schemeClr val="tx1"/>
                </a:solidFill>
                <a:latin typeface="Lucida Sans Unicode" charset="0"/>
              </a:rPr>
              <a:t> Diagnostic and screening capability</a:t>
            </a:r>
          </a:p>
        </p:txBody>
      </p:sp>
      <p:sp>
        <p:nvSpPr>
          <p:cNvPr id="3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b="0" dirty="0" err="1" smtClean="0">
                <a:effectLst/>
                <a:ea typeface="+mj-ea"/>
              </a:rPr>
              <a:t>BrachyView</a:t>
            </a:r>
            <a:r>
              <a:rPr lang="en-AU" b="0" dirty="0" smtClean="0">
                <a:effectLst/>
                <a:ea typeface="+mj-ea"/>
              </a:rPr>
              <a:t> and 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Centre for Medical Radiation Physics- University of Wollongong, Australia, 2006-present</a:t>
            </a:r>
          </a:p>
          <a:p>
            <a:r>
              <a:rPr lang="en-US" sz="2400" dirty="0" smtClean="0"/>
              <a:t>Bachelor of Medical Radiation Physics (</a:t>
            </a:r>
            <a:r>
              <a:rPr lang="en-US" sz="2400" dirty="0" err="1" smtClean="0"/>
              <a:t>Adv</a:t>
            </a:r>
            <a:r>
              <a:rPr lang="en-US" sz="2400" dirty="0" smtClean="0"/>
              <a:t> Hon): graduated first class </a:t>
            </a:r>
            <a:r>
              <a:rPr lang="en-US" sz="2400" dirty="0" err="1" smtClean="0"/>
              <a:t>honours</a:t>
            </a:r>
            <a:r>
              <a:rPr lang="en-US" sz="2400" dirty="0" smtClean="0"/>
              <a:t> in 2009</a:t>
            </a:r>
          </a:p>
          <a:p>
            <a:pPr lvl="1"/>
            <a:r>
              <a:rPr lang="en-US" sz="2400" dirty="0" smtClean="0"/>
              <a:t>Topic: </a:t>
            </a:r>
            <a:r>
              <a:rPr lang="en-US" sz="2400" i="1" dirty="0"/>
              <a:t>High spatial resolution surface </a:t>
            </a:r>
            <a:r>
              <a:rPr lang="en-US" sz="2400" i="1" dirty="0" err="1"/>
              <a:t>dosimetry</a:t>
            </a:r>
            <a:r>
              <a:rPr lang="en-US" sz="2400" i="1" dirty="0"/>
              <a:t> for </a:t>
            </a:r>
            <a:r>
              <a:rPr lang="en-US" sz="2400" i="1" dirty="0" err="1"/>
              <a:t>episcleral</a:t>
            </a:r>
            <a:r>
              <a:rPr lang="en-US" sz="2400" i="1" dirty="0"/>
              <a:t> eye plaque radiation therapy using </a:t>
            </a:r>
            <a:r>
              <a:rPr lang="en-US" sz="2400" i="1" dirty="0" err="1"/>
              <a:t>MOSkin</a:t>
            </a:r>
            <a:r>
              <a:rPr lang="en-US" sz="2400" i="1" dirty="0"/>
              <a:t> </a:t>
            </a:r>
          </a:p>
          <a:p>
            <a:r>
              <a:rPr lang="en-US" sz="2400" dirty="0" smtClean="0"/>
              <a:t>Commenced PhD studies 2010:</a:t>
            </a:r>
          </a:p>
          <a:p>
            <a:pPr lvl="1"/>
            <a:r>
              <a:rPr lang="en-US" sz="2400" dirty="0" smtClean="0"/>
              <a:t>Topic: </a:t>
            </a:r>
            <a:r>
              <a:rPr lang="en-AU" sz="2400" i="1" dirty="0" err="1" smtClean="0"/>
              <a:t>BrachyView</a:t>
            </a:r>
            <a:r>
              <a:rPr lang="en-AU" sz="2400" i="1" dirty="0" smtClean="0"/>
              <a:t>: A novel intra-operative system for prostate brachytherapy</a:t>
            </a:r>
          </a:p>
          <a:p>
            <a:pPr lvl="1"/>
            <a:r>
              <a:rPr lang="en-AU" sz="2400" dirty="0" smtClean="0"/>
              <a:t>Supported by National Health and Medical Research Council and Australian Rotary Health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Kevin Loo</a:t>
            </a:r>
            <a:endParaRPr lang="en-US" dirty="0"/>
          </a:p>
        </p:txBody>
      </p:sp>
      <p:pic>
        <p:nvPicPr>
          <p:cNvPr id="4" name="Picture 3" descr="ABOUT_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0" y="149492"/>
            <a:ext cx="4370917" cy="136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14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3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5029200" cy="4525962"/>
          </a:xfrm>
        </p:spPr>
        <p:txBody>
          <a:bodyPr/>
          <a:lstStyle/>
          <a:p>
            <a:pPr eaLnBrk="1" hangingPunct="1"/>
            <a:r>
              <a:rPr lang="en-AU" sz="2400">
                <a:latin typeface="Lucida Sans Unicode" charset="0"/>
              </a:rPr>
              <a:t>Obtain 180 projection images to simulate realistic clinical scenario</a:t>
            </a:r>
          </a:p>
          <a:p>
            <a:pPr eaLnBrk="1" hangingPunct="1"/>
            <a:r>
              <a:rPr lang="en-AU" sz="2400">
                <a:latin typeface="Lucida Sans Unicode" charset="0"/>
              </a:rPr>
              <a:t>Using iterative reconstruction method (OSEM), limited angles are no problem</a:t>
            </a:r>
          </a:p>
          <a:p>
            <a:pPr eaLnBrk="1" hangingPunct="1"/>
            <a:r>
              <a:rPr lang="en-AU" sz="2400">
                <a:latin typeface="Lucida Sans Unicode" charset="0"/>
              </a:rPr>
              <a:t>Note: presence of ‘dead zones’ due to spacing on detector plane</a:t>
            </a:r>
          </a:p>
          <a:p>
            <a:pPr eaLnBrk="1" hangingPunct="1"/>
            <a:r>
              <a:rPr lang="en-AU" sz="2400">
                <a:latin typeface="Lucida Sans Unicode" charset="0"/>
              </a:rPr>
              <a:t>First steps taken in developing reconstruction algorithms</a:t>
            </a:r>
          </a:p>
          <a:p>
            <a:pPr eaLnBrk="1" hangingPunct="1"/>
            <a:endParaRPr lang="en-AU" sz="2400">
              <a:latin typeface="Lucida Sans Unicode" charset="0"/>
            </a:endParaRPr>
          </a:p>
        </p:txBody>
      </p:sp>
      <p:pic>
        <p:nvPicPr>
          <p:cNvPr id="71682" name="Rectangle 2"/>
          <p:cNvPicPr>
            <a:picLocks noGrp="1" noChangeArrowheads="1"/>
          </p:cNvPicPr>
          <p:nvPr>
            <p:ph type="title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63" y="268288"/>
            <a:ext cx="8497887" cy="1158875"/>
          </a:xfr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133124" name="Picture 4"/>
          <p:cNvSpPr>
            <a:spLocks noChangeAspect="1" noChangeArrowheads="1"/>
          </p:cNvSpPr>
          <p:nvPr/>
        </p:nvSpPr>
        <p:spPr bwMode="auto">
          <a:xfrm>
            <a:off x="8229600" y="6043613"/>
            <a:ext cx="914400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 eaLnBrk="0" hangingPunct="0"/>
            <a:endParaRPr lang="en-US" sz="2400">
              <a:solidFill>
                <a:schemeClr val="tx1"/>
              </a:solidFill>
              <a:cs typeface="ＭＳ Ｐゴシック" charset="0"/>
            </a:endParaRPr>
          </a:p>
        </p:txBody>
      </p:sp>
      <p:pic>
        <p:nvPicPr>
          <p:cNvPr id="133125" name="Picture 5" descr="180degrees_14see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222250"/>
            <a:ext cx="3576638" cy="663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smtClean="0">
                <a:effectLst/>
                <a:ea typeface="+mj-ea"/>
              </a:rPr>
              <a:t>Conclusions</a:t>
            </a:r>
          </a:p>
        </p:txBody>
      </p:sp>
      <p:sp>
        <p:nvSpPr>
          <p:cNvPr id="154628" name="Rectangle 4"/>
          <p:cNvSpPr>
            <a:spLocks noGrp="1"/>
          </p:cNvSpPr>
          <p:nvPr>
            <p:ph type="body" idx="4294967295"/>
          </p:nvPr>
        </p:nvSpPr>
        <p:spPr>
          <a:xfrm>
            <a:off x="447675" y="1052513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z="2100" dirty="0" smtClean="0">
                <a:latin typeface="Lucida Sans Unicode" charset="0"/>
              </a:rPr>
              <a:t>Brachytherapy </a:t>
            </a:r>
            <a:r>
              <a:rPr lang="en-AU" sz="2100" dirty="0">
                <a:latin typeface="Lucida Sans Unicode" charset="0"/>
              </a:rPr>
              <a:t>procedures benefit from knowledge of exact seed coordinates </a:t>
            </a:r>
            <a:r>
              <a:rPr lang="en-AU" sz="2100" i="1" dirty="0">
                <a:solidFill>
                  <a:srgbClr val="408000"/>
                </a:solidFill>
                <a:latin typeface="Lucida Sans Unicode" charset="0"/>
              </a:rPr>
              <a:t>during</a:t>
            </a:r>
            <a:r>
              <a:rPr lang="en-AU" sz="2100" dirty="0">
                <a:latin typeface="Lucida Sans Unicode" charset="0"/>
              </a:rPr>
              <a:t> implant</a:t>
            </a:r>
          </a:p>
          <a:p>
            <a:pPr eaLnBrk="1" hangingPunct="1">
              <a:lnSpc>
                <a:spcPct val="90000"/>
              </a:lnSpc>
            </a:pPr>
            <a:r>
              <a:rPr lang="en-AU" sz="2100" dirty="0">
                <a:latin typeface="Lucida Sans Unicode" charset="0"/>
              </a:rPr>
              <a:t>Experimental proof-of-concept studies completed with promising results</a:t>
            </a:r>
          </a:p>
          <a:p>
            <a:pPr eaLnBrk="1" hangingPunct="1">
              <a:lnSpc>
                <a:spcPct val="90000"/>
              </a:lnSpc>
            </a:pPr>
            <a:r>
              <a:rPr lang="en-AU" sz="2100" dirty="0">
                <a:latin typeface="Lucida Sans Unicode" charset="0"/>
              </a:rPr>
              <a:t>Image reconstruction algorithm for CT slices has been developed and is currently being tested for use in limited angle reconstruction (limited FOV)</a:t>
            </a:r>
          </a:p>
          <a:p>
            <a:pPr eaLnBrk="1" hangingPunct="1">
              <a:lnSpc>
                <a:spcPct val="90000"/>
              </a:lnSpc>
            </a:pPr>
            <a:r>
              <a:rPr lang="en-AU" sz="2100" dirty="0">
                <a:latin typeface="Lucida Sans Unicode" charset="0"/>
              </a:rPr>
              <a:t>Perform </a:t>
            </a:r>
            <a:r>
              <a:rPr lang="en-AU" sz="2100" dirty="0" err="1">
                <a:latin typeface="Lucida Sans Unicode" charset="0"/>
              </a:rPr>
              <a:t>dosimetry</a:t>
            </a:r>
            <a:r>
              <a:rPr lang="en-AU" sz="2100" dirty="0">
                <a:latin typeface="Lucida Sans Unicode" charset="0"/>
              </a:rPr>
              <a:t> on reconstructed seed positions to determine best treatment outcomes</a:t>
            </a:r>
          </a:p>
          <a:p>
            <a:pPr eaLnBrk="1" hangingPunct="1">
              <a:lnSpc>
                <a:spcPct val="90000"/>
              </a:lnSpc>
            </a:pPr>
            <a:r>
              <a:rPr lang="en-AU" sz="2100" dirty="0">
                <a:latin typeface="Lucida Sans Unicode" charset="0"/>
              </a:rPr>
              <a:t>Enhance/introduce ability for </a:t>
            </a:r>
            <a:r>
              <a:rPr lang="en-AU" sz="2100" b="1" i="1" dirty="0">
                <a:solidFill>
                  <a:srgbClr val="408000"/>
                </a:solidFill>
                <a:latin typeface="Lucida Sans Unicode" charset="0"/>
              </a:rPr>
              <a:t>intraoperative dynamic dose planning</a:t>
            </a:r>
            <a:r>
              <a:rPr lang="en-AU" sz="2100" i="1" dirty="0">
                <a:solidFill>
                  <a:srgbClr val="408000"/>
                </a:solidFill>
                <a:latin typeface="Lucida Sans Unicode" charset="0"/>
              </a:rPr>
              <a:t> </a:t>
            </a:r>
            <a:r>
              <a:rPr lang="en-AU" sz="2100" dirty="0">
                <a:latin typeface="Lucida Sans Unicode" charset="0"/>
              </a:rPr>
              <a:t>developed at MSKCC</a:t>
            </a:r>
            <a:endParaRPr lang="en-AU" sz="2100" i="1" dirty="0">
              <a:solidFill>
                <a:srgbClr val="408000"/>
              </a:solidFill>
              <a:latin typeface="Lucida Sans Unicode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AU" sz="1900" dirty="0">
                <a:latin typeface="Lucida Sans Unicode" charset="0"/>
              </a:rPr>
              <a:t>Real-time adjustment of seed and needle placement based on </a:t>
            </a:r>
            <a:r>
              <a:rPr lang="en-AU" sz="1900" i="1" dirty="0">
                <a:latin typeface="Lucida Sans Unicode" charset="0"/>
              </a:rPr>
              <a:t>actual</a:t>
            </a:r>
            <a:r>
              <a:rPr lang="en-AU" sz="1900" dirty="0">
                <a:latin typeface="Lucida Sans Unicode" charset="0"/>
              </a:rPr>
              <a:t> implants, not </a:t>
            </a:r>
            <a:r>
              <a:rPr lang="en-AU" sz="1900" dirty="0" err="1">
                <a:latin typeface="Lucida Sans Unicode" charset="0"/>
              </a:rPr>
              <a:t>preplanned</a:t>
            </a:r>
            <a:r>
              <a:rPr lang="en-AU" sz="1900" dirty="0">
                <a:latin typeface="Lucida Sans Unicode" charset="0"/>
              </a:rPr>
              <a:t> arrangements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900" dirty="0">
                <a:latin typeface="Lucida Sans Unicode" charset="0"/>
              </a:rPr>
              <a:t>Streamline entire procedure to include post-implant </a:t>
            </a:r>
            <a:r>
              <a:rPr lang="en-AU" sz="1900" dirty="0" err="1">
                <a:latin typeface="Lucida Sans Unicode" charset="0"/>
              </a:rPr>
              <a:t>dosimetry</a:t>
            </a:r>
            <a:r>
              <a:rPr lang="en-AU" sz="1900" dirty="0">
                <a:latin typeface="Lucida Sans Unicode" charset="0"/>
              </a:rPr>
              <a:t> and CT imaging into single procedure: so-called ‘one-stop-shop’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Familiarity with </a:t>
            </a:r>
            <a:r>
              <a:rPr lang="en-US" dirty="0" err="1" smtClean="0"/>
              <a:t>Medipix</a:t>
            </a:r>
            <a:r>
              <a:rPr lang="en-US" dirty="0" smtClean="0"/>
              <a:t> technology, and have received training in fundamentals surrounding </a:t>
            </a:r>
            <a:r>
              <a:rPr lang="en-US" dirty="0" err="1" smtClean="0"/>
              <a:t>Medipix</a:t>
            </a:r>
            <a:r>
              <a:rPr lang="en-US" dirty="0" smtClean="0"/>
              <a:t> operation</a:t>
            </a:r>
          </a:p>
          <a:p>
            <a:r>
              <a:rPr lang="en-US" dirty="0" smtClean="0"/>
              <a:t>Unique clinical application of </a:t>
            </a:r>
            <a:r>
              <a:rPr lang="en-US" dirty="0" err="1" smtClean="0"/>
              <a:t>Medipix</a:t>
            </a:r>
            <a:r>
              <a:rPr lang="en-US" dirty="0" smtClean="0"/>
              <a:t> has great potential</a:t>
            </a:r>
          </a:p>
          <a:p>
            <a:r>
              <a:rPr lang="en-US" dirty="0" smtClean="0"/>
              <a:t>Further my expertise in this powerful device for medical imaging but also in developing </a:t>
            </a:r>
            <a:r>
              <a:rPr lang="en-US" dirty="0" err="1" smtClean="0"/>
              <a:t>dosimetry</a:t>
            </a:r>
            <a:r>
              <a:rPr lang="en-US" dirty="0" smtClean="0"/>
              <a:t> techniques for mixed radiation fields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research and ARDENT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1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Rectangle 2"/>
          <p:cNvPicPr>
            <a:picLocks noGrp="1" noChangeArrowheads="1"/>
          </p:cNvPicPr>
          <p:nvPr>
            <p:ph type="title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" y="268288"/>
            <a:ext cx="8474075" cy="1158875"/>
          </a:xfr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135171" name="Picture 5" descr="utef logo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236220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2" name="Picture 7" descr="PCI-logo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370013"/>
            <a:ext cx="2209800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3" name="Picture 8" descr="NHMRC-logo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886200"/>
            <a:ext cx="24828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4" name="Picture 9" descr="ARH-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3841750"/>
            <a:ext cx="2227263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0" descr="medipix 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0650" y="1439863"/>
            <a:ext cx="2133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dirty="0" err="1" smtClean="0">
                <a:effectLst/>
                <a:ea typeface="+mj-ea"/>
              </a:rPr>
              <a:t>BrachyView</a:t>
            </a:r>
            <a:r>
              <a:rPr lang="en-AU" dirty="0" smtClean="0">
                <a:effectLst/>
                <a:ea typeface="+mj-ea"/>
              </a:rPr>
              <a:t> Concept</a:t>
            </a:r>
          </a:p>
        </p:txBody>
      </p:sp>
      <p:sp>
        <p:nvSpPr>
          <p:cNvPr id="90115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36663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z="2100" smtClean="0">
                <a:latin typeface="Lucida Sans Unicode" charset="0"/>
              </a:rPr>
              <a:t>Brachytherapy implant </a:t>
            </a:r>
            <a:r>
              <a:rPr lang="en-AU" sz="2100" dirty="0">
                <a:latin typeface="Lucida Sans Unicode" charset="0"/>
              </a:rPr>
              <a:t>localisation uncertainty causes </a:t>
            </a:r>
            <a:r>
              <a:rPr lang="en-AU" sz="2100" dirty="0" err="1">
                <a:latin typeface="Lucida Sans Unicode" charset="0"/>
              </a:rPr>
              <a:t>dosimetric</a:t>
            </a:r>
            <a:r>
              <a:rPr lang="en-AU" sz="2100" dirty="0">
                <a:latin typeface="Lucida Sans Unicode" charset="0"/>
              </a:rPr>
              <a:t> complications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900" dirty="0">
                <a:latin typeface="Lucida Sans Unicode" charset="0"/>
              </a:rPr>
              <a:t>Prostate mobility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900" dirty="0">
                <a:latin typeface="Lucida Sans Unicode" charset="0"/>
              </a:rPr>
              <a:t>Seed twisting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900" dirty="0" err="1">
                <a:latin typeface="Lucida Sans Unicode" charset="0"/>
              </a:rPr>
              <a:t>Brachy</a:t>
            </a:r>
            <a:r>
              <a:rPr lang="en-AU" sz="1900" dirty="0">
                <a:latin typeface="Lucida Sans Unicode" charset="0"/>
              </a:rPr>
              <a:t> needle placement errors</a:t>
            </a:r>
          </a:p>
          <a:p>
            <a:pPr eaLnBrk="1" hangingPunct="1">
              <a:lnSpc>
                <a:spcPct val="90000"/>
              </a:lnSpc>
            </a:pPr>
            <a:r>
              <a:rPr lang="en-AU" sz="2100" dirty="0">
                <a:latin typeface="Lucida Sans Unicode" charset="0"/>
              </a:rPr>
              <a:t>Intraoperative dynamic dose planning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2100" dirty="0">
                <a:latin typeface="Lucida Sans Unicode" charset="0"/>
              </a:rPr>
              <a:t>Fuse with existing ultrasound technology</a:t>
            </a:r>
          </a:p>
          <a:p>
            <a:pPr eaLnBrk="1" hangingPunct="1">
              <a:lnSpc>
                <a:spcPct val="90000"/>
              </a:lnSpc>
            </a:pPr>
            <a:r>
              <a:rPr lang="en-AU" sz="2100" dirty="0">
                <a:latin typeface="Lucida Sans Unicode" charset="0"/>
              </a:rPr>
              <a:t>New in-body ultra-functional probe: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900" dirty="0">
                <a:latin typeface="Lucida Sans Unicode" charset="0"/>
              </a:rPr>
              <a:t>Ultrasound, radiation source  and CT imaging captured real-time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900" dirty="0">
                <a:latin typeface="Lucida Sans Unicode" charset="0"/>
              </a:rPr>
              <a:t>Possibility to introduce fast, online seed position imaging using seeds themselves as radiation source</a:t>
            </a:r>
          </a:p>
          <a:p>
            <a:pPr eaLnBrk="1" hangingPunct="1">
              <a:lnSpc>
                <a:spcPct val="90000"/>
              </a:lnSpc>
            </a:pPr>
            <a:r>
              <a:rPr lang="en-AU" sz="2100" dirty="0">
                <a:latin typeface="Lucida Sans Unicode" charset="0"/>
              </a:rPr>
              <a:t>Applications: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700" dirty="0">
                <a:latin typeface="Lucida Sans Unicode" charset="0"/>
              </a:rPr>
              <a:t>Seed positioning in tumour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1700" dirty="0">
                <a:latin typeface="Lucida Sans Unicode" charset="0"/>
              </a:rPr>
              <a:t>Real-time CT imaging of implants</a:t>
            </a:r>
            <a:endParaRPr lang="en-AU" sz="1500" dirty="0">
              <a:latin typeface="Lucida Sans Unicode" charset="0"/>
            </a:endParaRPr>
          </a:p>
          <a:p>
            <a:pPr eaLnBrk="1" hangingPunct="1">
              <a:lnSpc>
                <a:spcPct val="90000"/>
              </a:lnSpc>
            </a:pPr>
            <a:endParaRPr lang="en-AU" sz="2300" dirty="0">
              <a:latin typeface="Lucida Sans Unicode" charset="0"/>
            </a:endParaRPr>
          </a:p>
        </p:txBody>
      </p:sp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4675188" y="4176713"/>
          <a:ext cx="3763962" cy="253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Document" r:id="rId4" imgW="4191000" imgH="2816352" progId="Word.Document.8">
                  <p:embed/>
                </p:oleObj>
              </mc:Choice>
              <mc:Fallback>
                <p:oleObj name="Document" r:id="rId4" imgW="4191000" imgH="2816352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188" y="4176713"/>
                        <a:ext cx="3763962" cy="253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81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9" name="Text Box 1029"/>
          <p:cNvSpPr txBox="1">
            <a:spLocks noChangeArrowheads="1"/>
          </p:cNvSpPr>
          <p:nvPr/>
        </p:nvSpPr>
        <p:spPr bwMode="auto">
          <a:xfrm>
            <a:off x="6495521" y="1876425"/>
            <a:ext cx="2648479" cy="3349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en-AU" sz="2000" i="1" dirty="0">
                <a:solidFill>
                  <a:schemeClr val="tx1"/>
                </a:solidFill>
                <a:latin typeface="Lucida Sans Unicode" charset="0"/>
              </a:rPr>
              <a:t>Result</a:t>
            </a:r>
            <a:endParaRPr lang="en-AU" sz="1600" dirty="0">
              <a:solidFill>
                <a:schemeClr val="tx1"/>
              </a:solidFill>
              <a:latin typeface="Lucida Sans Unicode" charset="0"/>
            </a:endParaRPr>
          </a:p>
          <a:p>
            <a:pPr algn="ctr"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AU" sz="1600" dirty="0">
                <a:solidFill>
                  <a:schemeClr val="tx1"/>
                </a:solidFill>
                <a:latin typeface="Lucida Sans Unicode" charset="0"/>
              </a:rPr>
              <a:t>Seed misplacement </a:t>
            </a:r>
          </a:p>
          <a:p>
            <a:pPr algn="ctr"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en-AU" sz="1600" dirty="0">
                <a:solidFill>
                  <a:schemeClr val="tx1"/>
                </a:solidFill>
                <a:latin typeface="Lucida Sans Unicode" charset="0"/>
              </a:rPr>
              <a:t>errors</a:t>
            </a:r>
          </a:p>
          <a:p>
            <a:pPr algn="ctr"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  <a:latin typeface="Lucida Sans Unicode" charset="0"/>
              </a:rPr>
              <a:t>Urethral and rectal</a:t>
            </a:r>
          </a:p>
          <a:p>
            <a:pPr algn="ctr"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en-US" sz="1600" dirty="0">
                <a:solidFill>
                  <a:schemeClr val="tx1"/>
                </a:solidFill>
                <a:latin typeface="Lucida Sans Unicode" charset="0"/>
              </a:rPr>
              <a:t>toxicity: 40% cases</a:t>
            </a:r>
          </a:p>
          <a:p>
            <a:pPr algn="ctr"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AU" sz="1600" dirty="0">
                <a:solidFill>
                  <a:schemeClr val="tx1"/>
                </a:solidFill>
                <a:latin typeface="Lucida Sans Unicode" charset="0"/>
              </a:rPr>
              <a:t> No real-time planning option </a:t>
            </a:r>
            <a:r>
              <a:rPr lang="en-AU" sz="1600" dirty="0" smtClean="0">
                <a:solidFill>
                  <a:schemeClr val="tx1"/>
                </a:solidFill>
                <a:latin typeface="Lucida Sans Unicode" charset="0"/>
              </a:rPr>
              <a:t>available</a:t>
            </a:r>
          </a:p>
          <a:p>
            <a:pPr algn="ctr"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n-AU" sz="1600" dirty="0">
                <a:solidFill>
                  <a:srgbClr val="FF0000"/>
                </a:solidFill>
                <a:latin typeface="Lucida Sans Unicode" charset="0"/>
              </a:rPr>
              <a:t>Disadvantage</a:t>
            </a:r>
            <a:r>
              <a:rPr lang="en-AU" sz="1600" dirty="0">
                <a:solidFill>
                  <a:schemeClr val="tx1"/>
                </a:solidFill>
                <a:latin typeface="Lucida Sans Unicode" charset="0"/>
              </a:rPr>
              <a:t>: </a:t>
            </a:r>
            <a:r>
              <a:rPr lang="en-AU" sz="1400" dirty="0">
                <a:solidFill>
                  <a:schemeClr val="tx1"/>
                </a:solidFill>
                <a:latin typeface="Lucida Sans Unicode" charset="0"/>
              </a:rPr>
              <a:t>not true ‘real-time’, planar image only (no anatomy), cumbersome and expensive equipment</a:t>
            </a:r>
          </a:p>
          <a:p>
            <a:pPr algn="ctr" eaLnBrk="1" hangingPunct="1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endParaRPr lang="en-US" sz="1600" dirty="0">
              <a:solidFill>
                <a:schemeClr val="tx1"/>
              </a:solidFill>
              <a:latin typeface="Lucida Sans Unicode" charset="0"/>
            </a:endParaRPr>
          </a:p>
        </p:txBody>
      </p:sp>
      <p:graphicFrame>
        <p:nvGraphicFramePr>
          <p:cNvPr id="144391" name="Object 1031"/>
          <p:cNvGraphicFramePr>
            <a:graphicFrameLocks noChangeAspect="1"/>
          </p:cNvGraphicFramePr>
          <p:nvPr/>
        </p:nvGraphicFramePr>
        <p:xfrm>
          <a:off x="3382963" y="1025525"/>
          <a:ext cx="2832100" cy="193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Photo Editor Photo" r:id="rId4" imgW="1714739" imgH="1171429" progId="MSPhotoEd.3">
                  <p:embed/>
                </p:oleObj>
              </mc:Choice>
              <mc:Fallback>
                <p:oleObj name="Photo Editor Photo" r:id="rId4" imgW="1714739" imgH="1171429" progId="MSPhotoEd.3">
                  <p:embed/>
                  <p:pic>
                    <p:nvPicPr>
                      <p:cNvPr id="0" name="Object 10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2963" y="1025525"/>
                        <a:ext cx="2832100" cy="1935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8100000" algn="ctr" rotWithShape="0">
                                <a:schemeClr val="bg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392" name="Object 1032"/>
          <p:cNvGraphicFramePr>
            <a:graphicFrameLocks noChangeAspect="1"/>
          </p:cNvGraphicFramePr>
          <p:nvPr/>
        </p:nvGraphicFramePr>
        <p:xfrm>
          <a:off x="4164013" y="4422775"/>
          <a:ext cx="2198687" cy="174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CorelPhotoPaint.Image.7" r:id="rId6" imgW="7238095" imgH="5752381" progId="CorelPhotoPaint.Image.7">
                  <p:embed/>
                </p:oleObj>
              </mc:Choice>
              <mc:Fallback>
                <p:oleObj name="CorelPhotoPaint.Image.7" r:id="rId6" imgW="7238095" imgH="5752381" progId="CorelPhotoPaint.Image.7">
                  <p:embed/>
                  <p:pic>
                    <p:nvPicPr>
                      <p:cNvPr id="0" name="Object 10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4013" y="4422775"/>
                        <a:ext cx="2198687" cy="174625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blurRad="63500" dist="107763" dir="8100000" algn="ctr" rotWithShape="0">
                          <a:schemeClr val="bg2">
                            <a:alpha val="50000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93" name="Line 1033"/>
          <p:cNvSpPr>
            <a:spLocks noChangeShapeType="1"/>
          </p:cNvSpPr>
          <p:nvPr/>
        </p:nvSpPr>
        <p:spPr bwMode="auto">
          <a:xfrm flipH="1">
            <a:off x="4291013" y="2336800"/>
            <a:ext cx="1008062" cy="104457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4394" name="Line 1034"/>
          <p:cNvSpPr>
            <a:spLocks noChangeShapeType="1"/>
          </p:cNvSpPr>
          <p:nvPr/>
        </p:nvSpPr>
        <p:spPr bwMode="auto">
          <a:xfrm flipH="1">
            <a:off x="4646613" y="2413000"/>
            <a:ext cx="728662" cy="10096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4395" name="Line 1035"/>
          <p:cNvSpPr>
            <a:spLocks noChangeShapeType="1"/>
          </p:cNvSpPr>
          <p:nvPr/>
        </p:nvSpPr>
        <p:spPr bwMode="auto">
          <a:xfrm flipH="1">
            <a:off x="5022850" y="2489200"/>
            <a:ext cx="504825" cy="97313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4396" name="Line 1036"/>
          <p:cNvSpPr>
            <a:spLocks noChangeShapeType="1"/>
          </p:cNvSpPr>
          <p:nvPr/>
        </p:nvSpPr>
        <p:spPr bwMode="auto">
          <a:xfrm flipH="1">
            <a:off x="5343525" y="2565400"/>
            <a:ext cx="336550" cy="9366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4397" name="Line 1037"/>
          <p:cNvSpPr>
            <a:spLocks noChangeShapeType="1"/>
          </p:cNvSpPr>
          <p:nvPr/>
        </p:nvSpPr>
        <p:spPr bwMode="auto">
          <a:xfrm flipH="1">
            <a:off x="5608638" y="2565400"/>
            <a:ext cx="223837" cy="9366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4398" name="Line 1038"/>
          <p:cNvSpPr>
            <a:spLocks noChangeShapeType="1"/>
          </p:cNvSpPr>
          <p:nvPr/>
        </p:nvSpPr>
        <p:spPr bwMode="auto">
          <a:xfrm flipH="1">
            <a:off x="5872163" y="2641600"/>
            <a:ext cx="112712" cy="90011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44399" name="Text Box 1039"/>
          <p:cNvSpPr txBox="1">
            <a:spLocks noChangeArrowheads="1"/>
          </p:cNvSpPr>
          <p:nvPr/>
        </p:nvSpPr>
        <p:spPr bwMode="auto">
          <a:xfrm>
            <a:off x="3490913" y="3576638"/>
            <a:ext cx="2914650" cy="7112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 sz="2000">
                <a:solidFill>
                  <a:schemeClr val="tx1"/>
                </a:solidFill>
                <a:latin typeface="Times New Roman" charset="0"/>
              </a:rPr>
              <a:t>Images to computer planning system</a:t>
            </a:r>
          </a:p>
        </p:txBody>
      </p:sp>
      <p:sp>
        <p:nvSpPr>
          <p:cNvPr id="2061" name="Rectangle 1040"/>
          <p:cNvSpPr>
            <a:spLocks noChangeArrowheads="1"/>
          </p:cNvSpPr>
          <p:nvPr/>
        </p:nvSpPr>
        <p:spPr bwMode="auto">
          <a:xfrm>
            <a:off x="0" y="392113"/>
            <a:ext cx="8478838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/>
          <a:p>
            <a:pPr defTabSz="914400"/>
            <a:r>
              <a:rPr lang="en-AU" sz="4100" b="1">
                <a:solidFill>
                  <a:schemeClr val="tx2"/>
                </a:solidFill>
                <a:latin typeface="Lucida Sans Unicode" charset="0"/>
              </a:rPr>
              <a:t>Current  Technology - TRUS</a:t>
            </a:r>
            <a:endParaRPr lang="en-US" sz="4100" b="1">
              <a:solidFill>
                <a:schemeClr val="tx2"/>
              </a:solidFill>
              <a:latin typeface="Lucida Sans Unicode" charset="0"/>
            </a:endParaRPr>
          </a:p>
        </p:txBody>
      </p:sp>
      <p:grpSp>
        <p:nvGrpSpPr>
          <p:cNvPr id="2" name="Group 1045"/>
          <p:cNvGrpSpPr>
            <a:grpSpLocks/>
          </p:cNvGrpSpPr>
          <p:nvPr/>
        </p:nvGrpSpPr>
        <p:grpSpPr bwMode="auto">
          <a:xfrm>
            <a:off x="608013" y="1047750"/>
            <a:ext cx="3748087" cy="5060950"/>
            <a:chOff x="383" y="660"/>
            <a:chExt cx="2361" cy="3188"/>
          </a:xfrm>
        </p:grpSpPr>
        <p:sp>
          <p:nvSpPr>
            <p:cNvPr id="2064" name="Text Box 1028"/>
            <p:cNvSpPr txBox="1">
              <a:spLocks noChangeArrowheads="1"/>
            </p:cNvSpPr>
            <p:nvPr/>
          </p:nvSpPr>
          <p:spPr bwMode="auto">
            <a:xfrm>
              <a:off x="383" y="3397"/>
              <a:ext cx="2361" cy="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76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b="1">
                  <a:solidFill>
                    <a:srgbClr val="FF0000"/>
                  </a:solidFill>
                </a:rPr>
                <a:t>Transrectal Ultrasonography (TRUS) do not provide seed location</a:t>
              </a:r>
              <a:endParaRPr lang="en-AU" b="1">
                <a:solidFill>
                  <a:srgbClr val="FF0000"/>
                </a:solidFill>
              </a:endParaRPr>
            </a:p>
          </p:txBody>
        </p:sp>
        <p:pic>
          <p:nvPicPr>
            <p:cNvPr id="144390" name="Picture 1030" descr="instrument1.jpg (22620 bytes)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" y="660"/>
              <a:ext cx="1624" cy="108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8100000" algn="ctr" rotWithShape="0">
                <a:srgbClr val="808080">
                  <a:alpha val="50000"/>
                </a:srgbClr>
              </a:outerShdw>
            </a:effectLst>
          </p:spPr>
        </p:pic>
        <p:graphicFrame>
          <p:nvGraphicFramePr>
            <p:cNvPr id="2052" name="Object 1041"/>
            <p:cNvGraphicFramePr>
              <a:graphicFrameLocks noChangeAspect="1"/>
            </p:cNvGraphicFramePr>
            <p:nvPr/>
          </p:nvGraphicFramePr>
          <p:xfrm>
            <a:off x="753" y="2308"/>
            <a:ext cx="1285" cy="9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1" name="Photo Editor Photo" r:id="rId9" imgW="1628571" imgH="1142857" progId="MSPhotoEd.3">
                    <p:embed/>
                  </p:oleObj>
                </mc:Choice>
                <mc:Fallback>
                  <p:oleObj name="Photo Editor Photo" r:id="rId9" imgW="1628571" imgH="1142857" progId="MSPhotoEd.3">
                    <p:embed/>
                    <p:pic>
                      <p:nvPicPr>
                        <p:cNvPr id="0" name="Object 10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3" y="2308"/>
                          <a:ext cx="1285" cy="964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>
                          <a:outerShdw blurRad="63500" dist="107763" dir="8100000" algn="ctr" rotWithShape="0">
                            <a:schemeClr val="bg2">
                              <a:alpha val="50000"/>
                            </a:schemeClr>
                          </a:outerShdw>
                        </a:effectLst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6" name="Text Box 1042"/>
            <p:cNvSpPr txBox="1">
              <a:spLocks noChangeArrowheads="1"/>
            </p:cNvSpPr>
            <p:nvPr/>
          </p:nvSpPr>
          <p:spPr bwMode="auto">
            <a:xfrm>
              <a:off x="478" y="1890"/>
              <a:ext cx="1936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76000"/>
                </a:lnSpc>
                <a:spcBef>
                  <a:spcPct val="50000"/>
                </a:spcBef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AU">
                  <a:solidFill>
                    <a:schemeClr val="tx1"/>
                  </a:solidFill>
                </a:rPr>
                <a:t>Ultrasound Guided insertion of small radioactive seeds</a:t>
              </a:r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44403" name="Picture 1043" descr="scaled_I125seeds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6533" y="1046163"/>
            <a:ext cx="5807075" cy="520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4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4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9" grpId="0"/>
      <p:bldP spid="144393" grpId="0" animBg="1"/>
      <p:bldP spid="144394" grpId="0" animBg="1"/>
      <p:bldP spid="144395" grpId="0" animBg="1"/>
      <p:bldP spid="144396" grpId="0" animBg="1"/>
      <p:bldP spid="144397" grpId="0" animBg="1"/>
      <p:bldP spid="144398" grpId="0" animBg="1"/>
      <p:bldP spid="1443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428625"/>
            <a:ext cx="8223250" cy="574675"/>
          </a:xfrm>
        </p:spPr>
        <p:txBody>
          <a:bodyPr wrap="square" lIns="90000" tIns="46800" rIns="90000" bIns="4680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AU" sz="3300" i="1" smtClean="0">
                <a:effectLst/>
                <a:ea typeface="+mj-ea"/>
              </a:rPr>
              <a:t>Application 1</a:t>
            </a:r>
            <a:r>
              <a:rPr lang="en-AU" sz="3300" smtClean="0">
                <a:effectLst/>
                <a:ea typeface="+mj-ea"/>
              </a:rPr>
              <a:t>: Seed Positioning</a:t>
            </a:r>
            <a:endParaRPr lang="en-US" i="1" smtClean="0">
              <a:solidFill>
                <a:srgbClr val="3366CC"/>
              </a:solidFill>
              <a:effectLst/>
              <a:ea typeface="+mj-ea"/>
            </a:endParaRPr>
          </a:p>
        </p:txBody>
      </p:sp>
      <p:pic>
        <p:nvPicPr>
          <p:cNvPr id="148484" name="Picture 4" descr="MedipixChip[1]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1087438"/>
            <a:ext cx="2762250" cy="1905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8492" name="Picture 12" descr="ma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8725" y="968375"/>
            <a:ext cx="2346325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93" name="Picture 13" descr="Transrectal transduc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0800" y="1303338"/>
            <a:ext cx="17208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94" name="Text Box 14"/>
          <p:cNvSpPr txBox="1">
            <a:spLocks noChangeArrowheads="1"/>
          </p:cNvSpPr>
          <p:nvPr/>
        </p:nvSpPr>
        <p:spPr bwMode="auto">
          <a:xfrm>
            <a:off x="3462338" y="1609725"/>
            <a:ext cx="3175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b="1">
                <a:solidFill>
                  <a:schemeClr val="tx1"/>
                </a:solidFill>
              </a:rPr>
              <a:t>+</a:t>
            </a:r>
            <a:endParaRPr lang="en-AU" b="1">
              <a:solidFill>
                <a:schemeClr val="tx1"/>
              </a:solidFill>
            </a:endParaRPr>
          </a:p>
        </p:txBody>
      </p:sp>
      <p:sp>
        <p:nvSpPr>
          <p:cNvPr id="148495" name="Text Box 15"/>
          <p:cNvSpPr txBox="1">
            <a:spLocks noChangeArrowheads="1"/>
          </p:cNvSpPr>
          <p:nvPr/>
        </p:nvSpPr>
        <p:spPr bwMode="auto">
          <a:xfrm>
            <a:off x="5729288" y="1631950"/>
            <a:ext cx="3175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b="1">
                <a:solidFill>
                  <a:schemeClr val="tx1"/>
                </a:solidFill>
              </a:rPr>
              <a:t>=</a:t>
            </a:r>
            <a:endParaRPr lang="en-AU" b="1">
              <a:solidFill>
                <a:schemeClr val="tx1"/>
              </a:solidFill>
            </a:endParaRPr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6742113" y="3089275"/>
            <a:ext cx="192563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b="1">
                <a:solidFill>
                  <a:schemeClr val="tx1"/>
                </a:solidFill>
                <a:latin typeface="Lucida Sans Unicode" charset="0"/>
              </a:rPr>
              <a:t>Gamma Camera</a:t>
            </a:r>
          </a:p>
          <a:p>
            <a:pPr eaLnBrk="1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b="1">
                <a:solidFill>
                  <a:schemeClr val="tx1"/>
                </a:solidFill>
                <a:latin typeface="Lucida Sans Unicode" charset="0"/>
              </a:rPr>
              <a:t>&gt;US$ 700,000</a:t>
            </a:r>
            <a:endParaRPr lang="en-AU" b="1">
              <a:solidFill>
                <a:schemeClr val="tx1"/>
              </a:solidFill>
              <a:latin typeface="Lucida Sans Unicode" charset="0"/>
            </a:endParaRPr>
          </a:p>
        </p:txBody>
      </p:sp>
      <p:sp>
        <p:nvSpPr>
          <p:cNvPr id="148497" name="Text Box 17"/>
          <p:cNvSpPr txBox="1">
            <a:spLocks noChangeArrowheads="1"/>
          </p:cNvSpPr>
          <p:nvPr/>
        </p:nvSpPr>
        <p:spPr bwMode="auto">
          <a:xfrm>
            <a:off x="4389438" y="2622550"/>
            <a:ext cx="8064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b="1">
                <a:solidFill>
                  <a:schemeClr val="tx1"/>
                </a:solidFill>
                <a:latin typeface="Lucida Sans Unicode" charset="0"/>
              </a:rPr>
              <a:t>TRUS</a:t>
            </a:r>
            <a:endParaRPr lang="en-AU" b="1">
              <a:solidFill>
                <a:schemeClr val="tx1"/>
              </a:solidFill>
              <a:latin typeface="Lucida Sans Unicode" charset="0"/>
            </a:endParaRPr>
          </a:p>
        </p:txBody>
      </p:sp>
      <p:sp>
        <p:nvSpPr>
          <p:cNvPr id="148501" name="Text Box 21"/>
          <p:cNvSpPr txBox="1">
            <a:spLocks noChangeArrowheads="1"/>
          </p:cNvSpPr>
          <p:nvPr/>
        </p:nvSpPr>
        <p:spPr bwMode="auto">
          <a:xfrm>
            <a:off x="1277938" y="1609725"/>
            <a:ext cx="9715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AU">
                <a:latin typeface="Lucida Sans Unicode" charset="0"/>
              </a:rPr>
              <a:t>Medipix</a:t>
            </a:r>
          </a:p>
        </p:txBody>
      </p:sp>
      <p:graphicFrame>
        <p:nvGraphicFramePr>
          <p:cNvPr id="148503" name="Object 23"/>
          <p:cNvGraphicFramePr>
            <a:graphicFrameLocks noChangeAspect="1"/>
          </p:cNvGraphicFramePr>
          <p:nvPr/>
        </p:nvGraphicFramePr>
        <p:xfrm>
          <a:off x="414338" y="3225800"/>
          <a:ext cx="5008562" cy="343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Document" r:id="rId7" imgW="5434584" imgH="3724656" progId="Word.Document.8">
                  <p:embed/>
                </p:oleObj>
              </mc:Choice>
              <mc:Fallback>
                <p:oleObj name="Document" r:id="rId7" imgW="5434584" imgH="3724656" progId="Word.Document.8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3225800"/>
                        <a:ext cx="5008562" cy="343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107763" dir="8100000" algn="ctr" rotWithShape="0">
                          <a:srgbClr val="000000">
                            <a:alpha val="74998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504" name="Text Box 24"/>
          <p:cNvSpPr txBox="1">
            <a:spLocks noChangeArrowheads="1"/>
          </p:cNvSpPr>
          <p:nvPr/>
        </p:nvSpPr>
        <p:spPr bwMode="auto">
          <a:xfrm>
            <a:off x="5789613" y="3575050"/>
            <a:ext cx="3206750" cy="327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AU" dirty="0">
                <a:solidFill>
                  <a:schemeClr val="tx1"/>
                </a:solidFill>
                <a:latin typeface="Lucida Sans Unicode" charset="0"/>
              </a:rPr>
              <a:t>Gamma camera lacks anatomical information, which is provided by proposed </a:t>
            </a:r>
            <a:r>
              <a:rPr lang="en-AU" dirty="0" err="1">
                <a:solidFill>
                  <a:schemeClr val="tx1"/>
                </a:solidFill>
                <a:latin typeface="Lucida Sans Unicode" charset="0"/>
              </a:rPr>
              <a:t>medipix</a:t>
            </a:r>
            <a:r>
              <a:rPr lang="en-AU" dirty="0">
                <a:solidFill>
                  <a:schemeClr val="tx1"/>
                </a:solidFill>
                <a:latin typeface="Lucida Sans Unicode" charset="0"/>
              </a:rPr>
              <a:t> dataset fusion with ultrasound images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AU" dirty="0">
                <a:solidFill>
                  <a:schemeClr val="tx1"/>
                </a:solidFill>
                <a:latin typeface="Lucida Sans Unicode" charset="0"/>
              </a:rPr>
              <a:t>M</a:t>
            </a:r>
            <a:r>
              <a:rPr lang="en-AU" dirty="0" smtClean="0">
                <a:solidFill>
                  <a:schemeClr val="tx1"/>
                </a:solidFill>
                <a:latin typeface="Lucida Sans Unicode" charset="0"/>
              </a:rPr>
              <a:t>ultiple </a:t>
            </a:r>
            <a:r>
              <a:rPr lang="en-AU" dirty="0" err="1">
                <a:solidFill>
                  <a:schemeClr val="tx1"/>
                </a:solidFill>
                <a:latin typeface="Lucida Sans Unicode" charset="0"/>
              </a:rPr>
              <a:t>medipix</a:t>
            </a:r>
            <a:r>
              <a:rPr lang="en-AU" dirty="0">
                <a:solidFill>
                  <a:schemeClr val="tx1"/>
                </a:solidFill>
                <a:latin typeface="Lucida Sans Unicode" charset="0"/>
              </a:rPr>
              <a:t> detectors in TRUS probe for multiple views and therefore, seed triangulation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8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277813" y="441325"/>
            <a:ext cx="87122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914400"/>
            <a:r>
              <a:rPr lang="en-US" sz="4100" b="1">
                <a:solidFill>
                  <a:schemeClr val="tx2"/>
                </a:solidFill>
                <a:latin typeface="Lucida Sans Unicode" charset="0"/>
              </a:rPr>
              <a:t>Pinhole Gamma Camera Concept</a:t>
            </a:r>
          </a:p>
        </p:txBody>
      </p:sp>
      <p:pic>
        <p:nvPicPr>
          <p:cNvPr id="152580" name="Picture 4" descr="smaller8_35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2238" y="3527425"/>
            <a:ext cx="3741737" cy="2990850"/>
          </a:xfrm>
          <a:prstGeom prst="rect">
            <a:avLst/>
          </a:prstGeom>
          <a:noFill/>
          <a:effectLst>
            <a:outerShdw dist="107763" dir="8100000" algn="ctr" rotWithShape="0">
              <a:srgbClr val="808080"/>
            </a:outerShdw>
          </a:effectLst>
        </p:spPr>
      </p:pic>
      <p:pic>
        <p:nvPicPr>
          <p:cNvPr id="152635" name="Picture 59" descr="seed-finger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025" y="1092200"/>
            <a:ext cx="1847850" cy="1387475"/>
          </a:xfrm>
          <a:prstGeom prst="rect">
            <a:avLst/>
          </a:prstGeom>
          <a:noFill/>
          <a:effectLst>
            <a:outerShdw dist="107763" dir="8100000" algn="ctr" rotWithShape="0">
              <a:srgbClr val="808080"/>
            </a:outerShdw>
          </a:effectLst>
        </p:spPr>
      </p:pic>
      <p:sp>
        <p:nvSpPr>
          <p:cNvPr id="152636" name="Text Box 60"/>
          <p:cNvSpPr txBox="1">
            <a:spLocks noChangeArrowheads="1"/>
          </p:cNvSpPr>
          <p:nvPr/>
        </p:nvSpPr>
        <p:spPr bwMode="auto">
          <a:xfrm>
            <a:off x="2203450" y="1100138"/>
            <a:ext cx="29622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tx1"/>
                </a:solidFill>
              </a:rPr>
              <a:t>ONCURA I-125 Seed:</a:t>
            </a:r>
          </a:p>
          <a:p>
            <a:pPr eaLnBrk="1" hangingPunct="1"/>
            <a:r>
              <a:rPr lang="en-US" sz="1600">
                <a:solidFill>
                  <a:schemeClr val="tx1"/>
                </a:solidFill>
              </a:rPr>
              <a:t>- Shell dimensions: 4.5x0.8mm</a:t>
            </a:r>
          </a:p>
          <a:p>
            <a:pPr eaLnBrk="1" hangingPunct="1">
              <a:buFontTx/>
              <a:buChar char="-"/>
            </a:pPr>
            <a:r>
              <a:rPr lang="en-US" sz="1600">
                <a:solidFill>
                  <a:schemeClr val="tx1"/>
                </a:solidFill>
              </a:rPr>
              <a:t> Radioactive core: 2.8x0.5mm</a:t>
            </a:r>
          </a:p>
        </p:txBody>
      </p:sp>
      <p:pic>
        <p:nvPicPr>
          <p:cNvPr id="152637" name="Picture 6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" y="2828925"/>
            <a:ext cx="4813300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 descr="collimator_3.tif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374695" y="1115692"/>
            <a:ext cx="3452863" cy="2143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0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eaLnBrk="1" hangingPunct="1"/>
            <a:r>
              <a:rPr lang="en-AU" sz="2100">
                <a:latin typeface="Lucida Sans Unicode" charset="0"/>
              </a:rPr>
              <a:t>Based on multiple views from medipix, seed position can be triangulated from projected rays through pinhole</a:t>
            </a:r>
          </a:p>
          <a:p>
            <a:pPr eaLnBrk="1" hangingPunct="1"/>
            <a:r>
              <a:rPr lang="en-AU" sz="2100">
                <a:latin typeface="Lucida Sans Unicode" charset="0"/>
              </a:rPr>
              <a:t>Note: for seeds ‘behind’ other seeds, multiple views are essential (see figure; seeds B3 and D3)</a:t>
            </a:r>
          </a:p>
          <a:p>
            <a:pPr eaLnBrk="1" hangingPunct="1"/>
            <a:r>
              <a:rPr lang="en-AU" sz="2100">
                <a:latin typeface="Lucida Sans Unicode" charset="0"/>
              </a:rPr>
              <a:t>Determine possibility of seed coordinates</a:t>
            </a:r>
          </a:p>
          <a:p>
            <a:pPr eaLnBrk="1" hangingPunct="1"/>
            <a:endParaRPr lang="en-AU" sz="2100">
              <a:latin typeface="Lucida Sans Unicode" charset="0"/>
            </a:endParaRPr>
          </a:p>
        </p:txBody>
      </p:sp>
      <p:pic>
        <p:nvPicPr>
          <p:cNvPr id="82952" name="Picture 8" descr="4seed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1620838"/>
            <a:ext cx="4038600" cy="4244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2938" y="6007100"/>
            <a:ext cx="87153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0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AU" smtClean="0">
                <a:effectLst/>
                <a:ea typeface="+mj-ea"/>
              </a:rPr>
              <a:t>Experimental Setup</a:t>
            </a:r>
          </a:p>
        </p:txBody>
      </p:sp>
      <p:pic>
        <p:nvPicPr>
          <p:cNvPr id="78852" name="Picture 4" descr="0612201001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25" y="-9525"/>
            <a:ext cx="9166225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746625" y="903288"/>
            <a:ext cx="2486025" cy="2546350"/>
            <a:chOff x="2990" y="569"/>
            <a:chExt cx="1566" cy="1604"/>
          </a:xfrm>
        </p:grpSpPr>
        <p:sp>
          <p:nvSpPr>
            <p:cNvPr id="20503" name="Text Box 13"/>
            <p:cNvSpPr txBox="1">
              <a:spLocks noChangeArrowheads="1"/>
            </p:cNvSpPr>
            <p:nvPr/>
          </p:nvSpPr>
          <p:spPr bwMode="auto">
            <a:xfrm>
              <a:off x="2994" y="1981"/>
              <a:ext cx="19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A</a:t>
              </a:r>
              <a:endParaRPr lang="en-AU"/>
            </a:p>
          </p:txBody>
        </p:sp>
        <p:sp>
          <p:nvSpPr>
            <p:cNvPr id="20504" name="Text Box 15"/>
            <p:cNvSpPr txBox="1">
              <a:spLocks noChangeArrowheads="1"/>
            </p:cNvSpPr>
            <p:nvPr/>
          </p:nvSpPr>
          <p:spPr bwMode="auto">
            <a:xfrm>
              <a:off x="2997" y="1704"/>
              <a:ext cx="19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B</a:t>
              </a:r>
              <a:endParaRPr lang="en-AU"/>
            </a:p>
          </p:txBody>
        </p:sp>
        <p:sp>
          <p:nvSpPr>
            <p:cNvPr id="20505" name="Text Box 16"/>
            <p:cNvSpPr txBox="1">
              <a:spLocks noChangeArrowheads="1"/>
            </p:cNvSpPr>
            <p:nvPr/>
          </p:nvSpPr>
          <p:spPr bwMode="auto">
            <a:xfrm>
              <a:off x="2990" y="1377"/>
              <a:ext cx="19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C</a:t>
              </a:r>
              <a:endParaRPr lang="en-AU"/>
            </a:p>
          </p:txBody>
        </p:sp>
        <p:sp>
          <p:nvSpPr>
            <p:cNvPr id="20506" name="Text Box 17"/>
            <p:cNvSpPr txBox="1">
              <a:spLocks noChangeArrowheads="1"/>
            </p:cNvSpPr>
            <p:nvPr/>
          </p:nvSpPr>
          <p:spPr bwMode="auto">
            <a:xfrm>
              <a:off x="2990" y="1064"/>
              <a:ext cx="19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D</a:t>
              </a:r>
              <a:endParaRPr lang="en-AU"/>
            </a:p>
          </p:txBody>
        </p:sp>
        <p:sp>
          <p:nvSpPr>
            <p:cNvPr id="20507" name="Text Box 18"/>
            <p:cNvSpPr txBox="1">
              <a:spLocks noChangeArrowheads="1"/>
            </p:cNvSpPr>
            <p:nvPr/>
          </p:nvSpPr>
          <p:spPr bwMode="auto">
            <a:xfrm>
              <a:off x="2998" y="770"/>
              <a:ext cx="19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E</a:t>
              </a:r>
              <a:endParaRPr lang="en-AU"/>
            </a:p>
          </p:txBody>
        </p:sp>
        <p:sp>
          <p:nvSpPr>
            <p:cNvPr id="20508" name="Text Box 19"/>
            <p:cNvSpPr txBox="1">
              <a:spLocks noChangeArrowheads="1"/>
            </p:cNvSpPr>
            <p:nvPr/>
          </p:nvSpPr>
          <p:spPr bwMode="auto">
            <a:xfrm>
              <a:off x="3165" y="569"/>
              <a:ext cx="17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1</a:t>
              </a:r>
              <a:endParaRPr lang="en-AU"/>
            </a:p>
          </p:txBody>
        </p:sp>
        <p:sp>
          <p:nvSpPr>
            <p:cNvPr id="20509" name="Text Box 20"/>
            <p:cNvSpPr txBox="1">
              <a:spLocks noChangeArrowheads="1"/>
            </p:cNvSpPr>
            <p:nvPr/>
          </p:nvSpPr>
          <p:spPr bwMode="auto">
            <a:xfrm>
              <a:off x="3484" y="569"/>
              <a:ext cx="20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2 </a:t>
              </a:r>
              <a:endParaRPr lang="en-AU"/>
            </a:p>
          </p:txBody>
        </p:sp>
        <p:sp>
          <p:nvSpPr>
            <p:cNvPr id="20510" name="Text Box 21"/>
            <p:cNvSpPr txBox="1">
              <a:spLocks noChangeArrowheads="1"/>
            </p:cNvSpPr>
            <p:nvPr/>
          </p:nvSpPr>
          <p:spPr bwMode="auto">
            <a:xfrm>
              <a:off x="3778" y="570"/>
              <a:ext cx="17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3</a:t>
              </a:r>
              <a:endParaRPr lang="en-AU"/>
            </a:p>
          </p:txBody>
        </p:sp>
        <p:sp>
          <p:nvSpPr>
            <p:cNvPr id="20511" name="Text Box 23"/>
            <p:cNvSpPr txBox="1">
              <a:spLocks noChangeArrowheads="1"/>
            </p:cNvSpPr>
            <p:nvPr/>
          </p:nvSpPr>
          <p:spPr bwMode="auto">
            <a:xfrm>
              <a:off x="4065" y="570"/>
              <a:ext cx="17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4</a:t>
              </a:r>
              <a:endParaRPr lang="en-AU"/>
            </a:p>
          </p:txBody>
        </p:sp>
        <p:sp>
          <p:nvSpPr>
            <p:cNvPr id="20512" name="Text Box 24"/>
            <p:cNvSpPr txBox="1">
              <a:spLocks noChangeArrowheads="1"/>
            </p:cNvSpPr>
            <p:nvPr/>
          </p:nvSpPr>
          <p:spPr bwMode="auto">
            <a:xfrm>
              <a:off x="4378" y="570"/>
              <a:ext cx="17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 sz="1400">
                  <a:solidFill>
                    <a:schemeClr val="tx1"/>
                  </a:solidFill>
                </a:rPr>
                <a:t>5</a:t>
              </a:r>
              <a:endParaRPr lang="en-AU"/>
            </a:p>
          </p:txBody>
        </p:sp>
      </p:grp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3213100" y="3503613"/>
            <a:ext cx="3698875" cy="1100137"/>
            <a:chOff x="2024" y="2207"/>
            <a:chExt cx="2330" cy="693"/>
          </a:xfrm>
        </p:grpSpPr>
        <p:sp>
          <p:nvSpPr>
            <p:cNvPr id="20495" name="Rectangle 35"/>
            <p:cNvSpPr>
              <a:spLocks noChangeArrowheads="1"/>
            </p:cNvSpPr>
            <p:nvPr/>
          </p:nvSpPr>
          <p:spPr bwMode="auto">
            <a:xfrm>
              <a:off x="3220" y="2367"/>
              <a:ext cx="1134" cy="53"/>
            </a:xfrm>
            <a:prstGeom prst="rect">
              <a:avLst/>
            </a:prstGeom>
            <a:noFill/>
            <a:ln w="19050">
              <a:solidFill>
                <a:srgbClr val="CC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grpSp>
          <p:nvGrpSpPr>
            <p:cNvPr id="20496" name="Group 34"/>
            <p:cNvGrpSpPr>
              <a:grpSpLocks/>
            </p:cNvGrpSpPr>
            <p:nvPr/>
          </p:nvGrpSpPr>
          <p:grpSpPr bwMode="auto">
            <a:xfrm>
              <a:off x="2024" y="2207"/>
              <a:ext cx="2064" cy="693"/>
              <a:chOff x="2024" y="2207"/>
              <a:chExt cx="2064" cy="693"/>
            </a:xfrm>
          </p:grpSpPr>
          <p:sp>
            <p:nvSpPr>
              <p:cNvPr id="20497" name="Rectangle 28"/>
              <p:cNvSpPr>
                <a:spLocks noChangeArrowheads="1"/>
              </p:cNvSpPr>
              <p:nvPr/>
            </p:nvSpPr>
            <p:spPr bwMode="auto">
              <a:xfrm>
                <a:off x="3514" y="2514"/>
                <a:ext cx="574" cy="67"/>
              </a:xfrm>
              <a:prstGeom prst="rect">
                <a:avLst/>
              </a:prstGeom>
              <a:solidFill>
                <a:srgbClr val="CC99FF">
                  <a:alpha val="56078"/>
                </a:srgbClr>
              </a:solidFill>
              <a:ln w="9525">
                <a:solidFill>
                  <a:schemeClr val="tx1">
                    <a:alpha val="5098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AU"/>
              </a:p>
            </p:txBody>
          </p:sp>
          <p:grpSp>
            <p:nvGrpSpPr>
              <p:cNvPr id="20498" name="Group 33"/>
              <p:cNvGrpSpPr>
                <a:grpSpLocks/>
              </p:cNvGrpSpPr>
              <p:nvPr/>
            </p:nvGrpSpPr>
            <p:grpSpPr bwMode="auto">
              <a:xfrm>
                <a:off x="2024" y="2207"/>
                <a:ext cx="1529" cy="693"/>
                <a:chOff x="2024" y="2207"/>
                <a:chExt cx="1529" cy="693"/>
              </a:xfrm>
            </p:grpSpPr>
            <p:sp>
              <p:nvSpPr>
                <p:cNvPr id="20499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841" y="2727"/>
                  <a:ext cx="447" cy="1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ＭＳ Ｐゴシック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AU" sz="1200">
                      <a:solidFill>
                        <a:schemeClr val="tx1"/>
                      </a:solidFill>
                    </a:rPr>
                    <a:t>Medipix</a:t>
                  </a:r>
                </a:p>
              </p:txBody>
            </p:sp>
            <p:sp>
              <p:nvSpPr>
                <p:cNvPr id="20500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2024" y="2207"/>
                  <a:ext cx="858" cy="2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ＭＳ Ｐゴシック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bg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AU" sz="1200">
                      <a:solidFill>
                        <a:schemeClr val="tx1"/>
                      </a:solidFill>
                    </a:rPr>
                    <a:t>Lead collimator</a:t>
                  </a:r>
                </a:p>
                <a:p>
                  <a:pPr eaLnBrk="1" hangingPunct="1"/>
                  <a:r>
                    <a:rPr lang="en-AU" sz="1200">
                      <a:solidFill>
                        <a:schemeClr val="tx1"/>
                      </a:solidFill>
                    </a:rPr>
                    <a:t>(pinhole at origin)</a:t>
                  </a:r>
                </a:p>
              </p:txBody>
            </p:sp>
            <p:sp>
              <p:nvSpPr>
                <p:cNvPr id="20501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3287" y="2587"/>
                  <a:ext cx="266" cy="20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02" name="Line 32"/>
                <p:cNvSpPr>
                  <a:spLocks noChangeShapeType="1"/>
                </p:cNvSpPr>
                <p:nvPr/>
              </p:nvSpPr>
              <p:spPr bwMode="auto">
                <a:xfrm>
                  <a:off x="2877" y="2343"/>
                  <a:ext cx="365" cy="53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6107113" y="1312863"/>
            <a:ext cx="1855787" cy="3384550"/>
            <a:chOff x="3840" y="827"/>
            <a:chExt cx="1169" cy="2132"/>
          </a:xfrm>
        </p:grpSpPr>
        <p:sp>
          <p:nvSpPr>
            <p:cNvPr id="20489" name="Line 6"/>
            <p:cNvSpPr>
              <a:spLocks noChangeShapeType="1"/>
            </p:cNvSpPr>
            <p:nvPr/>
          </p:nvSpPr>
          <p:spPr bwMode="auto">
            <a:xfrm flipH="1" flipV="1">
              <a:off x="3840" y="827"/>
              <a:ext cx="14" cy="1553"/>
            </a:xfrm>
            <a:prstGeom prst="line">
              <a:avLst/>
            </a:prstGeom>
            <a:noFill/>
            <a:ln w="19050">
              <a:solidFill>
                <a:srgbClr val="D6009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0" name="Line 7"/>
            <p:cNvSpPr>
              <a:spLocks noChangeShapeType="1"/>
            </p:cNvSpPr>
            <p:nvPr/>
          </p:nvSpPr>
          <p:spPr bwMode="auto">
            <a:xfrm flipV="1">
              <a:off x="3857" y="2363"/>
              <a:ext cx="1152" cy="13"/>
            </a:xfrm>
            <a:prstGeom prst="line">
              <a:avLst/>
            </a:prstGeom>
            <a:noFill/>
            <a:ln w="19050">
              <a:solidFill>
                <a:srgbClr val="D6009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1" name="Line 8"/>
            <p:cNvSpPr>
              <a:spLocks noChangeShapeType="1"/>
            </p:cNvSpPr>
            <p:nvPr/>
          </p:nvSpPr>
          <p:spPr bwMode="auto">
            <a:xfrm>
              <a:off x="3840" y="2372"/>
              <a:ext cx="992" cy="587"/>
            </a:xfrm>
            <a:prstGeom prst="line">
              <a:avLst/>
            </a:prstGeom>
            <a:noFill/>
            <a:ln w="19050">
              <a:solidFill>
                <a:srgbClr val="D6009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2" name="Text Box 9"/>
            <p:cNvSpPr txBox="1">
              <a:spLocks noChangeArrowheads="1"/>
            </p:cNvSpPr>
            <p:nvPr/>
          </p:nvSpPr>
          <p:spPr bwMode="auto">
            <a:xfrm>
              <a:off x="3882" y="1501"/>
              <a:ext cx="18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>
                  <a:solidFill>
                    <a:srgbClr val="D60093"/>
                  </a:solidFill>
                </a:rPr>
                <a:t>z</a:t>
              </a:r>
            </a:p>
          </p:txBody>
        </p:sp>
        <p:sp>
          <p:nvSpPr>
            <p:cNvPr id="20493" name="Text Box 10"/>
            <p:cNvSpPr txBox="1">
              <a:spLocks noChangeArrowheads="1"/>
            </p:cNvSpPr>
            <p:nvPr/>
          </p:nvSpPr>
          <p:spPr bwMode="auto">
            <a:xfrm>
              <a:off x="3962" y="2589"/>
              <a:ext cx="18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>
                  <a:solidFill>
                    <a:srgbClr val="D60093"/>
                  </a:solidFill>
                </a:rPr>
                <a:t>y</a:t>
              </a:r>
              <a:endParaRPr lang="en-AU"/>
            </a:p>
          </p:txBody>
        </p:sp>
        <p:sp>
          <p:nvSpPr>
            <p:cNvPr id="20494" name="Text Box 11"/>
            <p:cNvSpPr txBox="1">
              <a:spLocks noChangeArrowheads="1"/>
            </p:cNvSpPr>
            <p:nvPr/>
          </p:nvSpPr>
          <p:spPr bwMode="auto">
            <a:xfrm>
              <a:off x="4382" y="2095"/>
              <a:ext cx="188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AU">
                  <a:solidFill>
                    <a:srgbClr val="D60093"/>
                  </a:solidFill>
                </a:rPr>
                <a:t>x</a:t>
              </a:r>
              <a:endParaRPr lang="en-AU"/>
            </a:p>
          </p:txBody>
        </p:sp>
      </p:grpSp>
      <p:sp>
        <p:nvSpPr>
          <p:cNvPr id="78886" name="Text Box 38"/>
          <p:cNvSpPr txBox="1">
            <a:spLocks noChangeArrowheads="1"/>
          </p:cNvSpPr>
          <p:nvPr/>
        </p:nvSpPr>
        <p:spPr bwMode="auto">
          <a:xfrm>
            <a:off x="-11113" y="4767263"/>
            <a:ext cx="9144001" cy="19939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AU">
                <a:solidFill>
                  <a:schemeClr val="tx1"/>
                </a:solidFill>
                <a:latin typeface="Lucida Sans" charset="0"/>
              </a:rPr>
              <a:t>PMMA phantom 60x60x60mm</a:t>
            </a:r>
          </a:p>
          <a:p>
            <a:pPr eaLnBrk="1" hangingPunct="1">
              <a:buFontTx/>
              <a:buChar char="•"/>
            </a:pPr>
            <a:r>
              <a:rPr lang="en-AU">
                <a:solidFill>
                  <a:schemeClr val="tx1"/>
                </a:solidFill>
                <a:latin typeface="Lucida Sans" charset="0"/>
              </a:rPr>
              <a:t>Grid (rows A-E, columns 1-5) to simulate template in TRUS brachy implant procedure</a:t>
            </a:r>
          </a:p>
          <a:p>
            <a:pPr eaLnBrk="1" hangingPunct="1">
              <a:buFontTx/>
              <a:buChar char="•"/>
            </a:pPr>
            <a:endParaRPr lang="en-AU">
              <a:solidFill>
                <a:schemeClr val="tx1"/>
              </a:solidFill>
              <a:latin typeface="Lucida Sans" charset="0"/>
            </a:endParaRPr>
          </a:p>
          <a:p>
            <a:pPr eaLnBrk="1" hangingPunct="1">
              <a:buFontTx/>
              <a:buChar char="•"/>
            </a:pPr>
            <a:r>
              <a:rPr lang="en-AU">
                <a:solidFill>
                  <a:schemeClr val="tx1"/>
                </a:solidFill>
                <a:latin typeface="Lucida Sans" charset="0"/>
              </a:rPr>
              <a:t>Single chip used in experiment</a:t>
            </a:r>
          </a:p>
          <a:p>
            <a:pPr eaLnBrk="1" hangingPunct="1">
              <a:buFontTx/>
              <a:buChar char="•"/>
            </a:pPr>
            <a:r>
              <a:rPr lang="en-AU">
                <a:solidFill>
                  <a:schemeClr val="tx1"/>
                </a:solidFill>
                <a:latin typeface="Lucida Sans" charset="0"/>
              </a:rPr>
              <a:t>Phantom is moved relative to detector and collimator to obtain multiple views</a:t>
            </a:r>
          </a:p>
          <a:p>
            <a:pPr lvl="1" eaLnBrk="1" hangingPunct="1">
              <a:buFont typeface="Wingdings" charset="0"/>
              <a:buChar char="Ø"/>
            </a:pPr>
            <a:r>
              <a:rPr lang="en-AU" sz="1600">
                <a:solidFill>
                  <a:schemeClr val="tx1"/>
                </a:solidFill>
                <a:latin typeface="Lucida Sans" charset="0"/>
                <a:ea typeface="ＭＳ Ｐゴシック" charset="0"/>
              </a:rPr>
              <a:t>Model of multipinhole collimator using single pinhole and detector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8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0612201001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5365750" y="3683000"/>
            <a:ext cx="3778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AU"/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3798888" y="4275138"/>
            <a:ext cx="5122862" cy="2016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AU">
                <a:solidFill>
                  <a:schemeClr val="tx1"/>
                </a:solidFill>
              </a:rPr>
              <a:t>Phantom attached to motorised XY table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AU">
                <a:solidFill>
                  <a:schemeClr val="tx1"/>
                </a:solidFill>
              </a:rPr>
              <a:t>Capable of stepping in 5.2</a:t>
            </a:r>
            <a:r>
              <a:rPr lang="en-AU" altLang="ja-JP">
                <a:solidFill>
                  <a:schemeClr val="tx1"/>
                </a:solidFill>
                <a:cs typeface="ＭＳ Ｐゴシック" charset="0"/>
              </a:rPr>
              <a:t>µm increments in x-direction, and 10.4 µm in y-direction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AU" altLang="ja-JP">
                <a:solidFill>
                  <a:schemeClr val="tx1"/>
                </a:solidFill>
                <a:cs typeface="ＭＳ Ｐゴシック" charset="0"/>
              </a:rPr>
              <a:t>Relative motion of phantom to detector is equivalent to multiple pinholes to view seed from different directions</a:t>
            </a:r>
            <a:endParaRPr lang="en-AU">
              <a:solidFill>
                <a:schemeClr val="tx1"/>
              </a:solidFill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1809750" y="1639888"/>
            <a:ext cx="1131888" cy="14287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1960563" y="1295400"/>
            <a:ext cx="21939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600">
                <a:solidFill>
                  <a:schemeClr val="tx1"/>
                </a:solidFill>
              </a:rPr>
              <a:t>Medipix USB interface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01663" y="3341688"/>
            <a:ext cx="2530475" cy="2211387"/>
            <a:chOff x="379" y="2070"/>
            <a:chExt cx="1594" cy="1393"/>
          </a:xfrm>
        </p:grpSpPr>
        <p:sp>
          <p:nvSpPr>
            <p:cNvPr id="21512" name="Line 9"/>
            <p:cNvSpPr>
              <a:spLocks noChangeShapeType="1"/>
            </p:cNvSpPr>
            <p:nvPr/>
          </p:nvSpPr>
          <p:spPr bwMode="auto">
            <a:xfrm>
              <a:off x="379" y="2767"/>
              <a:ext cx="1594" cy="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3" name="Line 10"/>
            <p:cNvSpPr>
              <a:spLocks noChangeShapeType="1"/>
            </p:cNvSpPr>
            <p:nvPr/>
          </p:nvSpPr>
          <p:spPr bwMode="auto">
            <a:xfrm flipV="1">
              <a:off x="1136" y="2070"/>
              <a:ext cx="6" cy="1393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MRP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5B1948"/>
      </a:accent1>
      <a:accent2>
        <a:srgbClr val="FF8119"/>
      </a:accent2>
      <a:accent3>
        <a:srgbClr val="1FADCC"/>
      </a:accent3>
      <a:accent4>
        <a:srgbClr val="DA1F28"/>
      </a:accent4>
      <a:accent5>
        <a:srgbClr val="00B050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938</Words>
  <Application>Microsoft Office PowerPoint</Application>
  <PresentationFormat>On-screen Show (4:3)</PresentationFormat>
  <Paragraphs>192</Paragraphs>
  <Slides>23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Concourse</vt:lpstr>
      <vt:lpstr>Document</vt:lpstr>
      <vt:lpstr>Photo Editor Photo</vt:lpstr>
      <vt:lpstr>CorelPhotoPaint.Image.7</vt:lpstr>
      <vt:lpstr>PowerPoint Presentation</vt:lpstr>
      <vt:lpstr>Kevin Loo</vt:lpstr>
      <vt:lpstr>BrachyView Concept</vt:lpstr>
      <vt:lpstr>PowerPoint Presentation</vt:lpstr>
      <vt:lpstr>Application 1: Seed Positioning</vt:lpstr>
      <vt:lpstr>PowerPoint Presentation</vt:lpstr>
      <vt:lpstr>PowerPoint Presentation</vt:lpstr>
      <vt:lpstr>Experimental Setup</vt:lpstr>
      <vt:lpstr>PowerPoint Presentation</vt:lpstr>
      <vt:lpstr>Seed Images</vt:lpstr>
      <vt:lpstr>Seed Images</vt:lpstr>
      <vt:lpstr>Seed Images</vt:lpstr>
      <vt:lpstr>Seed Images</vt:lpstr>
      <vt:lpstr>Seed Images</vt:lpstr>
      <vt:lpstr>Reconstruction process</vt:lpstr>
      <vt:lpstr>PowerPoint Presentation</vt:lpstr>
      <vt:lpstr>Experimental Results</vt:lpstr>
      <vt:lpstr>Detector Design</vt:lpstr>
      <vt:lpstr>BrachyView and CT</vt:lpstr>
      <vt:lpstr>PowerPoint Presentation</vt:lpstr>
      <vt:lpstr>Conclusions</vt:lpstr>
      <vt:lpstr>My research and ARDENT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Three-dimensional dosimetry imaging  technique of I-125 plaque for eye cancer  treatment</dc:title>
  <dc:creator>Michael</dc:creator>
  <cp:lastModifiedBy>Rollet Sofia</cp:lastModifiedBy>
  <cp:revision>407</cp:revision>
  <dcterms:modified xsi:type="dcterms:W3CDTF">2012-11-19T13:29:40Z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layBack">
    <vt:bool>true</vt:bool>
  </property>
</Properties>
</file>