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7" r:id="rId3"/>
    <p:sldId id="260" r:id="rId4"/>
    <p:sldId id="258" r:id="rId5"/>
    <p:sldId id="272" r:id="rId6"/>
    <p:sldId id="273" r:id="rId7"/>
    <p:sldId id="274" r:id="rId8"/>
    <p:sldId id="275" r:id="rId9"/>
    <p:sldId id="278" r:id="rId10"/>
    <p:sldId id="279" r:id="rId11"/>
    <p:sldId id="280" r:id="rId12"/>
    <p:sldId id="261" r:id="rId13"/>
    <p:sldId id="262" r:id="rId14"/>
    <p:sldId id="276" r:id="rId15"/>
    <p:sldId id="263" r:id="rId16"/>
    <p:sldId id="264" r:id="rId17"/>
    <p:sldId id="265" r:id="rId18"/>
    <p:sldId id="268" r:id="rId19"/>
    <p:sldId id="266" r:id="rId20"/>
    <p:sldId id="267" r:id="rId21"/>
    <p:sldId id="269" r:id="rId22"/>
    <p:sldId id="270" r:id="rId23"/>
    <p:sldId id="27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625" autoAdjust="0"/>
  </p:normalViewPr>
  <p:slideViewPr>
    <p:cSldViewPr snapToGrid="0" snapToObjects="1">
      <p:cViewPr varScale="1">
        <p:scale>
          <a:sx n="60" d="100"/>
          <a:sy n="60" d="100"/>
        </p:scale>
        <p:origin x="-79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394B2-24DF-7840-A26B-35F6B82F2D6B}" type="datetime1">
              <a:rPr lang="en-US" smtClean="0"/>
              <a:t>11/12/12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BEDA84-91FA-4540-8C61-B84F22CF1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927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5FED8-762B-B244-AA21-0BACC17BF429}" type="datetime1">
              <a:rPr lang="en-US" smtClean="0"/>
              <a:t>11/12/12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84D1C-74D7-464B-8605-6BA70B5B5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078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4D1C-74D7-464B-8605-6BA70B5B5A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20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12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46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2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92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131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50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87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299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71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59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0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20/11/2012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06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ESR Presentation - Erik </a:t>
            </a:r>
            <a:r>
              <a:rPr lang="en-US" dirty="0" err="1" smtClean="0"/>
              <a:t>Fröjdh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70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746FB74B-AC5D-3D46-B93F-15174A17E6AD}" type="slidenum">
              <a:rPr lang="en-US" smtClean="0"/>
              <a:pPr/>
              <a:t>‹#›</a:t>
            </a:fld>
            <a:r>
              <a:rPr lang="en-US" dirty="0" smtClean="0"/>
              <a:t>/x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800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400" b="0" i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file://localhost/Users/erikfrojdh/Dropbox/Bilder/Bakgrunder/IMG_5719.jp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4" Type="http://schemas.openxmlformats.org/officeDocument/2006/relationships/image" Target="../media/image30.jpg"/><Relationship Id="rId5" Type="http://schemas.openxmlformats.org/officeDocument/2006/relationships/image" Target="../media/image31.jpg"/><Relationship Id="rId6" Type="http://schemas.openxmlformats.org/officeDocument/2006/relationships/image" Target="../media/image4.jpg"/><Relationship Id="rId7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file://localhost/Users/erikfrojdh/Dropbox/WORK/Arkiv/Presentationer/2011-08-20%20SPIE/alpha.png" TargetMode="Externa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emf"/><Relationship Id="rId3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emf"/><Relationship Id="rId3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49.emf"/><Relationship Id="rId5" Type="http://schemas.openxmlformats.org/officeDocument/2006/relationships/image" Target="../media/image50.emf"/><Relationship Id="rId6" Type="http://schemas.openxmlformats.org/officeDocument/2006/relationships/image" Target="../media/image51.png"/><Relationship Id="rId7" Type="http://schemas.openxmlformats.org/officeDocument/2006/relationships/image" Target="../media/image52.emf"/><Relationship Id="rId8" Type="http://schemas.openxmlformats.org/officeDocument/2006/relationships/image" Target="../media/image5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oleObject" Target="../embeddings/oleObject1.bin"/><Relationship Id="rId5" Type="http://schemas.openxmlformats.org/officeDocument/2006/relationships/image" Target="../media/image5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jpg"/><Relationship Id="rId6" Type="http://schemas.openxmlformats.org/officeDocument/2006/relationships/image" Target="file://localhost/Users/erikfrojdh/Dropbox/working/karate-erik-1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microsoft.com/office/2007/relationships/hdphoto" Target="../media/hdphoto3.wdp"/><Relationship Id="rId13" Type="http://schemas.openxmlformats.org/officeDocument/2006/relationships/image" Target="../media/image18.png"/><Relationship Id="rId14" Type="http://schemas.microsoft.com/office/2007/relationships/hdphoto" Target="../media/hdphoto4.wdp"/><Relationship Id="rId15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microsoft.com/office/2007/relationships/hdphoto" Target="../media/hdphoto1.wdp"/><Relationship Id="rId6" Type="http://schemas.openxmlformats.org/officeDocument/2006/relationships/image" Target="file://localhost/Users/erikfrojdh/Dropbox/working/miun_berg-1.jpg" TargetMode="External"/><Relationship Id="rId7" Type="http://schemas.openxmlformats.org/officeDocument/2006/relationships/image" Target="../media/image14.jpeg"/><Relationship Id="rId8" Type="http://schemas.microsoft.com/office/2007/relationships/hdphoto" Target="../media/hdphoto2.wdp"/><Relationship Id="rId9" Type="http://schemas.openxmlformats.org/officeDocument/2006/relationships/image" Target="../media/image15.jpg"/><Relationship Id="rId10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G_5719.jpg" descr="/Users/erikfrojdh/Dropbox/Bilder/Bakgrunder/IMG_5719.jpg"/>
          <p:cNvPicPr>
            <a:picLocks noChangeAspect="1"/>
          </p:cNvPicPr>
          <p:nvPr/>
        </p:nvPicPr>
        <p:blipFill rotWithShape="1">
          <a:blip r:embed="rId2" r:link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" r="14815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8600" y="3931754"/>
            <a:ext cx="5486400" cy="1821898"/>
          </a:xfrm>
          <a:noFill/>
          <a:ln>
            <a:noFill/>
          </a:ln>
        </p:spPr>
        <p:txBody>
          <a:bodyPr>
            <a:normAutofit/>
            <a:scene3d>
              <a:camera prst="orthographicFront">
                <a:rot lat="0" lon="0" rev="120000"/>
              </a:camera>
              <a:lightRig rig="threePt" dir="t"/>
            </a:scene3d>
          </a:bodyPr>
          <a:lstStyle/>
          <a:p>
            <a:r>
              <a:rPr lang="en-US" sz="8000" b="1" spc="-630" dirty="0" smtClean="0">
                <a:solidFill>
                  <a:schemeClr val="bg1"/>
                </a:solidFill>
                <a:latin typeface="Gill Sans"/>
                <a:cs typeface="Gill Sans"/>
              </a:rPr>
              <a:t>Erik </a:t>
            </a:r>
            <a:r>
              <a:rPr lang="en-US" sz="8000" b="1" spc="-630" dirty="0" err="1" smtClean="0">
                <a:solidFill>
                  <a:schemeClr val="bg1"/>
                </a:solidFill>
                <a:latin typeface="Gill Sans"/>
                <a:cs typeface="Gill Sans"/>
              </a:rPr>
              <a:t>Fröjdh</a:t>
            </a:r>
            <a:endParaRPr lang="en-US" sz="8000" b="1" spc="-630" dirty="0">
              <a:solidFill>
                <a:schemeClr val="bg1"/>
              </a:solidFill>
              <a:latin typeface="Gill Sans"/>
              <a:cs typeface="Gill San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81500" y="5430486"/>
            <a:ext cx="3044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ESR 2 – Application of </a:t>
            </a:r>
            <a:r>
              <a:rPr lang="en-US" dirty="0" err="1" smtClean="0">
                <a:solidFill>
                  <a:schemeClr val="bg1"/>
                </a:solidFill>
              </a:rPr>
              <a:t>Medipix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 radiation </a:t>
            </a:r>
            <a:r>
              <a:rPr lang="en-US" dirty="0" err="1" smtClean="0">
                <a:solidFill>
                  <a:schemeClr val="bg1"/>
                </a:solidFill>
              </a:rPr>
              <a:t>dosimetry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38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10</a:t>
            </a:fld>
            <a:endParaRPr lang="en-US"/>
          </a:p>
        </p:txBody>
      </p:sp>
      <p:pic>
        <p:nvPicPr>
          <p:cNvPr id="2" name="Picture 1" descr="DSC020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1050"/>
            <a:ext cx="9144000" cy="51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9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79928"/>
            <a:ext cx="2133600" cy="365125"/>
          </a:xfrm>
        </p:spPr>
        <p:txBody>
          <a:bodyPr/>
          <a:lstStyle/>
          <a:p>
            <a:fld id="{746FB74B-AC5D-3D46-B93F-15174A17E6AD}" type="slidenum">
              <a:rPr lang="en-US" smtClean="0"/>
              <a:t>11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567011"/>
            <a:ext cx="9144000" cy="5085741"/>
            <a:chOff x="0" y="1115609"/>
            <a:chExt cx="8353737" cy="4537143"/>
          </a:xfrm>
        </p:grpSpPr>
        <p:pic>
          <p:nvPicPr>
            <p:cNvPr id="5" name="Picture 4" descr="ren-1-2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363779"/>
              <a:ext cx="3429000" cy="2282190"/>
            </a:xfrm>
            <a:prstGeom prst="rect">
              <a:avLst/>
            </a:prstGeom>
          </p:spPr>
        </p:pic>
        <p:pic>
          <p:nvPicPr>
            <p:cNvPr id="8" name="Picture 7" descr="DSC02121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7660" y="3363779"/>
              <a:ext cx="3440340" cy="2288973"/>
            </a:xfrm>
            <a:prstGeom prst="rect">
              <a:avLst/>
            </a:prstGeom>
          </p:spPr>
        </p:pic>
        <p:pic>
          <p:nvPicPr>
            <p:cNvPr id="3" name="Picture 2" descr="DSC02076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7660" y="1115609"/>
              <a:ext cx="1518417" cy="2282190"/>
            </a:xfrm>
            <a:prstGeom prst="rect">
              <a:avLst/>
            </a:prstGeom>
          </p:spPr>
        </p:pic>
        <p:pic>
          <p:nvPicPr>
            <p:cNvPr id="4" name="Picture 3" descr="skidor-1-3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115609"/>
              <a:ext cx="3429000" cy="2282190"/>
            </a:xfrm>
            <a:prstGeom prst="rect">
              <a:avLst/>
            </a:prstGeom>
          </p:spPr>
        </p:pic>
        <p:pic>
          <p:nvPicPr>
            <p:cNvPr id="7" name="Picture 6" descr="ren-1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4737" y="1115609"/>
              <a:ext cx="3429000" cy="2282190"/>
            </a:xfrm>
            <a:prstGeom prst="rect">
              <a:avLst/>
            </a:prstGeom>
          </p:spPr>
        </p:pic>
        <p:pic>
          <p:nvPicPr>
            <p:cNvPr id="10" name="Picture 9" descr="glaci-1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320" y="3386459"/>
              <a:ext cx="1507077" cy="2260616"/>
            </a:xfrm>
            <a:prstGeom prst="rect">
              <a:avLst/>
            </a:prstGeom>
            <a:ln w="19050" cmpd="sng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320167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solidFill>
                  <a:schemeClr val="accent1"/>
                </a:solidFill>
              </a:rPr>
              <a:t>Timepix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12</a:t>
            </a:fld>
            <a:endParaRPr lang="en-US"/>
          </a:p>
        </p:txBody>
      </p:sp>
      <p:pic>
        <p:nvPicPr>
          <p:cNvPr id="10" name="sensordjur.eps" descr="/Users/erikfrojdh/Dropbox/WORK/Arkiv/Grafik/sensordju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342" y="1365499"/>
            <a:ext cx="4782758" cy="47051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4200" y="1562100"/>
            <a:ext cx="5181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Hybrid Pixel Detector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256x256 pixels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55um pixel pitch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Single Photon Processing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Time-over-Threshold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Time of arrival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Photon Counting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Capable of operating in </a:t>
            </a:r>
          </a:p>
          <a:p>
            <a:r>
              <a:rPr lang="en-US" sz="2400" dirty="0" smtClean="0"/>
              <a:t>both electron and hole </a:t>
            </a:r>
          </a:p>
          <a:p>
            <a:r>
              <a:rPr lang="en-US" sz="2400" dirty="0" smtClean="0"/>
              <a:t>collection mode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72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solidFill>
                  <a:srgbClr val="3A7BBE"/>
                </a:solidFill>
              </a:rPr>
              <a:t>Timepix</a:t>
            </a:r>
            <a:r>
              <a:rPr lang="en-US" dirty="0" smtClean="0">
                <a:solidFill>
                  <a:srgbClr val="3A7BBE"/>
                </a:solidFill>
              </a:rPr>
              <a:t> as a Dosimeter</a:t>
            </a:r>
            <a:endParaRPr lang="en-US" dirty="0">
              <a:solidFill>
                <a:srgbClr val="3A7BB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13</a:t>
            </a:fld>
            <a:endParaRPr lang="en-US"/>
          </a:p>
        </p:txBody>
      </p:sp>
      <p:pic>
        <p:nvPicPr>
          <p:cNvPr id="8" name="sensordjur.eps" descr="/Users/erikfrojdh/Dropbox/WORK/Arkiv/Grafik/sensordjur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4847" r="-1784"/>
          <a:stretch/>
        </p:blipFill>
        <p:spPr>
          <a:xfrm>
            <a:off x="1058787" y="4792134"/>
            <a:ext cx="7246558" cy="15621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4766277" y="3310467"/>
            <a:ext cx="762000" cy="17102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Isosceles Triangle 10"/>
          <p:cNvSpPr/>
          <p:nvPr/>
        </p:nvSpPr>
        <p:spPr>
          <a:xfrm>
            <a:off x="4637160" y="5075767"/>
            <a:ext cx="258234" cy="508000"/>
          </a:xfrm>
          <a:prstGeom prst="triangl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7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4702777" y="4948767"/>
            <a:ext cx="127000" cy="127000"/>
          </a:xfrm>
          <a:prstGeom prst="star7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796310" y="2328331"/>
            <a:ext cx="0" cy="127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96310" y="3604681"/>
            <a:ext cx="22749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96310" y="3255431"/>
            <a:ext cx="227496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Freeform 38"/>
          <p:cNvSpPr/>
          <p:nvPr/>
        </p:nvSpPr>
        <p:spPr>
          <a:xfrm>
            <a:off x="880523" y="2499781"/>
            <a:ext cx="1913143" cy="909272"/>
          </a:xfrm>
          <a:custGeom>
            <a:avLst/>
            <a:gdLst>
              <a:gd name="connsiteX0" fmla="*/ 0 w 1913143"/>
              <a:gd name="connsiteY0" fmla="*/ 908050 h 909272"/>
              <a:gd name="connsiteX1" fmla="*/ 171450 w 1913143"/>
              <a:gd name="connsiteY1" fmla="*/ 908050 h 909272"/>
              <a:gd name="connsiteX2" fmla="*/ 209550 w 1913143"/>
              <a:gd name="connsiteY2" fmla="*/ 895350 h 909272"/>
              <a:gd name="connsiteX3" fmla="*/ 222250 w 1913143"/>
              <a:gd name="connsiteY3" fmla="*/ 869950 h 909272"/>
              <a:gd name="connsiteX4" fmla="*/ 247650 w 1913143"/>
              <a:gd name="connsiteY4" fmla="*/ 723900 h 909272"/>
              <a:gd name="connsiteX5" fmla="*/ 279400 w 1913143"/>
              <a:gd name="connsiteY5" fmla="*/ 431800 h 909272"/>
              <a:gd name="connsiteX6" fmla="*/ 304800 w 1913143"/>
              <a:gd name="connsiteY6" fmla="*/ 120650 h 909272"/>
              <a:gd name="connsiteX7" fmla="*/ 311150 w 1913143"/>
              <a:gd name="connsiteY7" fmla="*/ 31750 h 909272"/>
              <a:gd name="connsiteX8" fmla="*/ 336550 w 1913143"/>
              <a:gd name="connsiteY8" fmla="*/ 0 h 909272"/>
              <a:gd name="connsiteX9" fmla="*/ 412750 w 1913143"/>
              <a:gd name="connsiteY9" fmla="*/ 0 h 909272"/>
              <a:gd name="connsiteX10" fmla="*/ 444500 w 1913143"/>
              <a:gd name="connsiteY10" fmla="*/ 31750 h 909272"/>
              <a:gd name="connsiteX11" fmla="*/ 495300 w 1913143"/>
              <a:gd name="connsiteY11" fmla="*/ 95250 h 909272"/>
              <a:gd name="connsiteX12" fmla="*/ 603250 w 1913143"/>
              <a:gd name="connsiteY12" fmla="*/ 254000 h 909272"/>
              <a:gd name="connsiteX13" fmla="*/ 730250 w 1913143"/>
              <a:gd name="connsiteY13" fmla="*/ 393700 h 909272"/>
              <a:gd name="connsiteX14" fmla="*/ 882650 w 1913143"/>
              <a:gd name="connsiteY14" fmla="*/ 533400 h 909272"/>
              <a:gd name="connsiteX15" fmla="*/ 1041400 w 1913143"/>
              <a:gd name="connsiteY15" fmla="*/ 647700 h 909272"/>
              <a:gd name="connsiteX16" fmla="*/ 1181100 w 1913143"/>
              <a:gd name="connsiteY16" fmla="*/ 730250 h 909272"/>
              <a:gd name="connsiteX17" fmla="*/ 1377950 w 1913143"/>
              <a:gd name="connsiteY17" fmla="*/ 825500 h 909272"/>
              <a:gd name="connsiteX18" fmla="*/ 1498600 w 1913143"/>
              <a:gd name="connsiteY18" fmla="*/ 838200 h 909272"/>
              <a:gd name="connsiteX19" fmla="*/ 1771650 w 1913143"/>
              <a:gd name="connsiteY19" fmla="*/ 863600 h 909272"/>
              <a:gd name="connsiteX20" fmla="*/ 1898650 w 1913143"/>
              <a:gd name="connsiteY20" fmla="*/ 863600 h 909272"/>
              <a:gd name="connsiteX21" fmla="*/ 1905000 w 1913143"/>
              <a:gd name="connsiteY21" fmla="*/ 857250 h 909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913143" h="909272">
                <a:moveTo>
                  <a:pt x="0" y="908050"/>
                </a:moveTo>
                <a:cubicBezTo>
                  <a:pt x="68262" y="909108"/>
                  <a:pt x="136525" y="910167"/>
                  <a:pt x="171450" y="908050"/>
                </a:cubicBezTo>
                <a:cubicBezTo>
                  <a:pt x="206375" y="905933"/>
                  <a:pt x="201083" y="901700"/>
                  <a:pt x="209550" y="895350"/>
                </a:cubicBezTo>
                <a:cubicBezTo>
                  <a:pt x="218017" y="889000"/>
                  <a:pt x="215900" y="898525"/>
                  <a:pt x="222250" y="869950"/>
                </a:cubicBezTo>
                <a:cubicBezTo>
                  <a:pt x="228600" y="841375"/>
                  <a:pt x="238125" y="796925"/>
                  <a:pt x="247650" y="723900"/>
                </a:cubicBezTo>
                <a:cubicBezTo>
                  <a:pt x="257175" y="650875"/>
                  <a:pt x="269875" y="532342"/>
                  <a:pt x="279400" y="431800"/>
                </a:cubicBezTo>
                <a:cubicBezTo>
                  <a:pt x="288925" y="331258"/>
                  <a:pt x="299508" y="187325"/>
                  <a:pt x="304800" y="120650"/>
                </a:cubicBezTo>
                <a:cubicBezTo>
                  <a:pt x="310092" y="53975"/>
                  <a:pt x="305858" y="51858"/>
                  <a:pt x="311150" y="31750"/>
                </a:cubicBezTo>
                <a:cubicBezTo>
                  <a:pt x="316442" y="11642"/>
                  <a:pt x="319617" y="5292"/>
                  <a:pt x="336550" y="0"/>
                </a:cubicBezTo>
                <a:cubicBezTo>
                  <a:pt x="353483" y="-5292"/>
                  <a:pt x="394758" y="-5292"/>
                  <a:pt x="412750" y="0"/>
                </a:cubicBezTo>
                <a:cubicBezTo>
                  <a:pt x="430742" y="5292"/>
                  <a:pt x="430742" y="15875"/>
                  <a:pt x="444500" y="31750"/>
                </a:cubicBezTo>
                <a:cubicBezTo>
                  <a:pt x="458258" y="47625"/>
                  <a:pt x="468842" y="58208"/>
                  <a:pt x="495300" y="95250"/>
                </a:cubicBezTo>
                <a:cubicBezTo>
                  <a:pt x="521758" y="132292"/>
                  <a:pt x="564092" y="204258"/>
                  <a:pt x="603250" y="254000"/>
                </a:cubicBezTo>
                <a:cubicBezTo>
                  <a:pt x="642408" y="303742"/>
                  <a:pt x="683683" y="347133"/>
                  <a:pt x="730250" y="393700"/>
                </a:cubicBezTo>
                <a:cubicBezTo>
                  <a:pt x="776817" y="440267"/>
                  <a:pt x="830792" y="491067"/>
                  <a:pt x="882650" y="533400"/>
                </a:cubicBezTo>
                <a:cubicBezTo>
                  <a:pt x="934508" y="575733"/>
                  <a:pt x="991658" y="614892"/>
                  <a:pt x="1041400" y="647700"/>
                </a:cubicBezTo>
                <a:cubicBezTo>
                  <a:pt x="1091142" y="680508"/>
                  <a:pt x="1125008" y="700617"/>
                  <a:pt x="1181100" y="730250"/>
                </a:cubicBezTo>
                <a:cubicBezTo>
                  <a:pt x="1237192" y="759883"/>
                  <a:pt x="1325033" y="807508"/>
                  <a:pt x="1377950" y="825500"/>
                </a:cubicBezTo>
                <a:cubicBezTo>
                  <a:pt x="1430867" y="843492"/>
                  <a:pt x="1498600" y="838200"/>
                  <a:pt x="1498600" y="838200"/>
                </a:cubicBezTo>
                <a:lnTo>
                  <a:pt x="1771650" y="863600"/>
                </a:lnTo>
                <a:cubicBezTo>
                  <a:pt x="1838325" y="867833"/>
                  <a:pt x="1876425" y="864658"/>
                  <a:pt x="1898650" y="863600"/>
                </a:cubicBezTo>
                <a:cubicBezTo>
                  <a:pt x="1920875" y="862542"/>
                  <a:pt x="1912937" y="859896"/>
                  <a:pt x="1905000" y="85725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805835" y="3747556"/>
            <a:ext cx="1654326" cy="184150"/>
            <a:chOff x="1068312" y="3079750"/>
            <a:chExt cx="1654326" cy="184150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2422525" y="3251200"/>
              <a:ext cx="300113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1358900" y="307975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349375" y="3092450"/>
              <a:ext cx="10668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425700" y="307975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068312" y="3251200"/>
              <a:ext cx="300113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831235" y="4004731"/>
            <a:ext cx="1654326" cy="184150"/>
            <a:chOff x="1068312" y="3276600"/>
            <a:chExt cx="1654326" cy="184150"/>
          </a:xfrm>
        </p:grpSpPr>
        <p:cxnSp>
          <p:nvCxnSpPr>
            <p:cNvPr id="63" name="Straight Connector 62"/>
            <p:cNvCxnSpPr/>
            <p:nvPr/>
          </p:nvCxnSpPr>
          <p:spPr>
            <a:xfrm flipV="1">
              <a:off x="1406525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412875" y="328930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1482725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1068312" y="3448050"/>
              <a:ext cx="347738" cy="63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489075" y="344805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1568450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574800" y="328930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644650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1651000" y="344805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1733550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739900" y="328930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1809750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1816100" y="344805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1895475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901825" y="328930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1971675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1978025" y="344805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2063750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2070100" y="328930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2139950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2146300" y="344805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2225675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2232025" y="328930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301875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2308225" y="344805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2397125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2403475" y="3289300"/>
              <a:ext cx="762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473325" y="3276600"/>
              <a:ext cx="0" cy="1841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479675" y="3448050"/>
              <a:ext cx="242963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/>
          <p:cNvSpPr txBox="1"/>
          <p:nvPr/>
        </p:nvSpPr>
        <p:spPr>
          <a:xfrm>
            <a:off x="3124200" y="3070765"/>
            <a:ext cx="44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</a:t>
            </a:r>
            <a:endParaRPr 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2793666" y="3611031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 rot="16200000">
            <a:off x="-6350" y="2442631"/>
            <a:ext cx="114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amplitude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618073" y="3193297"/>
            <a:ext cx="4325632" cy="1215146"/>
            <a:chOff x="3618073" y="3193297"/>
            <a:chExt cx="4325632" cy="1215146"/>
          </a:xfrm>
        </p:grpSpPr>
        <p:pic>
          <p:nvPicPr>
            <p:cNvPr id="102" name="Picture 101" descr="cl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8073" y="3210171"/>
              <a:ext cx="1192227" cy="1192227"/>
            </a:xfrm>
            <a:prstGeom prst="rect">
              <a:avLst/>
            </a:prstGeom>
          </p:spPr>
        </p:pic>
        <p:pic>
          <p:nvPicPr>
            <p:cNvPr id="103" name="Picture 102" descr="cl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4744" y="3227104"/>
              <a:ext cx="1185166" cy="1160621"/>
            </a:xfrm>
            <a:prstGeom prst="rect">
              <a:avLst/>
            </a:prstGeom>
          </p:spPr>
        </p:pic>
        <p:pic>
          <p:nvPicPr>
            <p:cNvPr id="104" name="Picture 103" descr="cl3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6498" y="3223592"/>
              <a:ext cx="1172053" cy="1164133"/>
            </a:xfrm>
            <a:prstGeom prst="rect">
              <a:avLst/>
            </a:prstGeom>
          </p:spPr>
        </p:pic>
        <p:sp>
          <p:nvSpPr>
            <p:cNvPr id="105" name="TextBox 104"/>
            <p:cNvSpPr txBox="1"/>
            <p:nvPr/>
          </p:nvSpPr>
          <p:spPr>
            <a:xfrm rot="5400000">
              <a:off x="7105300" y="3570037"/>
              <a:ext cx="12151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Photons</a:t>
              </a:r>
              <a:endParaRPr lang="en-US" sz="24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618073" y="1446905"/>
            <a:ext cx="2255677" cy="1758242"/>
            <a:chOff x="3618073" y="1446905"/>
            <a:chExt cx="2255677" cy="1758242"/>
          </a:xfrm>
        </p:grpSpPr>
        <p:pic>
          <p:nvPicPr>
            <p:cNvPr id="101" name="Picture 100" descr="beta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8073" y="1446905"/>
              <a:ext cx="2255677" cy="1494322"/>
            </a:xfrm>
            <a:prstGeom prst="rect">
              <a:avLst/>
            </a:prstGeom>
          </p:spPr>
        </p:pic>
        <p:sp>
          <p:nvSpPr>
            <p:cNvPr id="106" name="TextBox 105"/>
            <p:cNvSpPr txBox="1"/>
            <p:nvPr/>
          </p:nvSpPr>
          <p:spPr>
            <a:xfrm>
              <a:off x="4245914" y="2835815"/>
              <a:ext cx="9636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Electron</a:t>
              </a:r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221471" y="1446905"/>
            <a:ext cx="1862080" cy="1752680"/>
            <a:chOff x="6221471" y="1446905"/>
            <a:chExt cx="1862080" cy="1752680"/>
          </a:xfrm>
        </p:grpSpPr>
        <p:pic>
          <p:nvPicPr>
            <p:cNvPr id="100" name="alpha.png" descr="/Users/erikfrojdh/Dropbox/WORK/Arkiv/Presentationer/2011-08-20 SPIE/alpha.png"/>
            <p:cNvPicPr>
              <a:picLocks noChangeAspect="1"/>
            </p:cNvPicPr>
            <p:nvPr/>
          </p:nvPicPr>
          <p:blipFill>
            <a:blip r:embed="rId7" r:link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1471" y="1446905"/>
              <a:ext cx="1862080" cy="1483073"/>
            </a:xfrm>
            <a:prstGeom prst="rect">
              <a:avLst/>
            </a:prstGeom>
          </p:spPr>
        </p:pic>
        <p:sp>
          <p:nvSpPr>
            <p:cNvPr id="107" name="TextBox 106"/>
            <p:cNvSpPr txBox="1"/>
            <p:nvPr/>
          </p:nvSpPr>
          <p:spPr>
            <a:xfrm>
              <a:off x="6794500" y="2830253"/>
              <a:ext cx="724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Alpha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0787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3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Signal is generated by moving charge</a:t>
            </a:r>
          </a:p>
          <a:p>
            <a:r>
              <a:rPr lang="en-US" dirty="0" smtClean="0"/>
              <a:t>Most of the signal is generated close to the read out chip</a:t>
            </a:r>
          </a:p>
          <a:p>
            <a:r>
              <a:rPr lang="en-US" dirty="0" smtClean="0"/>
              <a:t>Clearer spectrum almost no depth of interaction dependence except diffusion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14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951" y="1147416"/>
            <a:ext cx="4338747" cy="32368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46870" y="4384259"/>
            <a:ext cx="363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Graphics: </a:t>
            </a:r>
            <a:r>
              <a:rPr lang="en-US" sz="1400" dirty="0" smtClean="0"/>
              <a:t>D. </a:t>
            </a:r>
            <a:r>
              <a:rPr lang="en-US" sz="1400" dirty="0" err="1" smtClean="0"/>
              <a:t>Krapohl</a:t>
            </a:r>
            <a:r>
              <a:rPr lang="en-US" sz="1400" dirty="0" smtClean="0"/>
              <a:t>, Mid Sweden University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64772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3A7BBE"/>
                </a:solidFill>
              </a:rPr>
              <a:t>Characterization of Sensor Material</a:t>
            </a:r>
            <a:endParaRPr lang="en-US" dirty="0">
              <a:solidFill>
                <a:srgbClr val="3A7BB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388100" cy="4525963"/>
          </a:xfrm>
        </p:spPr>
        <p:txBody>
          <a:bodyPr/>
          <a:lstStyle/>
          <a:p>
            <a:r>
              <a:rPr lang="en-US" dirty="0" smtClean="0"/>
              <a:t>In order to use </a:t>
            </a:r>
            <a:r>
              <a:rPr lang="en-US" dirty="0" err="1" smtClean="0"/>
              <a:t>Timepix</a:t>
            </a:r>
            <a:r>
              <a:rPr lang="en-US" dirty="0" smtClean="0"/>
              <a:t> as a dosimeter we need to understand the detector</a:t>
            </a:r>
          </a:p>
          <a:p>
            <a:r>
              <a:rPr lang="en-US" dirty="0" smtClean="0"/>
              <a:t>Signal is a combination between radiation interaction, charge transport and the read out electronics</a:t>
            </a:r>
          </a:p>
          <a:p>
            <a:r>
              <a:rPr lang="en-US" dirty="0" smtClean="0"/>
              <a:t>High-Z materials is needed for gamma ray detection but poses more problems than silicon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899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3A7BBE"/>
                </a:solidFill>
              </a:rPr>
              <a:t>Defects in </a:t>
            </a:r>
            <a:r>
              <a:rPr lang="en-US" dirty="0" err="1" smtClean="0">
                <a:solidFill>
                  <a:srgbClr val="3A7BBE"/>
                </a:solidFill>
              </a:rPr>
              <a:t>CdTe</a:t>
            </a:r>
            <a:r>
              <a:rPr lang="en-US" dirty="0" smtClean="0">
                <a:solidFill>
                  <a:srgbClr val="3A7BBE"/>
                </a:solidFill>
              </a:rPr>
              <a:t> Sensors</a:t>
            </a:r>
            <a:endParaRPr lang="en-US" dirty="0">
              <a:solidFill>
                <a:srgbClr val="3A7BB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 descr="xraymap11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1828799"/>
            <a:ext cx="3598334" cy="3598334"/>
          </a:xfrm>
          <a:prstGeom prst="rect">
            <a:avLst/>
          </a:prstGeom>
        </p:spPr>
      </p:pic>
      <p:pic>
        <p:nvPicPr>
          <p:cNvPr id="8" name="Picture 7" descr="map5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133" y="1837267"/>
            <a:ext cx="3589866" cy="35898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26733" y="5242467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110um, -300V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65799" y="5242467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55um, -300V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166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1"/>
                </a:solidFill>
              </a:rPr>
              <a:t>Measurement Setup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 descr="sensor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545" y="2005674"/>
            <a:ext cx="5531389" cy="17381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4268" y="1810940"/>
            <a:ext cx="72897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Mono energetic 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pencil beam, 79keV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Scanning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Normal 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Inclined</a:t>
            </a:r>
          </a:p>
          <a:p>
            <a:pPr marL="742950" lvl="1" indent="-28575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err="1" smtClean="0"/>
              <a:t>Fitpix</a:t>
            </a:r>
            <a:r>
              <a:rPr lang="en-US" sz="2400" dirty="0" smtClean="0"/>
              <a:t> </a:t>
            </a:r>
            <a:r>
              <a:rPr lang="en-US" sz="2400" dirty="0"/>
              <a:t>2.3 Read out system, </a:t>
            </a:r>
            <a:r>
              <a:rPr lang="en-US" sz="2400" dirty="0" err="1"/>
              <a:t>Pixelman</a:t>
            </a:r>
            <a:r>
              <a:rPr lang="en-US" sz="2400" dirty="0"/>
              <a:t> software (IEAP, Czech Technical University, Prague) 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Python, </a:t>
            </a:r>
            <a:r>
              <a:rPr lang="en-US" sz="2400" dirty="0" err="1" smtClean="0"/>
              <a:t>PyROOT</a:t>
            </a:r>
            <a:r>
              <a:rPr lang="en-US" sz="2400" dirty="0"/>
              <a:t> </a:t>
            </a:r>
            <a:r>
              <a:rPr lang="en-US" sz="2400" dirty="0" smtClean="0"/>
              <a:t>and a home cooked framework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803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3A7BBE"/>
                </a:solidFill>
              </a:rPr>
              <a:t>Defects in </a:t>
            </a:r>
            <a:r>
              <a:rPr lang="en-US" dirty="0" err="1" smtClean="0">
                <a:solidFill>
                  <a:srgbClr val="3A7BBE"/>
                </a:solidFill>
              </a:rPr>
              <a:t>CdTe</a:t>
            </a:r>
            <a:r>
              <a:rPr lang="en-US" dirty="0" smtClean="0">
                <a:solidFill>
                  <a:srgbClr val="3A7BBE"/>
                </a:solidFill>
              </a:rPr>
              <a:t> Sensors</a:t>
            </a:r>
            <a:endParaRPr lang="en-US" dirty="0">
              <a:solidFill>
                <a:srgbClr val="3A7BB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xraymap11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1828799"/>
            <a:ext cx="3598334" cy="3598334"/>
          </a:xfrm>
          <a:prstGeom prst="rect">
            <a:avLst/>
          </a:prstGeom>
        </p:spPr>
      </p:pic>
      <p:pic>
        <p:nvPicPr>
          <p:cNvPr id="8" name="Picture 7" descr="map5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133" y="1837267"/>
            <a:ext cx="3589866" cy="35898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26733" y="5242467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110um, -300V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65799" y="5242467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55um, -300V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760134" y="3098811"/>
            <a:ext cx="389467" cy="4064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715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3A7BBE"/>
                </a:solidFill>
              </a:rPr>
              <a:t>Defect Mapping</a:t>
            </a:r>
            <a:endParaRPr lang="en-US" dirty="0">
              <a:solidFill>
                <a:srgbClr val="3A7BB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 descr="raste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900" y="1417638"/>
            <a:ext cx="3832622" cy="37004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1689100"/>
            <a:ext cx="3632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Raster scan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110um steps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Counting mode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Compare beam position with the counts in the sensor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3974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</a:p>
          <a:p>
            <a:r>
              <a:rPr lang="en-US" dirty="0" err="1" smtClean="0"/>
              <a:t>Medipix</a:t>
            </a:r>
            <a:r>
              <a:rPr lang="en-US" dirty="0" smtClean="0"/>
              <a:t>/</a:t>
            </a:r>
            <a:r>
              <a:rPr lang="en-US" dirty="0" err="1" smtClean="0"/>
              <a:t>Timepix</a:t>
            </a:r>
            <a:endParaRPr lang="en-US" dirty="0" smtClean="0"/>
          </a:p>
          <a:p>
            <a:r>
              <a:rPr lang="en-US" dirty="0" smtClean="0"/>
              <a:t>Assorted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2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0" y="4229903"/>
            <a:ext cx="9144000" cy="1677133"/>
            <a:chOff x="0" y="4381628"/>
            <a:chExt cx="8760235" cy="1525408"/>
          </a:xfrm>
        </p:grpSpPr>
        <p:pic>
          <p:nvPicPr>
            <p:cNvPr id="7" name="Picture 6" descr="glaci-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7653" y="4381628"/>
              <a:ext cx="1014022" cy="1521033"/>
            </a:xfrm>
            <a:prstGeom prst="rect">
              <a:avLst/>
            </a:prstGeom>
          </p:spPr>
        </p:pic>
        <p:pic>
          <p:nvPicPr>
            <p:cNvPr id="8" name="Picture 7" descr="ren-1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381628"/>
              <a:ext cx="2287977" cy="1522776"/>
            </a:xfrm>
            <a:prstGeom prst="rect">
              <a:avLst/>
            </a:prstGeom>
          </p:spPr>
        </p:pic>
        <p:pic>
          <p:nvPicPr>
            <p:cNvPr id="10" name="Picture 9" descr="resa-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335" y="4384260"/>
              <a:ext cx="2287978" cy="1522776"/>
            </a:xfrm>
            <a:prstGeom prst="rect">
              <a:avLst/>
            </a:prstGeom>
          </p:spPr>
        </p:pic>
        <p:pic>
          <p:nvPicPr>
            <p:cNvPr id="12" name="Picture 11" descr="skidor-1-4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6973" y="4384260"/>
              <a:ext cx="2284022" cy="1520144"/>
            </a:xfrm>
            <a:prstGeom prst="rect">
              <a:avLst/>
            </a:prstGeom>
          </p:spPr>
        </p:pic>
        <p:pic>
          <p:nvPicPr>
            <p:cNvPr id="14" name="Picture 13" descr="resa-1-2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9655" y="4384260"/>
              <a:ext cx="1010580" cy="15184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54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3A7BBE"/>
                </a:solidFill>
              </a:rPr>
              <a:t>Defect Mapping</a:t>
            </a:r>
            <a:endParaRPr lang="en-US" dirty="0">
              <a:solidFill>
                <a:srgbClr val="3A7BB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 descr="arrow_plo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869950"/>
            <a:ext cx="5486400" cy="5486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5600" y="15240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Charge </a:t>
            </a:r>
            <a:r>
              <a:rPr lang="en-US" sz="2400" dirty="0" err="1" smtClean="0"/>
              <a:t>difts</a:t>
            </a:r>
            <a:r>
              <a:rPr lang="en-US" sz="2400" dirty="0" smtClean="0"/>
              <a:t> towards the center of the defect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Indication of high leakage current. (field/</a:t>
            </a:r>
            <a:r>
              <a:rPr lang="en-US" sz="2400" dirty="0" err="1" smtClean="0"/>
              <a:t>ikrum</a:t>
            </a:r>
            <a:r>
              <a:rPr lang="en-US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29394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3A7BBE"/>
                </a:solidFill>
              </a:rPr>
              <a:t>Possible measurements</a:t>
            </a:r>
            <a:endParaRPr lang="en-US" dirty="0">
              <a:solidFill>
                <a:srgbClr val="3A7BB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671276" y="875661"/>
            <a:ext cx="3766421" cy="2699111"/>
            <a:chOff x="4671276" y="875661"/>
            <a:chExt cx="3766421" cy="2699111"/>
          </a:xfrm>
        </p:grpSpPr>
        <p:grpSp>
          <p:nvGrpSpPr>
            <p:cNvPr id="16" name="Group 15"/>
            <p:cNvGrpSpPr/>
            <p:nvPr/>
          </p:nvGrpSpPr>
          <p:grpSpPr>
            <a:xfrm>
              <a:off x="4671276" y="875661"/>
              <a:ext cx="3766421" cy="2329779"/>
              <a:chOff x="4594069" y="1142048"/>
              <a:chExt cx="4250863" cy="2615290"/>
            </a:xfrm>
          </p:grpSpPr>
          <p:pic>
            <p:nvPicPr>
              <p:cNvPr id="8" name="Picture 7" descr="step3_60keV.pd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04101" y="1142048"/>
                <a:ext cx="1440831" cy="2615290"/>
              </a:xfrm>
              <a:prstGeom prst="rect">
                <a:avLst/>
              </a:prstGeom>
            </p:spPr>
          </p:pic>
          <p:pic>
            <p:nvPicPr>
              <p:cNvPr id="9" name="Picture 8" descr="step8_60keV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4367" y="1147188"/>
                <a:ext cx="1435167" cy="2605010"/>
              </a:xfrm>
              <a:prstGeom prst="rect">
                <a:avLst/>
              </a:prstGeom>
            </p:spPr>
          </p:pic>
          <p:pic>
            <p:nvPicPr>
              <p:cNvPr id="10" name="Picture 9" descr="step15_60keV.pd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4069" y="1155753"/>
                <a:ext cx="1425731" cy="2587881"/>
              </a:xfrm>
              <a:prstGeom prst="rect">
                <a:avLst/>
              </a:prstGeom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6019800" y="3205440"/>
              <a:ext cx="15874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Slice out layers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4374" y="1142048"/>
            <a:ext cx="4056902" cy="2432724"/>
            <a:chOff x="537167" y="1142048"/>
            <a:chExt cx="4056902" cy="2432724"/>
          </a:xfrm>
        </p:grpSpPr>
        <p:sp>
          <p:nvSpPr>
            <p:cNvPr id="13" name="TextBox 12"/>
            <p:cNvSpPr txBox="1"/>
            <p:nvPr/>
          </p:nvSpPr>
          <p:spPr>
            <a:xfrm>
              <a:off x="1355854" y="3205440"/>
              <a:ext cx="2798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Spectra at different depths</a:t>
              </a:r>
              <a:endParaRPr lang="en-US" dirty="0"/>
            </a:p>
          </p:txBody>
        </p:sp>
        <p:pic>
          <p:nvPicPr>
            <p:cNvPr id="14" name="Picture 13" descr="clusterSum300-print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167" y="1142048"/>
              <a:ext cx="4056902" cy="2063392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968881" y="3675319"/>
            <a:ext cx="3499185" cy="2522637"/>
            <a:chOff x="968881" y="3675319"/>
            <a:chExt cx="3499185" cy="2522637"/>
          </a:xfrm>
        </p:grpSpPr>
        <p:pic>
          <p:nvPicPr>
            <p:cNvPr id="15" name="Picture 14" descr="csplot2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8881" y="3675319"/>
              <a:ext cx="3499185" cy="2110103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092407" y="5828624"/>
              <a:ext cx="1514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Sum clusters</a:t>
              </a:r>
              <a:endParaRPr lang="en-US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16260" y="3410316"/>
            <a:ext cx="3870540" cy="2787640"/>
            <a:chOff x="4816260" y="3410316"/>
            <a:chExt cx="3870540" cy="2787640"/>
          </a:xfrm>
        </p:grpSpPr>
        <p:pic>
          <p:nvPicPr>
            <p:cNvPr id="18" name="Picture 17" descr="clusterSize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6260" y="3410316"/>
              <a:ext cx="3870540" cy="246307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5747767" y="5828624"/>
              <a:ext cx="2102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Measure cluster size</a:t>
              </a:r>
              <a:endParaRPr lang="en-US" dirty="0"/>
            </a:p>
          </p:txBody>
        </p:sp>
      </p:grpSp>
      <p:pic>
        <p:nvPicPr>
          <p:cNvPr id="6" name="Picture 5" descr="clusterTot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260" y="3410316"/>
            <a:ext cx="3870540" cy="246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967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2252" y="1569534"/>
            <a:ext cx="4452506" cy="33641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286" y="1569534"/>
            <a:ext cx="37069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Beam profile 25keV</a:t>
            </a: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Should be linear when plotted in log scale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Evidence of an harmonic (3rd) in the beam</a:t>
            </a:r>
            <a:endParaRPr lang="en-US" sz="2400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8310470"/>
              </p:ext>
            </p:extLst>
          </p:nvPr>
        </p:nvGraphicFramePr>
        <p:xfrm>
          <a:off x="1295150" y="3868667"/>
          <a:ext cx="1927181" cy="880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4" imgW="1028700" imgH="469900" progId="Equation.3">
                  <p:embed/>
                </p:oleObj>
              </mc:Choice>
              <mc:Fallback>
                <p:oleObj name="Equation" r:id="rId4" imgW="10287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5150" y="3868667"/>
                        <a:ext cx="1927181" cy="880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418614" y="4933650"/>
            <a:ext cx="3268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Graph: D. </a:t>
            </a:r>
            <a:r>
              <a:rPr lang="en-US" sz="1400" dirty="0" err="1" smtClean="0"/>
              <a:t>Krapohl</a:t>
            </a:r>
            <a:r>
              <a:rPr lang="en-US" sz="1400" dirty="0" smtClean="0"/>
              <a:t>, Mid Sweden University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01210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you…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 descr="miu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373" y="4257556"/>
            <a:ext cx="2628540" cy="1251686"/>
          </a:xfrm>
          <a:prstGeom prst="rect">
            <a:avLst/>
          </a:prstGeom>
        </p:spPr>
      </p:pic>
      <p:pic>
        <p:nvPicPr>
          <p:cNvPr id="9" name="Picture 8" descr="mariecurie-seve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572" y="1968190"/>
            <a:ext cx="3146512" cy="1403937"/>
          </a:xfrm>
          <a:prstGeom prst="rect">
            <a:avLst/>
          </a:prstGeom>
        </p:spPr>
      </p:pic>
      <p:pic>
        <p:nvPicPr>
          <p:cNvPr id="10" name="Picture 9" descr="cern_arden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09" y="2000528"/>
            <a:ext cx="3378200" cy="1371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84996" y="4585912"/>
            <a:ext cx="3336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Questions?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041187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1"/>
                </a:solidFill>
                <a:latin typeface="Gill Sans"/>
                <a:cs typeface="Gill Sans"/>
              </a:rPr>
              <a:t>Specifications</a:t>
            </a:r>
            <a:endParaRPr lang="en-US" dirty="0">
              <a:solidFill>
                <a:schemeClr val="accent1"/>
              </a:solidFill>
              <a:latin typeface="Gill Sans"/>
              <a:cs typeface="Gill San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" y="1803400"/>
            <a:ext cx="51816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Name: FRÖJDH, Lars Erik</a:t>
            </a:r>
          </a:p>
          <a:p>
            <a:r>
              <a:rPr lang="en-US" dirty="0" smtClean="0"/>
              <a:t>Age: 28 years</a:t>
            </a:r>
          </a:p>
          <a:p>
            <a:r>
              <a:rPr lang="en-US" dirty="0" smtClean="0"/>
              <a:t>Height: 175cm</a:t>
            </a:r>
          </a:p>
          <a:p>
            <a:r>
              <a:rPr lang="en-US" dirty="0" smtClean="0"/>
              <a:t>Weight: 70kg</a:t>
            </a:r>
          </a:p>
          <a:p>
            <a:endParaRPr lang="en-US" dirty="0"/>
          </a:p>
          <a:p>
            <a:r>
              <a:rPr lang="en-US" dirty="0" smtClean="0"/>
              <a:t>Born: Sundsvall, SWEDEN</a:t>
            </a:r>
          </a:p>
          <a:p>
            <a:r>
              <a:rPr lang="en-US" dirty="0" smtClean="0"/>
              <a:t>Nationality: Swedish, Sami</a:t>
            </a:r>
          </a:p>
          <a:p>
            <a:endParaRPr lang="en-US" dirty="0"/>
          </a:p>
          <a:p>
            <a:r>
              <a:rPr lang="en-US" dirty="0" smtClean="0"/>
              <a:t>Education: Masters Degree in Physics, </a:t>
            </a:r>
          </a:p>
          <a:p>
            <a:r>
              <a:rPr lang="en-US" dirty="0" smtClean="0"/>
              <a:t>Mid Sweden University</a:t>
            </a:r>
            <a:endParaRPr lang="en-US" dirty="0"/>
          </a:p>
        </p:txBody>
      </p:sp>
      <p:pic>
        <p:nvPicPr>
          <p:cNvPr id="13" name="Flag_of_Sweden.eps" descr="/Users/erikfrojdh/Dropbox/working/Flag_of_Swede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4813300"/>
            <a:ext cx="1728000" cy="1080000"/>
          </a:xfrm>
          <a:prstGeom prst="rect">
            <a:avLst/>
          </a:prstGeom>
        </p:spPr>
      </p:pic>
      <p:pic>
        <p:nvPicPr>
          <p:cNvPr id="14" name="Sami_flag.eps" descr="/Users/erikfrojdh/Dropbox/working/Sami_flag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4813300"/>
            <a:ext cx="1454400" cy="1080000"/>
          </a:xfrm>
          <a:prstGeom prst="rect">
            <a:avLst/>
          </a:prstGeom>
        </p:spPr>
      </p:pic>
      <p:pic>
        <p:nvPicPr>
          <p:cNvPr id="15" name="karate-erik-1.jpg" descr="/Users/erikfrojdh/Dropbox/working/karate-erik-1.jpg"/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00" y="592138"/>
            <a:ext cx="2738755" cy="548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222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w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97" y="924586"/>
            <a:ext cx="2378980" cy="4952244"/>
          </a:xfrm>
          <a:prstGeom prst="rect">
            <a:avLst/>
          </a:prstGeom>
        </p:spPr>
      </p:pic>
      <p:pic>
        <p:nvPicPr>
          <p:cNvPr id="33" name="sw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97" y="924587"/>
            <a:ext cx="2378980" cy="495224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ESR Presentation - Erik Fröjdh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2337" y="6470650"/>
            <a:ext cx="2133600" cy="365125"/>
          </a:xfrm>
        </p:spPr>
        <p:txBody>
          <a:bodyPr/>
          <a:lstStyle/>
          <a:p>
            <a:fld id="{746FB74B-AC5D-3D46-B93F-15174A17E6AD}" type="slidenum">
              <a:rPr lang="en-US" smtClean="0"/>
              <a:t>4</a:t>
            </a:fld>
            <a:endParaRPr lang="en-US" dirty="0"/>
          </a:p>
        </p:txBody>
      </p:sp>
      <p:sp>
        <p:nvSpPr>
          <p:cNvPr id="29" name="Arc 28"/>
          <p:cNvSpPr/>
          <p:nvPr/>
        </p:nvSpPr>
        <p:spPr>
          <a:xfrm rot="7051972">
            <a:off x="-45441" y="-90958"/>
            <a:ext cx="3181350" cy="2863850"/>
          </a:xfrm>
          <a:custGeom>
            <a:avLst/>
            <a:gdLst>
              <a:gd name="connsiteX0" fmla="*/ 3181350 w 6362700"/>
              <a:gd name="connsiteY0" fmla="*/ 0 h 5727700"/>
              <a:gd name="connsiteX1" fmla="*/ 6362700 w 6362700"/>
              <a:gd name="connsiteY1" fmla="*/ 2863850 h 5727700"/>
              <a:gd name="connsiteX2" fmla="*/ 3181350 w 6362700"/>
              <a:gd name="connsiteY2" fmla="*/ 2863850 h 5727700"/>
              <a:gd name="connsiteX3" fmla="*/ 3181350 w 6362700"/>
              <a:gd name="connsiteY3" fmla="*/ 0 h 5727700"/>
              <a:gd name="connsiteX0" fmla="*/ 3181350 w 6362700"/>
              <a:gd name="connsiteY0" fmla="*/ 0 h 5727700"/>
              <a:gd name="connsiteX1" fmla="*/ 6362700 w 6362700"/>
              <a:gd name="connsiteY1" fmla="*/ 2863850 h 5727700"/>
              <a:gd name="connsiteX0" fmla="*/ 0 w 3181350"/>
              <a:gd name="connsiteY0" fmla="*/ 0 h 2863850"/>
              <a:gd name="connsiteX1" fmla="*/ 3181350 w 3181350"/>
              <a:gd name="connsiteY1" fmla="*/ 2863850 h 2863850"/>
              <a:gd name="connsiteX2" fmla="*/ 0 w 3181350"/>
              <a:gd name="connsiteY2" fmla="*/ 2863850 h 2863850"/>
              <a:gd name="connsiteX3" fmla="*/ 0 w 3181350"/>
              <a:gd name="connsiteY3" fmla="*/ 0 h 2863850"/>
              <a:gd name="connsiteX0" fmla="*/ 0 w 3181350"/>
              <a:gd name="connsiteY0" fmla="*/ 0 h 2863850"/>
              <a:gd name="connsiteX1" fmla="*/ 3181350 w 3181350"/>
              <a:gd name="connsiteY1" fmla="*/ 2863850 h 286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81350" h="2863850" stroke="0" extrusionOk="0">
                <a:moveTo>
                  <a:pt x="0" y="0"/>
                </a:moveTo>
                <a:cubicBezTo>
                  <a:pt x="1757011" y="0"/>
                  <a:pt x="2722438" y="1316447"/>
                  <a:pt x="3181350" y="2863850"/>
                </a:cubicBezTo>
                <a:lnTo>
                  <a:pt x="0" y="2863850"/>
                </a:lnTo>
                <a:lnTo>
                  <a:pt x="0" y="0"/>
                </a:lnTo>
                <a:close/>
              </a:path>
              <a:path w="3181350" h="2863850" fill="none">
                <a:moveTo>
                  <a:pt x="0" y="0"/>
                </a:moveTo>
                <a:cubicBezTo>
                  <a:pt x="1757011" y="0"/>
                  <a:pt x="3181350" y="1282189"/>
                  <a:pt x="3181350" y="2863850"/>
                </a:cubicBezTo>
              </a:path>
            </a:pathLst>
          </a:custGeom>
          <a:ln>
            <a:solidFill>
              <a:schemeClr val="accent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1837021" y="334203"/>
            <a:ext cx="7185838" cy="3416307"/>
            <a:chOff x="1837021" y="334203"/>
            <a:chExt cx="7185838" cy="3416307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1953169" y="2350225"/>
              <a:ext cx="3164931" cy="8477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Group 40"/>
            <p:cNvGrpSpPr/>
            <p:nvPr/>
          </p:nvGrpSpPr>
          <p:grpSpPr>
            <a:xfrm>
              <a:off x="4981678" y="334203"/>
              <a:ext cx="4041181" cy="3416307"/>
              <a:chOff x="4981678" y="334203"/>
              <a:chExt cx="4041181" cy="3416307"/>
            </a:xfrm>
          </p:grpSpPr>
          <p:pic>
            <p:nvPicPr>
              <p:cNvPr id="18" name="miun_berg-1.jpg" descr="/Users/erikfrojdh/Dropbox/working/miun_berg-1.jpg"/>
              <p:cNvPicPr>
                <a:picLocks noChangeAspect="1"/>
              </p:cNvPicPr>
              <p:nvPr/>
            </p:nvPicPr>
            <p:blipFill>
              <a:blip r:embed="rId4" r:link="rId6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50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81678" y="334203"/>
                <a:ext cx="4032044" cy="2016022"/>
              </a:xfrm>
              <a:prstGeom prst="rect">
                <a:avLst/>
              </a:prstGeom>
              <a:ln w="38100" cmpd="sng">
                <a:solidFill>
                  <a:srgbClr val="000000"/>
                </a:solidFill>
              </a:ln>
            </p:spPr>
          </p:pic>
          <p:pic>
            <p:nvPicPr>
              <p:cNvPr id="20" name="Picture 19" descr="hus-1.jpg"/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12822" y="2385895"/>
                <a:ext cx="1910037" cy="1364615"/>
              </a:xfrm>
              <a:prstGeom prst="rect">
                <a:avLst/>
              </a:prstGeom>
              <a:ln w="28575" cmpd="sng">
                <a:solidFill>
                  <a:srgbClr val="000000"/>
                </a:solidFill>
              </a:ln>
            </p:spPr>
          </p:pic>
        </p:grpSp>
        <p:sp>
          <p:nvSpPr>
            <p:cNvPr id="8" name="Oval 7"/>
            <p:cNvSpPr/>
            <p:nvPr/>
          </p:nvSpPr>
          <p:spPr>
            <a:xfrm>
              <a:off x="1837021" y="3141242"/>
              <a:ext cx="136076" cy="1360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10067" y="3328542"/>
            <a:ext cx="8903655" cy="3057792"/>
            <a:chOff x="110067" y="3328542"/>
            <a:chExt cx="8903655" cy="3057792"/>
          </a:xfrm>
        </p:grpSpPr>
        <p:cxnSp>
          <p:nvCxnSpPr>
            <p:cNvPr id="35" name="Straight Connector 34"/>
            <p:cNvCxnSpPr/>
            <p:nvPr/>
          </p:nvCxnSpPr>
          <p:spPr>
            <a:xfrm flipH="1">
              <a:off x="603052" y="3413408"/>
              <a:ext cx="715996" cy="187055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/>
            <p:cNvGrpSpPr/>
            <p:nvPr/>
          </p:nvGrpSpPr>
          <p:grpSpPr>
            <a:xfrm>
              <a:off x="110067" y="5173133"/>
              <a:ext cx="8903655" cy="1213201"/>
              <a:chOff x="254496" y="5283960"/>
              <a:chExt cx="8111077" cy="1011010"/>
            </a:xfrm>
          </p:grpSpPr>
          <p:pic>
            <p:nvPicPr>
              <p:cNvPr id="34" name="Picture 33" descr="rundhogda-12.jp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4496" y="5283960"/>
                <a:ext cx="6762834" cy="1011010"/>
              </a:xfrm>
              <a:prstGeom prst="rect">
                <a:avLst/>
              </a:prstGeom>
              <a:ln w="28575" cmpd="sng">
                <a:solidFill>
                  <a:srgbClr val="000000"/>
                </a:solidFill>
              </a:ln>
            </p:spPr>
          </p:pic>
          <p:pic>
            <p:nvPicPr>
              <p:cNvPr id="38" name="Picture 37" descr="IMGP0567.jp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17330" y="5283960"/>
                <a:ext cx="1348243" cy="1011010"/>
              </a:xfrm>
              <a:prstGeom prst="rect">
                <a:avLst/>
              </a:prstGeom>
              <a:ln w="28575" cmpd="sng">
                <a:solidFill>
                  <a:srgbClr val="000000"/>
                </a:solidFill>
              </a:ln>
            </p:spPr>
          </p:pic>
        </p:grpSp>
        <p:sp>
          <p:nvSpPr>
            <p:cNvPr id="25" name="Oval 24"/>
            <p:cNvSpPr/>
            <p:nvPr/>
          </p:nvSpPr>
          <p:spPr>
            <a:xfrm>
              <a:off x="1251010" y="3328542"/>
              <a:ext cx="136076" cy="1360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73262" y="253689"/>
            <a:ext cx="1815983" cy="2021663"/>
            <a:chOff x="273262" y="253689"/>
            <a:chExt cx="1815983" cy="2021663"/>
          </a:xfrm>
        </p:grpSpPr>
        <p:cxnSp>
          <p:nvCxnSpPr>
            <p:cNvPr id="45" name="Straight Connector 44"/>
            <p:cNvCxnSpPr>
              <a:stCxn id="46" idx="1"/>
            </p:cNvCxnSpPr>
            <p:nvPr/>
          </p:nvCxnSpPr>
          <p:spPr>
            <a:xfrm flipH="1" flipV="1">
              <a:off x="774141" y="1595485"/>
              <a:ext cx="1198956" cy="5637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1953169" y="2139269"/>
              <a:ext cx="136076" cy="1360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4" name="Picture 43" descr="IMGP1346.jpg"/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5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262" y="253689"/>
              <a:ext cx="894967" cy="1341796"/>
            </a:xfrm>
            <a:prstGeom prst="rect">
              <a:avLst/>
            </a:prstGeom>
            <a:ln w="28575" cmpd="sng">
              <a:solidFill>
                <a:srgbClr val="000000"/>
              </a:solidFill>
            </a:ln>
          </p:spPr>
        </p:pic>
      </p:grpSp>
      <p:grpSp>
        <p:nvGrpSpPr>
          <p:cNvPr id="3" name="Group 2"/>
          <p:cNvGrpSpPr/>
          <p:nvPr/>
        </p:nvGrpSpPr>
        <p:grpSpPr>
          <a:xfrm>
            <a:off x="2065621" y="3895808"/>
            <a:ext cx="4500798" cy="1148866"/>
            <a:chOff x="2065621" y="3895808"/>
            <a:chExt cx="4500798" cy="1148866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2129992" y="3970681"/>
              <a:ext cx="2529931" cy="42428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2065621" y="3895808"/>
              <a:ext cx="136076" cy="1360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 descr="slott-1.jpg"/>
            <p:cNvPicPr>
              <a:picLocks noChangeAspect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9923" y="3970681"/>
              <a:ext cx="1906496" cy="1073993"/>
            </a:xfrm>
            <a:prstGeom prst="rect">
              <a:avLst/>
            </a:prstGeom>
            <a:ln w="28575" cmpd="sng">
              <a:solidFill>
                <a:srgbClr val="000000"/>
              </a:solidFill>
            </a:ln>
          </p:spPr>
        </p:pic>
      </p:grpSp>
      <p:grpSp>
        <p:nvGrpSpPr>
          <p:cNvPr id="10" name="Group 9"/>
          <p:cNvGrpSpPr/>
          <p:nvPr/>
        </p:nvGrpSpPr>
        <p:grpSpPr>
          <a:xfrm>
            <a:off x="1817093" y="2728495"/>
            <a:ext cx="3846995" cy="961575"/>
            <a:chOff x="1817093" y="2728495"/>
            <a:chExt cx="3846995" cy="961575"/>
          </a:xfrm>
        </p:grpSpPr>
        <p:sp>
          <p:nvSpPr>
            <p:cNvPr id="26" name="Oval 25"/>
            <p:cNvSpPr/>
            <p:nvPr/>
          </p:nvSpPr>
          <p:spPr>
            <a:xfrm>
              <a:off x="1817093" y="3277325"/>
              <a:ext cx="136076" cy="1360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1953169" y="3209283"/>
              <a:ext cx="2242866" cy="13608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 descr="slott-1-3.jp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6035" y="2728495"/>
              <a:ext cx="1468053" cy="961575"/>
            </a:xfrm>
            <a:prstGeom prst="rect">
              <a:avLst/>
            </a:prstGeom>
            <a:ln w="28575" cmpd="sng">
              <a:solidFill>
                <a:srgbClr val="0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12986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lt-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12"/>
          <a:stretch/>
        </p:blipFill>
        <p:spPr>
          <a:xfrm>
            <a:off x="6259172" y="2973473"/>
            <a:ext cx="2884828" cy="207596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resa-1-6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12"/>
          <a:stretch/>
        </p:blipFill>
        <p:spPr>
          <a:xfrm>
            <a:off x="6259173" y="1300896"/>
            <a:ext cx="2884827" cy="1753651"/>
          </a:xfrm>
          <a:prstGeom prst="rect">
            <a:avLst/>
          </a:prstGeom>
        </p:spPr>
      </p:pic>
      <p:pic>
        <p:nvPicPr>
          <p:cNvPr id="8" name="Picture 7" descr="kaffe-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0896"/>
            <a:ext cx="6667362" cy="374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14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6</a:t>
            </a:fld>
            <a:endParaRPr lang="en-US"/>
          </a:p>
        </p:txBody>
      </p:sp>
      <p:pic>
        <p:nvPicPr>
          <p:cNvPr id="2" name="Picture 1" descr="sarek12-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9534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485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 descr="sarek12-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397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290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8</a:t>
            </a:fld>
            <a:endParaRPr lang="en-US"/>
          </a:p>
        </p:txBody>
      </p:sp>
      <p:pic>
        <p:nvPicPr>
          <p:cNvPr id="2" name="Picture 1" descr="sarek12-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516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093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B74B-AC5D-3D46-B93F-15174A17E6AD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 descr="DSC018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4793"/>
            <a:ext cx="9144000" cy="608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811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iu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A7BBE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5788</TotalTime>
  <Words>506</Words>
  <Application>Microsoft Macintosh PowerPoint</Application>
  <PresentationFormat>On-screen Show (4:3)</PresentationFormat>
  <Paragraphs>135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Equation</vt:lpstr>
      <vt:lpstr>Erik Fröjdh</vt:lpstr>
      <vt:lpstr>Outline</vt:lpstr>
      <vt:lpstr>Specifications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Timepix</vt:lpstr>
      <vt:lpstr>Timepix as a Dosimeter</vt:lpstr>
      <vt:lpstr>Signal generation</vt:lpstr>
      <vt:lpstr>Characterization of Sensor Material</vt:lpstr>
      <vt:lpstr>Defects in CdTe Sensors</vt:lpstr>
      <vt:lpstr>Measurement Setup</vt:lpstr>
      <vt:lpstr>Defects in CdTe Sensors</vt:lpstr>
      <vt:lpstr>Defect Mapping</vt:lpstr>
      <vt:lpstr>Defect Mapping</vt:lpstr>
      <vt:lpstr>Possible measurements</vt:lpstr>
      <vt:lpstr>Troubleshooting</vt:lpstr>
      <vt:lpstr>Thank you…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Erik Fröjdh</dc:title>
  <dc:creator>Erik Fröjdh</dc:creator>
  <cp:lastModifiedBy>Erik Fröjdh</cp:lastModifiedBy>
  <cp:revision>57</cp:revision>
  <dcterms:created xsi:type="dcterms:W3CDTF">2012-11-06T15:28:27Z</dcterms:created>
  <dcterms:modified xsi:type="dcterms:W3CDTF">2012-11-14T14:27:09Z</dcterms:modified>
</cp:coreProperties>
</file>