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76" r:id="rId2"/>
    <p:sldId id="259" r:id="rId3"/>
    <p:sldId id="284" r:id="rId4"/>
    <p:sldId id="286" r:id="rId5"/>
    <p:sldId id="283" r:id="rId6"/>
    <p:sldId id="287" r:id="rId7"/>
    <p:sldId id="281" r:id="rId8"/>
    <p:sldId id="279" r:id="rId9"/>
    <p:sldId id="260" r:id="rId10"/>
    <p:sldId id="274" r:id="rId11"/>
    <p:sldId id="261" r:id="rId12"/>
    <p:sldId id="27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00FF00"/>
    <a:srgbClr val="00CC66"/>
    <a:srgbClr val="345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14" autoAdjust="0"/>
    <p:restoredTop sz="94729" autoAdjust="0"/>
  </p:normalViewPr>
  <p:slideViewPr>
    <p:cSldViewPr>
      <p:cViewPr>
        <p:scale>
          <a:sx n="75" d="100"/>
          <a:sy n="75" d="100"/>
        </p:scale>
        <p:origin x="-1920" y="-354"/>
      </p:cViewPr>
      <p:guideLst>
        <p:guide orient="horz" pos="754"/>
        <p:guide pos="16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ksly\Desktop\threshol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405235022432268E-2"/>
          <c:y val="5.1707195070251399E-2"/>
          <c:w val="0.86540594283007433"/>
          <c:h val="0.87214573196797962"/>
        </c:manualLayout>
      </c:layout>
      <c:scatterChart>
        <c:scatterStyle val="lineMarker"/>
        <c:varyColors val="0"/>
        <c:ser>
          <c:idx val="0"/>
          <c:order val="0"/>
          <c:tx>
            <c:strRef>
              <c:f>'Internal trigger'!$B$1:$B$3</c:f>
              <c:strCache>
                <c:ptCount val="1"/>
                <c:pt idx="0">
                  <c:v>HV scan with 1 s of internal trigger with n_TOF and gamma sources n_TOF c/s</c:v>
                </c:pt>
              </c:strCache>
            </c:strRef>
          </c:tx>
          <c:spPr>
            <a:ln w="28575">
              <a:noFill/>
            </a:ln>
          </c:spPr>
          <c:xVal>
            <c:numRef>
              <c:f>'Internal trigger'!$A$4:$A$24</c:f>
              <c:numCache>
                <c:formatCode>General</c:formatCode>
                <c:ptCount val="21"/>
                <c:pt idx="0">
                  <c:v>770</c:v>
                </c:pt>
                <c:pt idx="1">
                  <c:v>800</c:v>
                </c:pt>
                <c:pt idx="2">
                  <c:v>840</c:v>
                </c:pt>
                <c:pt idx="3">
                  <c:v>860</c:v>
                </c:pt>
                <c:pt idx="4">
                  <c:v>870</c:v>
                </c:pt>
                <c:pt idx="5">
                  <c:v>880</c:v>
                </c:pt>
                <c:pt idx="6">
                  <c:v>890</c:v>
                </c:pt>
                <c:pt idx="7">
                  <c:v>900</c:v>
                </c:pt>
                <c:pt idx="8">
                  <c:v>910</c:v>
                </c:pt>
                <c:pt idx="9">
                  <c:v>920</c:v>
                </c:pt>
                <c:pt idx="10">
                  <c:v>930</c:v>
                </c:pt>
                <c:pt idx="11">
                  <c:v>940</c:v>
                </c:pt>
                <c:pt idx="12">
                  <c:v>950</c:v>
                </c:pt>
                <c:pt idx="13">
                  <c:v>970</c:v>
                </c:pt>
                <c:pt idx="14">
                  <c:v>980</c:v>
                </c:pt>
                <c:pt idx="15">
                  <c:v>1000</c:v>
                </c:pt>
                <c:pt idx="16">
                  <c:v>1010</c:v>
                </c:pt>
                <c:pt idx="17">
                  <c:v>1020</c:v>
                </c:pt>
                <c:pt idx="18">
                  <c:v>1030</c:v>
                </c:pt>
                <c:pt idx="19">
                  <c:v>1040</c:v>
                </c:pt>
                <c:pt idx="20">
                  <c:v>1050</c:v>
                </c:pt>
              </c:numCache>
            </c:numRef>
          </c:xVal>
          <c:yVal>
            <c:numRef>
              <c:f>'Internal trigger'!$B$4:$B$24</c:f>
              <c:numCache>
                <c:formatCode>General</c:formatCode>
                <c:ptCount val="21"/>
                <c:pt idx="0">
                  <c:v>0</c:v>
                </c:pt>
                <c:pt idx="1">
                  <c:v>3</c:v>
                </c:pt>
                <c:pt idx="2">
                  <c:v>15</c:v>
                </c:pt>
                <c:pt idx="3">
                  <c:v>20</c:v>
                </c:pt>
                <c:pt idx="4">
                  <c:v>30</c:v>
                </c:pt>
                <c:pt idx="5">
                  <c:v>38</c:v>
                </c:pt>
                <c:pt idx="6">
                  <c:v>46</c:v>
                </c:pt>
                <c:pt idx="7">
                  <c:v>63</c:v>
                </c:pt>
                <c:pt idx="8">
                  <c:v>72</c:v>
                </c:pt>
                <c:pt idx="9">
                  <c:v>89</c:v>
                </c:pt>
                <c:pt idx="10">
                  <c:v>103</c:v>
                </c:pt>
                <c:pt idx="11">
                  <c:v>120</c:v>
                </c:pt>
                <c:pt idx="12">
                  <c:v>172</c:v>
                </c:pt>
                <c:pt idx="13">
                  <c:v>199</c:v>
                </c:pt>
                <c:pt idx="14">
                  <c:v>217</c:v>
                </c:pt>
                <c:pt idx="15">
                  <c:v>295</c:v>
                </c:pt>
                <c:pt idx="16">
                  <c:v>304</c:v>
                </c:pt>
                <c:pt idx="17">
                  <c:v>336</c:v>
                </c:pt>
                <c:pt idx="18">
                  <c:v>435</c:v>
                </c:pt>
                <c:pt idx="19">
                  <c:v>432</c:v>
                </c:pt>
                <c:pt idx="20">
                  <c:v>496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'Internal trigger'!$C$1:$C$3</c:f>
              <c:strCache>
                <c:ptCount val="1"/>
                <c:pt idx="0">
                  <c:v>HV scan with 1 s of internal trigger with n_TOF and gamma sources Cs137 c/s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2"/>
              </a:solidFill>
            </c:spPr>
          </c:marker>
          <c:xVal>
            <c:numRef>
              <c:f>'Internal trigger'!$A$4:$A$24</c:f>
              <c:numCache>
                <c:formatCode>General</c:formatCode>
                <c:ptCount val="21"/>
                <c:pt idx="0">
                  <c:v>770</c:v>
                </c:pt>
                <c:pt idx="1">
                  <c:v>800</c:v>
                </c:pt>
                <c:pt idx="2">
                  <c:v>840</c:v>
                </c:pt>
                <c:pt idx="3">
                  <c:v>860</c:v>
                </c:pt>
                <c:pt idx="4">
                  <c:v>870</c:v>
                </c:pt>
                <c:pt idx="5">
                  <c:v>880</c:v>
                </c:pt>
                <c:pt idx="6">
                  <c:v>890</c:v>
                </c:pt>
                <c:pt idx="7">
                  <c:v>900</c:v>
                </c:pt>
                <c:pt idx="8">
                  <c:v>910</c:v>
                </c:pt>
                <c:pt idx="9">
                  <c:v>920</c:v>
                </c:pt>
                <c:pt idx="10">
                  <c:v>930</c:v>
                </c:pt>
                <c:pt idx="11">
                  <c:v>940</c:v>
                </c:pt>
                <c:pt idx="12">
                  <c:v>950</c:v>
                </c:pt>
                <c:pt idx="13">
                  <c:v>970</c:v>
                </c:pt>
                <c:pt idx="14">
                  <c:v>980</c:v>
                </c:pt>
                <c:pt idx="15">
                  <c:v>1000</c:v>
                </c:pt>
                <c:pt idx="16">
                  <c:v>1010</c:v>
                </c:pt>
                <c:pt idx="17">
                  <c:v>1020</c:v>
                </c:pt>
                <c:pt idx="18">
                  <c:v>1030</c:v>
                </c:pt>
                <c:pt idx="19">
                  <c:v>1040</c:v>
                </c:pt>
                <c:pt idx="20">
                  <c:v>1050</c:v>
                </c:pt>
              </c:numCache>
            </c:numRef>
          </c:xVal>
          <c:yVal>
            <c:numRef>
              <c:f>'Internal trigger'!$C$4:$C$24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</c:v>
                </c:pt>
                <c:pt idx="9">
                  <c:v>0.5</c:v>
                </c:pt>
                <c:pt idx="10">
                  <c:v>1</c:v>
                </c:pt>
                <c:pt idx="11">
                  <c:v>5</c:v>
                </c:pt>
                <c:pt idx="12">
                  <c:v>7</c:v>
                </c:pt>
                <c:pt idx="13">
                  <c:v>13</c:v>
                </c:pt>
                <c:pt idx="16">
                  <c:v>28</c:v>
                </c:pt>
                <c:pt idx="17">
                  <c:v>60</c:v>
                </c:pt>
                <c:pt idx="20">
                  <c:v>110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137216"/>
        <c:axId val="76139136"/>
      </c:scatterChart>
      <c:valAx>
        <c:axId val="76137216"/>
        <c:scaling>
          <c:orientation val="minMax"/>
          <c:min val="75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Comic Sans MS" pitchFamily="66" charset="0"/>
              </a:defRPr>
            </a:pPr>
            <a:endParaRPr lang="en-US"/>
          </a:p>
        </c:txPr>
        <c:crossAx val="76139136"/>
        <c:crossesAt val="0.1"/>
        <c:crossBetween val="midCat"/>
      </c:valAx>
      <c:valAx>
        <c:axId val="76139136"/>
        <c:scaling>
          <c:logBase val="10"/>
          <c:orientation val="minMax"/>
        </c:scaling>
        <c:delete val="0"/>
        <c:axPos val="l"/>
        <c:majorGridlines/>
        <c:minorGridlines/>
        <c:numFmt formatCode="0E+00" sourceLinked="0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Comic Sans MS" pitchFamily="66" charset="0"/>
              </a:defRPr>
            </a:pPr>
            <a:endParaRPr lang="en-US"/>
          </a:p>
        </c:txPr>
        <c:crossAx val="76137216"/>
        <c:crossesAt val="0.1"/>
        <c:crossBetween val="midCat"/>
      </c:valAx>
    </c:plotArea>
    <c:plotVisOnly val="1"/>
    <c:dispBlanksAs val="gap"/>
    <c:showDLblsOverMax val="0"/>
  </c:chart>
  <c:spPr>
    <a:solidFill>
      <a:schemeClr val="bg1"/>
    </a:solidFill>
    <a:effectLst>
      <a:outerShdw blurRad="50800" dist="50800" dir="5400000" algn="ctr" rotWithShape="0">
        <a:schemeClr val="bg1"/>
      </a:outerShdw>
    </a:effectLst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2830E-6835-43F1-9393-289D09454C6D}" type="datetimeFigureOut">
              <a:rPr lang="en-GB" smtClean="0"/>
              <a:pPr/>
              <a:t>19/11/2012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3982C-9F43-4C8B-ABAC-97CDD0FA46F2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62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11576-8789-41A9-9434-04F1D55BE631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35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11576-8789-41A9-9434-04F1D55BE631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35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11576-8789-41A9-9434-04F1D55BE631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35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11576-8789-41A9-9434-04F1D55BE631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35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3982C-9F43-4C8B-ABAC-97CDD0FA46F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06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3982C-9F43-4C8B-ABAC-97CDD0FA46F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316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87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808" y="-13394"/>
            <a:ext cx="8229600" cy="778098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C00000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53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-13394"/>
            <a:ext cx="8229600" cy="778098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C00000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40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40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53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4.png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5.png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80120" cy="293117"/>
          </a:xfrm>
        </p:spPr>
        <p:txBody>
          <a:bodyPr/>
          <a:lstStyle/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C63207-2D43-45D3-9551-5193983C01C1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611560" y="25350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ESR_3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0" y="4581128"/>
            <a:ext cx="9144000" cy="10325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en-GB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S.Puddu</a:t>
            </a:r>
            <a:endParaRPr lang="en-GB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en-GB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Supervisors: M. </a:t>
            </a:r>
            <a:r>
              <a:rPr lang="en-GB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Silari</a:t>
            </a:r>
            <a:r>
              <a:rPr lang="en-GB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, F. </a:t>
            </a:r>
            <a:r>
              <a:rPr lang="en-GB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Murtas</a:t>
            </a:r>
            <a:r>
              <a:rPr lang="en-GB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/>
            </a:r>
            <a:br>
              <a:rPr lang="en-GB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endParaRPr kumimoji="0" lang="en-GB" sz="1600" b="0" i="0" strike="noStrike" kern="1200" cap="none" spc="0" normalizeH="0" baseline="2200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737"/>
            <a:ext cx="1728192" cy="723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476" y="67734"/>
            <a:ext cx="1124967" cy="1124967"/>
          </a:xfrm>
          <a:prstGeom prst="rect">
            <a:avLst/>
          </a:prstGeom>
        </p:spPr>
      </p:pic>
      <p:pic>
        <p:nvPicPr>
          <p:cNvPr id="12" name="Picture 4" descr="http://ardent.web.cern.ch/ardent/img/ARDENT-logo-378x250transparen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847" y="1772816"/>
            <a:ext cx="1668305" cy="110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 descr="http://ardent.web.cern.ch/ardent/img/logoMarieCurie80x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3" r="10995"/>
          <a:stretch>
            <a:fillRect/>
          </a:stretch>
        </p:blipFill>
        <p:spPr bwMode="auto">
          <a:xfrm>
            <a:off x="4051803" y="116632"/>
            <a:ext cx="1040393" cy="108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76"/>
    </mc:Choice>
    <mc:Fallback xmlns="">
      <p:transition spd="slow" advTm="170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467544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Low Sensitivity to Photons</a:t>
            </a:r>
            <a:endParaRPr lang="it-IT" sz="3200" dirty="0"/>
          </a:p>
        </p:txBody>
      </p:sp>
      <p:sp>
        <p:nvSpPr>
          <p:cNvPr id="7" name="Rettangolo 6"/>
          <p:cNvSpPr/>
          <p:nvPr/>
        </p:nvSpPr>
        <p:spPr>
          <a:xfrm>
            <a:off x="541109" y="4397569"/>
            <a:ext cx="216024" cy="439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3347864" y="6021303"/>
            <a:ext cx="1008112" cy="2769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uppo 2"/>
          <p:cNvGrpSpPr/>
          <p:nvPr/>
        </p:nvGrpSpPr>
        <p:grpSpPr>
          <a:xfrm>
            <a:off x="262552" y="1196752"/>
            <a:ext cx="8269888" cy="4669487"/>
            <a:chOff x="262552" y="1196752"/>
            <a:chExt cx="8269888" cy="4669487"/>
          </a:xfrm>
        </p:grpSpPr>
        <p:grpSp>
          <p:nvGrpSpPr>
            <p:cNvPr id="24" name="Gruppo 23"/>
            <p:cNvGrpSpPr/>
            <p:nvPr/>
          </p:nvGrpSpPr>
          <p:grpSpPr>
            <a:xfrm>
              <a:off x="466381" y="1196752"/>
              <a:ext cx="8066059" cy="4464496"/>
              <a:chOff x="4210797" y="2143643"/>
              <a:chExt cx="7922043" cy="4165677"/>
            </a:xfrm>
          </p:grpSpPr>
          <p:grpSp>
            <p:nvGrpSpPr>
              <p:cNvPr id="23" name="Gruppo 22"/>
              <p:cNvGrpSpPr/>
              <p:nvPr/>
            </p:nvGrpSpPr>
            <p:grpSpPr>
              <a:xfrm>
                <a:off x="4210797" y="2143643"/>
                <a:ext cx="7922043" cy="4165677"/>
                <a:chOff x="-266700" y="2143643"/>
                <a:chExt cx="7922043" cy="4165677"/>
              </a:xfrm>
            </p:grpSpPr>
            <p:grpSp>
              <p:nvGrpSpPr>
                <p:cNvPr id="8" name="Gruppo 7"/>
                <p:cNvGrpSpPr/>
                <p:nvPr/>
              </p:nvGrpSpPr>
              <p:grpSpPr>
                <a:xfrm>
                  <a:off x="247164" y="2143643"/>
                  <a:ext cx="7196012" cy="4154644"/>
                  <a:chOff x="247164" y="2143643"/>
                  <a:chExt cx="7196012" cy="4154644"/>
                </a:xfrm>
              </p:grpSpPr>
              <p:sp>
                <p:nvSpPr>
                  <p:cNvPr id="2" name="CasellaDiTesto 1"/>
                  <p:cNvSpPr txBox="1"/>
                  <p:nvPr/>
                </p:nvSpPr>
                <p:spPr>
                  <a:xfrm rot="16200000">
                    <a:off x="-154396" y="3470521"/>
                    <a:ext cx="108012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200" dirty="0" err="1" smtClean="0">
                        <a:latin typeface="Comic Sans MS" pitchFamily="66" charset="0"/>
                      </a:rPr>
                      <a:t>Counts</a:t>
                    </a:r>
                    <a:r>
                      <a:rPr lang="it-IT" sz="1200" dirty="0">
                        <a:latin typeface="Comic Sans MS" pitchFamily="66" charset="0"/>
                      </a:rPr>
                      <a:t> </a:t>
                    </a:r>
                    <a:r>
                      <a:rPr lang="it-IT" sz="1200" dirty="0" smtClean="0">
                        <a:latin typeface="Comic Sans MS" pitchFamily="66" charset="0"/>
                      </a:rPr>
                      <a:t>(Hz)</a:t>
                    </a:r>
                    <a:endParaRPr lang="it-IT" sz="12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5" name="CasellaDiTesto 14"/>
                  <p:cNvSpPr txBox="1"/>
                  <p:nvPr/>
                </p:nvSpPr>
                <p:spPr>
                  <a:xfrm>
                    <a:off x="724554" y="2143643"/>
                    <a:ext cx="6718622" cy="34461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omic Sans MS" pitchFamily="66" charset="0"/>
                      </a:rPr>
                      <a:t>HV scan with n_TOF and Cs137  with a gate of 1 second</a:t>
                    </a:r>
                    <a:endParaRPr lang="it-IT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4" name="CasellaDiTesto 13"/>
                  <p:cNvSpPr txBox="1"/>
                  <p:nvPr/>
                </p:nvSpPr>
                <p:spPr>
                  <a:xfrm>
                    <a:off x="6309856" y="6021288"/>
                    <a:ext cx="71041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200" dirty="0" smtClean="0">
                        <a:latin typeface="Comic Sans MS" pitchFamily="66" charset="0"/>
                      </a:rPr>
                      <a:t>HV(V)</a:t>
                    </a:r>
                    <a:endParaRPr lang="it-IT" sz="1200" dirty="0">
                      <a:latin typeface="Comic Sans MS" pitchFamily="66" charset="0"/>
                    </a:endParaRPr>
                  </a:p>
                </p:txBody>
              </p:sp>
            </p:grpSp>
            <p:grpSp>
              <p:nvGrpSpPr>
                <p:cNvPr id="5" name="Gruppo 4"/>
                <p:cNvGrpSpPr/>
                <p:nvPr/>
              </p:nvGrpSpPr>
              <p:grpSpPr>
                <a:xfrm>
                  <a:off x="-266700" y="2706602"/>
                  <a:ext cx="7922043" cy="3602718"/>
                  <a:chOff x="-266700" y="1014413"/>
                  <a:chExt cx="7922043" cy="3602718"/>
                </a:xfrm>
              </p:grpSpPr>
              <p:graphicFrame>
                <p:nvGraphicFramePr>
                  <p:cNvPr id="22" name="Grafico 21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743552737"/>
                      </p:ext>
                    </p:extLst>
                  </p:nvPr>
                </p:nvGraphicFramePr>
                <p:xfrm>
                  <a:off x="-266700" y="1014413"/>
                  <a:ext cx="7922043" cy="3602718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sp>
                <p:nvSpPr>
                  <p:cNvPr id="20" name="CasellaDiTesto 19"/>
                  <p:cNvSpPr txBox="1"/>
                  <p:nvPr/>
                </p:nvSpPr>
                <p:spPr>
                  <a:xfrm>
                    <a:off x="3347864" y="2420888"/>
                    <a:ext cx="125111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accent2"/>
                        </a:solidFill>
                        <a:latin typeface="Comic Sans MS" pitchFamily="66" charset="0"/>
                      </a:rPr>
                      <a:t>Photons</a:t>
                    </a:r>
                    <a:endParaRPr lang="en-US" dirty="0">
                      <a:solidFill>
                        <a:schemeClr val="accent2"/>
                      </a:solidFill>
                      <a:latin typeface="Comic Sans MS" pitchFamily="66" charset="0"/>
                    </a:endParaRPr>
                  </a:p>
                </p:txBody>
              </p:sp>
            </p:grpSp>
          </p:grpSp>
          <p:sp>
            <p:nvSpPr>
              <p:cNvPr id="6" name="CasellaDiTesto 5"/>
              <p:cNvSpPr txBox="1"/>
              <p:nvPr/>
            </p:nvSpPr>
            <p:spPr>
              <a:xfrm>
                <a:off x="6271475" y="3552101"/>
                <a:ext cx="1383869" cy="397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/>
                    </a:solidFill>
                    <a:latin typeface="Comic Sans MS" pitchFamily="66" charset="0"/>
                  </a:rPr>
                  <a:t>Neutrons</a:t>
                </a:r>
                <a:endParaRPr lang="en-US" dirty="0">
                  <a:solidFill>
                    <a:schemeClr val="accent1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25" name="CasellaDiTesto 24"/>
            <p:cNvSpPr txBox="1"/>
            <p:nvPr/>
          </p:nvSpPr>
          <p:spPr>
            <a:xfrm rot="16200000">
              <a:off x="-139008" y="2102369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err="1" smtClean="0">
                  <a:latin typeface="Comic Sans MS" pitchFamily="66" charset="0"/>
                </a:rPr>
                <a:t>Counts</a:t>
              </a:r>
              <a:r>
                <a:rPr lang="it-IT" sz="1200" dirty="0">
                  <a:latin typeface="Comic Sans MS" pitchFamily="66" charset="0"/>
                </a:rPr>
                <a:t> </a:t>
              </a:r>
              <a:r>
                <a:rPr lang="it-IT" sz="1200" dirty="0" smtClean="0">
                  <a:latin typeface="Comic Sans MS" pitchFamily="66" charset="0"/>
                </a:rPr>
                <a:t>(Hz)</a:t>
              </a:r>
              <a:endParaRPr lang="it-IT" sz="1200" dirty="0">
                <a:latin typeface="Comic Sans MS" pitchFamily="66" charset="0"/>
              </a:endParaRP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7678008" y="5589240"/>
              <a:ext cx="7104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latin typeface="Comic Sans MS" pitchFamily="66" charset="0"/>
                </a:rPr>
                <a:t>HV(V)</a:t>
              </a:r>
              <a:endParaRPr lang="it-IT" sz="1200" dirty="0">
                <a:latin typeface="Comic Sans MS" pitchFamily="66" charset="0"/>
              </a:endParaRPr>
            </a:p>
          </p:txBody>
        </p:sp>
      </p:grpSp>
      <p:sp>
        <p:nvSpPr>
          <p:cNvPr id="33" name="Down Arrow 32"/>
          <p:cNvSpPr/>
          <p:nvPr/>
        </p:nvSpPr>
        <p:spPr>
          <a:xfrm>
            <a:off x="3563887" y="4509120"/>
            <a:ext cx="207859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2411760" y="40770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Working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r>
              <a:rPr lang="it-IT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(870V)</a:t>
            </a:r>
            <a:endParaRPr lang="it-IT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36126" cy="293117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</p:spPr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</p:spPr>
        <p:txBody>
          <a:bodyPr/>
          <a:lstStyle/>
          <a:p>
            <a:fld id="{37C63207-2D43-45D3-9551-5193983C01C1}" type="slidenum">
              <a:rPr lang="en-GB" smtClean="0"/>
              <a:pPr/>
              <a:t>10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556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46"/>
    </mc:Choice>
    <mc:Fallback xmlns="">
      <p:transition spd="slow" advTm="77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0" t="23196" r="3663" b="15261"/>
          <a:stretch/>
        </p:blipFill>
        <p:spPr>
          <a:xfrm>
            <a:off x="170631" y="1325563"/>
            <a:ext cx="3897313" cy="2967037"/>
          </a:xfrm>
        </p:spPr>
      </p:pic>
      <p:sp>
        <p:nvSpPr>
          <p:cNvPr id="6" name="TextBox 5"/>
          <p:cNvSpPr txBox="1"/>
          <p:nvPr/>
        </p:nvSpPr>
        <p:spPr>
          <a:xfrm>
            <a:off x="179512" y="5118283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GB" sz="1600" dirty="0" smtClean="0">
                <a:latin typeface="Comic Sans MS" pitchFamily="66" charset="0"/>
              </a:rPr>
              <a:t>Delay 2000 ns, HV 870 V, gate 10 </a:t>
            </a:r>
            <a:r>
              <a:rPr lang="en-GB" sz="1600" dirty="0" err="1" smtClean="0">
                <a:latin typeface="Comic Sans MS" pitchFamily="66" charset="0"/>
              </a:rPr>
              <a:t>ms</a:t>
            </a:r>
            <a:r>
              <a:rPr lang="en-GB" sz="1600" dirty="0" smtClean="0">
                <a:latin typeface="Comic Sans MS" pitchFamily="66" charset="0"/>
              </a:rPr>
              <a:t>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GB" sz="1600" dirty="0" smtClean="0">
                <a:latin typeface="Comic Sans MS" pitchFamily="66" charset="0"/>
              </a:rPr>
              <a:t>Two different intensity beams arrive to the facility </a:t>
            </a:r>
            <a:endParaRPr lang="en-GB" sz="1600" dirty="0"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619672" y="1196752"/>
            <a:ext cx="360040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799692" y="1196752"/>
            <a:ext cx="252028" cy="10772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23728" y="1196752"/>
            <a:ext cx="360040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5576" y="908720"/>
            <a:ext cx="28803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Instantaneous counts (10 </a:t>
            </a:r>
            <a:r>
              <a:rPr lang="en-GB" sz="1600" b="1" dirty="0" err="1" smtClean="0">
                <a:solidFill>
                  <a:srgbClr val="FF0000"/>
                </a:solidFill>
              </a:rPr>
              <a:t>msec</a:t>
            </a:r>
            <a:r>
              <a:rPr lang="en-GB" sz="1600" b="1" dirty="0" smtClean="0">
                <a:solidFill>
                  <a:srgbClr val="FF0000"/>
                </a:solidFill>
              </a:rPr>
              <a:t>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691680" y="3140968"/>
            <a:ext cx="288032" cy="12961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051720" y="3789040"/>
            <a:ext cx="504056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547664" y="3933056"/>
            <a:ext cx="378042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15616" y="4386590"/>
            <a:ext cx="187220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Cumulative counts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611560" y="1340768"/>
            <a:ext cx="3600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611560" y="2780928"/>
            <a:ext cx="3600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611560" y="1988840"/>
            <a:ext cx="3600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x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3" name="TextBox 16"/>
          <p:cNvSpPr txBox="1"/>
          <p:nvPr/>
        </p:nvSpPr>
        <p:spPr>
          <a:xfrm>
            <a:off x="611560" y="3450486"/>
            <a:ext cx="3600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x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0" t="11595" r="3046" b="45034"/>
          <a:stretch/>
        </p:blipFill>
        <p:spPr bwMode="auto">
          <a:xfrm>
            <a:off x="4067944" y="1700808"/>
            <a:ext cx="5085161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9"/>
          <p:cNvSpPr txBox="1">
            <a:spLocks noChangeArrowheads="1"/>
          </p:cNvSpPr>
          <p:nvPr/>
        </p:nvSpPr>
        <p:spPr bwMode="auto">
          <a:xfrm>
            <a:off x="7236296" y="4293096"/>
            <a:ext cx="1656514" cy="55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000" b="1" dirty="0"/>
              <a:t>Constant: 3640  ± 40 </a:t>
            </a:r>
          </a:p>
          <a:p>
            <a:r>
              <a:rPr lang="en-GB" sz="1000" b="1" dirty="0"/>
              <a:t>Mean1:  5.9 ± 1.8 cm</a:t>
            </a:r>
          </a:p>
          <a:p>
            <a:r>
              <a:rPr lang="en-GB" sz="1000" b="1" dirty="0"/>
              <a:t>Mean2: 5.5 ± 1.8 cm</a:t>
            </a:r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93117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</p:spPr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</p:spPr>
        <p:txBody>
          <a:bodyPr/>
          <a:lstStyle/>
          <a:p>
            <a:fld id="{37C63207-2D43-45D3-9551-5193983C01C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8" name="Title 32"/>
          <p:cNvSpPr>
            <a:spLocks noGrp="1"/>
          </p:cNvSpPr>
          <p:nvPr>
            <p:ph type="title"/>
          </p:nvPr>
        </p:nvSpPr>
        <p:spPr>
          <a:xfrm>
            <a:off x="663575" y="-100013"/>
            <a:ext cx="8229600" cy="779463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94301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260"/>
    </mc:Choice>
    <mc:Fallback xmlns="">
      <p:transition spd="slow" advTm="12426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5496" y="6525345"/>
            <a:ext cx="1152128" cy="216024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C63207-2D43-45D3-9551-5193983C01C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179512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" t="11746" r="2278" b="3755"/>
          <a:stretch/>
        </p:blipFill>
        <p:spPr bwMode="auto">
          <a:xfrm>
            <a:off x="4427984" y="1340768"/>
            <a:ext cx="459037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54057" r="1609" b="3824"/>
          <a:stretch/>
        </p:blipFill>
        <p:spPr bwMode="auto">
          <a:xfrm>
            <a:off x="36511" y="1387978"/>
            <a:ext cx="4535489" cy="204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29"/>
          <p:cNvSpPr txBox="1"/>
          <p:nvPr/>
        </p:nvSpPr>
        <p:spPr>
          <a:xfrm>
            <a:off x="2627784" y="1484784"/>
            <a:ext cx="1604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136000± 4000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10" name="TextBox 30"/>
          <p:cNvSpPr txBox="1"/>
          <p:nvPr/>
        </p:nvSpPr>
        <p:spPr>
          <a:xfrm>
            <a:off x="777854" y="1484784"/>
            <a:ext cx="1755417" cy="33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49000 </a:t>
            </a:r>
            <a:r>
              <a:rPr lang="en-GB" sz="1600" dirty="0">
                <a:latin typeface="Comic Sans MS" pitchFamily="66" charset="0"/>
              </a:rPr>
              <a:t>± </a:t>
            </a:r>
            <a:r>
              <a:rPr lang="en-GB" sz="1600" dirty="0" smtClean="0">
                <a:latin typeface="Comic Sans MS" pitchFamily="66" charset="0"/>
              </a:rPr>
              <a:t>1000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11" name="CasellaDiTesto 17"/>
          <p:cNvSpPr txBox="1"/>
          <p:nvPr/>
        </p:nvSpPr>
        <p:spPr>
          <a:xfrm>
            <a:off x="1403648" y="2492896"/>
            <a:ext cx="1165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1 </a:t>
            </a:r>
            <a:endParaRPr lang="en-US" dirty="0"/>
          </a:p>
        </p:txBody>
      </p:sp>
      <p:sp>
        <p:nvSpPr>
          <p:cNvPr id="12" name="CasellaDiTesto 19"/>
          <p:cNvSpPr txBox="1"/>
          <p:nvPr/>
        </p:nvSpPr>
        <p:spPr>
          <a:xfrm>
            <a:off x="2843808" y="2492896"/>
            <a:ext cx="1165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1115452"/>
            <a:ext cx="2812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From proton beam monitor </a:t>
            </a:r>
            <a:endParaRPr lang="it-IT" dirty="0"/>
          </a:p>
        </p:txBody>
      </p:sp>
      <p:grpSp>
        <p:nvGrpSpPr>
          <p:cNvPr id="14" name="Group 13"/>
          <p:cNvGrpSpPr/>
          <p:nvPr/>
        </p:nvGrpSpPr>
        <p:grpSpPr>
          <a:xfrm>
            <a:off x="36511" y="3419708"/>
            <a:ext cx="4535489" cy="2338346"/>
            <a:chOff x="36511" y="3419708"/>
            <a:chExt cx="4535489" cy="233834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" t="6506" r="1609" b="45431"/>
            <a:stretch/>
          </p:blipFill>
          <p:spPr bwMode="auto">
            <a:xfrm>
              <a:off x="36511" y="3429000"/>
              <a:ext cx="4535489" cy="2329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26"/>
            <p:cNvSpPr txBox="1"/>
            <p:nvPr/>
          </p:nvSpPr>
          <p:spPr>
            <a:xfrm>
              <a:off x="827584" y="4077072"/>
              <a:ext cx="12268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Comic Sans MS" pitchFamily="66" charset="0"/>
                </a:rPr>
                <a:t>10</a:t>
              </a:r>
              <a:r>
                <a:rPr lang="en-GB" sz="1600" dirty="0">
                  <a:latin typeface="Comic Sans MS" pitchFamily="66" charset="0"/>
                </a:rPr>
                <a:t> ± </a:t>
              </a:r>
              <a:r>
                <a:rPr lang="en-GB" sz="1600" dirty="0" smtClean="0">
                  <a:latin typeface="Comic Sans MS" pitchFamily="66" charset="0"/>
                </a:rPr>
                <a:t>3 hits</a:t>
              </a:r>
              <a:endParaRPr lang="en-GB" sz="1600" dirty="0">
                <a:latin typeface="Comic Sans MS" pitchFamily="66" charset="0"/>
              </a:endParaRPr>
            </a:p>
          </p:txBody>
        </p:sp>
        <p:sp>
          <p:nvSpPr>
            <p:cNvPr id="17" name="TextBox 28"/>
            <p:cNvSpPr txBox="1"/>
            <p:nvPr/>
          </p:nvSpPr>
          <p:spPr>
            <a:xfrm>
              <a:off x="3059832" y="4077072"/>
              <a:ext cx="12268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Comic Sans MS" pitchFamily="66" charset="0"/>
                </a:rPr>
                <a:t>26</a:t>
              </a:r>
              <a:r>
                <a:rPr lang="en-GB" sz="1600" dirty="0">
                  <a:latin typeface="Comic Sans MS" pitchFamily="66" charset="0"/>
                </a:rPr>
                <a:t> ± </a:t>
              </a:r>
              <a:r>
                <a:rPr lang="en-GB" sz="1600" dirty="0" smtClean="0">
                  <a:latin typeface="Comic Sans MS" pitchFamily="66" charset="0"/>
                </a:rPr>
                <a:t>5 hits</a:t>
              </a:r>
              <a:endParaRPr lang="en-GB" sz="1600" dirty="0">
                <a:latin typeface="Comic Sans MS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71600" y="3419708"/>
              <a:ext cx="28051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From gem neutron monitor </a:t>
              </a:r>
              <a:endParaRPr lang="it-IT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436096" y="1484784"/>
            <a:ext cx="3331918" cy="2889612"/>
            <a:chOff x="5436096" y="1484784"/>
            <a:chExt cx="3331918" cy="2889612"/>
          </a:xfrm>
        </p:grpSpPr>
        <p:sp>
          <p:nvSpPr>
            <p:cNvPr id="20" name="CasellaDiTesto 18"/>
            <p:cNvSpPr txBox="1"/>
            <p:nvPr/>
          </p:nvSpPr>
          <p:spPr>
            <a:xfrm>
              <a:off x="5992610" y="4005064"/>
              <a:ext cx="1027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Beam1 </a:t>
              </a:r>
              <a:endParaRPr lang="en-US" dirty="0"/>
            </a:p>
          </p:txBody>
        </p:sp>
        <p:sp>
          <p:nvSpPr>
            <p:cNvPr id="21" name="CasellaDiTesto 18"/>
            <p:cNvSpPr txBox="1"/>
            <p:nvPr/>
          </p:nvSpPr>
          <p:spPr>
            <a:xfrm>
              <a:off x="7740352" y="1484784"/>
              <a:ext cx="1027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Beam2 </a:t>
              </a:r>
              <a:endParaRPr lang="en-US" dirty="0"/>
            </a:p>
          </p:txBody>
        </p:sp>
        <p:sp>
          <p:nvSpPr>
            <p:cNvPr id="22" name="CasellaDiTesto 23"/>
            <p:cNvSpPr txBox="1"/>
            <p:nvPr/>
          </p:nvSpPr>
          <p:spPr>
            <a:xfrm>
              <a:off x="5436096" y="2276872"/>
              <a:ext cx="2880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latin typeface="Comic Sans MS" pitchFamily="66" charset="0"/>
                </a:rPr>
                <a:t>Mean efficiency 2.0 ± 0.1 e-4 </a:t>
              </a:r>
              <a:endParaRPr lang="it-IT" sz="1400" dirty="0">
                <a:latin typeface="Comic Sans MS" pitchFamily="66" charset="0"/>
              </a:endParaRPr>
            </a:p>
          </p:txBody>
        </p:sp>
      </p:grpSp>
      <p:sp>
        <p:nvSpPr>
          <p:cNvPr id="24" name="Title 32"/>
          <p:cNvSpPr>
            <a:spLocks noGrp="1"/>
          </p:cNvSpPr>
          <p:nvPr>
            <p:ph type="title"/>
          </p:nvPr>
        </p:nvSpPr>
        <p:spPr>
          <a:xfrm>
            <a:off x="590550" y="-12700"/>
            <a:ext cx="8229600" cy="777875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123"/>
    </mc:Choice>
    <mc:Fallback xmlns="">
      <p:transition spd="slow" advTm="1311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C63207-2D43-45D3-9551-5193983C01C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548680"/>
            <a:ext cx="8446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dirty="0" smtClean="0">
                <a:latin typeface="Comic Sans MS" pitchFamily="66" charset="0"/>
              </a:rPr>
              <a:t>The FPGA can </a:t>
            </a:r>
            <a:r>
              <a:rPr lang="it-IT" sz="1600" dirty="0" err="1" smtClean="0">
                <a:latin typeface="Comic Sans MS" pitchFamily="66" charset="0"/>
              </a:rPr>
              <a:t>detect</a:t>
            </a:r>
            <a:r>
              <a:rPr lang="it-IT" sz="1600" dirty="0" smtClean="0">
                <a:latin typeface="Comic Sans MS" pitchFamily="66" charset="0"/>
              </a:rPr>
              <a:t> neutrons vs a delay in time allowing to </a:t>
            </a:r>
            <a:r>
              <a:rPr lang="it-IT" sz="1600" dirty="0" err="1" smtClean="0">
                <a:latin typeface="Comic Sans MS" pitchFamily="66" charset="0"/>
              </a:rPr>
              <a:t>make</a:t>
            </a:r>
            <a:r>
              <a:rPr lang="it-IT" sz="1600" dirty="0" smtClean="0">
                <a:latin typeface="Comic Sans MS" pitchFamily="66" charset="0"/>
              </a:rPr>
              <a:t> a time (i.e. Neutron energy) scan </a:t>
            </a:r>
            <a:r>
              <a:rPr lang="it-IT" sz="1600" dirty="0" err="1" smtClean="0">
                <a:latin typeface="Comic Sans MS" pitchFamily="66" charset="0"/>
              </a:rPr>
              <a:t>that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allows</a:t>
            </a:r>
            <a:r>
              <a:rPr lang="it-IT" sz="1600" dirty="0" smtClean="0">
                <a:latin typeface="Comic Sans MS" pitchFamily="66" charset="0"/>
              </a:rPr>
              <a:t> the </a:t>
            </a:r>
            <a:r>
              <a:rPr lang="it-IT" sz="1600" dirty="0" err="1" smtClean="0">
                <a:latin typeface="Comic Sans MS" pitchFamily="66" charset="0"/>
              </a:rPr>
              <a:t>efficiency</a:t>
            </a:r>
            <a:r>
              <a:rPr lang="it-IT" sz="1600" dirty="0" smtClean="0">
                <a:latin typeface="Comic Sans MS" pitchFamily="66" charset="0"/>
              </a:rPr>
              <a:t> vs </a:t>
            </a:r>
            <a:r>
              <a:rPr lang="it-IT" sz="1600" dirty="0" err="1" smtClean="0">
                <a:latin typeface="Comic Sans MS" pitchFamily="66" charset="0"/>
              </a:rPr>
              <a:t>energy</a:t>
            </a:r>
            <a:r>
              <a:rPr lang="it-IT" sz="1600" dirty="0" smtClean="0">
                <a:latin typeface="Comic Sans MS" pitchFamily="66" charset="0"/>
              </a:rPr>
              <a:t> to be </a:t>
            </a:r>
            <a:r>
              <a:rPr lang="it-IT" sz="1600" dirty="0" err="1" smtClean="0">
                <a:latin typeface="Comic Sans MS" pitchFamily="66" charset="0"/>
              </a:rPr>
              <a:t>measured</a:t>
            </a:r>
            <a:r>
              <a:rPr lang="it-IT" sz="1600" dirty="0" smtClean="0">
                <a:latin typeface="Comic Sans MS" pitchFamily="66" charset="0"/>
              </a:rPr>
              <a:t> (</a:t>
            </a:r>
            <a:r>
              <a:rPr lang="it-IT" sz="1600" dirty="0" err="1" smtClean="0">
                <a:latin typeface="Comic Sans MS" pitchFamily="66" charset="0"/>
              </a:rPr>
              <a:t>uncertainty</a:t>
            </a:r>
            <a:r>
              <a:rPr lang="it-IT" sz="1600" dirty="0" smtClean="0">
                <a:latin typeface="Comic Sans MS" pitchFamily="66" charset="0"/>
              </a:rPr>
              <a:t> ~0.1 ÷1</a:t>
            </a:r>
            <a:r>
              <a:rPr lang="it-IT" sz="1600" dirty="0">
                <a:latin typeface="Comic Sans MS" pitchFamily="66" charset="0"/>
              </a:rPr>
              <a:t>%, </a:t>
            </a:r>
            <a:r>
              <a:rPr lang="it-IT" sz="1600" dirty="0" smtClean="0">
                <a:latin typeface="Comic Sans MS" pitchFamily="66" charset="0"/>
              </a:rPr>
              <a:t>~20% </a:t>
            </a:r>
            <a:r>
              <a:rPr lang="it-IT" sz="1600" dirty="0" err="1" smtClean="0">
                <a:latin typeface="Comic Sans MS" pitchFamily="66" charset="0"/>
              </a:rPr>
              <a:t>at</a:t>
            </a:r>
            <a:r>
              <a:rPr lang="it-IT" sz="1600" dirty="0" smtClean="0">
                <a:latin typeface="Comic Sans MS" pitchFamily="66" charset="0"/>
              </a:rPr>
              <a:t> 10 </a:t>
            </a:r>
            <a:r>
              <a:rPr lang="it-IT" sz="1600" dirty="0" err="1" smtClean="0">
                <a:latin typeface="Comic Sans MS" pitchFamily="66" charset="0"/>
              </a:rPr>
              <a:t>MeV</a:t>
            </a:r>
            <a:r>
              <a:rPr lang="it-IT" sz="1600" dirty="0" smtClean="0">
                <a:latin typeface="Comic Sans MS" pitchFamily="66" charset="0"/>
              </a:rPr>
              <a:t> ) .  </a:t>
            </a:r>
            <a:endParaRPr lang="it-IT" sz="1600" dirty="0">
              <a:latin typeface="Comic Sans MS" pitchFamily="66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355976" y="1698002"/>
            <a:ext cx="4608512" cy="4467302"/>
            <a:chOff x="4355976" y="1698002"/>
            <a:chExt cx="4608512" cy="446730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t="7329" r="4334" b="4175"/>
            <a:stretch/>
          </p:blipFill>
          <p:spPr bwMode="auto">
            <a:xfrm>
              <a:off x="4355976" y="1698002"/>
              <a:ext cx="4608512" cy="4467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7567296" y="5126142"/>
              <a:ext cx="985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100 keV </a:t>
              </a:r>
              <a:endParaRPr lang="it-IT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775288" y="5409752"/>
              <a:ext cx="0" cy="2747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534594" y="4585513"/>
              <a:ext cx="138661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713213" y="4310767"/>
              <a:ext cx="86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2 x10</a:t>
              </a:r>
              <a:r>
                <a:rPr lang="it-IT" baseline="30000" dirty="0" smtClean="0"/>
                <a:t>-4</a:t>
              </a:r>
              <a:r>
                <a:rPr lang="it-IT" dirty="0" smtClean="0"/>
                <a:t> </a:t>
              </a:r>
              <a:endParaRPr lang="it-IT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70682" y="2181484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3 MeV </a:t>
              </a:r>
              <a:endParaRPr lang="it-IT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78178" y="3417842"/>
              <a:ext cx="96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10 MeV </a:t>
              </a:r>
              <a:endParaRPr lang="it-IT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685368" y="3761275"/>
              <a:ext cx="0" cy="6868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6588224" y="2564904"/>
              <a:ext cx="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" t="7854" r="3790" b="3823"/>
          <a:stretch/>
        </p:blipFill>
        <p:spPr bwMode="auto">
          <a:xfrm>
            <a:off x="61499" y="1772816"/>
            <a:ext cx="436648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Slide Number Placeholder 5"/>
          <p:cNvSpPr txBox="1">
            <a:spLocks/>
          </p:cNvSpPr>
          <p:nvPr/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C63207-2D43-45D3-9551-5193983C01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600" y="1763524"/>
            <a:ext cx="297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Number of neutrons acquired</a:t>
            </a:r>
            <a:endParaRPr lang="it-IT" dirty="0"/>
          </a:p>
        </p:txBody>
      </p:sp>
      <p:sp>
        <p:nvSpPr>
          <p:cNvPr id="27" name="TextBox 26"/>
          <p:cNvSpPr txBox="1"/>
          <p:nvPr/>
        </p:nvSpPr>
        <p:spPr>
          <a:xfrm>
            <a:off x="899592" y="4149080"/>
            <a:ext cx="304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Number of neutrons detected </a:t>
            </a:r>
            <a:endParaRPr lang="it-IT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>
          <a:xfrm>
            <a:off x="93298" y="6539780"/>
            <a:ext cx="1166333" cy="273596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555875" y="6520259"/>
            <a:ext cx="4320381" cy="293117"/>
          </a:xfrm>
        </p:spPr>
        <p:txBody>
          <a:bodyPr/>
          <a:lstStyle/>
          <a:p>
            <a:r>
              <a:rPr lang="en-US" dirty="0" smtClean="0"/>
              <a:t>Silvia </a:t>
            </a:r>
            <a:r>
              <a:rPr lang="en-US" dirty="0" err="1" smtClean="0"/>
              <a:t>Puddu</a:t>
            </a:r>
            <a:r>
              <a:rPr lang="en-US" dirty="0" smtClean="0"/>
              <a:t> - First ARDENT Workshop Vienna 2012</a:t>
            </a:r>
            <a:endParaRPr lang="en-GB" dirty="0"/>
          </a:p>
        </p:txBody>
      </p:sp>
      <p:sp>
        <p:nvSpPr>
          <p:cNvPr id="25" name="Title 32"/>
          <p:cNvSpPr>
            <a:spLocks noGrp="1"/>
          </p:cNvSpPr>
          <p:nvPr>
            <p:ph type="title"/>
          </p:nvPr>
        </p:nvSpPr>
        <p:spPr>
          <a:xfrm>
            <a:off x="590550" y="-157163"/>
            <a:ext cx="8229600" cy="777876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13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471"/>
    </mc:Choice>
    <mc:Fallback xmlns="">
      <p:transition spd="slow" advTm="11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381980" y="2632050"/>
            <a:ext cx="8435280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 smtClean="0">
                <a:solidFill>
                  <a:srgbClr val="C00000"/>
                </a:solidFill>
                <a:latin typeface="Comic Sans MS" pitchFamily="66" charset="0"/>
              </a:rPr>
              <a:t>TANKS</a:t>
            </a:r>
            <a:endParaRPr lang="en-GB" sz="33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95536" y="119675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>
              <a:latin typeface="Comic Sans MS" pitchFamily="66" charset="0"/>
            </a:endParaRPr>
          </a:p>
          <a:p>
            <a:r>
              <a:rPr lang="it-IT" dirty="0" smtClean="0">
                <a:latin typeface="Comic Sans MS" pitchFamily="66" charset="0"/>
              </a:rPr>
              <a:t> 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532440" y="6525344"/>
            <a:ext cx="504056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C63207-2D43-45D3-9551-5193983C01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93117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555776" y="6514132"/>
            <a:ext cx="4320381" cy="293117"/>
          </a:xfrm>
        </p:spPr>
        <p:txBody>
          <a:bodyPr/>
          <a:lstStyle/>
          <a:p>
            <a:r>
              <a:rPr lang="en-US" dirty="0" smtClean="0"/>
              <a:t>Silvia </a:t>
            </a:r>
            <a:r>
              <a:rPr lang="en-US" dirty="0" err="1" smtClean="0"/>
              <a:t>Puddu</a:t>
            </a:r>
            <a:r>
              <a:rPr lang="en-US" dirty="0" smtClean="0"/>
              <a:t> - First ARDENT Workshop Vienna 2012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C63207-2D43-45D3-9551-5193983C01C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7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86"/>
    </mc:Choice>
    <mc:Fallback xmlns="">
      <p:transition spd="slow" advTm="4108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79512" y="44624"/>
            <a:ext cx="8568952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300" b="1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Nice</a:t>
            </a:r>
            <a:r>
              <a:rPr lang="it-IT" sz="3200" dirty="0" smtClean="0"/>
              <a:t> to </a:t>
            </a:r>
            <a:r>
              <a:rPr lang="it-IT" sz="3200" dirty="0" err="1" smtClean="0"/>
              <a:t>meet</a:t>
            </a:r>
            <a:r>
              <a:rPr lang="it-IT" sz="3200" dirty="0" smtClean="0"/>
              <a:t> </a:t>
            </a:r>
            <a:r>
              <a:rPr lang="it-IT" sz="3200" dirty="0" err="1" smtClean="0"/>
              <a:t>you</a:t>
            </a:r>
            <a:r>
              <a:rPr lang="it-IT" sz="3200" dirty="0" smtClean="0"/>
              <a:t> </a:t>
            </a:r>
            <a:endParaRPr lang="it-IT" sz="3200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152128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89739" y="718022"/>
            <a:ext cx="8783769" cy="304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Name: Silvia </a:t>
            </a:r>
            <a:r>
              <a:rPr lang="en-GB" sz="1600" dirty="0" err="1" smtClean="0">
                <a:latin typeface="Comic Sans MS" pitchFamily="66" charset="0"/>
                <a:cs typeface="Arial" pitchFamily="34" charset="0"/>
              </a:rPr>
              <a:t>Puddu</a:t>
            </a:r>
            <a:endParaRPr lang="en-GB" sz="1600" dirty="0" smtClean="0">
              <a:latin typeface="Comic Sans MS" pitchFamily="66" charset="0"/>
              <a:cs typeface="Arial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Born in Cagliari-Sardinia (Italy)</a:t>
            </a: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Study: </a:t>
            </a:r>
            <a:r>
              <a:rPr lang="en-GB" sz="1600" dirty="0" err="1" smtClean="0">
                <a:latin typeface="Comic Sans MS" pitchFamily="66" charset="0"/>
                <a:cs typeface="Arial" pitchFamily="34" charset="0"/>
              </a:rPr>
              <a:t>Università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Comic Sans MS" pitchFamily="66" charset="0"/>
                <a:cs typeface="Arial" pitchFamily="34" charset="0"/>
              </a:rPr>
              <a:t>degli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Comic Sans MS" pitchFamily="66" charset="0"/>
                <a:cs typeface="Arial" pitchFamily="34" charset="0"/>
              </a:rPr>
              <a:t>Sutdi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 di Cagliari</a:t>
            </a:r>
          </a:p>
          <a:p>
            <a:pPr marL="742950" lvl="1" indent="-285750" algn="just">
              <a:buFont typeface="Courier New" pitchFamily="49" charset="0"/>
              <a:buChar char="o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Bachelor thesis: Development of a portable system For the test on MWPC at ALICE </a:t>
            </a:r>
            <a:r>
              <a:rPr lang="en-GB" sz="1600" dirty="0" err="1" smtClean="0">
                <a:latin typeface="Comic Sans MS" pitchFamily="66" charset="0"/>
                <a:cs typeface="Arial" pitchFamily="34" charset="0"/>
              </a:rPr>
              <a:t>esperiment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 </a:t>
            </a:r>
          </a:p>
          <a:p>
            <a:pPr marL="742950" lvl="1" indent="-285750" algn="just">
              <a:buFont typeface="Courier New" pitchFamily="49" charset="0"/>
              <a:buChar char="o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Master Thesis: Development of a diagnostic system for burning plasma (INFN-LNF/ENEA)</a:t>
            </a:r>
          </a:p>
          <a:p>
            <a:pPr marL="917575" lvl="2" indent="-285750">
              <a:buFont typeface="Wingdings" pitchFamily="2" charset="2"/>
              <a:buChar char="ü"/>
            </a:pPr>
            <a:r>
              <a:rPr lang="en-US" sz="1600" b="1" dirty="0" smtClean="0">
                <a:latin typeface="Comic Sans MS" pitchFamily="66" charset="0"/>
              </a:rPr>
              <a:t>Poster APS 2009 </a:t>
            </a:r>
            <a:r>
              <a:rPr lang="en-US" sz="1600" dirty="0" smtClean="0">
                <a:latin typeface="Comic Sans MS" pitchFamily="66" charset="0"/>
              </a:rPr>
              <a:t>X-ray </a:t>
            </a:r>
            <a:r>
              <a:rPr lang="en-US" sz="1600" dirty="0">
                <a:latin typeface="Comic Sans MS" pitchFamily="66" charset="0"/>
              </a:rPr>
              <a:t>detector for burning plasmas – S. </a:t>
            </a:r>
            <a:r>
              <a:rPr lang="en-US" sz="1600" dirty="0" err="1">
                <a:latin typeface="Comic Sans MS" pitchFamily="66" charset="0"/>
              </a:rPr>
              <a:t>Puddu</a:t>
            </a:r>
            <a:r>
              <a:rPr lang="en-US" sz="1600" dirty="0">
                <a:latin typeface="Comic Sans MS" pitchFamily="66" charset="0"/>
              </a:rPr>
              <a:t> , F. </a:t>
            </a:r>
            <a:r>
              <a:rPr lang="en-US" sz="1600" dirty="0" err="1">
                <a:latin typeface="Comic Sans MS" pitchFamily="66" charset="0"/>
              </a:rPr>
              <a:t>Bombarda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>
                <a:latin typeface="Comic Sans MS" pitchFamily="66" charset="0"/>
              </a:rPr>
              <a:t>G. </a:t>
            </a:r>
            <a:r>
              <a:rPr lang="en-US" sz="1600" dirty="0" err="1">
                <a:latin typeface="Comic Sans MS" pitchFamily="66" charset="0"/>
              </a:rPr>
              <a:t>Pizzicaroli</a:t>
            </a:r>
            <a:r>
              <a:rPr lang="en-US" sz="1600" dirty="0">
                <a:latin typeface="Comic Sans MS" pitchFamily="66" charset="0"/>
              </a:rPr>
              <a:t>, F. </a:t>
            </a:r>
            <a:r>
              <a:rPr lang="en-US" sz="1600" dirty="0" err="1" smtClean="0">
                <a:latin typeface="Comic Sans MS" pitchFamily="66" charset="0"/>
              </a:rPr>
              <a:t>Murtas</a:t>
            </a:r>
            <a:endParaRPr lang="en-US" sz="1600" dirty="0" smtClean="0">
              <a:latin typeface="Comic Sans MS" pitchFamily="66" charset="0"/>
            </a:endParaRPr>
          </a:p>
          <a:p>
            <a:pPr marL="917575" lvl="2" indent="-285750">
              <a:buFont typeface="Wingdings" pitchFamily="2" charset="2"/>
              <a:buChar char="ü"/>
            </a:pPr>
            <a:r>
              <a:rPr lang="en-US" sz="1600" b="1" dirty="0">
                <a:latin typeface="Comic Sans MS" pitchFamily="66" charset="0"/>
              </a:rPr>
              <a:t>Nuclear Instruments and Methods, </a:t>
            </a:r>
            <a:r>
              <a:rPr lang="en-US" sz="1600" b="1" dirty="0" err="1">
                <a:latin typeface="Comic Sans MS" pitchFamily="66" charset="0"/>
              </a:rPr>
              <a:t>doi</a:t>
            </a:r>
            <a:r>
              <a:rPr lang="en-US" sz="1600" b="1" dirty="0">
                <a:latin typeface="Comic Sans MS" pitchFamily="66" charset="0"/>
              </a:rPr>
              <a:t> :10.16/j.nima.2009.06.101(2009)</a:t>
            </a:r>
          </a:p>
          <a:p>
            <a:pPr marL="917575" lvl="2" indent="-285750">
              <a:buFont typeface="Wingdings" pitchFamily="2" charset="2"/>
              <a:buChar char="ü"/>
            </a:pPr>
            <a:r>
              <a:rPr lang="en-US" sz="1600" dirty="0">
                <a:latin typeface="Comic Sans MS" pitchFamily="66" charset="0"/>
              </a:rPr>
              <a:t>Design of a GEM-based detector for the measurement of fast neutrons. B. Esposito, F. </a:t>
            </a:r>
            <a:r>
              <a:rPr lang="en-US" sz="1600" dirty="0" err="1">
                <a:latin typeface="Comic Sans MS" pitchFamily="66" charset="0"/>
              </a:rPr>
              <a:t>Murtas</a:t>
            </a:r>
            <a:r>
              <a:rPr lang="en-US" sz="1600" dirty="0">
                <a:latin typeface="Comic Sans MS" pitchFamily="66" charset="0"/>
              </a:rPr>
              <a:t>, </a:t>
            </a:r>
            <a:r>
              <a:rPr lang="en-US" sz="1600" dirty="0" err="1">
                <a:latin typeface="Comic Sans MS" pitchFamily="66" charset="0"/>
              </a:rPr>
              <a:t>R.Villari</a:t>
            </a:r>
            <a:r>
              <a:rPr lang="en-US" sz="1600" dirty="0">
                <a:latin typeface="Comic Sans MS" pitchFamily="66" charset="0"/>
              </a:rPr>
              <a:t>, M. </a:t>
            </a:r>
            <a:r>
              <a:rPr lang="en-US" sz="1600" dirty="0" err="1">
                <a:latin typeface="Comic Sans MS" pitchFamily="66" charset="0"/>
              </a:rPr>
              <a:t>Angelone</a:t>
            </a:r>
            <a:r>
              <a:rPr lang="en-US" sz="1600" dirty="0">
                <a:latin typeface="Comic Sans MS" pitchFamily="66" charset="0"/>
              </a:rPr>
              <a:t>, D. </a:t>
            </a:r>
            <a:r>
              <a:rPr lang="en-US" sz="1600" dirty="0" err="1">
                <a:latin typeface="Comic Sans MS" pitchFamily="66" charset="0"/>
              </a:rPr>
              <a:t>Marocco</a:t>
            </a:r>
            <a:r>
              <a:rPr lang="en-US" sz="1600" dirty="0">
                <a:latin typeface="Comic Sans MS" pitchFamily="66" charset="0"/>
              </a:rPr>
              <a:t>, P. </a:t>
            </a:r>
            <a:r>
              <a:rPr lang="en-US" sz="1600" dirty="0" err="1" smtClean="0">
                <a:latin typeface="Comic Sans MS" pitchFamily="66" charset="0"/>
              </a:rPr>
              <a:t>Pillon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and </a:t>
            </a:r>
            <a:r>
              <a:rPr lang="en-US" sz="1600" b="1" dirty="0">
                <a:latin typeface="Comic Sans MS" pitchFamily="66" charset="0"/>
              </a:rPr>
              <a:t>S. </a:t>
            </a:r>
            <a:r>
              <a:rPr lang="en-US" sz="1600" b="1" dirty="0" err="1" smtClean="0">
                <a:latin typeface="Comic Sans MS" pitchFamily="66" charset="0"/>
              </a:rPr>
              <a:t>Puddu</a:t>
            </a:r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17032"/>
            <a:ext cx="3773548" cy="283016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17031"/>
            <a:ext cx="4187957" cy="28301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708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79512" y="44624"/>
            <a:ext cx="8568952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300" b="1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ESR 3</a:t>
            </a:r>
            <a:endParaRPr lang="it-IT" sz="3200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152128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89739" y="718022"/>
            <a:ext cx="8783769" cy="218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it-IT" sz="1600" dirty="0" err="1" smtClean="0">
                <a:latin typeface="Comic Sans MS" pitchFamily="66" charset="0"/>
              </a:rPr>
              <a:t>Study</a:t>
            </a:r>
            <a:r>
              <a:rPr lang="it-IT" sz="1600" dirty="0" smtClean="0">
                <a:latin typeface="Comic Sans MS" pitchFamily="66" charset="0"/>
              </a:rPr>
              <a:t> of </a:t>
            </a:r>
            <a:r>
              <a:rPr lang="it-IT" sz="1600" dirty="0" err="1" smtClean="0">
                <a:latin typeface="Comic Sans MS" pitchFamily="66" charset="0"/>
              </a:rPr>
              <a:t>applications</a:t>
            </a:r>
            <a:r>
              <a:rPr lang="it-IT" sz="1600" dirty="0" smtClean="0">
                <a:latin typeface="Comic Sans MS" pitchFamily="66" charset="0"/>
              </a:rPr>
              <a:t> of triple GEM detector</a:t>
            </a: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Beam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monitoring</a:t>
            </a:r>
            <a:r>
              <a:rPr lang="it-IT" sz="1600" dirty="0" smtClean="0">
                <a:latin typeface="Comic Sans MS" pitchFamily="66" charset="0"/>
              </a:rPr>
              <a:t> for CERF and CNAO</a:t>
            </a: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Beam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monitoring</a:t>
            </a:r>
            <a:r>
              <a:rPr lang="it-IT" sz="1600" dirty="0" smtClean="0">
                <a:latin typeface="Comic Sans MS" pitchFamily="66" charset="0"/>
              </a:rPr>
              <a:t> for </a:t>
            </a:r>
            <a:r>
              <a:rPr lang="it-IT" sz="1600" dirty="0" err="1" smtClean="0">
                <a:latin typeface="Comic Sans MS" pitchFamily="66" charset="0"/>
              </a:rPr>
              <a:t>spallation</a:t>
            </a:r>
            <a:r>
              <a:rPr lang="it-IT" sz="1600" dirty="0" smtClean="0">
                <a:latin typeface="Comic Sans MS" pitchFamily="66" charset="0"/>
              </a:rPr>
              <a:t> source</a:t>
            </a: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>
                <a:latin typeface="Comic Sans MS" pitchFamily="66" charset="0"/>
              </a:rPr>
              <a:t>N</a:t>
            </a:r>
            <a:r>
              <a:rPr lang="it-IT" sz="1600" dirty="0" err="1" smtClean="0">
                <a:latin typeface="Comic Sans MS" pitchFamily="66" charset="0"/>
              </a:rPr>
              <a:t>eutron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dosimetry</a:t>
            </a:r>
            <a:endParaRPr lang="it-IT" sz="1600" dirty="0" smtClean="0">
              <a:latin typeface="Comic Sans MS" pitchFamily="66" charset="0"/>
            </a:endParaRP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Radioactive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waste</a:t>
            </a:r>
            <a:endParaRPr lang="it-IT" sz="1600" dirty="0" smtClean="0">
              <a:latin typeface="Comic Sans MS" pitchFamily="66" charset="0"/>
            </a:endParaRPr>
          </a:p>
          <a:p>
            <a:pPr lvl="1" algn="just">
              <a:buFont typeface="Arial" charset="0"/>
              <a:buChar char="•"/>
            </a:pPr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0" t="26738" r="1074" b="22459"/>
          <a:stretch>
            <a:fillRect/>
          </a:stretch>
        </p:blipFill>
        <p:spPr bwMode="auto">
          <a:xfrm>
            <a:off x="118959" y="3274547"/>
            <a:ext cx="4600912" cy="198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5087804" y="619020"/>
            <a:ext cx="3816350" cy="3127375"/>
            <a:chOff x="5087804" y="619020"/>
            <a:chExt cx="3816350" cy="3127375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56" t="21448" r="5853" b="13832"/>
            <a:stretch>
              <a:fillRect/>
            </a:stretch>
          </p:blipFill>
          <p:spPr bwMode="auto">
            <a:xfrm>
              <a:off x="5087804" y="833332"/>
              <a:ext cx="3816350" cy="2913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44456" t="21448" r="5853" b="1383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" name="Curved Down Arrow 1"/>
            <p:cNvSpPr>
              <a:spLocks noChangeArrowheads="1"/>
            </p:cNvSpPr>
            <p:nvPr/>
          </p:nvSpPr>
          <p:spPr bwMode="auto">
            <a:xfrm flipH="1">
              <a:off x="7896092" y="923820"/>
              <a:ext cx="503237" cy="269875"/>
            </a:xfrm>
            <a:prstGeom prst="curvedDownArrow">
              <a:avLst>
                <a:gd name="adj1" fmla="val 24958"/>
                <a:gd name="adj2" fmla="val 49924"/>
                <a:gd name="adj3" fmla="val 25000"/>
              </a:avLst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Curved Down Arrow 22"/>
            <p:cNvSpPr>
              <a:spLocks noChangeArrowheads="1"/>
            </p:cNvSpPr>
            <p:nvPr/>
          </p:nvSpPr>
          <p:spPr bwMode="auto">
            <a:xfrm flipH="1">
              <a:off x="7896092" y="2365270"/>
              <a:ext cx="504825" cy="269875"/>
            </a:xfrm>
            <a:prstGeom prst="curvedDownArrow">
              <a:avLst>
                <a:gd name="adj1" fmla="val 25036"/>
                <a:gd name="adj2" fmla="val 50082"/>
                <a:gd name="adj3" fmla="val 25000"/>
              </a:avLst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7788142" y="619020"/>
              <a:ext cx="612775" cy="34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GB"/>
                <a:t>90°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8519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79512" y="44624"/>
            <a:ext cx="8568952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300" b="1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ESR 3</a:t>
            </a:r>
            <a:endParaRPr lang="it-IT" sz="3200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152128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89739" y="718022"/>
            <a:ext cx="8783769" cy="218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it-IT" sz="1600" dirty="0" err="1" smtClean="0">
                <a:latin typeface="Comic Sans MS" pitchFamily="66" charset="0"/>
              </a:rPr>
              <a:t>Study</a:t>
            </a:r>
            <a:r>
              <a:rPr lang="it-IT" sz="1600" dirty="0" smtClean="0">
                <a:latin typeface="Comic Sans MS" pitchFamily="66" charset="0"/>
              </a:rPr>
              <a:t> of </a:t>
            </a:r>
            <a:r>
              <a:rPr lang="it-IT" sz="1600" dirty="0" err="1" smtClean="0">
                <a:latin typeface="Comic Sans MS" pitchFamily="66" charset="0"/>
              </a:rPr>
              <a:t>applications</a:t>
            </a:r>
            <a:r>
              <a:rPr lang="it-IT" sz="1600" dirty="0" smtClean="0">
                <a:latin typeface="Comic Sans MS" pitchFamily="66" charset="0"/>
              </a:rPr>
              <a:t> of triple GEM detector</a:t>
            </a: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Beam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monitoring</a:t>
            </a:r>
            <a:r>
              <a:rPr lang="it-IT" sz="1600" dirty="0" smtClean="0">
                <a:latin typeface="Comic Sans MS" pitchFamily="66" charset="0"/>
              </a:rPr>
              <a:t> for </a:t>
            </a:r>
            <a:r>
              <a:rPr lang="it-IT" sz="1600" dirty="0" err="1" smtClean="0">
                <a:latin typeface="Comic Sans MS" pitchFamily="66" charset="0"/>
              </a:rPr>
              <a:t>mip</a:t>
            </a:r>
            <a:r>
              <a:rPr lang="it-IT" sz="1600" dirty="0" smtClean="0">
                <a:latin typeface="Comic Sans MS" pitchFamily="66" charset="0"/>
              </a:rPr>
              <a:t> CERF and CNAO</a:t>
            </a: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Beam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monitoring</a:t>
            </a:r>
            <a:r>
              <a:rPr lang="it-IT" sz="1600" dirty="0" smtClean="0">
                <a:latin typeface="Comic Sans MS" pitchFamily="66" charset="0"/>
              </a:rPr>
              <a:t> for </a:t>
            </a:r>
            <a:r>
              <a:rPr lang="it-IT" sz="1600" dirty="0" err="1" smtClean="0">
                <a:latin typeface="Comic Sans MS" pitchFamily="66" charset="0"/>
              </a:rPr>
              <a:t>spallation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smtClean="0">
                <a:latin typeface="Comic Sans MS" pitchFamily="66" charset="0"/>
              </a:rPr>
              <a:t>sources</a:t>
            </a:r>
            <a:endParaRPr lang="it-IT" sz="1600" dirty="0" smtClean="0">
              <a:latin typeface="Comic Sans MS" pitchFamily="66" charset="0"/>
            </a:endParaRP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>
                <a:latin typeface="Comic Sans MS" pitchFamily="66" charset="0"/>
              </a:rPr>
              <a:t>N</a:t>
            </a:r>
            <a:r>
              <a:rPr lang="it-IT" sz="1600" dirty="0" err="1" smtClean="0">
                <a:latin typeface="Comic Sans MS" pitchFamily="66" charset="0"/>
              </a:rPr>
              <a:t>eutron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dosimetry</a:t>
            </a:r>
            <a:endParaRPr lang="it-IT" sz="1600" dirty="0" smtClean="0">
              <a:latin typeface="Comic Sans MS" pitchFamily="66" charset="0"/>
            </a:endParaRPr>
          </a:p>
          <a:p>
            <a:pPr marL="742950" lvl="1" indent="-285750"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it-IT" sz="1600" dirty="0" err="1" smtClean="0">
                <a:latin typeface="Comic Sans MS" pitchFamily="66" charset="0"/>
              </a:rPr>
              <a:t>Radioactive</a:t>
            </a:r>
            <a:r>
              <a:rPr lang="it-IT" sz="1600" dirty="0" smtClean="0">
                <a:latin typeface="Comic Sans MS" pitchFamily="66" charset="0"/>
              </a:rPr>
              <a:t> </a:t>
            </a:r>
            <a:r>
              <a:rPr lang="it-IT" sz="1600" dirty="0" err="1" smtClean="0">
                <a:latin typeface="Comic Sans MS" pitchFamily="66" charset="0"/>
              </a:rPr>
              <a:t>waste</a:t>
            </a:r>
            <a:endParaRPr lang="it-IT" sz="1600" dirty="0" smtClean="0">
              <a:latin typeface="Comic Sans MS" pitchFamily="66" charset="0"/>
            </a:endParaRPr>
          </a:p>
          <a:p>
            <a:pPr marL="742950" lvl="1" indent="-285750" algn="just">
              <a:buFont typeface="Courier New" pitchFamily="49" charset="0"/>
              <a:buChar char="o"/>
            </a:pPr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5"/>
            <a:ext cx="4104456" cy="345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6" t="26798" r="26642" b="4984"/>
          <a:stretch/>
        </p:blipFill>
        <p:spPr>
          <a:xfrm>
            <a:off x="5260959" y="1042058"/>
            <a:ext cx="3522529" cy="36217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858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79512" y="44624"/>
            <a:ext cx="8568952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300" b="1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323529" y="908720"/>
            <a:ext cx="7610713" cy="4854733"/>
            <a:chOff x="1353775" y="1268760"/>
            <a:chExt cx="7610713" cy="4854733"/>
          </a:xfrm>
        </p:grpSpPr>
        <p:grpSp>
          <p:nvGrpSpPr>
            <p:cNvPr id="22" name="Group 21"/>
            <p:cNvGrpSpPr/>
            <p:nvPr/>
          </p:nvGrpSpPr>
          <p:grpSpPr>
            <a:xfrm>
              <a:off x="1353775" y="1547501"/>
              <a:ext cx="6314569" cy="4575992"/>
              <a:chOff x="20109" y="1124745"/>
              <a:chExt cx="6314569" cy="457599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505" y="1124745"/>
                <a:ext cx="6227172" cy="4392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556924" y="1362254"/>
                <a:ext cx="423921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    10</a:t>
                </a:r>
                <a:r>
                  <a:rPr lang="en-GB" sz="1400" b="1" baseline="30000" dirty="0" smtClean="0"/>
                  <a:t>8</a:t>
                </a:r>
                <a:r>
                  <a:rPr lang="en-GB" sz="1400" b="1" dirty="0" smtClean="0"/>
                  <a:t>      10</a:t>
                </a:r>
                <a:r>
                  <a:rPr lang="en-GB" sz="1400" b="1" baseline="30000" dirty="0" smtClean="0"/>
                  <a:t>7</a:t>
                </a:r>
                <a:r>
                  <a:rPr lang="en-GB" sz="1400" b="1" dirty="0" smtClean="0"/>
                  <a:t>     10</a:t>
                </a:r>
                <a:r>
                  <a:rPr lang="en-GB" sz="1400" b="1" baseline="30000" dirty="0" smtClean="0"/>
                  <a:t>6</a:t>
                </a:r>
                <a:r>
                  <a:rPr lang="en-GB" sz="1400" b="1" dirty="0" smtClean="0"/>
                  <a:t>     10</a:t>
                </a:r>
                <a:r>
                  <a:rPr lang="en-GB" sz="1400" b="1" baseline="30000" dirty="0" smtClean="0"/>
                  <a:t>5</a:t>
                </a:r>
                <a:r>
                  <a:rPr lang="en-GB" sz="1400" b="1" dirty="0" smtClean="0"/>
                  <a:t>     10</a:t>
                </a:r>
                <a:r>
                  <a:rPr lang="en-GB" sz="1400" b="1" baseline="30000" dirty="0" smtClean="0"/>
                  <a:t>4 </a:t>
                </a:r>
                <a:r>
                  <a:rPr lang="en-GB" sz="1400" b="1" dirty="0" smtClean="0"/>
                  <a:t>    10</a:t>
                </a:r>
                <a:r>
                  <a:rPr lang="en-GB" sz="1400" b="1" baseline="30000" dirty="0" smtClean="0"/>
                  <a:t>3</a:t>
                </a:r>
                <a:r>
                  <a:rPr lang="en-GB" sz="1400" b="1" dirty="0" smtClean="0"/>
                  <a:t>    10</a:t>
                </a:r>
                <a:r>
                  <a:rPr lang="en-GB" sz="1400" b="1" baseline="30000" dirty="0" smtClean="0"/>
                  <a:t>2</a:t>
                </a:r>
                <a:r>
                  <a:rPr lang="en-GB" sz="1400" b="1" dirty="0" smtClean="0"/>
                  <a:t>      10    (</a:t>
                </a:r>
                <a:r>
                  <a:rPr lang="en-GB" sz="1400" b="1" dirty="0" err="1" smtClean="0"/>
                  <a:t>eV</a:t>
                </a:r>
                <a:r>
                  <a:rPr lang="en-GB" sz="1400" b="1" dirty="0" smtClean="0"/>
                  <a:t>)    </a:t>
                </a:r>
                <a:endParaRPr lang="en-GB" sz="14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07506" y="5085184"/>
                <a:ext cx="6227172" cy="6155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         10</a:t>
                </a:r>
                <a:r>
                  <a:rPr lang="en-GB" sz="1400" b="1" baseline="30000" dirty="0" smtClean="0"/>
                  <a:t>-7</a:t>
                </a:r>
                <a:r>
                  <a:rPr lang="en-GB" sz="1400" b="1" dirty="0" smtClean="0"/>
                  <a:t>                10</a:t>
                </a:r>
                <a:r>
                  <a:rPr lang="en-GB" sz="1400" b="1" baseline="30000" dirty="0" smtClean="0"/>
                  <a:t>-6                 </a:t>
                </a:r>
                <a:r>
                  <a:rPr lang="en-GB" sz="1400" b="1" dirty="0" smtClean="0"/>
                  <a:t>    10</a:t>
                </a:r>
                <a:r>
                  <a:rPr lang="en-GB" sz="1400" b="1" baseline="30000" dirty="0" smtClean="0"/>
                  <a:t>-5</a:t>
                </a:r>
                <a:r>
                  <a:rPr lang="en-GB" sz="1400" b="1" dirty="0" smtClean="0"/>
                  <a:t>                10</a:t>
                </a:r>
                <a:r>
                  <a:rPr lang="en-GB" sz="1400" b="1" baseline="30000" dirty="0" smtClean="0"/>
                  <a:t>-4                  </a:t>
                </a:r>
                <a:r>
                  <a:rPr lang="en-GB" sz="1400" b="1" dirty="0" smtClean="0"/>
                  <a:t>    10</a:t>
                </a:r>
                <a:r>
                  <a:rPr lang="en-GB" sz="1400" b="1" baseline="30000" dirty="0" smtClean="0"/>
                  <a:t>-3</a:t>
                </a:r>
                <a:r>
                  <a:rPr lang="en-GB" sz="1400" b="1" dirty="0" smtClean="0"/>
                  <a:t>               10</a:t>
                </a:r>
                <a:r>
                  <a:rPr lang="en-GB" sz="1400" b="1" baseline="30000" dirty="0" smtClean="0"/>
                  <a:t>-2</a:t>
                </a:r>
                <a:r>
                  <a:rPr lang="en-GB" sz="1400" b="1" dirty="0" smtClean="0"/>
                  <a:t>               10</a:t>
                </a:r>
                <a:r>
                  <a:rPr lang="en-GB" sz="1400" b="1" baseline="30000" dirty="0" smtClean="0"/>
                  <a:t>-1</a:t>
                </a:r>
              </a:p>
              <a:p>
                <a:pPr algn="ctr"/>
                <a:r>
                  <a:rPr lang="en-GB" sz="2000" b="1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                                                             Photon Time(s)</a:t>
                </a:r>
                <a:r>
                  <a:rPr lang="en-GB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  </a:t>
                </a:r>
                <a:endParaRPr lang="en-GB" sz="2000" b="1" dirty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8800" y="1826821"/>
                <a:ext cx="4248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5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98800" y="2617167"/>
                <a:ext cx="4248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/>
                  <a:t>4</a:t>
                </a:r>
                <a:endParaRPr lang="en-GB" sz="1400" b="1" baseline="30000" dirty="0" smtClean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-980165" y="2810252"/>
                <a:ext cx="2339102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accent1">
                        <a:lumMod val="75000"/>
                      </a:schemeClr>
                    </a:solidFill>
                    <a:latin typeface="Symbol" pitchFamily="18" charset="2"/>
                  </a:rPr>
                  <a:t>F</a:t>
                </a:r>
                <a:r>
                  <a:rPr lang="en-GB" sz="16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(d</a:t>
                </a:r>
                <a:r>
                  <a:rPr lang="en-GB" sz="1400" dirty="0" smtClean="0">
                    <a:solidFill>
                      <a:schemeClr val="accent1">
                        <a:lumMod val="75000"/>
                      </a:schemeClr>
                    </a:solidFill>
                    <a:latin typeface="Symbol" pitchFamily="18" charset="2"/>
                  </a:rPr>
                  <a:t>g</a:t>
                </a:r>
                <a:r>
                  <a:rPr lang="en-GB" sz="14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/</a:t>
                </a:r>
                <a:r>
                  <a:rPr lang="en-GB" sz="1400" dirty="0" err="1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dlnt</a:t>
                </a:r>
                <a:r>
                  <a:rPr lang="en-GB" sz="14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/cm</a:t>
                </a:r>
                <a:r>
                  <a:rPr lang="en-GB" sz="1400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2</a:t>
                </a:r>
                <a:r>
                  <a:rPr lang="en-GB" sz="1400" dirty="0" smtClean="0">
                    <a:solidFill>
                      <a:schemeClr val="accent1">
                        <a:lumMod val="75000"/>
                      </a:schemeClr>
                    </a:solidFill>
                    <a:latin typeface="Comic Sans MS" pitchFamily="66" charset="0"/>
                  </a:rPr>
                  <a:t>/pulse)</a:t>
                </a:r>
                <a:endParaRPr lang="en-GB" sz="1400" dirty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98800" y="3356992"/>
                <a:ext cx="4248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3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98800" y="4129335"/>
                <a:ext cx="4248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2</a:t>
                </a: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192688" y="2924944"/>
              <a:ext cx="2771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/>
              <a:r>
                <a:rPr lang="en-GB" sz="1600" dirty="0" smtClean="0">
                  <a:latin typeface="Comic Sans MS" pitchFamily="66" charset="0"/>
                </a:rPr>
                <a:t>Neutron flux </a:t>
              </a:r>
              <a:r>
                <a:rPr lang="en-GB" sz="1600" dirty="0" err="1" smtClean="0">
                  <a:latin typeface="Comic Sans MS" pitchFamily="66" charset="0"/>
                </a:rPr>
                <a:t>vs</a:t>
              </a:r>
              <a:r>
                <a:rPr lang="en-GB" sz="1600" dirty="0" smtClean="0">
                  <a:latin typeface="Comic Sans MS" pitchFamily="66" charset="0"/>
                </a:rPr>
                <a:t> energy</a:t>
              </a:r>
              <a:br>
                <a:rPr lang="en-GB" sz="1600" dirty="0" smtClean="0">
                  <a:latin typeface="Comic Sans MS" pitchFamily="66" charset="0"/>
                </a:rPr>
              </a:br>
              <a:endParaRPr lang="en-GB" sz="1600" dirty="0" smtClean="0">
                <a:latin typeface="Comic Sans MS" pitchFamily="66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872208" y="1268760"/>
              <a:ext cx="30844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Comic Sans MS" pitchFamily="66" charset="0"/>
                </a:rPr>
                <a:t>Prompt </a:t>
              </a:r>
              <a:r>
                <a:rPr lang="en-GB" dirty="0" smtClean="0">
                  <a:latin typeface="Symbol" pitchFamily="18" charset="2"/>
                </a:rPr>
                <a:t>g </a:t>
              </a:r>
              <a:r>
                <a:rPr lang="en-GB" dirty="0" smtClean="0">
                  <a:latin typeface="Comic Sans MS" pitchFamily="66" charset="0"/>
                </a:rPr>
                <a:t>flash at </a:t>
              </a:r>
              <a:r>
                <a:rPr lang="it-IT" dirty="0" smtClean="0">
                  <a:latin typeface="Comic Sans MS" pitchFamily="66" charset="0"/>
                </a:rPr>
                <a:t>~ </a:t>
              </a:r>
              <a:r>
                <a:rPr lang="en-GB" dirty="0" smtClean="0">
                  <a:latin typeface="Comic Sans MS" pitchFamily="66" charset="0"/>
                </a:rPr>
                <a:t>600 ns</a:t>
              </a:r>
              <a:r>
                <a:rPr lang="en-GB" dirty="0" smtClean="0">
                  <a:latin typeface="Symbol" pitchFamily="18" charset="2"/>
                </a:rPr>
                <a:t> </a:t>
              </a:r>
              <a:endParaRPr lang="it-IT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448272" y="1628800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547664" y="1763524"/>
            <a:ext cx="3068962" cy="4329772"/>
            <a:chOff x="1359022" y="2123564"/>
            <a:chExt cx="3068962" cy="4329772"/>
          </a:xfrm>
        </p:grpSpPr>
        <p:sp>
          <p:nvSpPr>
            <p:cNvPr id="4" name="Rectangle 3"/>
            <p:cNvSpPr/>
            <p:nvPr/>
          </p:nvSpPr>
          <p:spPr>
            <a:xfrm>
              <a:off x="2267744" y="2123564"/>
              <a:ext cx="953348" cy="3384376"/>
            </a:xfrm>
            <a:prstGeom prst="rect">
              <a:avLst/>
            </a:prstGeom>
            <a:solidFill>
              <a:schemeClr val="accent1">
                <a:alpha val="1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359022" y="3131676"/>
              <a:ext cx="980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omic Sans MS" pitchFamily="66" charset="0"/>
                </a:rPr>
                <a:t>~4.7 </a:t>
              </a:r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dirty="0" err="1" smtClean="0">
                  <a:latin typeface="Comic Sans MS" pitchFamily="66" charset="0"/>
                </a:rPr>
                <a:t>s</a:t>
              </a:r>
              <a:endParaRPr lang="it-IT" dirty="0">
                <a:latin typeface="Comic Sans MS" pitchFamily="66" charset="0"/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3131840" y="313167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omic Sans MS" pitchFamily="66" charset="0"/>
                </a:rPr>
                <a:t>~63.7 </a:t>
              </a:r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dirty="0" err="1" smtClean="0">
                  <a:latin typeface="Comic Sans MS" pitchFamily="66" charset="0"/>
                </a:rPr>
                <a:t>s</a:t>
              </a:r>
              <a:endParaRPr lang="it-IT" dirty="0">
                <a:latin typeface="Comic Sans MS" pitchFamily="66" charset="0"/>
              </a:endParaRPr>
            </a:p>
          </p:txBody>
        </p:sp>
        <p:sp>
          <p:nvSpPr>
            <p:cNvPr id="24" name="Right Brace 23"/>
            <p:cNvSpPr/>
            <p:nvPr/>
          </p:nvSpPr>
          <p:spPr>
            <a:xfrm rot="5400000">
              <a:off x="2591780" y="5471936"/>
              <a:ext cx="288032" cy="936104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19672" y="6084004"/>
              <a:ext cx="2417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Comic Sans MS" pitchFamily="66" charset="0"/>
                </a:rPr>
                <a:t>Measurements range</a:t>
              </a:r>
              <a:endParaRPr lang="it-IT" dirty="0">
                <a:latin typeface="Comic Sans MS" pitchFamily="66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483768" y="4254187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Comic Sans MS" pitchFamily="66" charset="0"/>
              </a:rPr>
              <a:t>“Slow” photons from several processes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444208" y="372748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+</a:t>
            </a:r>
            <a:endParaRPr lang="en-US" sz="3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948264" y="3585790"/>
            <a:ext cx="2088232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Symbol" pitchFamily="18" charset="2"/>
              </a:rPr>
              <a:t>g</a:t>
            </a:r>
            <a:r>
              <a:rPr lang="it-IT" dirty="0" smtClean="0"/>
              <a:t> </a:t>
            </a:r>
            <a:r>
              <a:rPr lang="it-IT" dirty="0" smtClean="0">
                <a:latin typeface="Comic Sans MS" pitchFamily="66" charset="0"/>
              </a:rPr>
              <a:t>from </a:t>
            </a:r>
            <a:r>
              <a:rPr lang="it-IT" dirty="0" err="1" smtClean="0">
                <a:latin typeface="Comic Sans MS" pitchFamily="66" charset="0"/>
              </a:rPr>
              <a:t>neutrons</a:t>
            </a:r>
            <a:r>
              <a:rPr lang="it-IT" dirty="0" smtClean="0">
                <a:latin typeface="Comic Sans MS" pitchFamily="66" charset="0"/>
              </a:rPr>
              <a:t> radiative </a:t>
            </a:r>
            <a:r>
              <a:rPr lang="it-IT" dirty="0" err="1" smtClean="0">
                <a:latin typeface="Comic Sans MS" pitchFamily="66" charset="0"/>
              </a:rPr>
              <a:t>capture</a:t>
            </a:r>
            <a:r>
              <a:rPr lang="it-IT" dirty="0" smtClean="0">
                <a:latin typeface="Comic Sans MS" pitchFamily="66" charset="0"/>
              </a:rPr>
              <a:t> in the </a:t>
            </a:r>
            <a:r>
              <a:rPr lang="it-IT" dirty="0" err="1" smtClean="0">
                <a:latin typeface="Comic Sans MS" pitchFamily="66" charset="0"/>
              </a:rPr>
              <a:t>beam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dump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152128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  <a:latin typeface="Comic Sans MS" pitchFamily="66" charset="0"/>
              </a:defRPr>
            </a:lvl1pPr>
          </a:lstStyle>
          <a:p>
            <a:fld id="{37C63207-2D43-45D3-9551-5193983C01C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5" name="TextBox 29"/>
          <p:cNvSpPr txBox="1"/>
          <p:nvPr/>
        </p:nvSpPr>
        <p:spPr>
          <a:xfrm>
            <a:off x="107504" y="6335742"/>
            <a:ext cx="8778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C. Guerrero Sanchez, The neutron beam and the associated physics program of the CERN </a:t>
            </a:r>
            <a:r>
              <a:rPr lang="en-GB" sz="11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n_Tof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facility, ATS seminar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179512" y="6093296"/>
            <a:ext cx="907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E. </a:t>
            </a:r>
            <a:r>
              <a:rPr lang="en-GB" sz="11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Chiaveri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et al, CERN </a:t>
            </a:r>
            <a:r>
              <a:rPr lang="en-GB" sz="11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n_TOF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facility performance 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report,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CERN-SL-2002-053 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ECT (2002)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80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79512" y="3933056"/>
            <a:ext cx="8783769" cy="1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Particle conversion, charge amplification and signal induction zones are physically separated</a:t>
            </a: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Time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resolution depends on geometry and gas: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9.7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ns</a:t>
            </a:r>
            <a:r>
              <a:rPr lang="en-GB" sz="16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for Ar-CO2 (70-30)</a:t>
            </a:r>
          </a:p>
          <a:p>
            <a:pPr algn="just">
              <a:buFont typeface="Arial" charset="0"/>
              <a:buChar char="•"/>
            </a:pPr>
            <a:r>
              <a:rPr lang="en-GB" sz="1600" dirty="0">
                <a:latin typeface="Comic Sans MS" pitchFamily="66" charset="0"/>
                <a:cs typeface="Arial" pitchFamily="34" charset="0"/>
              </a:rPr>
              <a:t>Spatial resolution depends on geometry (up to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200 </a:t>
            </a:r>
            <a:r>
              <a:rPr lang="en-GB" sz="1600" b="1" dirty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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m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), however is limited by readout</a:t>
            </a: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Dynamic range: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from 1 to 10</a:t>
            </a:r>
            <a:r>
              <a:rPr lang="en-GB" sz="1600" b="1" baseline="30000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8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particles/cm</a:t>
            </a:r>
            <a:r>
              <a:rPr lang="en-GB" sz="1600" b="1" baseline="30000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2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s</a:t>
            </a:r>
            <a:endParaRPr lang="en-GB" sz="1600" b="1" dirty="0">
              <a:solidFill>
                <a:schemeClr val="accent2"/>
              </a:solidFill>
              <a:latin typeface="Comic Sans MS" pitchFamily="66" charset="0"/>
              <a:cs typeface="Arial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Effective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gain is given by the formula:</a:t>
            </a:r>
          </a:p>
          <a:p>
            <a:pPr algn="just">
              <a:buFont typeface="Arial" charset="0"/>
              <a:buChar char="•"/>
            </a:pPr>
            <a:endParaRPr lang="en-GB" sz="1600" dirty="0" smtClean="0"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322087"/>
              </p:ext>
            </p:extLst>
          </p:nvPr>
        </p:nvGraphicFramePr>
        <p:xfrm>
          <a:off x="4238675" y="5137150"/>
          <a:ext cx="134143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zione" r:id="rId4" imgW="838080" imgH="266400" progId="Equation.3">
                  <p:embed/>
                </p:oleObj>
              </mc:Choice>
              <mc:Fallback>
                <p:oleObj name="Equazione" r:id="rId4" imgW="8380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75" y="5137150"/>
                        <a:ext cx="1341437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51520" y="5949280"/>
            <a:ext cx="87781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F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11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Sauli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NIM A386 531</a:t>
            </a:r>
          </a:p>
          <a:p>
            <a:pPr algn="just">
              <a:lnSpc>
                <a:spcPct val="150000"/>
              </a:lnSpc>
            </a:pP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M.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Alfonsi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et al., The triple-Gem detector for the M1R1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muon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station at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LHCb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, N14-182, 2005 IEEE-NSS </a:t>
            </a:r>
            <a:endParaRPr lang="en-GB" sz="11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51520" y="945827"/>
            <a:ext cx="8681789" cy="2843213"/>
            <a:chOff x="251520" y="945827"/>
            <a:chExt cx="8681789" cy="2843213"/>
          </a:xfrm>
        </p:grpSpPr>
        <p:grpSp>
          <p:nvGrpSpPr>
            <p:cNvPr id="7" name="Group 6"/>
            <p:cNvGrpSpPr/>
            <p:nvPr/>
          </p:nvGrpSpPr>
          <p:grpSpPr>
            <a:xfrm>
              <a:off x="251520" y="945827"/>
              <a:ext cx="3600400" cy="2843213"/>
              <a:chOff x="251520" y="945827"/>
              <a:chExt cx="3600400" cy="284321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51520" y="945827"/>
                <a:ext cx="3455987" cy="2843213"/>
                <a:chOff x="251520" y="945827"/>
                <a:chExt cx="3455987" cy="2843213"/>
              </a:xfrm>
            </p:grpSpPr>
            <p:pic>
              <p:nvPicPr>
                <p:cNvPr id="5" name="Picture 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520" y="945827"/>
                  <a:ext cx="3455987" cy="2843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" name="TextBox 1"/>
                <p:cNvSpPr txBox="1"/>
                <p:nvPr/>
              </p:nvSpPr>
              <p:spPr>
                <a:xfrm>
                  <a:off x="827584" y="950400"/>
                  <a:ext cx="935905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70 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latin typeface="Symbol" pitchFamily="18" charset="2"/>
                    </a:rPr>
                    <a:t>m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m</a:t>
                  </a:r>
                  <a:endParaRPr lang="en-GB" sz="1600" b="1" dirty="0">
                    <a:solidFill>
                      <a:srgbClr val="FF00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907903" y="950400"/>
                  <a:ext cx="935905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140 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latin typeface="Symbol" pitchFamily="18" charset="2"/>
                    </a:rPr>
                    <a:t>m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m</a:t>
                  </a:r>
                  <a:endParaRPr lang="en-GB" sz="1600" b="1" dirty="0">
                    <a:solidFill>
                      <a:srgbClr val="FF00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3168000" y="1052736"/>
                  <a:ext cx="503659" cy="2375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2988024" y="1290246"/>
                <a:ext cx="8638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rgbClr val="FF0000"/>
                    </a:solidFill>
                    <a:latin typeface="Comic Sans MS" pitchFamily="66" charset="0"/>
                  </a:rPr>
                  <a:t>5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0 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Symbol" pitchFamily="18" charset="2"/>
                  </a:rPr>
                  <a:t>m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m</a:t>
                </a:r>
                <a:endParaRPr lang="en-GB" sz="16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3113" name="Picture 4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07740"/>
              <a:ext cx="4505325" cy="278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</p:spPr>
        <p:txBody>
          <a:bodyPr/>
          <a:lstStyle/>
          <a:p>
            <a:r>
              <a:rPr lang="en-US" smtClean="0"/>
              <a:t>31/10/2012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</p:spPr>
        <p:txBody>
          <a:bodyPr/>
          <a:lstStyle/>
          <a:p>
            <a:r>
              <a:rPr lang="en-GB" dirty="0" smtClean="0"/>
              <a:t>Silvia </a:t>
            </a:r>
            <a:r>
              <a:rPr lang="en-GB" dirty="0" err="1" smtClean="0"/>
              <a:t>Puddu</a:t>
            </a:r>
            <a:r>
              <a:rPr lang="en-GB" dirty="0" smtClean="0"/>
              <a:t>   IEEE NSS Conference 2012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</p:spPr>
        <p:txBody>
          <a:bodyPr/>
          <a:lstStyle/>
          <a:p>
            <a:fld id="{37C63207-2D43-45D3-9551-5193983C01C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1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1795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4"/>
    </mc:Choice>
    <mc:Fallback xmlns="">
      <p:transition spd="slow" advTm="19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79512" y="3933056"/>
            <a:ext cx="8783769" cy="1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Particle conversion, charge amplification and signal induction zones are physically separated</a:t>
            </a: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Time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resolution depends on geometry and gas: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9.7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ns</a:t>
            </a:r>
            <a:r>
              <a:rPr lang="en-GB" sz="16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for Ar-CO2 (70-30)</a:t>
            </a:r>
          </a:p>
          <a:p>
            <a:pPr algn="just">
              <a:buFont typeface="Arial" charset="0"/>
              <a:buChar char="•"/>
            </a:pPr>
            <a:r>
              <a:rPr lang="en-GB" sz="1600" dirty="0">
                <a:latin typeface="Comic Sans MS" pitchFamily="66" charset="0"/>
                <a:cs typeface="Arial" pitchFamily="34" charset="0"/>
              </a:rPr>
              <a:t>Spatial resolution depends on geometry (up to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200 </a:t>
            </a:r>
            <a:r>
              <a:rPr lang="en-GB" sz="1600" b="1" dirty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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m</a:t>
            </a: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), however is limited by readout</a:t>
            </a: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Dynamic range: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from 1 to 10</a:t>
            </a:r>
            <a:r>
              <a:rPr lang="en-GB" sz="1600" b="1" baseline="30000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8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particles/cm</a:t>
            </a:r>
            <a:r>
              <a:rPr lang="en-GB" sz="1600" b="1" baseline="30000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2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s</a:t>
            </a:r>
            <a:endParaRPr lang="en-GB" sz="1600" b="1" dirty="0">
              <a:solidFill>
                <a:schemeClr val="accent2"/>
              </a:solidFill>
              <a:latin typeface="Comic Sans MS" pitchFamily="66" charset="0"/>
              <a:cs typeface="Arial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GB" sz="1600" dirty="0" smtClean="0">
                <a:latin typeface="Comic Sans MS" pitchFamily="66" charset="0"/>
                <a:cs typeface="Arial" pitchFamily="34" charset="0"/>
              </a:rPr>
              <a:t>Effective </a:t>
            </a:r>
            <a:r>
              <a:rPr lang="en-GB" sz="1600" dirty="0">
                <a:latin typeface="Comic Sans MS" pitchFamily="66" charset="0"/>
                <a:cs typeface="Arial" pitchFamily="34" charset="0"/>
              </a:rPr>
              <a:t>gain is given by the formula:</a:t>
            </a:r>
          </a:p>
          <a:p>
            <a:pPr algn="just">
              <a:buFont typeface="Arial" charset="0"/>
              <a:buChar char="•"/>
            </a:pPr>
            <a:endParaRPr lang="en-GB" sz="1600" dirty="0" smtClean="0"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332724"/>
              </p:ext>
            </p:extLst>
          </p:nvPr>
        </p:nvGraphicFramePr>
        <p:xfrm>
          <a:off x="4238675" y="5137150"/>
          <a:ext cx="134143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zione" r:id="rId5" imgW="838080" imgH="266400" progId="Equation.3">
                  <p:embed/>
                </p:oleObj>
              </mc:Choice>
              <mc:Fallback>
                <p:oleObj name="Equazione" r:id="rId5" imgW="8380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75" y="5137150"/>
                        <a:ext cx="1341437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51520" y="5949280"/>
            <a:ext cx="87781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F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11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Sauli</a:t>
            </a:r>
            <a:r>
              <a:rPr lang="en-GB" sz="11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NIM A386 531</a:t>
            </a:r>
          </a:p>
          <a:p>
            <a:pPr algn="just">
              <a:lnSpc>
                <a:spcPct val="150000"/>
              </a:lnSpc>
            </a:pP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M.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Alfonsi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et al., The triple-Gem detector for the M1R1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muon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station at </a:t>
            </a:r>
            <a:r>
              <a:rPr lang="en-GB" sz="11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LHCb</a:t>
            </a:r>
            <a:r>
              <a:rPr lang="en-GB" sz="11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, N14-182, 2005 IEEE-NSS </a:t>
            </a:r>
            <a:endParaRPr lang="en-GB" sz="11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2555776" y="980728"/>
            <a:ext cx="4680520" cy="2801561"/>
            <a:chOff x="2555776" y="980728"/>
            <a:chExt cx="4680520" cy="2801561"/>
          </a:xfrm>
        </p:grpSpPr>
        <p:pic>
          <p:nvPicPr>
            <p:cNvPr id="10" name="Picture 3" descr="3GEMDetecto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980728"/>
              <a:ext cx="3816424" cy="2801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CasellaDiTesto 10"/>
            <p:cNvSpPr txBox="1"/>
            <p:nvPr/>
          </p:nvSpPr>
          <p:spPr>
            <a:xfrm>
              <a:off x="6300192" y="1268760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omic Sans MS" pitchFamily="66" charset="0"/>
                </a:rPr>
                <a:t>3mm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6300192" y="176352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omic Sans MS" pitchFamily="66" charset="0"/>
                </a:rPr>
                <a:t>1</a:t>
              </a:r>
              <a:r>
                <a:rPr lang="it-IT" dirty="0" smtClean="0">
                  <a:latin typeface="Comic Sans MS" pitchFamily="66" charset="0"/>
                </a:rPr>
                <a:t>mm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6300192" y="284364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omic Sans MS" pitchFamily="66" charset="0"/>
                </a:rPr>
                <a:t>1</a:t>
              </a:r>
              <a:r>
                <a:rPr lang="it-IT" dirty="0" smtClean="0">
                  <a:latin typeface="Comic Sans MS" pitchFamily="66" charset="0"/>
                </a:rPr>
                <a:t>mm</a:t>
              </a:r>
              <a:endParaRPr lang="en-US" dirty="0">
                <a:latin typeface="Comic Sans MS" pitchFamily="66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6300192" y="2339588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omic Sans MS" pitchFamily="66" charset="0"/>
                </a:rPr>
                <a:t>2mm</a:t>
              </a:r>
              <a:endParaRPr lang="en-US" dirty="0">
                <a:latin typeface="Comic Sans MS" pitchFamily="66" charset="0"/>
              </a:endParaRPr>
            </a:p>
          </p:txBody>
        </p:sp>
      </p:grp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152128" cy="293117"/>
          </a:xfrm>
        </p:spPr>
        <p:txBody>
          <a:bodyPr/>
          <a:lstStyle/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</p:spPr>
        <p:txBody>
          <a:bodyPr/>
          <a:lstStyle/>
          <a:p>
            <a:r>
              <a:rPr lang="en-US" dirty="0" smtClean="0"/>
              <a:t>Silvia </a:t>
            </a:r>
            <a:r>
              <a:rPr lang="en-US" dirty="0" err="1" smtClean="0"/>
              <a:t>Puddu</a:t>
            </a:r>
            <a:r>
              <a:rPr lang="en-US" dirty="0" smtClean="0"/>
              <a:t> - First ARDENT Workshop Vienna 2012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</p:spPr>
        <p:txBody>
          <a:bodyPr/>
          <a:lstStyle/>
          <a:p>
            <a:fld id="{37C63207-2D43-45D3-9551-5193983C01C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0" name="Title 32"/>
          <p:cNvSpPr>
            <a:spLocks noGrp="1"/>
          </p:cNvSpPr>
          <p:nvPr>
            <p:ph type="title"/>
          </p:nvPr>
        </p:nvSpPr>
        <p:spPr>
          <a:xfrm>
            <a:off x="662880" y="-13394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1830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4"/>
    </mc:Choice>
    <mc:Fallback xmlns="">
      <p:transition spd="slow" advTm="19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93117"/>
          </a:xfrm>
        </p:spPr>
        <p:txBody>
          <a:bodyPr/>
          <a:lstStyle/>
          <a:p>
            <a:r>
              <a:rPr lang="en-US" dirty="0" smtClean="0"/>
              <a:t>20/10/2012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C63207-2D43-45D3-9551-5193983C01C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12"/>
          <p:cNvSpPr txBox="1">
            <a:spLocks/>
          </p:cNvSpPr>
          <p:nvPr/>
        </p:nvSpPr>
        <p:spPr>
          <a:xfrm>
            <a:off x="0" y="-96348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213391" y="908720"/>
            <a:ext cx="8729383" cy="5349553"/>
            <a:chOff x="213391" y="908720"/>
            <a:chExt cx="8729383" cy="5349553"/>
          </a:xfrm>
        </p:grpSpPr>
        <p:pic>
          <p:nvPicPr>
            <p:cNvPr id="7" name="Immagin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91" y="908720"/>
              <a:ext cx="8729383" cy="5349553"/>
            </a:xfrm>
            <a:prstGeom prst="rect">
              <a:avLst/>
            </a:prstGeom>
          </p:spPr>
        </p:pic>
        <p:pic>
          <p:nvPicPr>
            <p:cNvPr id="8" name="Immagin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6190" y="908720"/>
              <a:ext cx="1224137" cy="933583"/>
            </a:xfrm>
            <a:prstGeom prst="rect">
              <a:avLst/>
            </a:prstGeom>
          </p:spPr>
        </p:pic>
      </p:grpSp>
      <p:sp>
        <p:nvSpPr>
          <p:cNvPr id="11" name="Title 32"/>
          <p:cNvSpPr>
            <a:spLocks noGrp="1"/>
          </p:cNvSpPr>
          <p:nvPr>
            <p:ph type="title"/>
          </p:nvPr>
        </p:nvSpPr>
        <p:spPr>
          <a:xfrm>
            <a:off x="446088" y="-12700"/>
            <a:ext cx="8229600" cy="777875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Results</a:t>
            </a:r>
            <a:r>
              <a:rPr lang="it-IT" sz="3200" dirty="0" smtClean="0"/>
              <a:t> @ </a:t>
            </a:r>
            <a:r>
              <a:rPr lang="it-IT" sz="3200" dirty="0" err="1" smtClean="0"/>
              <a:t>n_TOF</a:t>
            </a:r>
            <a:r>
              <a:rPr lang="it-IT" sz="3200" dirty="0" smtClean="0"/>
              <a:t>: </a:t>
            </a:r>
            <a:r>
              <a:rPr lang="it-IT" sz="3200" dirty="0" err="1" smtClean="0"/>
              <a:t>ieee</a:t>
            </a:r>
            <a:r>
              <a:rPr lang="it-IT" sz="3200" dirty="0" smtClean="0"/>
              <a:t> 2012</a:t>
            </a:r>
            <a:endParaRPr lang="it-IT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19"/>
    </mc:Choice>
    <mc:Fallback xmlns="">
      <p:transition spd="slow" advTm="46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How detect fast neutrons</a:t>
            </a:r>
            <a:endParaRPr lang="it-I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81075"/>
            <a:ext cx="6194425" cy="5000625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1600" dirty="0">
                <a:latin typeface="Comic Sans MS" pitchFamily="66" charset="0"/>
              </a:rPr>
              <a:t>Neutron converter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60 </a:t>
            </a:r>
            <a:r>
              <a:rPr lang="en-GB" sz="1600" b="1" dirty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m PE + 40 </a:t>
            </a:r>
            <a:r>
              <a:rPr lang="en-GB" sz="1600" b="1" dirty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m Al</a:t>
            </a:r>
          </a:p>
          <a:p>
            <a:r>
              <a:rPr lang="en-GB" sz="1600" dirty="0" smtClean="0">
                <a:latin typeface="Comic Sans MS" pitchFamily="66" charset="0"/>
              </a:rPr>
              <a:t>Gas mixture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</a:rPr>
              <a:t>Ar-CO</a:t>
            </a:r>
            <a:r>
              <a:rPr lang="en-GB" sz="1600" b="1" baseline="-25000" dirty="0" smtClean="0">
                <a:solidFill>
                  <a:schemeClr val="accent2"/>
                </a:solidFill>
                <a:latin typeface="Comic Sans MS" pitchFamily="66" charset="0"/>
              </a:rPr>
              <a:t>2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</a:rPr>
              <a:t>70%-30%</a:t>
            </a:r>
            <a:r>
              <a:rPr lang="en-GB" sz="1600" dirty="0" smtClean="0">
                <a:latin typeface="Comic Sans MS" pitchFamily="66" charset="0"/>
              </a:rPr>
              <a:t> </a:t>
            </a:r>
          </a:p>
          <a:p>
            <a:r>
              <a:rPr lang="en-GB" sz="1600" dirty="0">
                <a:latin typeface="Comic Sans MS" pitchFamily="66" charset="0"/>
              </a:rPr>
              <a:t>M</a:t>
            </a:r>
            <a:r>
              <a:rPr lang="en-GB" sz="1600" dirty="0" smtClean="0">
                <a:latin typeface="Comic Sans MS" pitchFamily="66" charset="0"/>
              </a:rPr>
              <a:t>easurements near to the beam dump</a:t>
            </a:r>
          </a:p>
          <a:p>
            <a:r>
              <a:rPr lang="en-GB" sz="1600" dirty="0" smtClean="0">
                <a:latin typeface="Comic Sans MS" pitchFamily="66" charset="0"/>
              </a:rPr>
              <a:t>Low </a:t>
            </a:r>
            <a:r>
              <a:rPr lang="en-GB" sz="1600" dirty="0" smtClean="0">
                <a:latin typeface="Symbol" pitchFamily="18" charset="2"/>
              </a:rPr>
              <a:t>g</a:t>
            </a:r>
            <a:r>
              <a:rPr lang="en-GB" sz="1600" dirty="0" smtClean="0">
                <a:latin typeface="Comic Sans MS" pitchFamily="66" charset="0"/>
              </a:rPr>
              <a:t> </a:t>
            </a:r>
            <a:r>
              <a:rPr lang="en-GB" sz="1600" dirty="0">
                <a:latin typeface="Comic Sans MS" pitchFamily="66" charset="0"/>
              </a:rPr>
              <a:t>sensitivity: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HV at 870V </a:t>
            </a:r>
            <a:r>
              <a:rPr lang="en-GB" sz="1600" dirty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GB" sz="1600" dirty="0" smtClean="0">
                <a:latin typeface="Comic Sans MS" pitchFamily="66" charset="0"/>
                <a:sym typeface="Wingdings" pitchFamily="2" charset="2"/>
              </a:rPr>
              <a:t>gain</a:t>
            </a:r>
            <a:r>
              <a:rPr lang="en-GB" sz="1600" dirty="0">
                <a:latin typeface="Comic Sans MS" pitchFamily="66" charset="0"/>
              </a:rPr>
              <a:t> ~ </a:t>
            </a:r>
            <a:r>
              <a:rPr lang="en-GB" sz="1600" dirty="0" smtClean="0">
                <a:latin typeface="Comic Sans MS" pitchFamily="66" charset="0"/>
                <a:sym typeface="Wingdings" pitchFamily="2" charset="2"/>
              </a:rPr>
              <a:t>300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-104254"/>
            <a:ext cx="8568952" cy="65293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200" b="1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16"/>
          <a:stretch/>
        </p:blipFill>
        <p:spPr>
          <a:xfrm>
            <a:off x="6588224" y="980728"/>
            <a:ext cx="2134239" cy="2344363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541109" y="4397569"/>
            <a:ext cx="216024" cy="439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Picture 4" descr="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4316413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5120258" y="3609020"/>
            <a:ext cx="40237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</a:rPr>
              <a:t>Neutrons </a:t>
            </a:r>
            <a:r>
              <a:rPr lang="en-GB" sz="1600" dirty="0">
                <a:latin typeface="Comic Sans MS" pitchFamily="66" charset="0"/>
              </a:rPr>
              <a:t>interact with</a:t>
            </a:r>
            <a:r>
              <a:rPr lang="en-GB" sz="1600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CH</a:t>
            </a:r>
            <a:r>
              <a:rPr lang="en-GB" sz="1600" b="1" baseline="-25000" dirty="0">
                <a:solidFill>
                  <a:schemeClr val="accent2"/>
                </a:solidFill>
                <a:latin typeface="Comic Sans MS" pitchFamily="66" charset="0"/>
              </a:rPr>
              <a:t>2</a:t>
            </a:r>
            <a:r>
              <a:rPr lang="en-GB" sz="1600" dirty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en-GB" sz="1600" dirty="0">
                <a:latin typeface="Comic Sans MS" pitchFamily="66" charset="0"/>
              </a:rPr>
              <a:t>and, due to elastic scattering processes</a:t>
            </a:r>
            <a:r>
              <a:rPr lang="en-GB" sz="1600" dirty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protons</a:t>
            </a:r>
            <a:r>
              <a:rPr lang="en-GB" sz="1600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GB" sz="1600" dirty="0">
                <a:latin typeface="Comic Sans MS" pitchFamily="66" charset="0"/>
              </a:rPr>
              <a:t>are emitted and enter in the gas volume generating a detectable signal</a:t>
            </a:r>
            <a:r>
              <a:rPr lang="en-GB" sz="1600" dirty="0" smtClean="0">
                <a:solidFill>
                  <a:srgbClr val="000066"/>
                </a:solidFill>
                <a:latin typeface="Comic Sans MS" pitchFamily="66" charset="0"/>
              </a:rPr>
              <a:t>.</a:t>
            </a:r>
          </a:p>
          <a:p>
            <a:endParaRPr lang="en-GB" sz="1600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GB" sz="1600" dirty="0" smtClean="0">
                <a:latin typeface="Comic Sans MS" pitchFamily="66" charset="0"/>
              </a:rPr>
              <a:t>Aluminium </a:t>
            </a:r>
            <a:r>
              <a:rPr lang="en-GB" sz="1600" dirty="0">
                <a:latin typeface="Comic Sans MS" pitchFamily="66" charset="0"/>
              </a:rPr>
              <a:t>thickness ensures </a:t>
            </a:r>
            <a:r>
              <a:rPr lang="en-GB" sz="1600" b="1" dirty="0">
                <a:solidFill>
                  <a:schemeClr val="accent2"/>
                </a:solidFill>
                <a:latin typeface="Comic Sans MS" pitchFamily="66" charset="0"/>
              </a:rPr>
              <a:t>the directional </a:t>
            </a:r>
            <a:r>
              <a:rPr lang="en-GB" sz="1600" b="1" dirty="0" smtClean="0">
                <a:solidFill>
                  <a:schemeClr val="accent2"/>
                </a:solidFill>
                <a:latin typeface="Comic Sans MS" pitchFamily="66" charset="0"/>
              </a:rPr>
              <a:t>capability</a:t>
            </a:r>
            <a:r>
              <a:rPr lang="en-GB" sz="1600" dirty="0" smtClean="0">
                <a:latin typeface="Comic Sans MS" pitchFamily="66" charset="0"/>
              </a:rPr>
              <a:t>, stopping </a:t>
            </a:r>
            <a:r>
              <a:rPr lang="en-GB" sz="1600" dirty="0">
                <a:latin typeface="Comic Sans MS" pitchFamily="66" charset="0"/>
              </a:rPr>
              <a:t>protons that are emitted at a too wide angle</a:t>
            </a:r>
            <a:r>
              <a:rPr lang="en-GB" sz="1600" dirty="0" smtClean="0">
                <a:latin typeface="Comic Sans MS" pitchFamily="66" charset="0"/>
              </a:rPr>
              <a:t>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018456" cy="293117"/>
          </a:xfrm>
        </p:spPr>
        <p:txBody>
          <a:bodyPr/>
          <a:lstStyle/>
          <a:p>
            <a:r>
              <a:rPr lang="en-US" smtClean="0"/>
              <a:t>20/10/2012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875" y="6525344"/>
            <a:ext cx="4320381" cy="293117"/>
          </a:xfrm>
        </p:spPr>
        <p:txBody>
          <a:bodyPr/>
          <a:lstStyle/>
          <a:p>
            <a:r>
              <a:rPr lang="en-US" smtClean="0"/>
              <a:t>Silvia Puddu - First ARDENT Workshop Vienna 2012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40" y="6525344"/>
            <a:ext cx="504056" cy="293117"/>
          </a:xfrm>
        </p:spPr>
        <p:txBody>
          <a:bodyPr/>
          <a:lstStyle/>
          <a:p>
            <a:fld id="{37C63207-2D43-45D3-9551-5193983C01C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CasellaDiTesto 1"/>
          <p:cNvSpPr txBox="1"/>
          <p:nvPr/>
        </p:nvSpPr>
        <p:spPr>
          <a:xfrm>
            <a:off x="7020272" y="144471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FF00"/>
                </a:solidFill>
                <a:latin typeface="Comic Sans MS" pitchFamily="66" charset="0"/>
              </a:rPr>
              <a:t>200 m</a:t>
            </a:r>
            <a:endParaRPr lang="en-US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5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102"/>
    </mc:Choice>
    <mc:Fallback xmlns="">
      <p:transition spd="slow" advTm="8910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4|32.9|5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10543</TotalTime>
  <Words>925</Words>
  <Application>Microsoft Office PowerPoint</Application>
  <PresentationFormat>Presentazione su schermo (4:3)</PresentationFormat>
  <Paragraphs>171</Paragraphs>
  <Slides>14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6" baseType="lpstr">
      <vt:lpstr>Office Theme</vt:lpstr>
      <vt:lpstr>Equazione</vt:lpstr>
      <vt:lpstr>Presentazione standard di PowerPoint</vt:lpstr>
      <vt:lpstr>Nice to meet you </vt:lpstr>
      <vt:lpstr>ESR 3</vt:lpstr>
      <vt:lpstr>ESR 3</vt:lpstr>
      <vt:lpstr>Results @ n_TOF: ieee 2012</vt:lpstr>
      <vt:lpstr>Results @ n_TOF: ieee 2012</vt:lpstr>
      <vt:lpstr>Results @ n_TOF: ieee 2012</vt:lpstr>
      <vt:lpstr>Results @ n_TOF: ieee 2012</vt:lpstr>
      <vt:lpstr>How detect fast neutrons</vt:lpstr>
      <vt:lpstr>Low Sensitivity to Photons</vt:lpstr>
      <vt:lpstr>Results @ n_TOF: ieee 2012</vt:lpstr>
      <vt:lpstr>Results @ n_TOF: ieee 2012</vt:lpstr>
      <vt:lpstr>Results @ n_TOF: ieee 2012</vt:lpstr>
      <vt:lpstr>TANKS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cseverin</dc:creator>
  <cp:lastModifiedBy>inksly</cp:lastModifiedBy>
  <cp:revision>202</cp:revision>
  <dcterms:created xsi:type="dcterms:W3CDTF">2012-10-08T15:44:53Z</dcterms:created>
  <dcterms:modified xsi:type="dcterms:W3CDTF">2012-11-20T07:43:06Z</dcterms:modified>
</cp:coreProperties>
</file>