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12" autoAdjust="0"/>
  </p:normalViewPr>
  <p:slideViewPr>
    <p:cSldViewPr>
      <p:cViewPr>
        <p:scale>
          <a:sx n="80" d="100"/>
          <a:sy n="80" d="100"/>
        </p:scale>
        <p:origin x="-744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4621601-F2BA-4BEC-B5AE-9F8FFD858D30}" type="datetimeFigureOut">
              <a:rPr lang="en-CA" smtClean="0"/>
              <a:pPr/>
              <a:t>19/11/2012</a:t>
            </a:fld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EDDBF-EC18-4168-802B-D666650F5C8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4621601-F2BA-4BEC-B5AE-9F8FFD858D30}" type="datetimeFigureOut">
              <a:rPr lang="en-CA" smtClean="0"/>
              <a:pPr/>
              <a:t>19/11/2012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EDDBF-EC18-4168-802B-D666650F5C8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4621601-F2BA-4BEC-B5AE-9F8FFD858D30}" type="datetimeFigureOut">
              <a:rPr lang="en-CA" smtClean="0"/>
              <a:pPr/>
              <a:t>19/11/2012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EDDBF-EC18-4168-802B-D666650F5C8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4621601-F2BA-4BEC-B5AE-9F8FFD858D30}" type="datetimeFigureOut">
              <a:rPr lang="en-CA" smtClean="0"/>
              <a:pPr/>
              <a:t>19/11/2012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EDDBF-EC18-4168-802B-D666650F5C8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4621601-F2BA-4BEC-B5AE-9F8FFD858D30}" type="datetimeFigureOut">
              <a:rPr lang="en-CA" smtClean="0"/>
              <a:pPr/>
              <a:t>19/11/2012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EDDBF-EC18-4168-802B-D666650F5C8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4621601-F2BA-4BEC-B5AE-9F8FFD858D30}" type="datetimeFigureOut">
              <a:rPr lang="en-CA" smtClean="0"/>
              <a:pPr/>
              <a:t>19/11/2012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EDDBF-EC18-4168-802B-D666650F5C8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4621601-F2BA-4BEC-B5AE-9F8FFD858D30}" type="datetimeFigureOut">
              <a:rPr lang="en-CA" smtClean="0"/>
              <a:pPr/>
              <a:t>19/11/2012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EDDBF-EC18-4168-802B-D666650F5C8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4621601-F2BA-4BEC-B5AE-9F8FFD858D30}" type="datetimeFigureOut">
              <a:rPr lang="en-CA" smtClean="0"/>
              <a:pPr/>
              <a:t>19/11/2012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EDDBF-EC18-4168-802B-D666650F5C8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4621601-F2BA-4BEC-B5AE-9F8FFD858D30}" type="datetimeFigureOut">
              <a:rPr lang="en-CA" smtClean="0"/>
              <a:pPr/>
              <a:t>19/11/2012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EDDBF-EC18-4168-802B-D666650F5C8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4621601-F2BA-4BEC-B5AE-9F8FFD858D30}" type="datetimeFigureOut">
              <a:rPr lang="en-CA" smtClean="0"/>
              <a:pPr/>
              <a:t>19/11/2012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EDDBF-EC18-4168-802B-D666650F5C8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4621601-F2BA-4BEC-B5AE-9F8FFD858D30}" type="datetimeFigureOut">
              <a:rPr lang="en-CA" smtClean="0"/>
              <a:pPr/>
              <a:t>19/11/2012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EDDBF-EC18-4168-802B-D666650F5C8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C0EDDBF-EC18-4168-802B-D666650F5C8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3" name="Picture 2" descr="D:\Downloads\ARDENT_Logo-05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24800" y="6028509"/>
            <a:ext cx="1219200" cy="829491"/>
          </a:xfrm>
          <a:prstGeom prst="rect">
            <a:avLst/>
          </a:prstGeom>
          <a:noFill/>
        </p:spPr>
      </p:pic>
      <p:pic>
        <p:nvPicPr>
          <p:cNvPr id="14" name="Picture 3" descr="D:\Downloads\ait_logo_ohne_claim_c1_rgb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43000" y="6172200"/>
            <a:ext cx="2319528" cy="565483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 userDrawn="1"/>
        </p:nvSpPr>
        <p:spPr>
          <a:xfrm>
            <a:off x="3886200" y="6400800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dirty="0" smtClean="0"/>
              <a:t>1</a:t>
            </a:r>
            <a:r>
              <a:rPr lang="en-CA" sz="1200" baseline="30000" dirty="0" smtClean="0"/>
              <a:t>st  </a:t>
            </a:r>
            <a:r>
              <a:rPr lang="en-US" sz="1200" dirty="0" smtClean="0"/>
              <a:t>Annual ARDENT Workshop</a:t>
            </a:r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981200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ERS-6 </a:t>
            </a: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sz="3600" b="1" dirty="0" smtClean="0"/>
              <a:t>at  Austrian </a:t>
            </a:r>
            <a:r>
              <a:rPr lang="en-CA" sz="3600" b="1" dirty="0"/>
              <a:t>Institute of Technology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10000"/>
            <a:ext cx="7406640" cy="1752600"/>
          </a:xfrm>
        </p:spPr>
        <p:txBody>
          <a:bodyPr>
            <a:normAutofit/>
          </a:bodyPr>
          <a:lstStyle/>
          <a:p>
            <a:pPr algn="r"/>
            <a:endParaRPr lang="en-US" dirty="0" smtClean="0"/>
          </a:p>
          <a:p>
            <a:r>
              <a:rPr lang="en-US" sz="30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Andrej </a:t>
            </a:r>
            <a:r>
              <a:rPr lang="en-US" sz="3000" b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Sipaj</a:t>
            </a:r>
            <a:r>
              <a:rPr lang="en-US" sz="30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  <a:p>
            <a:r>
              <a:rPr lang="en-US" sz="2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20/11/2012 </a:t>
            </a:r>
            <a:r>
              <a:rPr lang="en-US" sz="3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dirty="0" smtClean="0"/>
              <a:t>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838200"/>
            <a:ext cx="134829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900" dirty="0" smtClean="0"/>
              <a:t>Resume</a:t>
            </a:r>
            <a:endParaRPr lang="en-CA" sz="3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2" indent="-283464">
              <a:spcBef>
                <a:spcPts val="600"/>
              </a:spcBef>
              <a:buClr>
                <a:schemeClr val="accent1"/>
              </a:buClr>
              <a:buSzPct val="80000"/>
              <a:buNone/>
            </a:pPr>
            <a:r>
              <a:rPr lang="en-US" sz="2800" u="sng" dirty="0" smtClean="0"/>
              <a:t>University of Ontario Institute of Technology</a:t>
            </a:r>
          </a:p>
          <a:p>
            <a:pPr marL="365760" lvl="2" indent="-283464">
              <a:spcBef>
                <a:spcPts val="600"/>
              </a:spcBef>
              <a:buClr>
                <a:schemeClr val="accent1"/>
              </a:buClr>
              <a:buSzPct val="80000"/>
              <a:buNone/>
            </a:pPr>
            <a:endParaRPr lang="en-US" sz="2800" dirty="0" smtClean="0"/>
          </a:p>
          <a:p>
            <a:pPr marL="365760" lvl="2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800" dirty="0" smtClean="0"/>
              <a:t>Bachelor of Engineering (2007-2011)</a:t>
            </a:r>
          </a:p>
          <a:p>
            <a:pPr lvl="2"/>
            <a:r>
              <a:rPr lang="en-US" dirty="0" smtClean="0"/>
              <a:t>Mechanical Engineering (Energy option)</a:t>
            </a:r>
          </a:p>
          <a:p>
            <a:pPr lvl="2">
              <a:buNone/>
            </a:pPr>
            <a:endParaRPr lang="en-CA" dirty="0" smtClean="0"/>
          </a:p>
          <a:p>
            <a:pPr marL="365760" lvl="2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CA" sz="2800" dirty="0"/>
              <a:t>Master of Applied </a:t>
            </a:r>
            <a:r>
              <a:rPr lang="en-CA" sz="2800" dirty="0" smtClean="0"/>
              <a:t>Science </a:t>
            </a:r>
            <a:r>
              <a:rPr lang="en-US" sz="2800" dirty="0" smtClean="0"/>
              <a:t>(2011-2012)</a:t>
            </a:r>
            <a:endParaRPr lang="en-CA" sz="2800" dirty="0"/>
          </a:p>
          <a:p>
            <a:pPr lvl="2"/>
            <a:r>
              <a:rPr lang="en-US" dirty="0" smtClean="0"/>
              <a:t>Nuclear Engineering (Radiation science)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900" dirty="0" smtClean="0"/>
              <a:t>Previous Work </a:t>
            </a:r>
            <a:r>
              <a:rPr lang="en-US" sz="2400" dirty="0" smtClean="0"/>
              <a:t>(1/2)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>
              <a:buNone/>
            </a:pPr>
            <a:r>
              <a:rPr lang="en-CA" sz="2800" dirty="0" smtClean="0"/>
              <a:t>Simulation</a:t>
            </a:r>
            <a:r>
              <a:rPr lang="en-CA" sz="2800" dirty="0"/>
              <a:t>, </a:t>
            </a:r>
            <a:r>
              <a:rPr lang="en-CA" sz="2800" dirty="0" smtClean="0"/>
              <a:t>design </a:t>
            </a:r>
            <a:r>
              <a:rPr lang="en-CA" sz="2800" dirty="0"/>
              <a:t>and </a:t>
            </a:r>
            <a:r>
              <a:rPr lang="en-CA" sz="2800" dirty="0" smtClean="0"/>
              <a:t>construction </a:t>
            </a:r>
            <a:r>
              <a:rPr lang="en-CA" sz="2800" dirty="0"/>
              <a:t>of </a:t>
            </a:r>
            <a:r>
              <a:rPr lang="en-CA" sz="2800" dirty="0" smtClean="0"/>
              <a:t>a gas electron multiplier </a:t>
            </a:r>
            <a:r>
              <a:rPr lang="en-CA" sz="2800" dirty="0"/>
              <a:t>for </a:t>
            </a:r>
            <a:r>
              <a:rPr lang="en-CA" sz="2800" dirty="0" smtClean="0"/>
              <a:t>particle tracking</a:t>
            </a:r>
          </a:p>
          <a:p>
            <a:pPr lvl="2"/>
            <a:r>
              <a:rPr lang="en-US" dirty="0" smtClean="0"/>
              <a:t>Detector for the energy deposition (</a:t>
            </a:r>
            <a:r>
              <a:rPr lang="en-CA" dirty="0"/>
              <a:t>stopping </a:t>
            </a:r>
            <a:r>
              <a:rPr lang="en-CA" dirty="0" smtClean="0"/>
              <a:t>power) measurements of an alpha particle</a:t>
            </a:r>
          </a:p>
          <a:p>
            <a:pPr lvl="2"/>
            <a:r>
              <a:rPr lang="en-US" dirty="0" smtClean="0"/>
              <a:t>Single GEM detector with a segmented collection plate</a:t>
            </a:r>
          </a:p>
          <a:p>
            <a:pPr lvl="3"/>
            <a:r>
              <a:rPr lang="en-US" dirty="0" smtClean="0"/>
              <a:t>10 segments, each 4.8 mm wide</a:t>
            </a:r>
          </a:p>
          <a:p>
            <a:pPr lvl="2"/>
            <a:r>
              <a:rPr lang="en-US" dirty="0" smtClean="0"/>
              <a:t>Simulation of the GEM gain under different electric field strengths (drift, GEM and induction region) by the Garfield++ toolkit</a:t>
            </a:r>
            <a:endParaRPr lang="en-CA" dirty="0" smtClean="0"/>
          </a:p>
          <a:p>
            <a:pPr lvl="2"/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900" dirty="0" smtClean="0"/>
              <a:t>Previous Work </a:t>
            </a:r>
            <a:r>
              <a:rPr lang="en-US" sz="2400" dirty="0" smtClean="0"/>
              <a:t>(2/2)</a:t>
            </a:r>
            <a:endParaRPr lang="en-CA" sz="2400" dirty="0"/>
          </a:p>
        </p:txBody>
      </p:sp>
      <p:pic>
        <p:nvPicPr>
          <p:cNvPr id="5" name="Content Placeholder 4" descr="F:\DCIM\101ANDRJ\DSC_5956.JPG"/>
          <p:cNvPicPr>
            <a:picLocks noGrp="1"/>
          </p:cNvPicPr>
          <p:nvPr>
            <p:ph idx="1"/>
          </p:nvPr>
        </p:nvPicPr>
        <p:blipFill>
          <a:blip r:embed="rId2" cstate="print"/>
          <a:srcRect l="19007"/>
          <a:stretch>
            <a:fillRect/>
          </a:stretch>
        </p:blipFill>
        <p:spPr bwMode="auto">
          <a:xfrm rot="10800000">
            <a:off x="3505200" y="4267200"/>
            <a:ext cx="2362200" cy="2133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600200"/>
            <a:ext cx="3733800" cy="25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29200" y="1143000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</a:t>
            </a:r>
            <a:r>
              <a:rPr lang="en-US" dirty="0" smtClean="0"/>
              <a:t> Schema of the GEM detector</a:t>
            </a:r>
          </a:p>
        </p:txBody>
      </p:sp>
      <p:sp>
        <p:nvSpPr>
          <p:cNvPr id="7" name="Rectangle 6"/>
          <p:cNvSpPr/>
          <p:nvPr/>
        </p:nvSpPr>
        <p:spPr>
          <a:xfrm>
            <a:off x="1524000" y="1676400"/>
            <a:ext cx="3429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The green box represents the voltage divider, red the sensitive volume, yellow the collimator, blue the collection plate switch and black the main board with pre‐amplifier</a:t>
            </a:r>
            <a:endParaRPr lang="en-CA" sz="2000" dirty="0"/>
          </a:p>
        </p:txBody>
      </p:sp>
      <p:sp>
        <p:nvSpPr>
          <p:cNvPr id="8" name="Rectangle 7"/>
          <p:cNvSpPr/>
          <p:nvPr/>
        </p:nvSpPr>
        <p:spPr>
          <a:xfrm>
            <a:off x="3733800" y="3810000"/>
            <a:ext cx="2051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Detector prototype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900" dirty="0" smtClean="0"/>
              <a:t>Early Stage Researcher </a:t>
            </a:r>
            <a:r>
              <a:rPr lang="en-CA" sz="3900" dirty="0" smtClean="0"/>
              <a:t>6</a:t>
            </a:r>
            <a:endParaRPr lang="en-CA" sz="3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000" dirty="0" smtClean="0"/>
              <a:t>ESR position for the evaluation of advanced</a:t>
            </a:r>
          </a:p>
          <a:p>
            <a:pPr>
              <a:buNone/>
            </a:pPr>
            <a:r>
              <a:rPr lang="en-US" sz="3000" dirty="0" smtClean="0"/>
              <a:t>   detectors for in-vivo </a:t>
            </a:r>
            <a:r>
              <a:rPr lang="en-US" sz="3000" dirty="0" err="1" smtClean="0"/>
              <a:t>dosimetry</a:t>
            </a:r>
            <a:r>
              <a:rPr lang="en-US" sz="3000" dirty="0" smtClean="0"/>
              <a:t> in an animal </a:t>
            </a:r>
            <a:r>
              <a:rPr lang="en-CA" sz="3000" dirty="0" smtClean="0"/>
              <a:t>phantom </a:t>
            </a:r>
            <a:r>
              <a:rPr lang="en-US" sz="3000" dirty="0" smtClean="0"/>
              <a:t>in order to provide a dose validation system for clinical treatment planning systems in radiation therapy</a:t>
            </a:r>
            <a:endParaRPr lang="en-CA" sz="3000" dirty="0" smtClean="0"/>
          </a:p>
          <a:p>
            <a:pPr lvl="2"/>
            <a:r>
              <a:rPr lang="en-CA" dirty="0" smtClean="0"/>
              <a:t>AIT Vienna and </a:t>
            </a:r>
            <a:r>
              <a:rPr lang="en-CA" dirty="0" err="1" smtClean="0"/>
              <a:t>Seibersdorf</a:t>
            </a:r>
            <a:endParaRPr lang="en-CA" dirty="0" smtClean="0"/>
          </a:p>
          <a:p>
            <a:pPr lvl="2"/>
            <a:r>
              <a:rPr lang="en-CA" dirty="0" smtClean="0"/>
              <a:t>Dr. Sofia </a:t>
            </a:r>
            <a:r>
              <a:rPr lang="en-CA" dirty="0" err="1" smtClean="0"/>
              <a:t>Rollet</a:t>
            </a:r>
            <a:r>
              <a:rPr lang="en-CA" dirty="0" smtClean="0"/>
              <a:t> (supervisor) </a:t>
            </a:r>
          </a:p>
          <a:p>
            <a:pPr lvl="1">
              <a:buNone/>
            </a:pPr>
            <a:endParaRPr lang="en-CA" dirty="0" smtClean="0"/>
          </a:p>
          <a:p>
            <a:pPr lvl="1">
              <a:buNone/>
            </a:pPr>
            <a:r>
              <a:rPr lang="en-US" dirty="0" smtClean="0"/>
              <a:t>Project can be divided into 3 phases</a:t>
            </a:r>
          </a:p>
          <a:p>
            <a:pPr lvl="2"/>
            <a:r>
              <a:rPr lang="en-US" dirty="0" smtClean="0"/>
              <a:t>Detector selection and animal </a:t>
            </a:r>
            <a:r>
              <a:rPr lang="en-CA" dirty="0" smtClean="0"/>
              <a:t>phantom  </a:t>
            </a:r>
            <a:r>
              <a:rPr lang="en-US" dirty="0" smtClean="0"/>
              <a:t>development</a:t>
            </a:r>
          </a:p>
          <a:p>
            <a:pPr lvl="2"/>
            <a:r>
              <a:rPr lang="en-US" dirty="0" smtClean="0"/>
              <a:t>Animal </a:t>
            </a:r>
            <a:r>
              <a:rPr lang="en-CA" dirty="0" smtClean="0"/>
              <a:t>phantom </a:t>
            </a:r>
            <a:r>
              <a:rPr lang="en-US" dirty="0" smtClean="0"/>
              <a:t>irradiation and computer simulation</a:t>
            </a:r>
          </a:p>
          <a:p>
            <a:pPr lvl="2"/>
            <a:r>
              <a:rPr lang="en-US" dirty="0" smtClean="0"/>
              <a:t>Healthy animal irradiation and treatment simulation</a:t>
            </a:r>
          </a:p>
          <a:p>
            <a:pPr lvl="2"/>
            <a:endParaRPr lang="en-US" dirty="0" smtClean="0"/>
          </a:p>
          <a:p>
            <a:pPr lvl="1"/>
            <a:endParaRPr lang="en-CA" dirty="0" smtClean="0"/>
          </a:p>
          <a:p>
            <a:pPr lvl="2">
              <a:buNone/>
            </a:pPr>
            <a:endParaRPr lang="en-CA" dirty="0"/>
          </a:p>
          <a:p>
            <a:pPr lvl="2"/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Detector </a:t>
            </a:r>
            <a:r>
              <a:rPr lang="en-US" dirty="0" smtClean="0"/>
              <a:t>Selection </a:t>
            </a:r>
            <a:r>
              <a:rPr lang="en-US" dirty="0"/>
              <a:t>and </a:t>
            </a:r>
            <a:r>
              <a:rPr lang="en-US" dirty="0" smtClean="0"/>
              <a:t>Animal </a:t>
            </a:r>
            <a:r>
              <a:rPr lang="en-CA" dirty="0" smtClean="0"/>
              <a:t>Phantom </a:t>
            </a:r>
            <a:r>
              <a:rPr lang="en-US" dirty="0" smtClean="0"/>
              <a:t>Development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Main criteria:</a:t>
            </a:r>
          </a:p>
          <a:p>
            <a:pPr lvl="2"/>
            <a:r>
              <a:rPr lang="en-US" dirty="0" smtClean="0"/>
              <a:t>Size</a:t>
            </a:r>
          </a:p>
          <a:p>
            <a:pPr lvl="2"/>
            <a:r>
              <a:rPr lang="en-US" dirty="0" smtClean="0"/>
              <a:t>Sensitivity</a:t>
            </a:r>
          </a:p>
          <a:p>
            <a:pPr lvl="2"/>
            <a:r>
              <a:rPr lang="en-US" dirty="0" smtClean="0"/>
              <a:t>Simplicity ( to avoid </a:t>
            </a:r>
            <a:r>
              <a:rPr lang="en-CA" dirty="0" smtClean="0"/>
              <a:t>substantial perturbation)</a:t>
            </a:r>
          </a:p>
          <a:p>
            <a:endParaRPr lang="en-CA" dirty="0" smtClean="0"/>
          </a:p>
          <a:p>
            <a:pPr>
              <a:buNone/>
            </a:pPr>
            <a:r>
              <a:rPr lang="en-US" dirty="0" smtClean="0"/>
              <a:t>Some possibilities:</a:t>
            </a:r>
          </a:p>
          <a:p>
            <a:pPr lvl="2"/>
            <a:r>
              <a:rPr lang="en-US" dirty="0" smtClean="0"/>
              <a:t>Silicon or diamond detectors (neutron)</a:t>
            </a:r>
          </a:p>
          <a:p>
            <a:pPr lvl="2"/>
            <a:r>
              <a:rPr lang="en-CA" dirty="0" smtClean="0"/>
              <a:t>TLDs </a:t>
            </a:r>
            <a:r>
              <a:rPr lang="en-CA" dirty="0"/>
              <a:t>or </a:t>
            </a:r>
            <a:r>
              <a:rPr lang="en-CA" dirty="0" smtClean="0"/>
              <a:t>OSLs (neutron and gamma)</a:t>
            </a:r>
            <a:endParaRPr lang="en-US" dirty="0" smtClean="0"/>
          </a:p>
          <a:p>
            <a:pPr lvl="2"/>
            <a:r>
              <a:rPr lang="en-CA" dirty="0" smtClean="0"/>
              <a:t>Miniature </a:t>
            </a:r>
            <a:r>
              <a:rPr lang="en-CA" dirty="0"/>
              <a:t>active </a:t>
            </a:r>
            <a:r>
              <a:rPr lang="en-CA" dirty="0" smtClean="0"/>
              <a:t>detectors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Animal </a:t>
            </a:r>
            <a:r>
              <a:rPr lang="en-CA" dirty="0" smtClean="0"/>
              <a:t>Phantom </a:t>
            </a:r>
            <a:r>
              <a:rPr lang="en-US" dirty="0" smtClean="0"/>
              <a:t>Irradiation </a:t>
            </a:r>
            <a:r>
              <a:rPr lang="en-US" dirty="0"/>
              <a:t>and C</a:t>
            </a:r>
            <a:r>
              <a:rPr lang="en-US" dirty="0" smtClean="0"/>
              <a:t>omputer Simulation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49808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Detectors will be placed inside the animal </a:t>
            </a:r>
            <a:r>
              <a:rPr lang="en-CA" dirty="0" smtClean="0"/>
              <a:t>phantom</a:t>
            </a:r>
            <a:endParaRPr lang="en-US" dirty="0" smtClean="0"/>
          </a:p>
          <a:p>
            <a:pPr lvl="1"/>
            <a:r>
              <a:rPr lang="en-US" dirty="0" smtClean="0"/>
              <a:t>Precise location obtained by </a:t>
            </a:r>
            <a:r>
              <a:rPr lang="en-US" dirty="0" err="1" smtClean="0"/>
              <a:t>microMR</a:t>
            </a:r>
            <a:r>
              <a:rPr lang="en-US" dirty="0" smtClean="0"/>
              <a:t> and </a:t>
            </a:r>
            <a:r>
              <a:rPr lang="en-US" dirty="0" err="1" smtClean="0"/>
              <a:t>microPET</a:t>
            </a:r>
            <a:endParaRPr lang="en-US" dirty="0" smtClean="0"/>
          </a:p>
          <a:p>
            <a:pPr lvl="1"/>
            <a:r>
              <a:rPr lang="en-US" dirty="0" smtClean="0"/>
              <a:t>Undergo irradiation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Simulation of the animal </a:t>
            </a:r>
            <a:r>
              <a:rPr lang="en-CA" dirty="0" smtClean="0"/>
              <a:t>phantom </a:t>
            </a:r>
            <a:r>
              <a:rPr lang="en-US" dirty="0" smtClean="0"/>
              <a:t>with detector </a:t>
            </a:r>
          </a:p>
          <a:p>
            <a:pPr lvl="1"/>
            <a:r>
              <a:rPr lang="en-US" dirty="0" smtClean="0"/>
              <a:t>Geometry construction based on </a:t>
            </a:r>
            <a:r>
              <a:rPr lang="en-US" dirty="0" err="1" smtClean="0"/>
              <a:t>microMR</a:t>
            </a:r>
            <a:r>
              <a:rPr lang="en-US" dirty="0" smtClean="0"/>
              <a:t> and </a:t>
            </a:r>
            <a:r>
              <a:rPr lang="en-US" dirty="0" err="1" smtClean="0"/>
              <a:t>microPET</a:t>
            </a:r>
            <a:endParaRPr lang="en-US" dirty="0" smtClean="0"/>
          </a:p>
          <a:p>
            <a:pPr lvl="1"/>
            <a:r>
              <a:rPr lang="en-US" dirty="0" smtClean="0"/>
              <a:t>Simulate the same irradiation</a:t>
            </a:r>
          </a:p>
          <a:p>
            <a:pPr lvl="1"/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omparison and adjustment of  the results will be conducted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Animal </a:t>
            </a:r>
            <a:r>
              <a:rPr lang="en-CA" dirty="0" smtClean="0"/>
              <a:t>Phantom </a:t>
            </a:r>
            <a:r>
              <a:rPr lang="en-US" dirty="0" smtClean="0"/>
              <a:t>Irradiation </a:t>
            </a:r>
            <a:r>
              <a:rPr lang="en-US" dirty="0"/>
              <a:t>and C</a:t>
            </a:r>
            <a:r>
              <a:rPr lang="en-US" dirty="0" smtClean="0"/>
              <a:t>omputer Simulation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752600"/>
            <a:ext cx="749808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Healthy animal experiment</a:t>
            </a:r>
          </a:p>
          <a:p>
            <a:pPr lvl="1"/>
            <a:r>
              <a:rPr lang="en-US" dirty="0" smtClean="0"/>
              <a:t>Detectors will be implanted into a healthy animal </a:t>
            </a:r>
          </a:p>
          <a:p>
            <a:pPr lvl="1"/>
            <a:r>
              <a:rPr lang="en-US" dirty="0" smtClean="0"/>
              <a:t>Undergo </a:t>
            </a:r>
            <a:r>
              <a:rPr lang="en-US" dirty="0" err="1" smtClean="0"/>
              <a:t>microPET</a:t>
            </a:r>
            <a:r>
              <a:rPr lang="en-US" dirty="0" smtClean="0"/>
              <a:t> and </a:t>
            </a:r>
            <a:r>
              <a:rPr lang="en-US" dirty="0" err="1" smtClean="0"/>
              <a:t>microMR</a:t>
            </a:r>
            <a:r>
              <a:rPr lang="en-US" dirty="0" smtClean="0"/>
              <a:t> scans to find detector location and tissue distribution for treatment planning </a:t>
            </a:r>
          </a:p>
          <a:p>
            <a:pPr lvl="1"/>
            <a:r>
              <a:rPr lang="en-US" dirty="0" smtClean="0"/>
              <a:t>Irradiation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Radiation therapy Monte Carlo simulation</a:t>
            </a:r>
          </a:p>
          <a:p>
            <a:pPr lvl="1"/>
            <a:r>
              <a:rPr lang="en-US" dirty="0" smtClean="0"/>
              <a:t>Treatment simulation based on treatment planning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Data from the treatment and the MC simulation will be compared and evaluated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51460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 smtClean="0"/>
              <a:t>Thank you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your attention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368</Words>
  <Application>Microsoft Office PowerPoint</Application>
  <PresentationFormat>On-screen Show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Solstice</vt:lpstr>
      <vt:lpstr>ERS-6  at  Austrian Institute of Technology</vt:lpstr>
      <vt:lpstr>Resume</vt:lpstr>
      <vt:lpstr>Previous Work (1/2)</vt:lpstr>
      <vt:lpstr>Previous Work (2/2)</vt:lpstr>
      <vt:lpstr>Early Stage Researcher 6</vt:lpstr>
      <vt:lpstr>Detector Selection and Animal Phantom Development</vt:lpstr>
      <vt:lpstr>Animal Phantom Irradiation and Computer Simulation</vt:lpstr>
      <vt:lpstr>Animal Phantom Irradiation and Computer Simulation</vt:lpstr>
      <vt:lpstr>Thank you  for your attention</vt:lpstr>
    </vt:vector>
  </TitlesOfParts>
  <Company>UOIT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ERS-6 at  Austrian Institute of Technology</dc:title>
  <dc:creator>End User</dc:creator>
  <cp:lastModifiedBy>Rollet Sofia</cp:lastModifiedBy>
  <cp:revision>18</cp:revision>
  <dcterms:created xsi:type="dcterms:W3CDTF">2012-11-14T12:51:03Z</dcterms:created>
  <dcterms:modified xsi:type="dcterms:W3CDTF">2012-11-19T14:24:19Z</dcterms:modified>
</cp:coreProperties>
</file>