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Default Extension="vml" ContentType="application/vnd.openxmlformats-officedocument.vmlDrawing"/>
  <Override PartName="/ppt/comments/comment1.xml" ContentType="application/vnd.openxmlformats-officedocument.presentationml.comments+xml"/>
  <Override PartName="/ppt/notesSlides/notesSlide20.xml" ContentType="application/vnd.openxmlformats-officedocument.presentationml.notesSlide+xml"/>
  <Override PartName="/ppt/slides/slide89.xml" ContentType="application/vnd.openxmlformats-officedocument.presentationml.slide+xml"/>
  <Override PartName="/ppt/slides/slide108.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xls" ContentType="application/vnd.ms-exce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drawings/drawing1.xml" ContentType="application/vnd.openxmlformats-officedocument.drawingml.chartshapes+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11.xml" ContentType="application/vnd.openxmlformats-officedocument.presentationml.notesSlide+xml"/>
  <Default Extension="tiff" ContentType="image/tiff"/>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12"/>
  </p:notesMasterIdLst>
  <p:handoutMasterIdLst>
    <p:handoutMasterId r:id="rId113"/>
  </p:handoutMasterIdLst>
  <p:sldIdLst>
    <p:sldId id="279" r:id="rId3"/>
    <p:sldId id="605" r:id="rId4"/>
    <p:sldId id="711" r:id="rId5"/>
    <p:sldId id="712" r:id="rId6"/>
    <p:sldId id="716" r:id="rId7"/>
    <p:sldId id="724" r:id="rId8"/>
    <p:sldId id="725" r:id="rId9"/>
    <p:sldId id="648" r:id="rId10"/>
    <p:sldId id="649" r:id="rId11"/>
    <p:sldId id="653" r:id="rId12"/>
    <p:sldId id="654" r:id="rId13"/>
    <p:sldId id="655" r:id="rId14"/>
    <p:sldId id="656" r:id="rId15"/>
    <p:sldId id="715" r:id="rId16"/>
    <p:sldId id="717" r:id="rId17"/>
    <p:sldId id="718" r:id="rId18"/>
    <p:sldId id="719" r:id="rId19"/>
    <p:sldId id="720" r:id="rId20"/>
    <p:sldId id="721" r:id="rId21"/>
    <p:sldId id="722" r:id="rId22"/>
    <p:sldId id="723" r:id="rId23"/>
    <p:sldId id="657" r:id="rId24"/>
    <p:sldId id="659" r:id="rId25"/>
    <p:sldId id="658" r:id="rId26"/>
    <p:sldId id="622" r:id="rId27"/>
    <p:sldId id="726" r:id="rId28"/>
    <p:sldId id="623" r:id="rId29"/>
    <p:sldId id="356" r:id="rId30"/>
    <p:sldId id="357" r:id="rId31"/>
    <p:sldId id="358" r:id="rId32"/>
    <p:sldId id="359" r:id="rId33"/>
    <p:sldId id="421" r:id="rId34"/>
    <p:sldId id="554" r:id="rId35"/>
    <p:sldId id="490" r:id="rId36"/>
    <p:sldId id="491" r:id="rId37"/>
    <p:sldId id="492" r:id="rId38"/>
    <p:sldId id="422" r:id="rId39"/>
    <p:sldId id="394" r:id="rId40"/>
    <p:sldId id="395" r:id="rId41"/>
    <p:sldId id="396" r:id="rId42"/>
    <p:sldId id="397" r:id="rId43"/>
    <p:sldId id="498" r:id="rId44"/>
    <p:sldId id="398" r:id="rId45"/>
    <p:sldId id="423" r:id="rId46"/>
    <p:sldId id="373" r:id="rId47"/>
    <p:sldId id="636" r:id="rId48"/>
    <p:sldId id="513" r:id="rId49"/>
    <p:sldId id="514" r:id="rId50"/>
    <p:sldId id="639" r:id="rId51"/>
    <p:sldId id="698" r:id="rId52"/>
    <p:sldId id="714" r:id="rId53"/>
    <p:sldId id="699" r:id="rId54"/>
    <p:sldId id="700" r:id="rId55"/>
    <p:sldId id="697" r:id="rId56"/>
    <p:sldId id="631" r:id="rId57"/>
    <p:sldId id="632" r:id="rId58"/>
    <p:sldId id="488" r:id="rId59"/>
    <p:sldId id="733" r:id="rId60"/>
    <p:sldId id="729" r:id="rId61"/>
    <p:sldId id="730" r:id="rId62"/>
    <p:sldId id="731" r:id="rId63"/>
    <p:sldId id="713" r:id="rId64"/>
    <p:sldId id="710" r:id="rId65"/>
    <p:sldId id="667" r:id="rId66"/>
    <p:sldId id="668" r:id="rId67"/>
    <p:sldId id="669" r:id="rId68"/>
    <p:sldId id="732" r:id="rId69"/>
    <p:sldId id="404" r:id="rId70"/>
    <p:sldId id="438" r:id="rId71"/>
    <p:sldId id="676" r:id="rId72"/>
    <p:sldId id="677" r:id="rId73"/>
    <p:sldId id="678" r:id="rId74"/>
    <p:sldId id="679" r:id="rId75"/>
    <p:sldId id="680" r:id="rId76"/>
    <p:sldId id="681" r:id="rId77"/>
    <p:sldId id="682" r:id="rId78"/>
    <p:sldId id="702" r:id="rId79"/>
    <p:sldId id="707" r:id="rId80"/>
    <p:sldId id="703" r:id="rId81"/>
    <p:sldId id="704" r:id="rId82"/>
    <p:sldId id="705" r:id="rId83"/>
    <p:sldId id="727" r:id="rId84"/>
    <p:sldId id="734" r:id="rId85"/>
    <p:sldId id="735" r:id="rId86"/>
    <p:sldId id="736" r:id="rId87"/>
    <p:sldId id="728" r:id="rId88"/>
    <p:sldId id="737" r:id="rId89"/>
    <p:sldId id="683" r:id="rId90"/>
    <p:sldId id="738" r:id="rId91"/>
    <p:sldId id="665" r:id="rId92"/>
    <p:sldId id="684" r:id="rId93"/>
    <p:sldId id="685" r:id="rId94"/>
    <p:sldId id="686" r:id="rId95"/>
    <p:sldId id="687" r:id="rId96"/>
    <p:sldId id="688" r:id="rId97"/>
    <p:sldId id="689" r:id="rId98"/>
    <p:sldId id="690" r:id="rId99"/>
    <p:sldId id="670" r:id="rId100"/>
    <p:sldId id="671" r:id="rId101"/>
    <p:sldId id="672" r:id="rId102"/>
    <p:sldId id="673" r:id="rId103"/>
    <p:sldId id="674" r:id="rId104"/>
    <p:sldId id="675" r:id="rId105"/>
    <p:sldId id="692" r:id="rId106"/>
    <p:sldId id="708" r:id="rId107"/>
    <p:sldId id="709" r:id="rId108"/>
    <p:sldId id="302" r:id="rId109"/>
    <p:sldId id="647" r:id="rId110"/>
    <p:sldId id="459" r:id="rId111"/>
  </p:sldIdLst>
  <p:sldSz cx="9144000" cy="6858000" type="screen4x3"/>
  <p:notesSz cx="7302500" cy="9588500"/>
  <p:defaultTextStyle>
    <a:defPPr>
      <a:defRPr lang="en-GB"/>
    </a:defPPr>
    <a:lvl1pPr algn="l" defTabSz="449263" rtl="0" fontAlgn="base">
      <a:lnSpc>
        <a:spcPct val="76000"/>
      </a:lnSpc>
      <a:spcBef>
        <a:spcPct val="0"/>
      </a:spcBef>
      <a:spcAft>
        <a:spcPct val="0"/>
      </a:spcAft>
      <a:buClr>
        <a:srgbClr val="000000"/>
      </a:buClr>
      <a:buSzPct val="100000"/>
      <a:buFont typeface="Arial" pitchFamily="34" charset="0"/>
      <a:defRPr kern="1200">
        <a:solidFill>
          <a:schemeClr val="bg1"/>
        </a:solidFill>
        <a:latin typeface="Arial" pitchFamily="34" charset="0"/>
        <a:ea typeface="+mn-ea"/>
        <a:cs typeface="Arial" pitchFamily="34" charset="0"/>
      </a:defRPr>
    </a:lvl1pPr>
    <a:lvl2pPr marL="457200" algn="l" defTabSz="449263" rtl="0" fontAlgn="base">
      <a:lnSpc>
        <a:spcPct val="76000"/>
      </a:lnSpc>
      <a:spcBef>
        <a:spcPct val="0"/>
      </a:spcBef>
      <a:spcAft>
        <a:spcPct val="0"/>
      </a:spcAft>
      <a:buClr>
        <a:srgbClr val="000000"/>
      </a:buClr>
      <a:buSzPct val="100000"/>
      <a:buFont typeface="Arial" pitchFamily="34" charset="0"/>
      <a:defRPr kern="1200">
        <a:solidFill>
          <a:schemeClr val="bg1"/>
        </a:solidFill>
        <a:latin typeface="Arial" pitchFamily="34" charset="0"/>
        <a:ea typeface="+mn-ea"/>
        <a:cs typeface="Arial" pitchFamily="34" charset="0"/>
      </a:defRPr>
    </a:lvl2pPr>
    <a:lvl3pPr marL="914400" algn="l" defTabSz="449263" rtl="0" fontAlgn="base">
      <a:lnSpc>
        <a:spcPct val="76000"/>
      </a:lnSpc>
      <a:spcBef>
        <a:spcPct val="0"/>
      </a:spcBef>
      <a:spcAft>
        <a:spcPct val="0"/>
      </a:spcAft>
      <a:buClr>
        <a:srgbClr val="000000"/>
      </a:buClr>
      <a:buSzPct val="100000"/>
      <a:buFont typeface="Arial" pitchFamily="34" charset="0"/>
      <a:defRPr kern="1200">
        <a:solidFill>
          <a:schemeClr val="bg1"/>
        </a:solidFill>
        <a:latin typeface="Arial" pitchFamily="34" charset="0"/>
        <a:ea typeface="+mn-ea"/>
        <a:cs typeface="Arial" pitchFamily="34" charset="0"/>
      </a:defRPr>
    </a:lvl3pPr>
    <a:lvl4pPr marL="1371600" algn="l" defTabSz="449263" rtl="0" fontAlgn="base">
      <a:lnSpc>
        <a:spcPct val="76000"/>
      </a:lnSpc>
      <a:spcBef>
        <a:spcPct val="0"/>
      </a:spcBef>
      <a:spcAft>
        <a:spcPct val="0"/>
      </a:spcAft>
      <a:buClr>
        <a:srgbClr val="000000"/>
      </a:buClr>
      <a:buSzPct val="100000"/>
      <a:buFont typeface="Arial" pitchFamily="34" charset="0"/>
      <a:defRPr kern="1200">
        <a:solidFill>
          <a:schemeClr val="bg1"/>
        </a:solidFill>
        <a:latin typeface="Arial" pitchFamily="34" charset="0"/>
        <a:ea typeface="+mn-ea"/>
        <a:cs typeface="Arial" pitchFamily="34" charset="0"/>
      </a:defRPr>
    </a:lvl4pPr>
    <a:lvl5pPr marL="1828800" algn="l" defTabSz="449263" rtl="0" fontAlgn="base">
      <a:lnSpc>
        <a:spcPct val="76000"/>
      </a:lnSpc>
      <a:spcBef>
        <a:spcPct val="0"/>
      </a:spcBef>
      <a:spcAft>
        <a:spcPct val="0"/>
      </a:spcAft>
      <a:buClr>
        <a:srgbClr val="000000"/>
      </a:buClr>
      <a:buSzPct val="100000"/>
      <a:buFont typeface="Arial" pitchFamily="34" charset="0"/>
      <a:defRPr kern="1200">
        <a:solidFill>
          <a:schemeClr val="bg1"/>
        </a:solidFill>
        <a:latin typeface="Arial" pitchFamily="34" charset="0"/>
        <a:ea typeface="+mn-ea"/>
        <a:cs typeface="Arial" pitchFamily="34" charset="0"/>
      </a:defRPr>
    </a:lvl5pPr>
    <a:lvl6pPr marL="2286000" algn="l" defTabSz="914400" rtl="0" eaLnBrk="1" latinLnBrk="0" hangingPunct="1">
      <a:defRPr kern="1200">
        <a:solidFill>
          <a:schemeClr val="bg1"/>
        </a:solidFill>
        <a:latin typeface="Arial" pitchFamily="34" charset="0"/>
        <a:ea typeface="+mn-ea"/>
        <a:cs typeface="Arial" pitchFamily="34" charset="0"/>
      </a:defRPr>
    </a:lvl6pPr>
    <a:lvl7pPr marL="2743200" algn="l" defTabSz="914400" rtl="0" eaLnBrk="1" latinLnBrk="0" hangingPunct="1">
      <a:defRPr kern="1200">
        <a:solidFill>
          <a:schemeClr val="bg1"/>
        </a:solidFill>
        <a:latin typeface="Arial" pitchFamily="34" charset="0"/>
        <a:ea typeface="+mn-ea"/>
        <a:cs typeface="Arial" pitchFamily="34" charset="0"/>
      </a:defRPr>
    </a:lvl7pPr>
    <a:lvl8pPr marL="3200400" algn="l" defTabSz="914400" rtl="0" eaLnBrk="1" latinLnBrk="0" hangingPunct="1">
      <a:defRPr kern="1200">
        <a:solidFill>
          <a:schemeClr val="bg1"/>
        </a:solidFill>
        <a:latin typeface="Arial" pitchFamily="34" charset="0"/>
        <a:ea typeface="+mn-ea"/>
        <a:cs typeface="Arial" pitchFamily="34" charset="0"/>
      </a:defRPr>
    </a:lvl8pPr>
    <a:lvl9pPr marL="3657600" algn="l" defTabSz="914400" rtl="0" eaLnBrk="1" latinLnBrk="0" hangingPunct="1">
      <a:defRPr kern="1200">
        <a:solidFill>
          <a:schemeClr val="bg1"/>
        </a:solidFill>
        <a:latin typeface="Arial" pitchFamily="34" charset="0"/>
        <a:ea typeface="+mn-ea"/>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ex Romanyukha" initials="A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C0C0C0"/>
    <a:srgbClr val="FFFF00"/>
    <a:srgbClr val="D60093"/>
    <a:srgbClr val="99CCFF"/>
    <a:srgbClr val="33CCFF"/>
    <a:srgbClr val="FF9900"/>
    <a:srgbClr val="FF0000"/>
    <a:srgbClr val="DDDD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785" autoAdjust="0"/>
    <p:restoredTop sz="95593" autoAdjust="0"/>
  </p:normalViewPr>
  <p:slideViewPr>
    <p:cSldViewPr snapToGrid="0">
      <p:cViewPr>
        <p:scale>
          <a:sx n="90" d="100"/>
          <a:sy n="90" d="100"/>
        </p:scale>
        <p:origin x="-432" y="-7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80" d="100"/>
        <a:sy n="80" d="100"/>
      </p:scale>
      <p:origin x="0" y="13032"/>
    </p:cViewPr>
  </p:sorterViewPr>
  <p:notesViewPr>
    <p:cSldViewPr snapToGrid="0">
      <p:cViewPr varScale="1">
        <p:scale>
          <a:sx n="59" d="100"/>
          <a:sy n="59" d="100"/>
        </p:scale>
        <p:origin x="-1752" y="-72"/>
      </p:cViewPr>
      <p:guideLst>
        <p:guide orient="horz" pos="3020"/>
        <p:guide pos="2300"/>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theme" Target="theme/theme1.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notesMaster" Target="notesMasters/notesMaster1.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slide" Target="slides/slide100.xml"/><Relationship Id="rId110" Type="http://schemas.openxmlformats.org/officeDocument/2006/relationships/slide" Target="slides/slide108.xml"/><Relationship Id="rId115"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13" Type="http://schemas.openxmlformats.org/officeDocument/2006/relationships/handoutMaster" Target="handoutMasters/handoutMaster1.xml"/><Relationship Id="rId118"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commentAuthors" Target="commentAuthor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D:\PhD%20Work\Results\EUDPlanning\NTCP_smartArc.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plotArea>
      <c:layout>
        <c:manualLayout>
          <c:layoutTarget val="inner"/>
          <c:xMode val="edge"/>
          <c:yMode val="edge"/>
          <c:x val="0.18480275256231127"/>
          <c:y val="2.9771818456924573E-2"/>
          <c:w val="0.78478936887583217"/>
          <c:h val="0.71925978746514163"/>
        </c:manualLayout>
      </c:layout>
      <c:barChart>
        <c:barDir val="col"/>
        <c:grouping val="clustered"/>
        <c:ser>
          <c:idx val="0"/>
          <c:order val="0"/>
          <c:tx>
            <c:strRef>
              <c:f>Sheet1!$A$8</c:f>
              <c:strCache>
                <c:ptCount val="1"/>
                <c:pt idx="0">
                  <c:v>IMRT</c:v>
                </c:pt>
              </c:strCache>
            </c:strRef>
          </c:tx>
          <c:cat>
            <c:numRef>
              <c:f>Sheet1!$B$2:$K$2</c:f>
              <c:numCache>
                <c:formatCode>General</c:formatCode>
                <c:ptCount val="10"/>
                <c:pt idx="0">
                  <c:v>1</c:v>
                </c:pt>
                <c:pt idx="1">
                  <c:v>2</c:v>
                </c:pt>
                <c:pt idx="2">
                  <c:v>3</c:v>
                </c:pt>
                <c:pt idx="3">
                  <c:v>4</c:v>
                </c:pt>
                <c:pt idx="4">
                  <c:v>5</c:v>
                </c:pt>
                <c:pt idx="5">
                  <c:v>6</c:v>
                </c:pt>
                <c:pt idx="6">
                  <c:v>7</c:v>
                </c:pt>
                <c:pt idx="7">
                  <c:v>8</c:v>
                </c:pt>
                <c:pt idx="8">
                  <c:v>9</c:v>
                </c:pt>
                <c:pt idx="9">
                  <c:v>10</c:v>
                </c:pt>
              </c:numCache>
            </c:numRef>
          </c:cat>
          <c:val>
            <c:numRef>
              <c:f>(Sheet1!$E$8:$F$8,Sheet1!$H$8:$I$8,Sheet1!$K$8:$M$8,Sheet1!$O$8:$Q$8)</c:f>
              <c:numCache>
                <c:formatCode>General</c:formatCode>
                <c:ptCount val="10"/>
                <c:pt idx="0">
                  <c:v>0.26770000000000005</c:v>
                </c:pt>
                <c:pt idx="1">
                  <c:v>3.200000000000032E-2</c:v>
                </c:pt>
                <c:pt idx="2">
                  <c:v>6.1000000000000134E-3</c:v>
                </c:pt>
                <c:pt idx="3">
                  <c:v>0.12659999999999999</c:v>
                </c:pt>
                <c:pt idx="4">
                  <c:v>1.9008999999999932</c:v>
                </c:pt>
                <c:pt idx="5">
                  <c:v>0.34230000000000288</c:v>
                </c:pt>
                <c:pt idx="6">
                  <c:v>0.1664000000000011</c:v>
                </c:pt>
                <c:pt idx="7">
                  <c:v>4.6635999999999855</c:v>
                </c:pt>
                <c:pt idx="8">
                  <c:v>0.7166000000000059</c:v>
                </c:pt>
                <c:pt idx="9">
                  <c:v>1.8250999999999895</c:v>
                </c:pt>
              </c:numCache>
            </c:numRef>
          </c:val>
        </c:ser>
        <c:ser>
          <c:idx val="1"/>
          <c:order val="1"/>
          <c:tx>
            <c:strRef>
              <c:f>Sheet1!$A$9</c:f>
              <c:strCache>
                <c:ptCount val="1"/>
                <c:pt idx="0">
                  <c:v>SmartArc</c:v>
                </c:pt>
              </c:strCache>
            </c:strRef>
          </c:tx>
          <c:cat>
            <c:numRef>
              <c:f>Sheet1!$B$2:$K$2</c:f>
              <c:numCache>
                <c:formatCode>General</c:formatCode>
                <c:ptCount val="10"/>
                <c:pt idx="0">
                  <c:v>1</c:v>
                </c:pt>
                <c:pt idx="1">
                  <c:v>2</c:v>
                </c:pt>
                <c:pt idx="2">
                  <c:v>3</c:v>
                </c:pt>
                <c:pt idx="3">
                  <c:v>4</c:v>
                </c:pt>
                <c:pt idx="4">
                  <c:v>5</c:v>
                </c:pt>
                <c:pt idx="5">
                  <c:v>6</c:v>
                </c:pt>
                <c:pt idx="6">
                  <c:v>7</c:v>
                </c:pt>
                <c:pt idx="7">
                  <c:v>8</c:v>
                </c:pt>
                <c:pt idx="8">
                  <c:v>9</c:v>
                </c:pt>
                <c:pt idx="9">
                  <c:v>10</c:v>
                </c:pt>
              </c:numCache>
            </c:numRef>
          </c:cat>
          <c:val>
            <c:numRef>
              <c:f>(Sheet1!$E$9:$F$9,Sheet1!$H$9:$I$9,Sheet1!$K$9:$M$9,Sheet1!$O$9:$Q$9)</c:f>
              <c:numCache>
                <c:formatCode>General</c:formatCode>
                <c:ptCount val="10"/>
                <c:pt idx="0">
                  <c:v>0.1353</c:v>
                </c:pt>
                <c:pt idx="1">
                  <c:v>1.8900000000000194E-2</c:v>
                </c:pt>
                <c:pt idx="2">
                  <c:v>2.2000000000000301E-3</c:v>
                </c:pt>
                <c:pt idx="3">
                  <c:v>5.1199999999999996E-2</c:v>
                </c:pt>
                <c:pt idx="4">
                  <c:v>0.92520000000000002</c:v>
                </c:pt>
                <c:pt idx="5">
                  <c:v>0.20519999999999999</c:v>
                </c:pt>
                <c:pt idx="6">
                  <c:v>7.7900000000000524E-2</c:v>
                </c:pt>
                <c:pt idx="7">
                  <c:v>3.3312999999999753</c:v>
                </c:pt>
                <c:pt idx="8">
                  <c:v>0.20710000000000001</c:v>
                </c:pt>
                <c:pt idx="9">
                  <c:v>1.045799999999987</c:v>
                </c:pt>
              </c:numCache>
            </c:numRef>
          </c:val>
        </c:ser>
        <c:axId val="106639744"/>
        <c:axId val="106641664"/>
      </c:barChart>
      <c:catAx>
        <c:axId val="106639744"/>
        <c:scaling>
          <c:orientation val="minMax"/>
        </c:scaling>
        <c:axPos val="b"/>
        <c:title>
          <c:tx>
            <c:rich>
              <a:bodyPr/>
              <a:lstStyle/>
              <a:p>
                <a:pPr>
                  <a:defRPr lang="en-AU"/>
                </a:pPr>
                <a:r>
                  <a:rPr lang="en-AU"/>
                  <a:t>patient</a:t>
                </a:r>
              </a:p>
            </c:rich>
          </c:tx>
          <c:layout/>
        </c:title>
        <c:numFmt formatCode="General" sourceLinked="1"/>
        <c:majorTickMark val="cross"/>
        <c:tickLblPos val="nextTo"/>
        <c:spPr>
          <a:ln>
            <a:solidFill>
              <a:sysClr val="windowText" lastClr="000000"/>
            </a:solidFill>
          </a:ln>
        </c:spPr>
        <c:txPr>
          <a:bodyPr/>
          <a:lstStyle/>
          <a:p>
            <a:pPr>
              <a:defRPr lang="en-AU"/>
            </a:pPr>
            <a:endParaRPr lang="en-US"/>
          </a:p>
        </c:txPr>
        <c:crossAx val="106641664"/>
        <c:crosses val="autoZero"/>
        <c:auto val="1"/>
        <c:lblAlgn val="ctr"/>
        <c:lblOffset val="100"/>
      </c:catAx>
      <c:valAx>
        <c:axId val="106641664"/>
        <c:scaling>
          <c:orientation val="minMax"/>
          <c:max val="5"/>
          <c:min val="0"/>
        </c:scaling>
        <c:axPos val="l"/>
        <c:title>
          <c:tx>
            <c:rich>
              <a:bodyPr rot="-5400000" vert="horz"/>
              <a:lstStyle/>
              <a:p>
                <a:pPr>
                  <a:defRPr lang="en-AU"/>
                </a:pPr>
                <a:r>
                  <a:rPr lang="en-AU"/>
                  <a:t>NTCP (%)</a:t>
                </a:r>
              </a:p>
            </c:rich>
          </c:tx>
          <c:layout/>
        </c:title>
        <c:numFmt formatCode="General" sourceLinked="1"/>
        <c:majorTickMark val="cross"/>
        <c:minorTickMark val="in"/>
        <c:tickLblPos val="nextTo"/>
        <c:spPr>
          <a:ln>
            <a:solidFill>
              <a:sysClr val="windowText" lastClr="000000"/>
            </a:solidFill>
          </a:ln>
        </c:spPr>
        <c:txPr>
          <a:bodyPr/>
          <a:lstStyle/>
          <a:p>
            <a:pPr>
              <a:defRPr lang="en-AU"/>
            </a:pPr>
            <a:endParaRPr lang="en-US"/>
          </a:p>
        </c:txPr>
        <c:crossAx val="106639744"/>
        <c:crosses val="autoZero"/>
        <c:crossBetween val="between"/>
        <c:majorUnit val="0.5"/>
        <c:minorUnit val="0.1"/>
      </c:valAx>
      <c:spPr>
        <a:solidFill>
          <a:sysClr val="window" lastClr="FFFFFF"/>
        </a:solidFill>
        <a:ln>
          <a:solidFill>
            <a:schemeClr val="tx1"/>
          </a:solidFill>
        </a:ln>
      </c:spPr>
    </c:plotArea>
    <c:legend>
      <c:legendPos val="r"/>
      <c:layout>
        <c:manualLayout>
          <c:xMode val="edge"/>
          <c:yMode val="edge"/>
          <c:x val="0.1441511146800942"/>
          <c:y val="6.4818395464331824E-2"/>
          <c:w val="0.38334902701551887"/>
          <c:h val="0.22502021144480389"/>
        </c:manualLayout>
      </c:layout>
      <c:txPr>
        <a:bodyPr/>
        <a:lstStyle/>
        <a:p>
          <a:pPr>
            <a:defRPr lang="en-AU" sz="2000"/>
          </a:pPr>
          <a:endParaRPr lang="en-US"/>
        </a:p>
      </c:txPr>
    </c:legend>
    <c:plotVisOnly val="1"/>
  </c:chart>
  <c:spPr>
    <a:solidFill>
      <a:sysClr val="window" lastClr="FFFFFF"/>
    </a:solidFill>
    <a:ln w="28575">
      <a:solidFill>
        <a:sysClr val="windowText" lastClr="000000"/>
      </a:solidFill>
    </a:ln>
  </c:spPr>
  <c:txPr>
    <a:bodyPr/>
    <a:lstStyle/>
    <a:p>
      <a:pPr>
        <a:defRPr sz="1600"/>
      </a:pPr>
      <a:endParaRPr lang="en-US"/>
    </a:p>
  </c:txPr>
  <c:externalData r:id="rId2"/>
  <c:userShapes r:id="rId3"/>
</c:chartSpace>
</file>

<file path=ppt/comments/comment1.xml><?xml version="1.0" encoding="utf-8"?>
<p:cmLst xmlns:a="http://schemas.openxmlformats.org/drawingml/2006/main" xmlns:r="http://schemas.openxmlformats.org/officeDocument/2006/relationships" xmlns:p="http://schemas.openxmlformats.org/presentationml/2006/main">
  <p:cm authorId="0" dt="2008-04-25T13:26:34.015" idx="2">
    <p:pos x="10" y="10"/>
    <p:text>All biological dosimeters are affected by various biogical factors whereas EPR is a pure radiation specific</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4.png"/></Relationships>
</file>

<file path=ppt/drawings/_rels/vmlDrawing5.v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image" Target="../media/image7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4.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10.wmf"/><Relationship Id="rId1" Type="http://schemas.openxmlformats.org/officeDocument/2006/relationships/image" Target="../media/image109.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12.emf"/><Relationship Id="rId1" Type="http://schemas.openxmlformats.org/officeDocument/2006/relationships/image" Target="../media/image111.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56.wmf"/></Relationships>
</file>

<file path=ppt/drawings/drawing1.xml><?xml version="1.0" encoding="utf-8"?>
<c:userShapes xmlns:c="http://schemas.openxmlformats.org/drawingml/2006/chart">
  <cdr:relSizeAnchor xmlns:cdr="http://schemas.openxmlformats.org/drawingml/2006/chartDrawing">
    <cdr:from>
      <cdr:x>0.10165</cdr:x>
      <cdr:y>0.88469</cdr:y>
    </cdr:from>
    <cdr:to>
      <cdr:x>0.13187</cdr:x>
      <cdr:y>0.91682</cdr:y>
    </cdr:to>
    <cdr:sp macro="" textlink="">
      <cdr:nvSpPr>
        <cdr:cNvPr id="4" name="Rectangle 3"/>
        <cdr:cNvSpPr/>
      </cdr:nvSpPr>
      <cdr:spPr>
        <a:xfrm xmlns:a="http://schemas.openxmlformats.org/drawingml/2006/main">
          <a:off x="881063" y="5572125"/>
          <a:ext cx="261937" cy="20240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0.10165</cdr:x>
      <cdr:y>0.88469</cdr:y>
    </cdr:from>
    <cdr:to>
      <cdr:x>0.13187</cdr:x>
      <cdr:y>0.91682</cdr:y>
    </cdr:to>
    <cdr:sp macro="" textlink="">
      <cdr:nvSpPr>
        <cdr:cNvPr id="8" name="Rectangle 3"/>
        <cdr:cNvSpPr/>
      </cdr:nvSpPr>
      <cdr:spPr>
        <a:xfrm xmlns:a="http://schemas.openxmlformats.org/drawingml/2006/main">
          <a:off x="881063" y="5572125"/>
          <a:ext cx="261937" cy="20240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3163888" cy="479425"/>
          </a:xfrm>
          <a:prstGeom prst="rect">
            <a:avLst/>
          </a:prstGeom>
          <a:noFill/>
          <a:ln w="9525">
            <a:noFill/>
            <a:miter lim="800000"/>
            <a:headEnd/>
            <a:tailEnd/>
          </a:ln>
          <a:effectLst/>
        </p:spPr>
        <p:txBody>
          <a:bodyPr vert="horz" wrap="square" lIns="96515" tIns="48257" rIns="96515" bIns="48257" numCol="1" anchor="t" anchorCtr="0" compatLnSpc="1">
            <a:prstTxWarp prst="textNoShape">
              <a:avLst/>
            </a:prstTxWarp>
          </a:bodyPr>
          <a:lstStyle>
            <a:lvl1pPr defTabSz="474663">
              <a:defRPr sz="1300">
                <a:solidFill>
                  <a:srgbClr val="000000"/>
                </a:solidFill>
              </a:defRPr>
            </a:lvl1pPr>
          </a:lstStyle>
          <a:p>
            <a:endParaRPr lang="en-US"/>
          </a:p>
        </p:txBody>
      </p:sp>
      <p:sp>
        <p:nvSpPr>
          <p:cNvPr id="53251" name="Rectangle 3"/>
          <p:cNvSpPr>
            <a:spLocks noGrp="1" noChangeArrowheads="1"/>
          </p:cNvSpPr>
          <p:nvPr>
            <p:ph type="dt" sz="quarter" idx="1"/>
          </p:nvPr>
        </p:nvSpPr>
        <p:spPr bwMode="auto">
          <a:xfrm>
            <a:off x="4137025" y="0"/>
            <a:ext cx="3163888" cy="479425"/>
          </a:xfrm>
          <a:prstGeom prst="rect">
            <a:avLst/>
          </a:prstGeom>
          <a:noFill/>
          <a:ln w="9525">
            <a:noFill/>
            <a:miter lim="800000"/>
            <a:headEnd/>
            <a:tailEnd/>
          </a:ln>
          <a:effectLst/>
        </p:spPr>
        <p:txBody>
          <a:bodyPr vert="horz" wrap="square" lIns="96515" tIns="48257" rIns="96515" bIns="48257" numCol="1" anchor="t" anchorCtr="0" compatLnSpc="1">
            <a:prstTxWarp prst="textNoShape">
              <a:avLst/>
            </a:prstTxWarp>
          </a:bodyPr>
          <a:lstStyle>
            <a:lvl1pPr algn="r" defTabSz="474663">
              <a:defRPr sz="1300">
                <a:solidFill>
                  <a:srgbClr val="000000"/>
                </a:solidFill>
              </a:defRPr>
            </a:lvl1pPr>
          </a:lstStyle>
          <a:p>
            <a:endParaRPr lang="en-US"/>
          </a:p>
        </p:txBody>
      </p:sp>
      <p:sp>
        <p:nvSpPr>
          <p:cNvPr id="53252" name="Rectangle 4"/>
          <p:cNvSpPr>
            <a:spLocks noGrp="1" noChangeArrowheads="1"/>
          </p:cNvSpPr>
          <p:nvPr>
            <p:ph type="ftr" sz="quarter" idx="2"/>
          </p:nvPr>
        </p:nvSpPr>
        <p:spPr bwMode="auto">
          <a:xfrm>
            <a:off x="0" y="9107488"/>
            <a:ext cx="3163888" cy="479425"/>
          </a:xfrm>
          <a:prstGeom prst="rect">
            <a:avLst/>
          </a:prstGeom>
          <a:noFill/>
          <a:ln w="9525">
            <a:noFill/>
            <a:miter lim="800000"/>
            <a:headEnd/>
            <a:tailEnd/>
          </a:ln>
          <a:effectLst/>
        </p:spPr>
        <p:txBody>
          <a:bodyPr vert="horz" wrap="square" lIns="96515" tIns="48257" rIns="96515" bIns="48257" numCol="1" anchor="b" anchorCtr="0" compatLnSpc="1">
            <a:prstTxWarp prst="textNoShape">
              <a:avLst/>
            </a:prstTxWarp>
          </a:bodyPr>
          <a:lstStyle>
            <a:lvl1pPr defTabSz="474663">
              <a:defRPr sz="1300">
                <a:solidFill>
                  <a:srgbClr val="000000"/>
                </a:solidFill>
              </a:defRPr>
            </a:lvl1pPr>
          </a:lstStyle>
          <a:p>
            <a:endParaRPr lang="en-US"/>
          </a:p>
        </p:txBody>
      </p:sp>
      <p:sp>
        <p:nvSpPr>
          <p:cNvPr id="53253" name="Rectangle 5"/>
          <p:cNvSpPr>
            <a:spLocks noGrp="1" noChangeArrowheads="1"/>
          </p:cNvSpPr>
          <p:nvPr>
            <p:ph type="sldNum" sz="quarter" idx="3"/>
          </p:nvPr>
        </p:nvSpPr>
        <p:spPr bwMode="auto">
          <a:xfrm>
            <a:off x="4137025" y="9107488"/>
            <a:ext cx="3163888" cy="479425"/>
          </a:xfrm>
          <a:prstGeom prst="rect">
            <a:avLst/>
          </a:prstGeom>
          <a:noFill/>
          <a:ln w="9525">
            <a:noFill/>
            <a:miter lim="800000"/>
            <a:headEnd/>
            <a:tailEnd/>
          </a:ln>
          <a:effectLst/>
        </p:spPr>
        <p:txBody>
          <a:bodyPr vert="horz" wrap="square" lIns="96515" tIns="48257" rIns="96515" bIns="48257" numCol="1" anchor="b" anchorCtr="0" compatLnSpc="1">
            <a:prstTxWarp prst="textNoShape">
              <a:avLst/>
            </a:prstTxWarp>
          </a:bodyPr>
          <a:lstStyle>
            <a:lvl1pPr algn="r" defTabSz="474663">
              <a:defRPr sz="1300">
                <a:solidFill>
                  <a:srgbClr val="000000"/>
                </a:solidFill>
              </a:defRPr>
            </a:lvl1pPr>
          </a:lstStyle>
          <a:p>
            <a:fld id="{6CEAFFC9-EC90-47E6-AF3F-BEBFB6C0CF66}"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7302500" cy="9588500"/>
          </a:xfrm>
          <a:prstGeom prst="roundRect">
            <a:avLst>
              <a:gd name="adj" fmla="val 23"/>
            </a:avLst>
          </a:prstGeom>
          <a:solidFill>
            <a:srgbClr val="FFFFFF"/>
          </a:solidFill>
          <a:ln w="9360">
            <a:noFill/>
            <a:miter lim="800000"/>
            <a:headEnd/>
            <a:tailEnd/>
          </a:ln>
          <a:effectLst/>
        </p:spPr>
        <p:txBody>
          <a:bodyPr wrap="none" anchor="ctr"/>
          <a:lstStyle/>
          <a:p>
            <a:endParaRPr lang="en-AU"/>
          </a:p>
        </p:txBody>
      </p:sp>
      <p:sp>
        <p:nvSpPr>
          <p:cNvPr id="3074" name="AutoShape 2"/>
          <p:cNvSpPr>
            <a:spLocks noChangeArrowheads="1"/>
          </p:cNvSpPr>
          <p:nvPr/>
        </p:nvSpPr>
        <p:spPr bwMode="auto">
          <a:xfrm>
            <a:off x="0" y="0"/>
            <a:ext cx="7302500" cy="9588500"/>
          </a:xfrm>
          <a:prstGeom prst="roundRect">
            <a:avLst>
              <a:gd name="adj" fmla="val 23"/>
            </a:avLst>
          </a:prstGeom>
          <a:solidFill>
            <a:srgbClr val="FFFFFF"/>
          </a:solidFill>
          <a:ln w="9525">
            <a:noFill/>
            <a:round/>
            <a:headEnd/>
            <a:tailEnd/>
          </a:ln>
          <a:effectLst/>
        </p:spPr>
        <p:txBody>
          <a:bodyPr wrap="none" anchor="ctr"/>
          <a:lstStyle/>
          <a:p>
            <a:endParaRPr lang="en-AU"/>
          </a:p>
        </p:txBody>
      </p:sp>
      <p:sp>
        <p:nvSpPr>
          <p:cNvPr id="3075" name="AutoShape 3"/>
          <p:cNvSpPr>
            <a:spLocks noChangeArrowheads="1"/>
          </p:cNvSpPr>
          <p:nvPr/>
        </p:nvSpPr>
        <p:spPr bwMode="auto">
          <a:xfrm>
            <a:off x="0" y="0"/>
            <a:ext cx="7302500" cy="9588500"/>
          </a:xfrm>
          <a:prstGeom prst="roundRect">
            <a:avLst>
              <a:gd name="adj" fmla="val 23"/>
            </a:avLst>
          </a:prstGeom>
          <a:solidFill>
            <a:srgbClr val="FFFFFF"/>
          </a:solidFill>
          <a:ln w="9525">
            <a:noFill/>
            <a:round/>
            <a:headEnd/>
            <a:tailEnd/>
          </a:ln>
          <a:effectLst/>
        </p:spPr>
        <p:txBody>
          <a:bodyPr wrap="none" anchor="ctr"/>
          <a:lstStyle/>
          <a:p>
            <a:endParaRPr lang="en-AU"/>
          </a:p>
        </p:txBody>
      </p:sp>
      <p:sp>
        <p:nvSpPr>
          <p:cNvPr id="141317" name="Rectangle 4"/>
          <p:cNvSpPr>
            <a:spLocks noGrp="1" noRot="1" noChangeAspect="1" noChangeArrowheads="1"/>
          </p:cNvSpPr>
          <p:nvPr>
            <p:ph type="sldImg"/>
          </p:nvPr>
        </p:nvSpPr>
        <p:spPr bwMode="auto">
          <a:xfrm>
            <a:off x="-7283450" y="-4737100"/>
            <a:ext cx="14570075" cy="10928350"/>
          </a:xfrm>
          <a:prstGeom prst="rect">
            <a:avLst/>
          </a:prstGeom>
          <a:noFill/>
          <a:ln w="9525">
            <a:noFill/>
            <a:round/>
            <a:headEnd/>
            <a:tailEnd/>
          </a:ln>
        </p:spPr>
      </p:sp>
      <p:sp>
        <p:nvSpPr>
          <p:cNvPr id="3077" name="Rectangle 5"/>
          <p:cNvSpPr>
            <a:spLocks noGrp="1" noChangeArrowheads="1"/>
          </p:cNvSpPr>
          <p:nvPr>
            <p:ph type="body"/>
          </p:nvPr>
        </p:nvSpPr>
        <p:spPr bwMode="auto">
          <a:xfrm>
            <a:off x="730250" y="4554538"/>
            <a:ext cx="5835650" cy="43132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smtClean="0"/>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a:xfrm>
            <a:off x="1254125" y="719138"/>
            <a:ext cx="4794250" cy="3595687"/>
          </a:xfrm>
        </p:spPr>
      </p:sp>
      <p:sp>
        <p:nvSpPr>
          <p:cNvPr id="142339" name="Rectangle 3"/>
          <p:cNvSpPr>
            <a:spLocks noGrp="1" noChangeArrowheads="1"/>
          </p:cNvSpPr>
          <p:nvPr>
            <p:ph type="body" idx="1"/>
          </p:nvPr>
        </p:nvSpPr>
        <p:spPr>
          <a:xfrm>
            <a:off x="973138" y="4554538"/>
            <a:ext cx="5356225" cy="4314825"/>
          </a:xfrm>
          <a:noFill/>
          <a:ln/>
        </p:spPr>
        <p:txBody>
          <a:bodyPr/>
          <a:lstStyle/>
          <a:p>
            <a:endParaRPr lang="en-AU"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136393" y="9107411"/>
            <a:ext cx="3164417" cy="479425"/>
          </a:xfrm>
          <a:prstGeom prst="rect">
            <a:avLst/>
          </a:prstGeom>
          <a:ln/>
        </p:spPr>
        <p:txBody>
          <a:bodyPr lIns="96515" tIns="48257" rIns="96515" bIns="48257"/>
          <a:lstStyle/>
          <a:p>
            <a:fld id="{2946C3E2-E893-4254-8D71-F69E790312D9}" type="slidenum">
              <a:rPr lang="en-US"/>
              <a:pPr/>
              <a:t>20</a:t>
            </a:fld>
            <a:endParaRPr lang="en-US"/>
          </a:p>
        </p:txBody>
      </p:sp>
      <p:sp>
        <p:nvSpPr>
          <p:cNvPr id="512002" name="Rectangle 2"/>
          <p:cNvSpPr>
            <a:spLocks noGrp="1" noRot="1" noChangeAspect="1" noChangeArrowheads="1" noTextEdit="1"/>
          </p:cNvSpPr>
          <p:nvPr>
            <p:ph type="sldImg"/>
          </p:nvPr>
        </p:nvSpPr>
        <p:spPr>
          <a:ln/>
        </p:spPr>
      </p:sp>
      <p:sp>
        <p:nvSpPr>
          <p:cNvPr id="51200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5650" name="Text Box 1"/>
          <p:cNvSpPr txBox="1">
            <a:spLocks noChangeArrowheads="1"/>
          </p:cNvSpPr>
          <p:nvPr/>
        </p:nvSpPr>
        <p:spPr bwMode="auto">
          <a:xfrm>
            <a:off x="1217613" y="728663"/>
            <a:ext cx="4867275" cy="3595687"/>
          </a:xfrm>
          <a:prstGeom prst="rect">
            <a:avLst/>
          </a:prstGeom>
          <a:solidFill>
            <a:srgbClr val="FFFFFF"/>
          </a:solidFill>
          <a:ln w="9360">
            <a:solidFill>
              <a:srgbClr val="000000"/>
            </a:solidFill>
            <a:miter lim="800000"/>
            <a:headEnd/>
            <a:tailEnd/>
          </a:ln>
        </p:spPr>
        <p:txBody>
          <a:bodyPr wrap="none" lIns="96515" tIns="48257" rIns="96515" bIns="48257" anchor="ctr"/>
          <a:lstStyle/>
          <a:p>
            <a:pPr defTabSz="474663"/>
            <a:endParaRPr lang="en-AU" sz="1900">
              <a:latin typeface="Century Gothic" pitchFamily="34" charset="0"/>
            </a:endParaRPr>
          </a:p>
        </p:txBody>
      </p:sp>
      <p:sp>
        <p:nvSpPr>
          <p:cNvPr id="155651" name="Rectangle 2"/>
          <p:cNvSpPr>
            <a:spLocks noGrp="1" noChangeArrowheads="1"/>
          </p:cNvSpPr>
          <p:nvPr>
            <p:ph type="body"/>
          </p:nvPr>
        </p:nvSpPr>
        <p:spPr>
          <a:xfrm>
            <a:off x="730250" y="4554538"/>
            <a:ext cx="5837238" cy="4314825"/>
          </a:xfrm>
          <a:noFill/>
          <a:ln/>
        </p:spPr>
        <p:txBody>
          <a:bodyPr wrap="none" anchor="ct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8722" name="Text Box 2"/>
          <p:cNvSpPr txBox="1">
            <a:spLocks noChangeArrowheads="1"/>
          </p:cNvSpPr>
          <p:nvPr/>
        </p:nvSpPr>
        <p:spPr bwMode="auto">
          <a:xfrm>
            <a:off x="1217613" y="728663"/>
            <a:ext cx="4867275" cy="3595687"/>
          </a:xfrm>
          <a:prstGeom prst="rect">
            <a:avLst/>
          </a:prstGeom>
          <a:solidFill>
            <a:srgbClr val="FFFFFF"/>
          </a:solidFill>
          <a:ln w="9360">
            <a:solidFill>
              <a:srgbClr val="000000"/>
            </a:solidFill>
            <a:miter lim="800000"/>
            <a:headEnd/>
            <a:tailEnd/>
          </a:ln>
        </p:spPr>
        <p:txBody>
          <a:bodyPr wrap="none" anchor="ctr"/>
          <a:lstStyle/>
          <a:p>
            <a:endParaRPr lang="en-AU"/>
          </a:p>
        </p:txBody>
      </p:sp>
      <p:sp>
        <p:nvSpPr>
          <p:cNvPr id="158723" name="Rectangle 3"/>
          <p:cNvSpPr>
            <a:spLocks noGrp="1" noChangeArrowheads="1"/>
          </p:cNvSpPr>
          <p:nvPr>
            <p:ph type="body"/>
          </p:nvPr>
        </p:nvSpPr>
        <p:spPr>
          <a:xfrm>
            <a:off x="730250" y="4554538"/>
            <a:ext cx="5837238" cy="4314825"/>
          </a:xfrm>
          <a:noFill/>
          <a:ln/>
        </p:spPr>
        <p:txBody>
          <a:bodyPr wrap="none" anchor="ct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xfrm>
            <a:off x="4135769" y="9107110"/>
            <a:ext cx="3165078" cy="479753"/>
          </a:xfrm>
          <a:prstGeom prst="rect">
            <a:avLst/>
          </a:prstGeom>
          <a:noFill/>
        </p:spPr>
        <p:txBody>
          <a:bodyPr lIns="94714" tIns="47357" rIns="94714" bIns="47357"/>
          <a:lstStyle/>
          <a:p>
            <a:fld id="{354CB26E-6E3C-44CF-8F42-F0CC384C120A}" type="slidenum">
              <a:rPr lang="en-US" smtClean="0"/>
              <a:pPr/>
              <a:t>53</a:t>
            </a:fld>
            <a:endParaRPr 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85038" y="-4737100"/>
            <a:ext cx="14570076" cy="10926763"/>
          </a:xfrm>
        </p:spPr>
      </p:sp>
      <p:sp>
        <p:nvSpPr>
          <p:cNvPr id="3" name="Notes Placeholder 2"/>
          <p:cNvSpPr>
            <a:spLocks noGrp="1"/>
          </p:cNvSpPr>
          <p:nvPr>
            <p:ph type="body" idx="1"/>
          </p:nvPr>
        </p:nvSpPr>
        <p:spPr/>
        <p:txBody>
          <a:bodyPr>
            <a:normAutofit/>
          </a:bodyPr>
          <a:lstStyle/>
          <a:p>
            <a:endParaRPr lang="en-A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136393" y="9107411"/>
            <a:ext cx="3164417" cy="479425"/>
          </a:xfrm>
          <a:prstGeom prst="rect">
            <a:avLst/>
          </a:prstGeom>
          <a:ln/>
        </p:spPr>
        <p:txBody>
          <a:bodyPr lIns="96515" tIns="48257" rIns="96515" bIns="48257"/>
          <a:lstStyle/>
          <a:p>
            <a:fld id="{C0ACA38F-FD16-40B5-AC36-3C6C5F75E1E5}" type="slidenum">
              <a:rPr lang="en-US"/>
              <a:pPr/>
              <a:t>60</a:t>
            </a:fld>
            <a:endParaRPr lang="en-US"/>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4136393" y="9107411"/>
            <a:ext cx="3164417" cy="479425"/>
          </a:xfrm>
          <a:prstGeom prst="rect">
            <a:avLst/>
          </a:prstGeom>
        </p:spPr>
        <p:txBody>
          <a:bodyPr lIns="96515" tIns="48257" rIns="96515" bIns="48257"/>
          <a:lstStyle/>
          <a:p>
            <a:fld id="{7E68214F-E8FB-4C76-80C7-44C186C9A16E}" type="slidenum">
              <a:rPr lang="en-US" smtClean="0"/>
              <a:pPr/>
              <a:t>74</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xfrm>
            <a:off x="4136994" y="9107456"/>
            <a:ext cx="3163786" cy="479502"/>
          </a:xfrm>
          <a:prstGeom prst="rect">
            <a:avLst/>
          </a:prstGeom>
          <a:noFill/>
          <a:ln>
            <a:miter lim="800000"/>
            <a:headEnd/>
            <a:tailEnd/>
          </a:ln>
        </p:spPr>
        <p:txBody>
          <a:bodyPr/>
          <a:lstStyle/>
          <a:p>
            <a:fld id="{65FBF935-00BE-449C-824E-4BD4CBFEA4FC}" type="slidenum">
              <a:rPr lang="en-US" altLang="ja-JP"/>
              <a:pPr/>
              <a:t>77</a:t>
            </a:fld>
            <a:endParaRPr lang="en-US" altLang="ja-JP"/>
          </a:p>
        </p:txBody>
      </p:sp>
      <p:sp>
        <p:nvSpPr>
          <p:cNvPr id="40963" name="Rectangle 2"/>
          <p:cNvSpPr>
            <a:spLocks noGrp="1" noRot="1" noChangeAspect="1" noChangeArrowheads="1" noTextEdit="1"/>
          </p:cNvSpPr>
          <p:nvPr>
            <p:ph type="sldImg"/>
          </p:nvPr>
        </p:nvSpPr>
        <p:spPr>
          <a:xfrm>
            <a:off x="1255713" y="719138"/>
            <a:ext cx="4791075" cy="3594100"/>
          </a:xfrm>
          <a:ln/>
        </p:spPr>
      </p:sp>
      <p:sp>
        <p:nvSpPr>
          <p:cNvPr id="40964" name="Rectangle 3"/>
          <p:cNvSpPr>
            <a:spLocks noGrp="1" noChangeArrowheads="1"/>
          </p:cNvSpPr>
          <p:nvPr>
            <p:ph type="body" idx="1"/>
          </p:nvPr>
        </p:nvSpPr>
        <p:spPr>
          <a:noFill/>
        </p:spPr>
        <p:txBody>
          <a:bodyPr/>
          <a:lstStyle/>
          <a:p>
            <a:pPr eaLnBrk="1" hangingPunct="1"/>
            <a:r>
              <a:rPr lang="en-US" altLang="ja-JP" smtClean="0"/>
              <a:t>Next,</a:t>
            </a:r>
          </a:p>
          <a:p>
            <a:pPr eaLnBrk="1" hangingPunct="1"/>
            <a:r>
              <a:rPr lang="en-US" altLang="ja-JP" smtClean="0"/>
              <a:t>This is how to detect neutron using CR-39.</a:t>
            </a:r>
          </a:p>
          <a:p>
            <a:pPr eaLnBrk="1" hangingPunct="1"/>
            <a:r>
              <a:rPr lang="en-US" altLang="ja-JP" smtClean="0"/>
              <a:t>CR39 is one of the plastic. </a:t>
            </a:r>
          </a:p>
          <a:p>
            <a:pPr eaLnBrk="1" hangingPunct="1"/>
            <a:r>
              <a:rPr lang="en-US" altLang="ja-JP" smtClean="0"/>
              <a:t>First, neutron elastic scattering to hydrogen atom occur in PE radiator, and generate recoil proton.</a:t>
            </a:r>
          </a:p>
          <a:p>
            <a:pPr eaLnBrk="1" hangingPunct="1"/>
            <a:r>
              <a:rPr lang="en-US" altLang="ja-JP" smtClean="0"/>
              <a:t>Recoil protons go into CR-39 having many incident angles, and make radiation damage called latent track. </a:t>
            </a:r>
          </a:p>
          <a:p>
            <a:pPr eaLnBrk="1" hangingPunct="1"/>
            <a:r>
              <a:rPr lang="en-US" altLang="ja-JP" smtClean="0"/>
              <a:t>Next, we do chemical etching to melt surface of CR-39.</a:t>
            </a:r>
          </a:p>
          <a:p>
            <a:pPr eaLnBrk="1" hangingPunct="1"/>
            <a:r>
              <a:rPr lang="en-US" altLang="ja-JP" smtClean="0"/>
              <a:t>To detect latent track Critical angle condition is important.</a:t>
            </a:r>
          </a:p>
          <a:p>
            <a:pPr eaLnBrk="1" hangingPunct="1"/>
            <a:r>
              <a:rPr lang="en-US" altLang="ja-JP" smtClean="0"/>
              <a:t>This inequation is critical angle condition to make countable tracks using optical microscope.</a:t>
            </a:r>
          </a:p>
          <a:p>
            <a:pPr eaLnBrk="1" hangingPunct="1"/>
            <a:r>
              <a:rPr lang="en-US" altLang="ja-JP" smtClean="0"/>
              <a:t>Vt called track etching velocity, this is melting velocity follow the latent track.</a:t>
            </a:r>
          </a:p>
          <a:p>
            <a:pPr eaLnBrk="1" hangingPunct="1"/>
            <a:r>
              <a:rPr lang="en-US" altLang="ja-JP" smtClean="0"/>
              <a:t>Vb called bulk etching velocity, this is melting velocity without latent track.</a:t>
            </a:r>
          </a:p>
          <a:p>
            <a:pPr eaLnBrk="1" hangingPunct="1"/>
            <a:r>
              <a:rPr lang="en-US" altLang="ja-JP" smtClean="0"/>
              <a:t>That is the  method of neutron detection using CR-39.</a:t>
            </a:r>
          </a:p>
          <a:p>
            <a:pPr eaLnBrk="1" hangingPunct="1"/>
            <a:endParaRPr lang="en-US" altLang="ja-JP" smtClean="0"/>
          </a:p>
          <a:p>
            <a:pPr eaLnBrk="1" hangingPunct="1"/>
            <a:endParaRPr lang="en-US" altLang="ja-JP"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xfrm>
            <a:off x="4136182" y="9108125"/>
            <a:ext cx="3164734" cy="478791"/>
          </a:xfrm>
          <a:prstGeom prst="rect">
            <a:avLst/>
          </a:prstGeom>
          <a:ln/>
        </p:spPr>
        <p:txBody>
          <a:bodyPr lIns="91294" tIns="45647" rIns="91294" bIns="45647"/>
          <a:lstStyle/>
          <a:p>
            <a:fld id="{1A916F93-3EED-4316-9FD0-370215607A00}" type="slidenum">
              <a:rPr lang="en-US"/>
              <a:pPr/>
              <a:t>79</a:t>
            </a:fld>
            <a:endParaRPr lang="en-US"/>
          </a:p>
        </p:txBody>
      </p:sp>
      <p:sp>
        <p:nvSpPr>
          <p:cNvPr id="241666" name="Rectangle 2"/>
          <p:cNvSpPr>
            <a:spLocks noGrp="1" noRot="1" noChangeAspect="1" noChangeArrowheads="1" noTextEdit="1"/>
          </p:cNvSpPr>
          <p:nvPr>
            <p:ph type="sldImg"/>
          </p:nvPr>
        </p:nvSpPr>
        <p:spPr>
          <a:xfrm>
            <a:off x="1258888" y="717550"/>
            <a:ext cx="4789487" cy="3594100"/>
          </a:xfrm>
          <a:ln/>
        </p:spPr>
      </p:sp>
      <p:sp>
        <p:nvSpPr>
          <p:cNvPr id="241667" name="Rectangle 3"/>
          <p:cNvSpPr>
            <a:spLocks noGrp="1" noChangeArrowheads="1"/>
          </p:cNvSpPr>
          <p:nvPr>
            <p:ph type="body" idx="1"/>
          </p:nvPr>
        </p:nvSpPr>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xfrm>
            <a:off x="4136182" y="9108125"/>
            <a:ext cx="3164734" cy="478791"/>
          </a:xfrm>
          <a:prstGeom prst="rect">
            <a:avLst/>
          </a:prstGeom>
          <a:ln/>
        </p:spPr>
        <p:txBody>
          <a:bodyPr lIns="91294" tIns="45647" rIns="91294" bIns="45647"/>
          <a:lstStyle/>
          <a:p>
            <a:fld id="{08E57143-4A09-4FC8-9974-85998B1242D7}" type="slidenum">
              <a:rPr lang="en-US"/>
              <a:pPr/>
              <a:t>80</a:t>
            </a:fld>
            <a:endParaRPr lang="en-US"/>
          </a:p>
        </p:txBody>
      </p:sp>
      <p:sp>
        <p:nvSpPr>
          <p:cNvPr id="266242" name="Rectangle 2"/>
          <p:cNvSpPr>
            <a:spLocks noGrp="1" noRot="1" noChangeAspect="1" noChangeArrowheads="1" noTextEdit="1"/>
          </p:cNvSpPr>
          <p:nvPr>
            <p:ph type="sldImg"/>
          </p:nvPr>
        </p:nvSpPr>
        <p:spPr>
          <a:ln/>
        </p:spPr>
      </p:sp>
      <p:sp>
        <p:nvSpPr>
          <p:cNvPr id="266243" name="Rectangle 3"/>
          <p:cNvSpPr>
            <a:spLocks noGrp="1" noChangeArrowheads="1"/>
          </p:cNvSpPr>
          <p:nvPr>
            <p:ph type="body" idx="1"/>
          </p:nvPr>
        </p:nvSpPr>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136393" y="9107411"/>
            <a:ext cx="3164417" cy="479425"/>
          </a:xfrm>
          <a:prstGeom prst="rect">
            <a:avLst/>
          </a:prstGeom>
          <a:ln/>
        </p:spPr>
        <p:txBody>
          <a:bodyPr lIns="96515" tIns="48257" rIns="96515" bIns="48257"/>
          <a:lstStyle/>
          <a:p>
            <a:fld id="{41C03945-BD28-42EE-AEFC-0CD6CCC13EF5}" type="slidenum">
              <a:rPr lang="en-US"/>
              <a:pPr/>
              <a:t>5</a:t>
            </a:fld>
            <a:endParaRPr lang="en-US"/>
          </a:p>
        </p:txBody>
      </p:sp>
      <p:sp>
        <p:nvSpPr>
          <p:cNvPr id="336898" name="Rectangle 2"/>
          <p:cNvSpPr>
            <a:spLocks noGrp="1" noRot="1" noChangeAspect="1" noChangeArrowheads="1" noTextEdit="1"/>
          </p:cNvSpPr>
          <p:nvPr>
            <p:ph type="sldImg"/>
          </p:nvPr>
        </p:nvSpPr>
        <p:spPr>
          <a:ln/>
        </p:spPr>
      </p:sp>
      <p:sp>
        <p:nvSpPr>
          <p:cNvPr id="336899" name="Rectangle 3"/>
          <p:cNvSpPr>
            <a:spLocks noGrp="1" noChangeArrowheads="1"/>
          </p:cNvSpPr>
          <p:nvPr>
            <p:ph type="body" idx="1"/>
          </p:nvPr>
        </p:nvSpPr>
        <p:spPr/>
        <p:txBody>
          <a:bodyPr/>
          <a:lstStyle/>
          <a:p>
            <a:r>
              <a:rPr lang="en-US"/>
              <a:t>The lecturer should point out that this is an example only - the dose scale is in dose delivered in 2Gy fractions. The shape of dose response curve in practice depends on tumor type.</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xfrm>
            <a:off x="4136182" y="9108125"/>
            <a:ext cx="3164734" cy="478791"/>
          </a:xfrm>
          <a:prstGeom prst="rect">
            <a:avLst/>
          </a:prstGeom>
          <a:ln/>
        </p:spPr>
        <p:txBody>
          <a:bodyPr lIns="91294" tIns="45647" rIns="91294" bIns="45647"/>
          <a:lstStyle/>
          <a:p>
            <a:fld id="{2C084B27-AA14-4A52-8292-A3279376B7E9}" type="slidenum">
              <a:rPr lang="en-US"/>
              <a:pPr/>
              <a:t>81</a:t>
            </a:fld>
            <a:endParaRPr lang="en-US"/>
          </a:p>
        </p:txBody>
      </p:sp>
      <p:sp>
        <p:nvSpPr>
          <p:cNvPr id="260098" name="Rectangle 2"/>
          <p:cNvSpPr>
            <a:spLocks noGrp="1" noRot="1" noChangeAspect="1" noChangeArrowheads="1" noTextEdit="1"/>
          </p:cNvSpPr>
          <p:nvPr>
            <p:ph type="sldImg"/>
          </p:nvPr>
        </p:nvSpPr>
        <p:spPr>
          <a:ln/>
        </p:spPr>
      </p:sp>
      <p:sp>
        <p:nvSpPr>
          <p:cNvPr id="260099" name="Rectangle 3"/>
          <p:cNvSpPr>
            <a:spLocks noGrp="1" noChangeArrowheads="1"/>
          </p:cNvSpPr>
          <p:nvPr>
            <p:ph type="body" idx="1"/>
          </p:nvPr>
        </p:nvSpPr>
        <p:spPr>
          <a:xfrm>
            <a:off x="973033" y="4554856"/>
            <a:ext cx="5356434" cy="4315459"/>
          </a:xfrm>
        </p:spPr>
        <p:txBody>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65149" eaLnBrk="1" fontAlgn="auto" hangingPunct="1">
              <a:spcBef>
                <a:spcPts val="0"/>
              </a:spcBef>
              <a:spcAft>
                <a:spcPts val="0"/>
              </a:spcAft>
              <a:buClrTx/>
              <a:buSzTx/>
              <a:defRPr/>
            </a:pPr>
            <a:r>
              <a:rPr lang="en-US" dirty="0" smtClean="0"/>
              <a:t>Exposure to cosmic radiation may also vary by the type of aircraft flown.  Different aircraft tend to fly at different levels in the sky.  Most major airline jetliners fly at close to 30-33,000 feet.  Smaller planes fly at lower altitudes.  Conversely, supersonic transport, including the Concorde, fly at higher altitudes.  This illustrates that studies of the health effects of cosmic radiation should also consider exposure levels by identifying the types of aircraft flown.</a:t>
            </a:r>
          </a:p>
          <a:p>
            <a:endParaRPr lang="en-US" dirty="0"/>
          </a:p>
        </p:txBody>
      </p:sp>
      <p:sp>
        <p:nvSpPr>
          <p:cNvPr id="4" name="Slide Number Placeholder 3"/>
          <p:cNvSpPr>
            <a:spLocks noGrp="1"/>
          </p:cNvSpPr>
          <p:nvPr>
            <p:ph type="sldNum" sz="quarter" idx="10"/>
          </p:nvPr>
        </p:nvSpPr>
        <p:spPr>
          <a:xfrm>
            <a:off x="4136393" y="9107411"/>
            <a:ext cx="3164417" cy="479425"/>
          </a:xfrm>
          <a:prstGeom prst="rect">
            <a:avLst/>
          </a:prstGeom>
        </p:spPr>
        <p:txBody>
          <a:bodyPr lIns="96515" tIns="48257" rIns="96515" bIns="48257"/>
          <a:lstStyle/>
          <a:p>
            <a:fld id="{7E68214F-E8FB-4C76-80C7-44C186C9A16E}" type="slidenum">
              <a:rPr lang="en-US" smtClean="0"/>
              <a:pPr/>
              <a:t>92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Increased incidence ratios of cancer and leukemia were only observed in cockpit crew members flying more than 5000 hours.  Significantly increased ratios were observed for acute myeloid leukemia, melanoma, and other skin cancers.  Do you think that the melanoma and skin cancers are related to cosmic radiation or some other factor?  Many postulate that these cancers may be related to higher sun exposures among the crew compared to the general population.</a:t>
            </a:r>
          </a:p>
          <a:p>
            <a:endParaRPr lang="en-US" dirty="0" smtClean="0"/>
          </a:p>
          <a:p>
            <a:r>
              <a:rPr lang="en-US" dirty="0" smtClean="0"/>
              <a:t>Overall, there appears to be inconsistent evidence of a link between cancer and cosmic radiation.</a:t>
            </a:r>
          </a:p>
          <a:p>
            <a:endParaRPr lang="en-US" dirty="0"/>
          </a:p>
        </p:txBody>
      </p:sp>
      <p:sp>
        <p:nvSpPr>
          <p:cNvPr id="4" name="Slide Number Placeholder 3"/>
          <p:cNvSpPr>
            <a:spLocks noGrp="1"/>
          </p:cNvSpPr>
          <p:nvPr>
            <p:ph type="sldNum" sz="quarter" idx="10"/>
          </p:nvPr>
        </p:nvSpPr>
        <p:spPr>
          <a:xfrm>
            <a:off x="4136393" y="9107411"/>
            <a:ext cx="3164417" cy="479425"/>
          </a:xfrm>
          <a:prstGeom prst="rect">
            <a:avLst/>
          </a:prstGeom>
        </p:spPr>
        <p:txBody>
          <a:bodyPr lIns="96515" tIns="48257" rIns="96515" bIns="48257"/>
          <a:lstStyle/>
          <a:p>
            <a:fld id="{7E68214F-E8FB-4C76-80C7-44C186C9A16E}" type="slidenum">
              <a:rPr lang="en-US" smtClean="0"/>
              <a:pPr/>
              <a:t>95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4136393" y="9107411"/>
            <a:ext cx="3164417" cy="479425"/>
          </a:xfrm>
          <a:prstGeom prst="rect">
            <a:avLst/>
          </a:prstGeom>
        </p:spPr>
        <p:txBody>
          <a:bodyPr lIns="96515" tIns="48257" rIns="96515" bIns="48257"/>
          <a:lstStyle/>
          <a:p>
            <a:fld id="{7E68214F-E8FB-4C76-80C7-44C186C9A16E}" type="slidenum">
              <a:rPr lang="en-US" smtClean="0"/>
              <a:pPr/>
              <a:t>96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136393" y="9107411"/>
            <a:ext cx="3164417" cy="479425"/>
          </a:xfrm>
          <a:prstGeom prst="rect">
            <a:avLst/>
          </a:prstGeom>
          <a:ln/>
        </p:spPr>
        <p:txBody>
          <a:bodyPr lIns="96515" tIns="48257" rIns="96515" bIns="48257"/>
          <a:lstStyle/>
          <a:p>
            <a:fld id="{18FE835F-D35C-4419-BDAB-1852C8AF769B}" type="slidenum">
              <a:rPr lang="en-US"/>
              <a:pPr/>
              <a:t>6</a:t>
            </a:fld>
            <a:endParaRPr lang="en-US"/>
          </a:p>
        </p:txBody>
      </p:sp>
      <p:sp>
        <p:nvSpPr>
          <p:cNvPr id="312322" name="Rectangle 2"/>
          <p:cNvSpPr>
            <a:spLocks noGrp="1" noRot="1" noChangeAspect="1" noChangeArrowheads="1" noTextEdit="1"/>
          </p:cNvSpPr>
          <p:nvPr>
            <p:ph type="sldImg"/>
          </p:nvPr>
        </p:nvSpPr>
        <p:spPr>
          <a:ln/>
        </p:spPr>
      </p:sp>
      <p:sp>
        <p:nvSpPr>
          <p:cNvPr id="31232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136393" y="9107411"/>
            <a:ext cx="3164417" cy="479425"/>
          </a:xfrm>
          <a:prstGeom prst="rect">
            <a:avLst/>
          </a:prstGeom>
          <a:ln/>
        </p:spPr>
        <p:txBody>
          <a:bodyPr lIns="96515" tIns="48257" rIns="96515" bIns="48257"/>
          <a:lstStyle/>
          <a:p>
            <a:fld id="{E16C1DF0-0AAB-4E44-AFC9-0382EBFDF5AB}" type="slidenum">
              <a:rPr lang="en-US"/>
              <a:pPr/>
              <a:t>7</a:t>
            </a:fld>
            <a:endParaRPr lang="en-US"/>
          </a:p>
        </p:txBody>
      </p:sp>
      <p:sp>
        <p:nvSpPr>
          <p:cNvPr id="314370" name="Rectangle 2"/>
          <p:cNvSpPr>
            <a:spLocks noGrp="1" noRot="1" noChangeAspect="1" noChangeArrowheads="1" noTextEdit="1"/>
          </p:cNvSpPr>
          <p:nvPr>
            <p:ph type="sldImg"/>
          </p:nvPr>
        </p:nvSpPr>
        <p:spPr>
          <a:ln/>
        </p:spPr>
      </p:sp>
      <p:sp>
        <p:nvSpPr>
          <p:cNvPr id="314371" name="Rectangle 3"/>
          <p:cNvSpPr>
            <a:spLocks noGrp="1" noChangeArrowheads="1"/>
          </p:cNvSpPr>
          <p:nvPr>
            <p:ph type="body" idx="1"/>
          </p:nvPr>
        </p:nvSpPr>
        <p:spPr/>
        <p:txBody>
          <a:bodyPr/>
          <a:lstStyle/>
          <a:p>
            <a:r>
              <a:rPr lang="en-US"/>
              <a:t>Purposely, there is no % estimate given for the first two sources. The others are only estimates as well and allow the participants to estimate how much uncertainty is allowed for the two first areas which relate to dosimetry.</a:t>
            </a:r>
          </a:p>
          <a:p>
            <a:r>
              <a:rPr lang="en-US"/>
              <a:t>Assuming all uncertainties are independent and normally distributed they can be added in quadrature:</a:t>
            </a:r>
          </a:p>
          <a:p>
            <a:r>
              <a:rPr lang="en-US"/>
              <a:t>Total = sqrt(a^2 + b^2 + c^2 + …)</a:t>
            </a:r>
          </a:p>
          <a:p>
            <a:r>
              <a:rPr lang="en-US"/>
              <a:t>This leaves about 3% for dosimetry...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136393" y="9107411"/>
            <a:ext cx="3164417" cy="479425"/>
          </a:xfrm>
          <a:prstGeom prst="rect">
            <a:avLst/>
          </a:prstGeom>
          <a:ln/>
        </p:spPr>
        <p:txBody>
          <a:bodyPr lIns="96515" tIns="48257" rIns="96515" bIns="48257"/>
          <a:lstStyle/>
          <a:p>
            <a:fld id="{FA504DFD-E27B-4EE7-9D57-B461690421DE}" type="slidenum">
              <a:rPr lang="en-US"/>
              <a:pPr/>
              <a:t>15</a:t>
            </a:fld>
            <a:endParaRPr lang="en-US"/>
          </a:p>
        </p:txBody>
      </p:sp>
      <p:sp>
        <p:nvSpPr>
          <p:cNvPr id="501762" name="Rectangle 2"/>
          <p:cNvSpPr>
            <a:spLocks noGrp="1" noRot="1" noChangeAspect="1" noChangeArrowheads="1" noTextEdit="1"/>
          </p:cNvSpPr>
          <p:nvPr>
            <p:ph type="sldImg"/>
          </p:nvPr>
        </p:nvSpPr>
        <p:spPr>
          <a:ln/>
        </p:spPr>
      </p:sp>
      <p:sp>
        <p:nvSpPr>
          <p:cNvPr id="50176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136393" y="9107411"/>
            <a:ext cx="3164417" cy="479425"/>
          </a:xfrm>
          <a:prstGeom prst="rect">
            <a:avLst/>
          </a:prstGeom>
          <a:ln/>
        </p:spPr>
        <p:txBody>
          <a:bodyPr lIns="96515" tIns="48257" rIns="96515" bIns="48257"/>
          <a:lstStyle/>
          <a:p>
            <a:fld id="{5057E4F3-4733-40C7-8215-C98812132101}" type="slidenum">
              <a:rPr lang="en-US"/>
              <a:pPr/>
              <a:t>16</a:t>
            </a:fld>
            <a:endParaRPr lang="en-US"/>
          </a:p>
        </p:txBody>
      </p:sp>
      <p:sp>
        <p:nvSpPr>
          <p:cNvPr id="503810" name="Rectangle 2"/>
          <p:cNvSpPr>
            <a:spLocks noGrp="1" noRot="1" noChangeAspect="1" noChangeArrowheads="1" noTextEdit="1"/>
          </p:cNvSpPr>
          <p:nvPr>
            <p:ph type="sldImg"/>
          </p:nvPr>
        </p:nvSpPr>
        <p:spPr>
          <a:ln/>
        </p:spPr>
      </p:sp>
      <p:sp>
        <p:nvSpPr>
          <p:cNvPr id="503811" name="Rectangle 3"/>
          <p:cNvSpPr>
            <a:spLocks noGrp="1" noChangeArrowheads="1"/>
          </p:cNvSpPr>
          <p:nvPr>
            <p:ph type="body" idx="1"/>
          </p:nvPr>
        </p:nvSpPr>
        <p:spPr/>
        <p:txBody>
          <a:bodyPr/>
          <a:lstStyle/>
          <a:p>
            <a:r>
              <a:rPr lang="en-US"/>
              <a:t>Shown is a Wellhoeffer waterphantom (cost &gt; $US 100,000.-)</a:t>
            </a:r>
          </a:p>
          <a:p>
            <a:r>
              <a:rPr lang="en-US"/>
              <a:t>The waterphantom is an essential part of a radiotherapy physics set-up. It is used for beam scanning and required for commissioning of radiation equipment as well as treatment planning systems. Water is convenient to use - it is readily available, cheap and clear.</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136393" y="9107411"/>
            <a:ext cx="3164417" cy="479425"/>
          </a:xfrm>
          <a:prstGeom prst="rect">
            <a:avLst/>
          </a:prstGeom>
          <a:ln/>
        </p:spPr>
        <p:txBody>
          <a:bodyPr lIns="96515" tIns="48257" rIns="96515" bIns="48257"/>
          <a:lstStyle/>
          <a:p>
            <a:fld id="{42DAB437-E9C2-4B08-8B4E-F4A7FE984F1B}" type="slidenum">
              <a:rPr lang="en-US"/>
              <a:pPr/>
              <a:t>17</a:t>
            </a:fld>
            <a:endParaRPr lang="en-US"/>
          </a:p>
        </p:txBody>
      </p:sp>
      <p:sp>
        <p:nvSpPr>
          <p:cNvPr id="505858" name="Rectangle 1026"/>
          <p:cNvSpPr>
            <a:spLocks noGrp="1" noRot="1" noChangeAspect="1" noChangeArrowheads="1" noTextEdit="1"/>
          </p:cNvSpPr>
          <p:nvPr>
            <p:ph type="sldImg"/>
          </p:nvPr>
        </p:nvSpPr>
        <p:spPr>
          <a:ln/>
        </p:spPr>
      </p:sp>
      <p:sp>
        <p:nvSpPr>
          <p:cNvPr id="505859" name="Rectangle 1027"/>
          <p:cNvSpPr>
            <a:spLocks noGrp="1" noChangeArrowheads="1"/>
          </p:cNvSpPr>
          <p:nvPr>
            <p:ph type="body" idx="1"/>
          </p:nvPr>
        </p:nvSpPr>
        <p:spPr/>
        <p:txBody>
          <a:bodyPr/>
          <a:lstStyle/>
          <a:p>
            <a:r>
              <a:rPr lang="en-US"/>
              <a:t>Shown is solid water, a water equivalent polyraisin material specifically developed for radiotherapy aplications.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136393" y="9107411"/>
            <a:ext cx="3164417" cy="479425"/>
          </a:xfrm>
          <a:prstGeom prst="rect">
            <a:avLst/>
          </a:prstGeom>
          <a:ln/>
        </p:spPr>
        <p:txBody>
          <a:bodyPr lIns="96515" tIns="48257" rIns="96515" bIns="48257"/>
          <a:lstStyle/>
          <a:p>
            <a:fld id="{2D2AEECA-86FC-4DDC-B648-F368029CDDD9}" type="slidenum">
              <a:rPr lang="en-US"/>
              <a:pPr/>
              <a:t>18</a:t>
            </a:fld>
            <a:endParaRPr lang="en-US"/>
          </a:p>
        </p:txBody>
      </p:sp>
      <p:sp>
        <p:nvSpPr>
          <p:cNvPr id="507906" name="Rectangle 2"/>
          <p:cNvSpPr>
            <a:spLocks noGrp="1" noRot="1" noChangeAspect="1" noChangeArrowheads="1" noTextEdit="1"/>
          </p:cNvSpPr>
          <p:nvPr>
            <p:ph type="sldImg"/>
          </p:nvPr>
        </p:nvSpPr>
        <p:spPr>
          <a:ln/>
        </p:spPr>
      </p:sp>
      <p:sp>
        <p:nvSpPr>
          <p:cNvPr id="507907" name="Rectangle 3"/>
          <p:cNvSpPr>
            <a:spLocks noGrp="1" noChangeArrowheads="1"/>
          </p:cNvSpPr>
          <p:nvPr>
            <p:ph type="body" idx="1"/>
          </p:nvPr>
        </p:nvSpPr>
        <p:spPr/>
        <p:txBody>
          <a:bodyPr/>
          <a:lstStyle/>
          <a:p>
            <a:r>
              <a:rPr lang="en-US"/>
              <a:t>The custom made materials are typically quite expensive - a set of slabs of different thickness in total 20cm costs around $US 10,000.-</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136393" y="9107411"/>
            <a:ext cx="3164417" cy="479425"/>
          </a:xfrm>
          <a:prstGeom prst="rect">
            <a:avLst/>
          </a:prstGeom>
          <a:ln/>
        </p:spPr>
        <p:txBody>
          <a:bodyPr lIns="96515" tIns="48257" rIns="96515" bIns="48257"/>
          <a:lstStyle/>
          <a:p>
            <a:fld id="{9E37E7C6-46D1-405D-ACD7-1D8FBF46B674}" type="slidenum">
              <a:rPr lang="en-US"/>
              <a:pPr/>
              <a:t>19</a:t>
            </a:fld>
            <a:endParaRPr lang="en-US"/>
          </a:p>
        </p:txBody>
      </p:sp>
      <p:sp>
        <p:nvSpPr>
          <p:cNvPr id="509954" name="Rectangle 2"/>
          <p:cNvSpPr>
            <a:spLocks noGrp="1" noRot="1" noChangeAspect="1" noChangeArrowheads="1" noTextEdit="1"/>
          </p:cNvSpPr>
          <p:nvPr>
            <p:ph type="sldImg"/>
          </p:nvPr>
        </p:nvSpPr>
        <p:spPr>
          <a:ln/>
        </p:spPr>
      </p:sp>
      <p:sp>
        <p:nvSpPr>
          <p:cNvPr id="509955" name="Rectangle 3"/>
          <p:cNvSpPr>
            <a:spLocks noGrp="1" noChangeArrowheads="1"/>
          </p:cNvSpPr>
          <p:nvPr>
            <p:ph type="body" idx="1"/>
          </p:nvPr>
        </p:nvSpPr>
        <p:spPr/>
        <p:txBody>
          <a:bodyPr/>
          <a:lstStyle/>
          <a:p>
            <a:r>
              <a:rPr lang="en-US"/>
              <a:t>Again ther are many types of anthropomorphic phantoms available. Some older designs contain real human bone which is undesirable as they dry out.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3050" y="428625"/>
            <a:ext cx="2057400" cy="587375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46088" y="428625"/>
            <a:ext cx="6024562" cy="58737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25"/>
            <a:ext cx="8223250" cy="574675"/>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46088" y="1196975"/>
            <a:ext cx="4035425"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633913" y="1196975"/>
            <a:ext cx="4035425"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25"/>
            <a:ext cx="8223250" cy="574675"/>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46088" y="1196975"/>
            <a:ext cx="8223250" cy="2476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46088" y="3825875"/>
            <a:ext cx="8223250" cy="2476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428625"/>
            <a:ext cx="8223250" cy="574675"/>
          </a:xfrm>
        </p:spPr>
        <p:txBody>
          <a:bodyPr/>
          <a:lstStyle/>
          <a:p>
            <a:r>
              <a:rPr lang="en-US" smtClean="0"/>
              <a:t>Click to edit Master title style</a:t>
            </a:r>
            <a:endParaRPr lang="en-AU"/>
          </a:p>
        </p:txBody>
      </p:sp>
      <p:sp>
        <p:nvSpPr>
          <p:cNvPr id="3" name="Content Placeholder 2"/>
          <p:cNvSpPr>
            <a:spLocks noGrp="1"/>
          </p:cNvSpPr>
          <p:nvPr>
            <p:ph sz="quarter" idx="1"/>
          </p:nvPr>
        </p:nvSpPr>
        <p:spPr>
          <a:xfrm>
            <a:off x="446088" y="1196975"/>
            <a:ext cx="4035425" cy="2476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quarter" idx="2"/>
          </p:nvPr>
        </p:nvSpPr>
        <p:spPr>
          <a:xfrm>
            <a:off x="4633913" y="1196975"/>
            <a:ext cx="4035425" cy="2476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Content Placeholder 4"/>
          <p:cNvSpPr>
            <a:spLocks noGrp="1"/>
          </p:cNvSpPr>
          <p:nvPr>
            <p:ph sz="quarter" idx="3"/>
          </p:nvPr>
        </p:nvSpPr>
        <p:spPr>
          <a:xfrm>
            <a:off x="446088" y="3825875"/>
            <a:ext cx="4035425" cy="2476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Content Placeholder 5"/>
          <p:cNvSpPr>
            <a:spLocks noGrp="1"/>
          </p:cNvSpPr>
          <p:nvPr>
            <p:ph sz="quarter" idx="4"/>
          </p:nvPr>
        </p:nvSpPr>
        <p:spPr>
          <a:xfrm>
            <a:off x="4633913" y="3825875"/>
            <a:ext cx="4035425" cy="2476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25"/>
            <a:ext cx="8223250" cy="574675"/>
          </a:xfrm>
        </p:spPr>
        <p:txBody>
          <a:bodyPr/>
          <a:lstStyle/>
          <a:p>
            <a:r>
              <a:rPr lang="en-US" smtClean="0"/>
              <a:t>Click to edit Master title style</a:t>
            </a:r>
            <a:endParaRPr lang="en-AU"/>
          </a:p>
        </p:txBody>
      </p:sp>
      <p:sp>
        <p:nvSpPr>
          <p:cNvPr id="3" name="Content Placeholder 2"/>
          <p:cNvSpPr>
            <a:spLocks noGrp="1"/>
          </p:cNvSpPr>
          <p:nvPr>
            <p:ph sz="quarter" idx="1"/>
          </p:nvPr>
        </p:nvSpPr>
        <p:spPr>
          <a:xfrm>
            <a:off x="446088" y="1196975"/>
            <a:ext cx="4035425" cy="2476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quarter" idx="2"/>
          </p:nvPr>
        </p:nvSpPr>
        <p:spPr>
          <a:xfrm>
            <a:off x="4633913" y="1196975"/>
            <a:ext cx="4035425" cy="2476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half" idx="3"/>
          </p:nvPr>
        </p:nvSpPr>
        <p:spPr>
          <a:xfrm>
            <a:off x="446088" y="3825875"/>
            <a:ext cx="8223250" cy="2476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25"/>
            <a:ext cx="8223250" cy="574675"/>
          </a:xfrm>
        </p:spPr>
        <p:txBody>
          <a:bodyPr/>
          <a:lstStyle/>
          <a:p>
            <a:r>
              <a:rPr lang="en-US" smtClean="0"/>
              <a:t>Click to edit Master title style</a:t>
            </a:r>
            <a:endParaRPr lang="en-AU"/>
          </a:p>
        </p:txBody>
      </p:sp>
      <p:sp>
        <p:nvSpPr>
          <p:cNvPr id="3" name="Text Placeholder 2"/>
          <p:cNvSpPr>
            <a:spLocks noGrp="1"/>
          </p:cNvSpPr>
          <p:nvPr>
            <p:ph type="body" sz="half" idx="1"/>
          </p:nvPr>
        </p:nvSpPr>
        <p:spPr>
          <a:xfrm>
            <a:off x="446088" y="1196975"/>
            <a:ext cx="4035425"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33913" y="1196975"/>
            <a:ext cx="4035425"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a:lstStyle>
            <a:lvl1pPr>
              <a:defRPr/>
            </a:lvl1pPr>
          </a:lstStyle>
          <a:p>
            <a:endParaRPr lang="en-AU"/>
          </a:p>
        </p:txBody>
      </p:sp>
      <p:sp>
        <p:nvSpPr>
          <p:cNvPr id="6" name="Footer Placeholder 5"/>
          <p:cNvSpPr>
            <a:spLocks noGrp="1"/>
          </p:cNvSpPr>
          <p:nvPr>
            <p:ph type="ftr" sz="quarter" idx="11"/>
          </p:nvPr>
        </p:nvSpPr>
        <p:spPr>
          <a:xfrm>
            <a:off x="3124200" y="6248400"/>
            <a:ext cx="2895600" cy="457200"/>
          </a:xfrm>
          <a:prstGeom prst="rect">
            <a:avLst/>
          </a:prstGeom>
        </p:spPr>
        <p:txBody>
          <a:bodyPr/>
          <a:lstStyle>
            <a:lvl1pPr>
              <a:defRPr/>
            </a:lvl1pPr>
          </a:lstStyle>
          <a:p>
            <a:endParaRPr lang="en-AU"/>
          </a:p>
        </p:txBody>
      </p:sp>
      <p:sp>
        <p:nvSpPr>
          <p:cNvPr id="7" name="Slide Number Placeholder 6"/>
          <p:cNvSpPr>
            <a:spLocks noGrp="1"/>
          </p:cNvSpPr>
          <p:nvPr>
            <p:ph type="sldNum" sz="quarter" idx="12"/>
          </p:nvPr>
        </p:nvSpPr>
        <p:spPr>
          <a:xfrm>
            <a:off x="6553200" y="6248400"/>
            <a:ext cx="1905000" cy="457200"/>
          </a:xfrm>
          <a:prstGeom prst="rect">
            <a:avLst/>
          </a:prstGeom>
        </p:spPr>
        <p:txBody>
          <a:bodyPr/>
          <a:lstStyle>
            <a:lvl1pPr>
              <a:defRPr/>
            </a:lvl1pPr>
          </a:lstStyle>
          <a:p>
            <a:fld id="{07F21CD7-D7AA-405C-B2DA-1F05142F25BC}" type="slidenum">
              <a:rPr lang="en-AU"/>
              <a:pPr/>
              <a:t>‹#›</a:t>
            </a:fld>
            <a:endParaRPr lang="en-A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981200"/>
            <a:ext cx="3810000" cy="4114800"/>
          </a:xfrm>
        </p:spPr>
        <p:txBody>
          <a:bodyPr/>
          <a:lstStyle/>
          <a:p>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a:lstStyle>
            <a:lvl1pPr>
              <a:defRPr/>
            </a:lvl1pPr>
          </a:lstStyle>
          <a:p>
            <a:endParaRPr lang="en-AU"/>
          </a:p>
        </p:txBody>
      </p:sp>
      <p:sp>
        <p:nvSpPr>
          <p:cNvPr id="6" name="Footer Placeholder 5"/>
          <p:cNvSpPr>
            <a:spLocks noGrp="1"/>
          </p:cNvSpPr>
          <p:nvPr>
            <p:ph type="ftr" sz="quarter" idx="11"/>
          </p:nvPr>
        </p:nvSpPr>
        <p:spPr>
          <a:xfrm>
            <a:off x="3124200" y="6248400"/>
            <a:ext cx="2895600" cy="457200"/>
          </a:xfrm>
          <a:prstGeom prst="rect">
            <a:avLst/>
          </a:prstGeom>
        </p:spPr>
        <p:txBody>
          <a:bodyPr/>
          <a:lstStyle>
            <a:lvl1pPr>
              <a:defRPr/>
            </a:lvl1pPr>
          </a:lstStyle>
          <a:p>
            <a:endParaRPr lang="en-AU"/>
          </a:p>
        </p:txBody>
      </p:sp>
      <p:sp>
        <p:nvSpPr>
          <p:cNvPr id="7" name="Slide Number Placeholder 6"/>
          <p:cNvSpPr>
            <a:spLocks noGrp="1"/>
          </p:cNvSpPr>
          <p:nvPr>
            <p:ph type="sldNum" sz="quarter" idx="12"/>
          </p:nvPr>
        </p:nvSpPr>
        <p:spPr>
          <a:xfrm>
            <a:off x="6553200" y="6248400"/>
            <a:ext cx="1905000" cy="457200"/>
          </a:xfrm>
          <a:prstGeom prst="rect">
            <a:avLst/>
          </a:prstGeom>
        </p:spPr>
        <p:txBody>
          <a:bodyPr/>
          <a:lstStyle>
            <a:lvl1pPr>
              <a:defRPr/>
            </a:lvl1pPr>
          </a:lstStyle>
          <a:p>
            <a:fld id="{056F1A4A-533A-4AA8-9369-D926F26A4746}" type="slidenum">
              <a:rPr lang="en-AU"/>
              <a:pPr/>
              <a:t>‹#›</a:t>
            </a:fld>
            <a:endParaRPr lang="en-A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630738" y="4227513"/>
            <a:ext cx="2084387" cy="1101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6867525" y="4227513"/>
            <a:ext cx="2085975" cy="1101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1238" y="1828800"/>
            <a:ext cx="1624012" cy="3500438"/>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2484438" y="1828800"/>
            <a:ext cx="4724400" cy="35004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46088" y="1196975"/>
            <a:ext cx="4035425"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33913" y="1196975"/>
            <a:ext cx="4035425"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image" Target="../media/image2.png"/><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9144000" cy="6858000"/>
          </a:xfrm>
          <a:prstGeom prst="rect">
            <a:avLst/>
          </a:prstGeom>
          <a:gradFill rotWithShape="0">
            <a:gsLst>
              <a:gs pos="0">
                <a:srgbClr val="CCCCE6"/>
              </a:gs>
              <a:gs pos="100000">
                <a:srgbClr val="FFFFFF"/>
              </a:gs>
            </a:gsLst>
            <a:lin ang="10800000" scaled="1"/>
          </a:gradFill>
          <a:ln w="9525">
            <a:noFill/>
            <a:round/>
            <a:headEnd/>
            <a:tailEnd/>
          </a:ln>
          <a:effectLst/>
        </p:spPr>
        <p:txBody>
          <a:bodyPr wrap="none" anchor="ctr"/>
          <a:lstStyle/>
          <a:p>
            <a:endParaRPr lang="en-AU"/>
          </a:p>
        </p:txBody>
      </p:sp>
      <p:sp>
        <p:nvSpPr>
          <p:cNvPr id="1026" name="Rectangle 2"/>
          <p:cNvSpPr>
            <a:spLocks noChangeArrowheads="1"/>
          </p:cNvSpPr>
          <p:nvPr/>
        </p:nvSpPr>
        <p:spPr bwMode="auto">
          <a:xfrm>
            <a:off x="412750" y="134938"/>
            <a:ext cx="8731250" cy="274637"/>
          </a:xfrm>
          <a:prstGeom prst="rect">
            <a:avLst/>
          </a:prstGeom>
          <a:gradFill rotWithShape="0">
            <a:gsLst>
              <a:gs pos="0">
                <a:srgbClr val="00007D"/>
              </a:gs>
              <a:gs pos="100000">
                <a:srgbClr val="FFFFFF"/>
              </a:gs>
            </a:gsLst>
            <a:lin ang="10800000" scaled="1"/>
          </a:gradFill>
          <a:ln w="9525">
            <a:noFill/>
            <a:round/>
            <a:headEnd/>
            <a:tailEnd/>
          </a:ln>
          <a:effectLst/>
        </p:spPr>
        <p:txBody>
          <a:bodyPr wrap="none" anchor="ctr"/>
          <a:lstStyle/>
          <a:p>
            <a:endParaRPr lang="en-AU"/>
          </a:p>
        </p:txBody>
      </p:sp>
      <p:sp>
        <p:nvSpPr>
          <p:cNvPr id="1027" name="Rectangle 3"/>
          <p:cNvSpPr>
            <a:spLocks noChangeArrowheads="1"/>
          </p:cNvSpPr>
          <p:nvPr/>
        </p:nvSpPr>
        <p:spPr bwMode="auto">
          <a:xfrm>
            <a:off x="409575" y="134938"/>
            <a:ext cx="138113" cy="141287"/>
          </a:xfrm>
          <a:prstGeom prst="rect">
            <a:avLst/>
          </a:prstGeom>
          <a:solidFill>
            <a:srgbClr val="CCCCE6"/>
          </a:solidFill>
          <a:ln w="9525">
            <a:noFill/>
            <a:round/>
            <a:headEnd/>
            <a:tailEnd/>
          </a:ln>
          <a:effectLst/>
        </p:spPr>
        <p:txBody>
          <a:bodyPr wrap="none" anchor="ctr"/>
          <a:lstStyle/>
          <a:p>
            <a:endParaRPr lang="en-AU"/>
          </a:p>
        </p:txBody>
      </p:sp>
      <p:sp>
        <p:nvSpPr>
          <p:cNvPr id="1028" name="Rectangle 4"/>
          <p:cNvSpPr>
            <a:spLocks noChangeArrowheads="1"/>
          </p:cNvSpPr>
          <p:nvPr/>
        </p:nvSpPr>
        <p:spPr bwMode="auto">
          <a:xfrm>
            <a:off x="547688" y="0"/>
            <a:ext cx="139700" cy="138113"/>
          </a:xfrm>
          <a:prstGeom prst="rect">
            <a:avLst/>
          </a:prstGeom>
          <a:solidFill>
            <a:srgbClr val="CCCCE6"/>
          </a:solidFill>
          <a:ln w="9525">
            <a:noFill/>
            <a:round/>
            <a:headEnd/>
            <a:tailEnd/>
          </a:ln>
          <a:effectLst/>
        </p:spPr>
        <p:txBody>
          <a:bodyPr wrap="none" anchor="ctr"/>
          <a:lstStyle/>
          <a:p>
            <a:endParaRPr lang="en-AU"/>
          </a:p>
        </p:txBody>
      </p:sp>
      <p:sp>
        <p:nvSpPr>
          <p:cNvPr id="1029" name="Rectangle 5"/>
          <p:cNvSpPr>
            <a:spLocks noChangeArrowheads="1"/>
          </p:cNvSpPr>
          <p:nvPr/>
        </p:nvSpPr>
        <p:spPr bwMode="auto">
          <a:xfrm>
            <a:off x="547688" y="134938"/>
            <a:ext cx="139700" cy="141287"/>
          </a:xfrm>
          <a:prstGeom prst="rect">
            <a:avLst/>
          </a:prstGeom>
          <a:solidFill>
            <a:srgbClr val="9999CC"/>
          </a:solidFill>
          <a:ln w="9525">
            <a:noFill/>
            <a:round/>
            <a:headEnd/>
            <a:tailEnd/>
          </a:ln>
          <a:effectLst/>
        </p:spPr>
        <p:txBody>
          <a:bodyPr wrap="none" anchor="ctr"/>
          <a:lstStyle/>
          <a:p>
            <a:endParaRPr lang="en-AU"/>
          </a:p>
        </p:txBody>
      </p:sp>
      <p:sp>
        <p:nvSpPr>
          <p:cNvPr id="1030" name="Rectangle 6"/>
          <p:cNvSpPr>
            <a:spLocks noChangeArrowheads="1"/>
          </p:cNvSpPr>
          <p:nvPr/>
        </p:nvSpPr>
        <p:spPr bwMode="auto">
          <a:xfrm>
            <a:off x="274638" y="274638"/>
            <a:ext cx="136525" cy="138112"/>
          </a:xfrm>
          <a:prstGeom prst="rect">
            <a:avLst/>
          </a:prstGeom>
          <a:solidFill>
            <a:srgbClr val="CCCCE6"/>
          </a:solidFill>
          <a:ln w="9525">
            <a:noFill/>
            <a:round/>
            <a:headEnd/>
            <a:tailEnd/>
          </a:ln>
          <a:effectLst/>
        </p:spPr>
        <p:txBody>
          <a:bodyPr wrap="none" anchor="ctr"/>
          <a:lstStyle/>
          <a:p>
            <a:endParaRPr lang="en-AU"/>
          </a:p>
        </p:txBody>
      </p:sp>
      <p:sp>
        <p:nvSpPr>
          <p:cNvPr id="1031" name="Rectangle 7"/>
          <p:cNvSpPr>
            <a:spLocks noChangeArrowheads="1"/>
          </p:cNvSpPr>
          <p:nvPr/>
        </p:nvSpPr>
        <p:spPr bwMode="auto">
          <a:xfrm>
            <a:off x="131763" y="136525"/>
            <a:ext cx="141287" cy="138113"/>
          </a:xfrm>
          <a:prstGeom prst="rect">
            <a:avLst/>
          </a:prstGeom>
          <a:solidFill>
            <a:srgbClr val="00007D"/>
          </a:solidFill>
          <a:ln w="9525">
            <a:noFill/>
            <a:round/>
            <a:headEnd/>
            <a:tailEnd/>
          </a:ln>
          <a:effectLst/>
        </p:spPr>
        <p:txBody>
          <a:bodyPr wrap="none" anchor="ctr"/>
          <a:lstStyle/>
          <a:p>
            <a:endParaRPr lang="en-AU"/>
          </a:p>
        </p:txBody>
      </p:sp>
      <p:sp>
        <p:nvSpPr>
          <p:cNvPr id="1032" name="Rectangle 8"/>
          <p:cNvSpPr>
            <a:spLocks noChangeArrowheads="1"/>
          </p:cNvSpPr>
          <p:nvPr/>
        </p:nvSpPr>
        <p:spPr bwMode="auto">
          <a:xfrm>
            <a:off x="409575" y="271463"/>
            <a:ext cx="138113" cy="138112"/>
          </a:xfrm>
          <a:prstGeom prst="rect">
            <a:avLst/>
          </a:prstGeom>
          <a:solidFill>
            <a:srgbClr val="9999CC"/>
          </a:solidFill>
          <a:ln w="9525">
            <a:noFill/>
            <a:round/>
            <a:headEnd/>
            <a:tailEnd/>
          </a:ln>
          <a:effectLst/>
        </p:spPr>
        <p:txBody>
          <a:bodyPr wrap="none" anchor="ctr"/>
          <a:lstStyle/>
          <a:p>
            <a:endParaRPr lang="en-AU"/>
          </a:p>
        </p:txBody>
      </p:sp>
      <p:sp>
        <p:nvSpPr>
          <p:cNvPr id="1033" name="Rectangle 9"/>
          <p:cNvSpPr>
            <a:spLocks noChangeArrowheads="1"/>
          </p:cNvSpPr>
          <p:nvPr/>
        </p:nvSpPr>
        <p:spPr bwMode="auto">
          <a:xfrm>
            <a:off x="274638" y="409575"/>
            <a:ext cx="136525" cy="136525"/>
          </a:xfrm>
          <a:prstGeom prst="rect">
            <a:avLst/>
          </a:prstGeom>
          <a:solidFill>
            <a:srgbClr val="9999CC"/>
          </a:solidFill>
          <a:ln w="9525">
            <a:noFill/>
            <a:round/>
            <a:headEnd/>
            <a:tailEnd/>
          </a:ln>
          <a:effectLst/>
        </p:spPr>
        <p:txBody>
          <a:bodyPr wrap="none" anchor="ctr"/>
          <a:lstStyle/>
          <a:p>
            <a:endParaRPr lang="en-AU"/>
          </a:p>
        </p:txBody>
      </p:sp>
      <p:sp>
        <p:nvSpPr>
          <p:cNvPr id="17419" name="Rectangle 10"/>
          <p:cNvSpPr>
            <a:spLocks noGrp="1" noChangeArrowheads="1"/>
          </p:cNvSpPr>
          <p:nvPr>
            <p:ph type="title"/>
          </p:nvPr>
        </p:nvSpPr>
        <p:spPr bwMode="auto">
          <a:xfrm>
            <a:off x="457200" y="428625"/>
            <a:ext cx="8223250" cy="574675"/>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17420" name="Rectangle 11"/>
          <p:cNvSpPr>
            <a:spLocks noGrp="1" noChangeArrowheads="1"/>
          </p:cNvSpPr>
          <p:nvPr>
            <p:ph type="body" idx="1"/>
          </p:nvPr>
        </p:nvSpPr>
        <p:spPr bwMode="auto">
          <a:xfrm>
            <a:off x="446088" y="1196975"/>
            <a:ext cx="8223250" cy="5105400"/>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endParaRPr lang="en-GB" smtClean="0"/>
          </a:p>
        </p:txBody>
      </p:sp>
      <p:sp>
        <p:nvSpPr>
          <p:cNvPr id="1036" name="Rectangle 12"/>
          <p:cNvSpPr>
            <a:spLocks noChangeArrowheads="1"/>
          </p:cNvSpPr>
          <p:nvPr/>
        </p:nvSpPr>
        <p:spPr bwMode="auto">
          <a:xfrm rot="5400000">
            <a:off x="-2880518" y="3564731"/>
            <a:ext cx="6311900" cy="268287"/>
          </a:xfrm>
          <a:prstGeom prst="rect">
            <a:avLst/>
          </a:prstGeom>
          <a:gradFill rotWithShape="0">
            <a:gsLst>
              <a:gs pos="0">
                <a:srgbClr val="00007D"/>
              </a:gs>
              <a:gs pos="100000">
                <a:srgbClr val="CCCCE6"/>
              </a:gs>
            </a:gsLst>
            <a:lin ang="5400000" scaled="1"/>
          </a:gradFill>
          <a:ln w="9525">
            <a:noFill/>
            <a:round/>
            <a:headEnd/>
            <a:tailEnd/>
          </a:ln>
          <a:effectLst/>
        </p:spPr>
        <p:txBody>
          <a:bodyPr rot="10800000" wrap="none" anchor="ctr"/>
          <a:lstStyle/>
          <a:p>
            <a:endParaRPr lang="en-AU"/>
          </a:p>
        </p:txBody>
      </p:sp>
      <p:sp>
        <p:nvSpPr>
          <p:cNvPr id="1037" name="Line 13"/>
          <p:cNvSpPr>
            <a:spLocks noChangeShapeType="1"/>
          </p:cNvSpPr>
          <p:nvPr/>
        </p:nvSpPr>
        <p:spPr bwMode="auto">
          <a:xfrm flipH="1">
            <a:off x="482600" y="981075"/>
            <a:ext cx="8667750" cy="1588"/>
          </a:xfrm>
          <a:prstGeom prst="line">
            <a:avLst/>
          </a:prstGeom>
          <a:noFill/>
          <a:ln w="38160">
            <a:solidFill>
              <a:srgbClr val="CCCCE6"/>
            </a:solidFill>
            <a:miter lim="800000"/>
            <a:headEnd/>
            <a:tailEnd/>
          </a:ln>
          <a:effectLst/>
        </p:spPr>
        <p:txBody>
          <a:bodyPr/>
          <a:lstStyle/>
          <a:p>
            <a:pPr>
              <a:defRPr/>
            </a:pPr>
            <a:endParaRPr lang="en-AU"/>
          </a:p>
        </p:txBody>
      </p:sp>
      <p:sp>
        <p:nvSpPr>
          <p:cNvPr id="1038" name="Rectangle 14"/>
          <p:cNvSpPr>
            <a:spLocks noChangeArrowheads="1"/>
          </p:cNvSpPr>
          <p:nvPr/>
        </p:nvSpPr>
        <p:spPr bwMode="auto">
          <a:xfrm>
            <a:off x="139700" y="407988"/>
            <a:ext cx="141288" cy="138112"/>
          </a:xfrm>
          <a:prstGeom prst="rect">
            <a:avLst/>
          </a:prstGeom>
          <a:solidFill>
            <a:srgbClr val="00007D"/>
          </a:solidFill>
          <a:ln w="9525">
            <a:noFill/>
            <a:round/>
            <a:headEnd/>
            <a:tailEnd/>
          </a:ln>
          <a:effectLst/>
        </p:spPr>
        <p:txBody>
          <a:bodyPr wrap="none" anchor="ctr"/>
          <a:lstStyle/>
          <a:p>
            <a:endParaRPr lang="en-AU"/>
          </a:p>
        </p:txBody>
      </p:sp>
      <p:sp>
        <p:nvSpPr>
          <p:cNvPr id="1039" name="Text Box 15"/>
          <p:cNvSpPr txBox="1">
            <a:spLocks noChangeArrowheads="1"/>
          </p:cNvSpPr>
          <p:nvPr/>
        </p:nvSpPr>
        <p:spPr bwMode="auto">
          <a:xfrm>
            <a:off x="3503613" y="6434138"/>
            <a:ext cx="2503487" cy="366712"/>
          </a:xfrm>
          <a:prstGeom prst="rect">
            <a:avLst/>
          </a:prstGeom>
          <a:noFill/>
          <a:ln w="9525">
            <a:noFill/>
            <a:round/>
            <a:headEnd/>
            <a:tailEnd/>
          </a:ln>
          <a:effectLst/>
        </p:spPr>
        <p:txBody>
          <a:bodyPr wrap="none" anchor="ctr"/>
          <a:lstStyle/>
          <a:p>
            <a:endParaRPr lang="en-AU"/>
          </a:p>
        </p:txBody>
      </p:sp>
      <p:pic>
        <p:nvPicPr>
          <p:cNvPr id="17425" name="Picture 22" descr="CMRP logo_cmyk"/>
          <p:cNvPicPr>
            <a:picLocks noChangeAspect="1" noChangeArrowheads="1"/>
          </p:cNvPicPr>
          <p:nvPr userDrawn="1"/>
        </p:nvPicPr>
        <p:blipFill>
          <a:blip r:embed="rId20" cstate="print"/>
          <a:srcRect/>
          <a:stretch>
            <a:fillRect/>
          </a:stretch>
        </p:blipFill>
        <p:spPr bwMode="auto">
          <a:xfrm>
            <a:off x="439738" y="6253163"/>
            <a:ext cx="566737" cy="566737"/>
          </a:xfrm>
          <a:prstGeom prst="rect">
            <a:avLst/>
          </a:prstGeom>
          <a:noFill/>
          <a:ln w="9525">
            <a:noFill/>
            <a:miter lim="800000"/>
            <a:headEnd/>
            <a:tailEnd/>
          </a:ln>
        </p:spPr>
      </p:pic>
      <p:pic>
        <p:nvPicPr>
          <p:cNvPr id="17426" name="Picture 23" descr="uow logo high res"/>
          <p:cNvPicPr>
            <a:picLocks noChangeAspect="1" noChangeArrowheads="1"/>
          </p:cNvPicPr>
          <p:nvPr userDrawn="1"/>
        </p:nvPicPr>
        <p:blipFill>
          <a:blip r:embed="rId21" cstate="print"/>
          <a:srcRect/>
          <a:stretch>
            <a:fillRect/>
          </a:stretch>
        </p:blipFill>
        <p:spPr bwMode="auto">
          <a:xfrm>
            <a:off x="7043738" y="6370638"/>
            <a:ext cx="1943100" cy="331787"/>
          </a:xfrm>
          <a:prstGeom prst="rect">
            <a:avLst/>
          </a:prstGeom>
          <a:noFill/>
          <a:ln w="9525">
            <a:noFill/>
            <a:miter lim="800000"/>
            <a:headEnd/>
            <a:tailEnd/>
          </a:ln>
        </p:spPr>
      </p:pic>
      <p:sp>
        <p:nvSpPr>
          <p:cNvPr id="1041" name="Line 17"/>
          <p:cNvSpPr>
            <a:spLocks noChangeShapeType="1"/>
          </p:cNvSpPr>
          <p:nvPr/>
        </p:nvSpPr>
        <p:spPr bwMode="auto">
          <a:xfrm flipH="1">
            <a:off x="434975" y="6296025"/>
            <a:ext cx="8559800" cy="1588"/>
          </a:xfrm>
          <a:prstGeom prst="line">
            <a:avLst/>
          </a:prstGeom>
          <a:noFill/>
          <a:ln w="18000">
            <a:solidFill>
              <a:srgbClr val="000000"/>
            </a:solidFill>
            <a:round/>
            <a:headEnd/>
            <a:tailEnd/>
          </a:ln>
          <a:effectLst/>
        </p:spPr>
        <p:txBody>
          <a:bodyPr/>
          <a:lstStyle/>
          <a:p>
            <a:pPr>
              <a:defRPr/>
            </a:pPr>
            <a:endParaRPr lang="en-AU"/>
          </a:p>
        </p:txBody>
      </p:sp>
      <p:sp>
        <p:nvSpPr>
          <p:cNvPr id="1042" name="Line 18"/>
          <p:cNvSpPr>
            <a:spLocks noChangeShapeType="1"/>
          </p:cNvSpPr>
          <p:nvPr/>
        </p:nvSpPr>
        <p:spPr bwMode="auto">
          <a:xfrm flipH="1">
            <a:off x="434975" y="6781800"/>
            <a:ext cx="8569325" cy="1588"/>
          </a:xfrm>
          <a:prstGeom prst="line">
            <a:avLst/>
          </a:prstGeom>
          <a:noFill/>
          <a:ln w="18000">
            <a:solidFill>
              <a:srgbClr val="000000"/>
            </a:solidFill>
            <a:round/>
            <a:headEnd/>
            <a:tailEnd/>
          </a:ln>
          <a:effectLst/>
        </p:spPr>
        <p:txBody>
          <a:bodyPr/>
          <a:lstStyle/>
          <a:p>
            <a:pPr>
              <a:defRPr/>
            </a:pPr>
            <a:endParaRPr lang="en-AU"/>
          </a:p>
        </p:txBody>
      </p:sp>
      <p:sp>
        <p:nvSpPr>
          <p:cNvPr id="1048" name="Text Box 24"/>
          <p:cNvSpPr txBox="1">
            <a:spLocks noChangeArrowheads="1"/>
          </p:cNvSpPr>
          <p:nvPr userDrawn="1"/>
        </p:nvSpPr>
        <p:spPr bwMode="auto">
          <a:xfrm>
            <a:off x="1016000" y="6426200"/>
            <a:ext cx="5422900" cy="256096"/>
          </a:xfrm>
          <a:prstGeom prst="rect">
            <a:avLst/>
          </a:prstGeom>
          <a:noFill/>
          <a:ln w="9525">
            <a:noFill/>
            <a:miter lim="800000"/>
            <a:headEnd/>
            <a:tailEnd/>
          </a:ln>
          <a:effectLst/>
        </p:spPr>
        <p:txBody>
          <a:bodyPr>
            <a:spAutoFit/>
          </a:bodyPr>
          <a:lstStyle/>
          <a:p>
            <a:pPr>
              <a:spcBef>
                <a:spcPct val="50000"/>
              </a:spcBef>
            </a:pPr>
            <a:r>
              <a:rPr lang="en-US" sz="1400" dirty="0" smtClean="0">
                <a:solidFill>
                  <a:schemeClr val="tx1"/>
                </a:solidFill>
              </a:rPr>
              <a:t>ARDENT Workshop, Vienna			Anatoly B</a:t>
            </a:r>
            <a:r>
              <a:rPr lang="en-US" sz="1400" dirty="0">
                <a:solidFill>
                  <a:schemeClr val="tx1"/>
                </a:solidFill>
              </a:rPr>
              <a:t>. Rosenfeld</a:t>
            </a:r>
            <a:endParaRPr lang="en-AU" sz="1400"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77" r:id="rId17"/>
    <p:sldLayoutId id="2147483678" r:id="rId18"/>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37"/>
                                        </p:tgtEl>
                                        <p:attrNameLst>
                                          <p:attrName>style.visibility</p:attrName>
                                        </p:attrNameLst>
                                      </p:cBhvr>
                                      <p:to>
                                        <p:strVal val="visible"/>
                                      </p:to>
                                    </p:set>
                                    <p:anim calcmode="lin" valueType="num">
                                      <p:cBhvr additive="base">
                                        <p:cTn id="7" dur="500" fill="hold"/>
                                        <p:tgtEl>
                                          <p:spTgt spid="1037"/>
                                        </p:tgtEl>
                                        <p:attrNameLst>
                                          <p:attrName>ppt_x</p:attrName>
                                        </p:attrNameLst>
                                      </p:cBhvr>
                                      <p:tavLst>
                                        <p:tav tm="0">
                                          <p:val>
                                            <p:strVal val="1+#ppt_w/2"/>
                                          </p:val>
                                        </p:tav>
                                        <p:tav tm="100000">
                                          <p:val>
                                            <p:strVal val="#ppt_x"/>
                                          </p:val>
                                        </p:tav>
                                      </p:tavLst>
                                    </p:anim>
                                    <p:anim calcmode="lin" valueType="num">
                                      <p:cBhvr additive="base">
                                        <p:cTn id="8" dur="500" fill="hold"/>
                                        <p:tgtEl>
                                          <p:spTgt spid="10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7" grpId="0" animBg="1"/>
    </p:bldLst>
  </p:timing>
  <p:txStyles>
    <p:titleStyle>
      <a:lvl1pPr algn="r" defTabSz="449263" rtl="0" eaLnBrk="0" fontAlgn="base" hangingPunct="0">
        <a:lnSpc>
          <a:spcPct val="76000"/>
        </a:lnSpc>
        <a:spcBef>
          <a:spcPct val="0"/>
        </a:spcBef>
        <a:spcAft>
          <a:spcPct val="0"/>
        </a:spcAft>
        <a:buClr>
          <a:srgbClr val="000000"/>
        </a:buClr>
        <a:buSzPct val="100000"/>
        <a:buFont typeface="Century Gothic" pitchFamily="34" charset="0"/>
        <a:defRPr sz="3200" b="1">
          <a:solidFill>
            <a:srgbClr val="000000"/>
          </a:solidFill>
          <a:latin typeface="+mj-lt"/>
          <a:ea typeface="+mj-ea"/>
          <a:cs typeface="+mj-cs"/>
        </a:defRPr>
      </a:lvl1pPr>
      <a:lvl2pPr algn="r" defTabSz="449263" rtl="0" eaLnBrk="0" fontAlgn="base" hangingPunct="0">
        <a:lnSpc>
          <a:spcPct val="76000"/>
        </a:lnSpc>
        <a:spcBef>
          <a:spcPct val="0"/>
        </a:spcBef>
        <a:spcAft>
          <a:spcPct val="0"/>
        </a:spcAft>
        <a:buClr>
          <a:srgbClr val="000000"/>
        </a:buClr>
        <a:buSzPct val="100000"/>
        <a:buFont typeface="Century Gothic" pitchFamily="34" charset="0"/>
        <a:defRPr sz="3200" b="1">
          <a:solidFill>
            <a:srgbClr val="000000"/>
          </a:solidFill>
          <a:latin typeface="Century Gothic" pitchFamily="34" charset="0"/>
          <a:cs typeface="Arial" pitchFamily="34" charset="0"/>
        </a:defRPr>
      </a:lvl2pPr>
      <a:lvl3pPr algn="r" defTabSz="449263" rtl="0" eaLnBrk="0" fontAlgn="base" hangingPunct="0">
        <a:lnSpc>
          <a:spcPct val="76000"/>
        </a:lnSpc>
        <a:spcBef>
          <a:spcPct val="0"/>
        </a:spcBef>
        <a:spcAft>
          <a:spcPct val="0"/>
        </a:spcAft>
        <a:buClr>
          <a:srgbClr val="000000"/>
        </a:buClr>
        <a:buSzPct val="100000"/>
        <a:buFont typeface="Century Gothic" pitchFamily="34" charset="0"/>
        <a:defRPr sz="3200" b="1">
          <a:solidFill>
            <a:srgbClr val="000000"/>
          </a:solidFill>
          <a:latin typeface="Century Gothic" pitchFamily="34" charset="0"/>
          <a:cs typeface="Arial" pitchFamily="34" charset="0"/>
        </a:defRPr>
      </a:lvl3pPr>
      <a:lvl4pPr algn="r" defTabSz="449263" rtl="0" eaLnBrk="0" fontAlgn="base" hangingPunct="0">
        <a:lnSpc>
          <a:spcPct val="76000"/>
        </a:lnSpc>
        <a:spcBef>
          <a:spcPct val="0"/>
        </a:spcBef>
        <a:spcAft>
          <a:spcPct val="0"/>
        </a:spcAft>
        <a:buClr>
          <a:srgbClr val="000000"/>
        </a:buClr>
        <a:buSzPct val="100000"/>
        <a:buFont typeface="Century Gothic" pitchFamily="34" charset="0"/>
        <a:defRPr sz="3200" b="1">
          <a:solidFill>
            <a:srgbClr val="000000"/>
          </a:solidFill>
          <a:latin typeface="Century Gothic" pitchFamily="34" charset="0"/>
          <a:cs typeface="Arial" pitchFamily="34" charset="0"/>
        </a:defRPr>
      </a:lvl4pPr>
      <a:lvl5pPr algn="r" defTabSz="449263" rtl="0" eaLnBrk="0" fontAlgn="base" hangingPunct="0">
        <a:lnSpc>
          <a:spcPct val="76000"/>
        </a:lnSpc>
        <a:spcBef>
          <a:spcPct val="0"/>
        </a:spcBef>
        <a:spcAft>
          <a:spcPct val="0"/>
        </a:spcAft>
        <a:buClr>
          <a:srgbClr val="000000"/>
        </a:buClr>
        <a:buSzPct val="100000"/>
        <a:buFont typeface="Century Gothic" pitchFamily="34" charset="0"/>
        <a:defRPr sz="3200" b="1">
          <a:solidFill>
            <a:srgbClr val="000000"/>
          </a:solidFill>
          <a:latin typeface="Century Gothic" pitchFamily="34" charset="0"/>
          <a:cs typeface="Arial" pitchFamily="34" charset="0"/>
        </a:defRPr>
      </a:lvl5pPr>
      <a:lvl6pPr marL="457200" algn="r" defTabSz="449263" rtl="0" fontAlgn="base">
        <a:lnSpc>
          <a:spcPct val="76000"/>
        </a:lnSpc>
        <a:spcBef>
          <a:spcPct val="0"/>
        </a:spcBef>
        <a:spcAft>
          <a:spcPct val="0"/>
        </a:spcAft>
        <a:buClr>
          <a:srgbClr val="000000"/>
        </a:buClr>
        <a:buSzPct val="100000"/>
        <a:buFont typeface="Century Gothic" pitchFamily="34" charset="0"/>
        <a:defRPr sz="3200" b="1">
          <a:solidFill>
            <a:srgbClr val="000000"/>
          </a:solidFill>
          <a:latin typeface="Century Gothic" pitchFamily="34" charset="0"/>
          <a:cs typeface="Arial" pitchFamily="34" charset="0"/>
        </a:defRPr>
      </a:lvl6pPr>
      <a:lvl7pPr marL="914400" algn="r" defTabSz="449263" rtl="0" fontAlgn="base">
        <a:lnSpc>
          <a:spcPct val="76000"/>
        </a:lnSpc>
        <a:spcBef>
          <a:spcPct val="0"/>
        </a:spcBef>
        <a:spcAft>
          <a:spcPct val="0"/>
        </a:spcAft>
        <a:buClr>
          <a:srgbClr val="000000"/>
        </a:buClr>
        <a:buSzPct val="100000"/>
        <a:buFont typeface="Century Gothic" pitchFamily="34" charset="0"/>
        <a:defRPr sz="3200" b="1">
          <a:solidFill>
            <a:srgbClr val="000000"/>
          </a:solidFill>
          <a:latin typeface="Century Gothic" pitchFamily="34" charset="0"/>
          <a:cs typeface="Arial" pitchFamily="34" charset="0"/>
        </a:defRPr>
      </a:lvl7pPr>
      <a:lvl8pPr marL="1371600" algn="r" defTabSz="449263" rtl="0" fontAlgn="base">
        <a:lnSpc>
          <a:spcPct val="76000"/>
        </a:lnSpc>
        <a:spcBef>
          <a:spcPct val="0"/>
        </a:spcBef>
        <a:spcAft>
          <a:spcPct val="0"/>
        </a:spcAft>
        <a:buClr>
          <a:srgbClr val="000000"/>
        </a:buClr>
        <a:buSzPct val="100000"/>
        <a:buFont typeface="Century Gothic" pitchFamily="34" charset="0"/>
        <a:defRPr sz="3200" b="1">
          <a:solidFill>
            <a:srgbClr val="000000"/>
          </a:solidFill>
          <a:latin typeface="Century Gothic" pitchFamily="34" charset="0"/>
          <a:cs typeface="Arial" pitchFamily="34" charset="0"/>
        </a:defRPr>
      </a:lvl8pPr>
      <a:lvl9pPr marL="1828800" algn="r" defTabSz="449263" rtl="0" fontAlgn="base">
        <a:lnSpc>
          <a:spcPct val="76000"/>
        </a:lnSpc>
        <a:spcBef>
          <a:spcPct val="0"/>
        </a:spcBef>
        <a:spcAft>
          <a:spcPct val="0"/>
        </a:spcAft>
        <a:buClr>
          <a:srgbClr val="000000"/>
        </a:buClr>
        <a:buSzPct val="100000"/>
        <a:buFont typeface="Century Gothic" pitchFamily="34" charset="0"/>
        <a:defRPr sz="3200" b="1">
          <a:solidFill>
            <a:srgbClr val="000000"/>
          </a:solidFill>
          <a:latin typeface="Century Gothic" pitchFamily="34" charset="0"/>
          <a:cs typeface="Arial" pitchFamily="34" charset="0"/>
        </a:defRPr>
      </a:lvl9pPr>
    </p:titleStyle>
    <p:bodyStyle>
      <a:lvl1pPr marL="336550" indent="-336550" algn="l" defTabSz="449263" rtl="0" eaLnBrk="0" fontAlgn="base" hangingPunct="0">
        <a:lnSpc>
          <a:spcPct val="76000"/>
        </a:lnSpc>
        <a:spcBef>
          <a:spcPts val="700"/>
        </a:spcBef>
        <a:spcAft>
          <a:spcPct val="0"/>
        </a:spcAft>
        <a:buClr>
          <a:srgbClr val="00007D"/>
        </a:buClr>
        <a:buSzPct val="75000"/>
        <a:buFont typeface="Century Gothic" pitchFamily="34" charset="0"/>
        <a:buChar char="•"/>
        <a:defRPr sz="2800">
          <a:solidFill>
            <a:srgbClr val="000000"/>
          </a:solidFill>
          <a:latin typeface="+mn-lt"/>
          <a:ea typeface="+mn-ea"/>
          <a:cs typeface="+mn-cs"/>
        </a:defRPr>
      </a:lvl1pPr>
      <a:lvl2pPr marL="736600" indent="-279400" algn="l" defTabSz="449263" rtl="0" eaLnBrk="0" fontAlgn="base" hangingPunct="0">
        <a:lnSpc>
          <a:spcPct val="76000"/>
        </a:lnSpc>
        <a:spcBef>
          <a:spcPts val="600"/>
        </a:spcBef>
        <a:spcAft>
          <a:spcPct val="0"/>
        </a:spcAft>
        <a:buClr>
          <a:srgbClr val="9999CC"/>
        </a:buClr>
        <a:buSzPct val="80000"/>
        <a:buFont typeface="Century Gothic" pitchFamily="34" charset="0"/>
        <a:buChar char="•"/>
        <a:defRPr sz="2400">
          <a:solidFill>
            <a:srgbClr val="000000"/>
          </a:solidFill>
          <a:latin typeface="+mn-lt"/>
          <a:cs typeface="+mn-cs"/>
        </a:defRPr>
      </a:lvl2pPr>
      <a:lvl3pPr marL="1143000" indent="-228600" algn="l" defTabSz="449263" rtl="0" eaLnBrk="0" fontAlgn="base" hangingPunct="0">
        <a:lnSpc>
          <a:spcPct val="76000"/>
        </a:lnSpc>
        <a:spcBef>
          <a:spcPts val="500"/>
        </a:spcBef>
        <a:spcAft>
          <a:spcPct val="0"/>
        </a:spcAft>
        <a:buClr>
          <a:srgbClr val="00007D"/>
        </a:buClr>
        <a:buSzPct val="65000"/>
        <a:buFont typeface="Century Gothic" pitchFamily="34" charset="0"/>
        <a:buChar char="•"/>
        <a:defRPr sz="2000">
          <a:solidFill>
            <a:srgbClr val="000000"/>
          </a:solidFill>
          <a:latin typeface="+mn-lt"/>
          <a:cs typeface="+mn-cs"/>
        </a:defRPr>
      </a:lvl3pPr>
      <a:lvl4pPr marL="1600200" indent="-228600" algn="l" defTabSz="449263" rtl="0" eaLnBrk="0" fontAlgn="base" hangingPunct="0">
        <a:lnSpc>
          <a:spcPct val="76000"/>
        </a:lnSpc>
        <a:spcBef>
          <a:spcPts val="450"/>
        </a:spcBef>
        <a:spcAft>
          <a:spcPct val="0"/>
        </a:spcAft>
        <a:buClr>
          <a:srgbClr val="9999CC"/>
        </a:buClr>
        <a:buSzPct val="70000"/>
        <a:buFont typeface="Century Gothic" pitchFamily="34" charset="0"/>
        <a:buChar char="•"/>
        <a:defRPr>
          <a:solidFill>
            <a:srgbClr val="000000"/>
          </a:solidFill>
          <a:latin typeface="+mn-lt"/>
          <a:cs typeface="+mn-cs"/>
        </a:defRPr>
      </a:lvl4pPr>
      <a:lvl5pPr marL="2057400" indent="-228600" algn="l" defTabSz="449263" rtl="0" eaLnBrk="0" fontAlgn="base" hangingPunct="0">
        <a:lnSpc>
          <a:spcPct val="76000"/>
        </a:lnSpc>
        <a:spcBef>
          <a:spcPts val="450"/>
        </a:spcBef>
        <a:spcAft>
          <a:spcPct val="0"/>
        </a:spcAft>
        <a:buClr>
          <a:srgbClr val="9999CC"/>
        </a:buClr>
        <a:buSzPct val="100000"/>
        <a:buFont typeface="Century Gothic" pitchFamily="34" charset="0"/>
        <a:buChar char="•"/>
        <a:defRPr>
          <a:solidFill>
            <a:srgbClr val="000000"/>
          </a:solidFill>
          <a:latin typeface="+mn-lt"/>
          <a:cs typeface="+mn-cs"/>
        </a:defRPr>
      </a:lvl5pPr>
      <a:lvl6pPr marL="2514600" indent="-228600" algn="l" defTabSz="449263" rtl="0" fontAlgn="base">
        <a:lnSpc>
          <a:spcPct val="76000"/>
        </a:lnSpc>
        <a:spcBef>
          <a:spcPts val="450"/>
        </a:spcBef>
        <a:spcAft>
          <a:spcPct val="0"/>
        </a:spcAft>
        <a:buClr>
          <a:srgbClr val="9999CC"/>
        </a:buClr>
        <a:buSzPct val="100000"/>
        <a:buFont typeface="Century Gothic" pitchFamily="34" charset="0"/>
        <a:buChar char="•"/>
        <a:defRPr>
          <a:solidFill>
            <a:srgbClr val="000000"/>
          </a:solidFill>
          <a:latin typeface="+mn-lt"/>
          <a:cs typeface="+mn-cs"/>
        </a:defRPr>
      </a:lvl6pPr>
      <a:lvl7pPr marL="2971800" indent="-228600" algn="l" defTabSz="449263" rtl="0" fontAlgn="base">
        <a:lnSpc>
          <a:spcPct val="76000"/>
        </a:lnSpc>
        <a:spcBef>
          <a:spcPts val="450"/>
        </a:spcBef>
        <a:spcAft>
          <a:spcPct val="0"/>
        </a:spcAft>
        <a:buClr>
          <a:srgbClr val="9999CC"/>
        </a:buClr>
        <a:buSzPct val="100000"/>
        <a:buFont typeface="Century Gothic" pitchFamily="34" charset="0"/>
        <a:buChar char="•"/>
        <a:defRPr>
          <a:solidFill>
            <a:srgbClr val="000000"/>
          </a:solidFill>
          <a:latin typeface="+mn-lt"/>
          <a:cs typeface="+mn-cs"/>
        </a:defRPr>
      </a:lvl7pPr>
      <a:lvl8pPr marL="3429000" indent="-228600" algn="l" defTabSz="449263" rtl="0" fontAlgn="base">
        <a:lnSpc>
          <a:spcPct val="76000"/>
        </a:lnSpc>
        <a:spcBef>
          <a:spcPts val="450"/>
        </a:spcBef>
        <a:spcAft>
          <a:spcPct val="0"/>
        </a:spcAft>
        <a:buClr>
          <a:srgbClr val="9999CC"/>
        </a:buClr>
        <a:buSzPct val="100000"/>
        <a:buFont typeface="Century Gothic" pitchFamily="34" charset="0"/>
        <a:buChar char="•"/>
        <a:defRPr>
          <a:solidFill>
            <a:srgbClr val="000000"/>
          </a:solidFill>
          <a:latin typeface="+mn-lt"/>
          <a:cs typeface="+mn-cs"/>
        </a:defRPr>
      </a:lvl8pPr>
      <a:lvl9pPr marL="3886200" indent="-228600" algn="l" defTabSz="449263" rtl="0" fontAlgn="base">
        <a:lnSpc>
          <a:spcPct val="76000"/>
        </a:lnSpc>
        <a:spcBef>
          <a:spcPts val="450"/>
        </a:spcBef>
        <a:spcAft>
          <a:spcPct val="0"/>
        </a:spcAft>
        <a:buClr>
          <a:srgbClr val="9999CC"/>
        </a:buClr>
        <a:buSzPct val="100000"/>
        <a:buFont typeface="Century Gothic" pitchFamily="34" charset="0"/>
        <a:buChar char="•"/>
        <a:defRPr>
          <a:solidFill>
            <a:srgbClr val="000000"/>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0"/>
            <a:ext cx="9144000" cy="6858000"/>
          </a:xfrm>
          <a:prstGeom prst="rect">
            <a:avLst/>
          </a:prstGeom>
          <a:gradFill rotWithShape="0">
            <a:gsLst>
              <a:gs pos="0">
                <a:srgbClr val="CCCCE6"/>
              </a:gs>
              <a:gs pos="100000">
                <a:srgbClr val="FFFFFF"/>
              </a:gs>
            </a:gsLst>
            <a:lin ang="10800000" scaled="1"/>
          </a:gradFill>
          <a:ln w="9525">
            <a:noFill/>
            <a:round/>
            <a:headEnd/>
            <a:tailEnd/>
          </a:ln>
          <a:effectLst/>
        </p:spPr>
        <p:txBody>
          <a:bodyPr wrap="none" anchor="ctr"/>
          <a:lstStyle/>
          <a:p>
            <a:endParaRPr lang="en-AU"/>
          </a:p>
        </p:txBody>
      </p:sp>
      <p:grpSp>
        <p:nvGrpSpPr>
          <p:cNvPr id="18435" name="Group 2"/>
          <p:cNvGrpSpPr>
            <a:grpSpLocks/>
          </p:cNvGrpSpPr>
          <p:nvPr/>
        </p:nvGrpSpPr>
        <p:grpSpPr bwMode="auto">
          <a:xfrm>
            <a:off x="-4763" y="1066800"/>
            <a:ext cx="2884488" cy="3165475"/>
            <a:chOff x="-3" y="672"/>
            <a:chExt cx="1817" cy="1994"/>
          </a:xfrm>
        </p:grpSpPr>
        <p:sp>
          <p:nvSpPr>
            <p:cNvPr id="2051" name="Rectangle 3"/>
            <p:cNvSpPr>
              <a:spLocks noChangeArrowheads="1"/>
            </p:cNvSpPr>
            <p:nvPr/>
          </p:nvSpPr>
          <p:spPr bwMode="auto">
            <a:xfrm>
              <a:off x="364" y="2260"/>
              <a:ext cx="363" cy="404"/>
            </a:xfrm>
            <a:prstGeom prst="rect">
              <a:avLst/>
            </a:prstGeom>
            <a:solidFill>
              <a:srgbClr val="9999CC"/>
            </a:solidFill>
            <a:ln w="9525">
              <a:noFill/>
              <a:round/>
              <a:headEnd/>
              <a:tailEnd/>
            </a:ln>
            <a:effectLst/>
          </p:spPr>
          <p:txBody>
            <a:bodyPr wrap="none" anchor="ctr"/>
            <a:lstStyle/>
            <a:p>
              <a:endParaRPr lang="en-AU"/>
            </a:p>
          </p:txBody>
        </p:sp>
        <p:sp>
          <p:nvSpPr>
            <p:cNvPr id="2052" name="Rectangle 4"/>
            <p:cNvSpPr>
              <a:spLocks noChangeArrowheads="1"/>
            </p:cNvSpPr>
            <p:nvPr/>
          </p:nvSpPr>
          <p:spPr bwMode="auto">
            <a:xfrm>
              <a:off x="1081" y="1065"/>
              <a:ext cx="362" cy="405"/>
            </a:xfrm>
            <a:prstGeom prst="rect">
              <a:avLst/>
            </a:prstGeom>
            <a:solidFill>
              <a:srgbClr val="CCCCE6"/>
            </a:solidFill>
            <a:ln w="9525">
              <a:noFill/>
              <a:round/>
              <a:headEnd/>
              <a:tailEnd/>
            </a:ln>
            <a:effectLst/>
          </p:spPr>
          <p:txBody>
            <a:bodyPr wrap="none" anchor="ctr"/>
            <a:lstStyle/>
            <a:p>
              <a:endParaRPr lang="en-AU"/>
            </a:p>
          </p:txBody>
        </p:sp>
        <p:sp>
          <p:nvSpPr>
            <p:cNvPr id="2053" name="Rectangle 5"/>
            <p:cNvSpPr>
              <a:spLocks noChangeArrowheads="1"/>
            </p:cNvSpPr>
            <p:nvPr/>
          </p:nvSpPr>
          <p:spPr bwMode="auto">
            <a:xfrm>
              <a:off x="1446" y="672"/>
              <a:ext cx="369" cy="400"/>
            </a:xfrm>
            <a:prstGeom prst="rect">
              <a:avLst/>
            </a:prstGeom>
            <a:solidFill>
              <a:srgbClr val="CCCCE6"/>
            </a:solidFill>
            <a:ln w="9525">
              <a:noFill/>
              <a:round/>
              <a:headEnd/>
              <a:tailEnd/>
            </a:ln>
            <a:effectLst/>
          </p:spPr>
          <p:txBody>
            <a:bodyPr wrap="none" anchor="ctr"/>
            <a:lstStyle/>
            <a:p>
              <a:endParaRPr lang="en-AU"/>
            </a:p>
          </p:txBody>
        </p:sp>
        <p:sp>
          <p:nvSpPr>
            <p:cNvPr id="2054" name="Rectangle 6"/>
            <p:cNvSpPr>
              <a:spLocks noChangeArrowheads="1"/>
            </p:cNvSpPr>
            <p:nvPr/>
          </p:nvSpPr>
          <p:spPr bwMode="auto">
            <a:xfrm>
              <a:off x="728" y="2263"/>
              <a:ext cx="368" cy="404"/>
            </a:xfrm>
            <a:prstGeom prst="rect">
              <a:avLst/>
            </a:prstGeom>
            <a:solidFill>
              <a:srgbClr val="00007D"/>
            </a:solidFill>
            <a:ln w="9525">
              <a:noFill/>
              <a:round/>
              <a:headEnd/>
              <a:tailEnd/>
            </a:ln>
            <a:effectLst/>
          </p:spPr>
          <p:txBody>
            <a:bodyPr wrap="none" anchor="ctr"/>
            <a:lstStyle/>
            <a:p>
              <a:endParaRPr lang="en-AU"/>
            </a:p>
          </p:txBody>
        </p:sp>
        <p:sp>
          <p:nvSpPr>
            <p:cNvPr id="2055" name="Rectangle 7"/>
            <p:cNvSpPr>
              <a:spLocks noChangeArrowheads="1"/>
            </p:cNvSpPr>
            <p:nvPr/>
          </p:nvSpPr>
          <p:spPr bwMode="auto">
            <a:xfrm>
              <a:off x="1446" y="1065"/>
              <a:ext cx="369" cy="405"/>
            </a:xfrm>
            <a:prstGeom prst="rect">
              <a:avLst/>
            </a:prstGeom>
            <a:solidFill>
              <a:srgbClr val="9999CC"/>
            </a:solidFill>
            <a:ln w="9525">
              <a:noFill/>
              <a:round/>
              <a:headEnd/>
              <a:tailEnd/>
            </a:ln>
            <a:effectLst/>
          </p:spPr>
          <p:txBody>
            <a:bodyPr wrap="none" anchor="ctr"/>
            <a:lstStyle/>
            <a:p>
              <a:endParaRPr lang="en-AU"/>
            </a:p>
          </p:txBody>
        </p:sp>
        <p:sp>
          <p:nvSpPr>
            <p:cNvPr id="2056" name="Rectangle 8"/>
            <p:cNvSpPr>
              <a:spLocks noChangeArrowheads="1"/>
            </p:cNvSpPr>
            <p:nvPr/>
          </p:nvSpPr>
          <p:spPr bwMode="auto">
            <a:xfrm>
              <a:off x="719" y="1464"/>
              <a:ext cx="368" cy="399"/>
            </a:xfrm>
            <a:prstGeom prst="rect">
              <a:avLst/>
            </a:prstGeom>
            <a:solidFill>
              <a:srgbClr val="CCCCE6"/>
            </a:solidFill>
            <a:ln w="9525">
              <a:noFill/>
              <a:round/>
              <a:headEnd/>
              <a:tailEnd/>
            </a:ln>
            <a:effectLst/>
          </p:spPr>
          <p:txBody>
            <a:bodyPr wrap="none" anchor="ctr"/>
            <a:lstStyle/>
            <a:p>
              <a:endParaRPr lang="en-AU"/>
            </a:p>
          </p:txBody>
        </p:sp>
        <p:sp>
          <p:nvSpPr>
            <p:cNvPr id="2057" name="Rectangle 9"/>
            <p:cNvSpPr>
              <a:spLocks noChangeArrowheads="1"/>
            </p:cNvSpPr>
            <p:nvPr/>
          </p:nvSpPr>
          <p:spPr bwMode="auto">
            <a:xfrm>
              <a:off x="-3" y="1464"/>
              <a:ext cx="367" cy="399"/>
            </a:xfrm>
            <a:prstGeom prst="rect">
              <a:avLst/>
            </a:prstGeom>
            <a:solidFill>
              <a:srgbClr val="00007D"/>
            </a:solidFill>
            <a:ln w="9525">
              <a:noFill/>
              <a:round/>
              <a:headEnd/>
              <a:tailEnd/>
            </a:ln>
            <a:effectLst/>
          </p:spPr>
          <p:txBody>
            <a:bodyPr wrap="none" anchor="ctr"/>
            <a:lstStyle/>
            <a:p>
              <a:endParaRPr lang="en-AU"/>
            </a:p>
          </p:txBody>
        </p:sp>
        <p:sp>
          <p:nvSpPr>
            <p:cNvPr id="2058" name="Rectangle 10"/>
            <p:cNvSpPr>
              <a:spLocks noChangeArrowheads="1"/>
            </p:cNvSpPr>
            <p:nvPr/>
          </p:nvSpPr>
          <p:spPr bwMode="auto">
            <a:xfrm>
              <a:off x="1090" y="1464"/>
              <a:ext cx="362" cy="399"/>
            </a:xfrm>
            <a:prstGeom prst="rect">
              <a:avLst/>
            </a:prstGeom>
            <a:solidFill>
              <a:srgbClr val="9999CC"/>
            </a:solidFill>
            <a:ln w="9525">
              <a:noFill/>
              <a:round/>
              <a:headEnd/>
              <a:tailEnd/>
            </a:ln>
            <a:effectLst/>
          </p:spPr>
          <p:txBody>
            <a:bodyPr wrap="none" anchor="ctr"/>
            <a:lstStyle/>
            <a:p>
              <a:endParaRPr lang="en-AU"/>
            </a:p>
          </p:txBody>
        </p:sp>
        <p:sp>
          <p:nvSpPr>
            <p:cNvPr id="2059" name="Rectangle 11"/>
            <p:cNvSpPr>
              <a:spLocks noChangeArrowheads="1"/>
            </p:cNvSpPr>
            <p:nvPr/>
          </p:nvSpPr>
          <p:spPr bwMode="auto">
            <a:xfrm>
              <a:off x="364" y="1860"/>
              <a:ext cx="363" cy="406"/>
            </a:xfrm>
            <a:prstGeom prst="rect">
              <a:avLst/>
            </a:prstGeom>
            <a:solidFill>
              <a:srgbClr val="CCCCE6"/>
            </a:solidFill>
            <a:ln w="9525">
              <a:noFill/>
              <a:round/>
              <a:headEnd/>
              <a:tailEnd/>
            </a:ln>
            <a:effectLst/>
          </p:spPr>
          <p:txBody>
            <a:bodyPr wrap="none" anchor="ctr"/>
            <a:lstStyle/>
            <a:p>
              <a:endParaRPr lang="en-AU"/>
            </a:p>
          </p:txBody>
        </p:sp>
        <p:sp>
          <p:nvSpPr>
            <p:cNvPr id="2060" name="Rectangle 12"/>
            <p:cNvSpPr>
              <a:spLocks noChangeArrowheads="1"/>
            </p:cNvSpPr>
            <p:nvPr/>
          </p:nvSpPr>
          <p:spPr bwMode="auto">
            <a:xfrm>
              <a:off x="728" y="1857"/>
              <a:ext cx="368" cy="406"/>
            </a:xfrm>
            <a:prstGeom prst="rect">
              <a:avLst/>
            </a:prstGeom>
            <a:solidFill>
              <a:srgbClr val="9999CC"/>
            </a:solidFill>
            <a:ln w="9525">
              <a:noFill/>
              <a:round/>
              <a:headEnd/>
              <a:tailEnd/>
            </a:ln>
            <a:effectLst/>
          </p:spPr>
          <p:txBody>
            <a:bodyPr wrap="none" anchor="ctr"/>
            <a:lstStyle/>
            <a:p>
              <a:endParaRPr lang="en-AU"/>
            </a:p>
          </p:txBody>
        </p:sp>
      </p:grpSp>
      <p:sp>
        <p:nvSpPr>
          <p:cNvPr id="18436" name="Rectangle 13"/>
          <p:cNvSpPr>
            <a:spLocks noGrp="1" noChangeArrowheads="1"/>
          </p:cNvSpPr>
          <p:nvPr>
            <p:ph type="title"/>
          </p:nvPr>
        </p:nvSpPr>
        <p:spPr bwMode="auto">
          <a:xfrm>
            <a:off x="2484438" y="1828800"/>
            <a:ext cx="6500812" cy="2206625"/>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18437" name="Rectangle 15"/>
          <p:cNvSpPr>
            <a:spLocks noGrp="1" noChangeArrowheads="1"/>
          </p:cNvSpPr>
          <p:nvPr>
            <p:ph type="body" idx="1"/>
          </p:nvPr>
        </p:nvSpPr>
        <p:spPr bwMode="auto">
          <a:xfrm>
            <a:off x="4630738" y="4227513"/>
            <a:ext cx="4322762" cy="1101725"/>
          </a:xfrm>
          <a:prstGeom prst="rect">
            <a:avLst/>
          </a:prstGeom>
          <a:noFill/>
          <a:ln w="9525">
            <a:noFill/>
            <a:round/>
            <a:headEnd/>
            <a:tailEnd/>
          </a:ln>
        </p:spPr>
        <p:txBody>
          <a:bodyPr vert="horz" wrap="square" lIns="0" tIns="0" rIns="0" bIns="0" numCol="1" anchor="t" anchorCtr="0" compatLnSpc="1">
            <a:prstTxWarp prst="textNoShape">
              <a:avLst/>
            </a:prstTxWarp>
          </a:bodyPr>
          <a:lstStyle/>
          <a:p>
            <a:pPr lvl="0"/>
            <a:r>
              <a:rPr lang="en-GB" smtClean="0"/>
              <a:t>Click to edit the outline text format</a:t>
            </a:r>
          </a:p>
        </p:txBody>
      </p:sp>
      <p:pic>
        <p:nvPicPr>
          <p:cNvPr id="18438" name="Picture 17" descr="uow logo high res"/>
          <p:cNvPicPr>
            <a:picLocks noChangeAspect="1" noChangeArrowheads="1"/>
          </p:cNvPicPr>
          <p:nvPr userDrawn="1"/>
        </p:nvPicPr>
        <p:blipFill>
          <a:blip r:embed="rId13" cstate="print"/>
          <a:srcRect/>
          <a:stretch>
            <a:fillRect/>
          </a:stretch>
        </p:blipFill>
        <p:spPr bwMode="auto">
          <a:xfrm>
            <a:off x="6388100" y="1355725"/>
            <a:ext cx="2574925" cy="439738"/>
          </a:xfrm>
          <a:prstGeom prst="rect">
            <a:avLst/>
          </a:prstGeom>
          <a:noFill/>
          <a:ln w="9525">
            <a:noFill/>
            <a:miter lim="800000"/>
            <a:headEnd/>
            <a:tailEnd/>
          </a:ln>
        </p:spPr>
      </p:pic>
      <p:pic>
        <p:nvPicPr>
          <p:cNvPr id="18439" name="Picture 18" descr="CMRP logo_cmyk"/>
          <p:cNvPicPr>
            <a:picLocks noChangeAspect="1" noChangeArrowheads="1"/>
          </p:cNvPicPr>
          <p:nvPr userDrawn="1"/>
        </p:nvPicPr>
        <p:blipFill>
          <a:blip r:embed="rId14" cstate="print"/>
          <a:srcRect/>
          <a:stretch>
            <a:fillRect/>
          </a:stretch>
        </p:blipFill>
        <p:spPr bwMode="auto">
          <a:xfrm>
            <a:off x="7735888" y="90488"/>
            <a:ext cx="1223962" cy="12239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r" defTabSz="449263" rtl="0" eaLnBrk="0" fontAlgn="base" hangingPunct="0">
        <a:lnSpc>
          <a:spcPct val="76000"/>
        </a:lnSpc>
        <a:spcBef>
          <a:spcPct val="0"/>
        </a:spcBef>
        <a:spcAft>
          <a:spcPct val="0"/>
        </a:spcAft>
        <a:buClr>
          <a:srgbClr val="000000"/>
        </a:buClr>
        <a:buSzPct val="100000"/>
        <a:buFont typeface="Century Gothic" pitchFamily="34" charset="0"/>
        <a:defRPr sz="3200" b="1">
          <a:solidFill>
            <a:srgbClr val="000000"/>
          </a:solidFill>
          <a:latin typeface="+mj-lt"/>
          <a:ea typeface="+mj-ea"/>
          <a:cs typeface="+mj-cs"/>
        </a:defRPr>
      </a:lvl1pPr>
      <a:lvl2pPr algn="r" defTabSz="449263" rtl="0" eaLnBrk="0" fontAlgn="base" hangingPunct="0">
        <a:lnSpc>
          <a:spcPct val="76000"/>
        </a:lnSpc>
        <a:spcBef>
          <a:spcPct val="0"/>
        </a:spcBef>
        <a:spcAft>
          <a:spcPct val="0"/>
        </a:spcAft>
        <a:buClr>
          <a:srgbClr val="000000"/>
        </a:buClr>
        <a:buSzPct val="100000"/>
        <a:buFont typeface="Century Gothic" pitchFamily="34" charset="0"/>
        <a:defRPr sz="3200" b="1">
          <a:solidFill>
            <a:srgbClr val="000000"/>
          </a:solidFill>
          <a:latin typeface="Century Gothic" pitchFamily="34" charset="0"/>
          <a:cs typeface="Arial" pitchFamily="34" charset="0"/>
        </a:defRPr>
      </a:lvl2pPr>
      <a:lvl3pPr algn="r" defTabSz="449263" rtl="0" eaLnBrk="0" fontAlgn="base" hangingPunct="0">
        <a:lnSpc>
          <a:spcPct val="76000"/>
        </a:lnSpc>
        <a:spcBef>
          <a:spcPct val="0"/>
        </a:spcBef>
        <a:spcAft>
          <a:spcPct val="0"/>
        </a:spcAft>
        <a:buClr>
          <a:srgbClr val="000000"/>
        </a:buClr>
        <a:buSzPct val="100000"/>
        <a:buFont typeface="Century Gothic" pitchFamily="34" charset="0"/>
        <a:defRPr sz="3200" b="1">
          <a:solidFill>
            <a:srgbClr val="000000"/>
          </a:solidFill>
          <a:latin typeface="Century Gothic" pitchFamily="34" charset="0"/>
          <a:cs typeface="Arial" pitchFamily="34" charset="0"/>
        </a:defRPr>
      </a:lvl3pPr>
      <a:lvl4pPr algn="r" defTabSz="449263" rtl="0" eaLnBrk="0" fontAlgn="base" hangingPunct="0">
        <a:lnSpc>
          <a:spcPct val="76000"/>
        </a:lnSpc>
        <a:spcBef>
          <a:spcPct val="0"/>
        </a:spcBef>
        <a:spcAft>
          <a:spcPct val="0"/>
        </a:spcAft>
        <a:buClr>
          <a:srgbClr val="000000"/>
        </a:buClr>
        <a:buSzPct val="100000"/>
        <a:buFont typeface="Century Gothic" pitchFamily="34" charset="0"/>
        <a:defRPr sz="3200" b="1">
          <a:solidFill>
            <a:srgbClr val="000000"/>
          </a:solidFill>
          <a:latin typeface="Century Gothic" pitchFamily="34" charset="0"/>
          <a:cs typeface="Arial" pitchFamily="34" charset="0"/>
        </a:defRPr>
      </a:lvl4pPr>
      <a:lvl5pPr algn="r" defTabSz="449263" rtl="0" eaLnBrk="0" fontAlgn="base" hangingPunct="0">
        <a:lnSpc>
          <a:spcPct val="76000"/>
        </a:lnSpc>
        <a:spcBef>
          <a:spcPct val="0"/>
        </a:spcBef>
        <a:spcAft>
          <a:spcPct val="0"/>
        </a:spcAft>
        <a:buClr>
          <a:srgbClr val="000000"/>
        </a:buClr>
        <a:buSzPct val="100000"/>
        <a:buFont typeface="Century Gothic" pitchFamily="34" charset="0"/>
        <a:defRPr sz="3200" b="1">
          <a:solidFill>
            <a:srgbClr val="000000"/>
          </a:solidFill>
          <a:latin typeface="Century Gothic" pitchFamily="34" charset="0"/>
          <a:cs typeface="Arial" pitchFamily="34" charset="0"/>
        </a:defRPr>
      </a:lvl5pPr>
      <a:lvl6pPr marL="457200" algn="r" defTabSz="449263" rtl="0" fontAlgn="base">
        <a:lnSpc>
          <a:spcPct val="76000"/>
        </a:lnSpc>
        <a:spcBef>
          <a:spcPct val="0"/>
        </a:spcBef>
        <a:spcAft>
          <a:spcPct val="0"/>
        </a:spcAft>
        <a:buClr>
          <a:srgbClr val="000000"/>
        </a:buClr>
        <a:buSzPct val="100000"/>
        <a:buFont typeface="Century Gothic" pitchFamily="34" charset="0"/>
        <a:defRPr sz="3200" b="1">
          <a:solidFill>
            <a:srgbClr val="000000"/>
          </a:solidFill>
          <a:latin typeface="Century Gothic" pitchFamily="34" charset="0"/>
          <a:cs typeface="Arial" pitchFamily="34" charset="0"/>
        </a:defRPr>
      </a:lvl6pPr>
      <a:lvl7pPr marL="914400" algn="r" defTabSz="449263" rtl="0" fontAlgn="base">
        <a:lnSpc>
          <a:spcPct val="76000"/>
        </a:lnSpc>
        <a:spcBef>
          <a:spcPct val="0"/>
        </a:spcBef>
        <a:spcAft>
          <a:spcPct val="0"/>
        </a:spcAft>
        <a:buClr>
          <a:srgbClr val="000000"/>
        </a:buClr>
        <a:buSzPct val="100000"/>
        <a:buFont typeface="Century Gothic" pitchFamily="34" charset="0"/>
        <a:defRPr sz="3200" b="1">
          <a:solidFill>
            <a:srgbClr val="000000"/>
          </a:solidFill>
          <a:latin typeface="Century Gothic" pitchFamily="34" charset="0"/>
          <a:cs typeface="Arial" pitchFamily="34" charset="0"/>
        </a:defRPr>
      </a:lvl7pPr>
      <a:lvl8pPr marL="1371600" algn="r" defTabSz="449263" rtl="0" fontAlgn="base">
        <a:lnSpc>
          <a:spcPct val="76000"/>
        </a:lnSpc>
        <a:spcBef>
          <a:spcPct val="0"/>
        </a:spcBef>
        <a:spcAft>
          <a:spcPct val="0"/>
        </a:spcAft>
        <a:buClr>
          <a:srgbClr val="000000"/>
        </a:buClr>
        <a:buSzPct val="100000"/>
        <a:buFont typeface="Century Gothic" pitchFamily="34" charset="0"/>
        <a:defRPr sz="3200" b="1">
          <a:solidFill>
            <a:srgbClr val="000000"/>
          </a:solidFill>
          <a:latin typeface="Century Gothic" pitchFamily="34" charset="0"/>
          <a:cs typeface="Arial" pitchFamily="34" charset="0"/>
        </a:defRPr>
      </a:lvl8pPr>
      <a:lvl9pPr marL="1828800" algn="r" defTabSz="449263" rtl="0" fontAlgn="base">
        <a:lnSpc>
          <a:spcPct val="76000"/>
        </a:lnSpc>
        <a:spcBef>
          <a:spcPct val="0"/>
        </a:spcBef>
        <a:spcAft>
          <a:spcPct val="0"/>
        </a:spcAft>
        <a:buClr>
          <a:srgbClr val="000000"/>
        </a:buClr>
        <a:buSzPct val="100000"/>
        <a:buFont typeface="Century Gothic" pitchFamily="34" charset="0"/>
        <a:defRPr sz="3200" b="1">
          <a:solidFill>
            <a:srgbClr val="000000"/>
          </a:solidFill>
          <a:latin typeface="Century Gothic" pitchFamily="34" charset="0"/>
          <a:cs typeface="Arial" pitchFamily="34" charset="0"/>
        </a:defRPr>
      </a:lvl9pPr>
    </p:titleStyle>
    <p:bodyStyle>
      <a:lvl1pPr marL="336550" indent="-336550" algn="r" defTabSz="449263" rtl="0" eaLnBrk="0" fontAlgn="base" hangingPunct="0">
        <a:lnSpc>
          <a:spcPct val="76000"/>
        </a:lnSpc>
        <a:spcBef>
          <a:spcPts val="700"/>
        </a:spcBef>
        <a:spcAft>
          <a:spcPct val="0"/>
        </a:spcAft>
        <a:buClr>
          <a:srgbClr val="00007D"/>
        </a:buClr>
        <a:buSzPct val="75000"/>
        <a:buFont typeface="Century Gothic" pitchFamily="34" charset="0"/>
        <a:defRPr sz="2800">
          <a:solidFill>
            <a:srgbClr val="000000"/>
          </a:solidFill>
          <a:latin typeface="+mn-lt"/>
          <a:ea typeface="+mn-ea"/>
          <a:cs typeface="+mn-cs"/>
        </a:defRPr>
      </a:lvl1pPr>
      <a:lvl2pPr marL="736600" indent="-279400" algn="l" defTabSz="449263" rtl="0" eaLnBrk="0" fontAlgn="base" hangingPunct="0">
        <a:lnSpc>
          <a:spcPct val="76000"/>
        </a:lnSpc>
        <a:spcBef>
          <a:spcPts val="600"/>
        </a:spcBef>
        <a:spcAft>
          <a:spcPct val="0"/>
        </a:spcAft>
        <a:buClr>
          <a:srgbClr val="9999CC"/>
        </a:buClr>
        <a:buSzPct val="80000"/>
        <a:buFont typeface="Century Gothic" pitchFamily="34" charset="0"/>
        <a:buChar char="•"/>
        <a:defRPr sz="2400">
          <a:solidFill>
            <a:srgbClr val="000000"/>
          </a:solidFill>
          <a:latin typeface="+mn-lt"/>
          <a:cs typeface="+mn-cs"/>
        </a:defRPr>
      </a:lvl2pPr>
      <a:lvl3pPr marL="1143000" indent="-228600" algn="l" defTabSz="449263" rtl="0" eaLnBrk="0" fontAlgn="base" hangingPunct="0">
        <a:lnSpc>
          <a:spcPct val="76000"/>
        </a:lnSpc>
        <a:spcBef>
          <a:spcPts val="500"/>
        </a:spcBef>
        <a:spcAft>
          <a:spcPct val="0"/>
        </a:spcAft>
        <a:buClr>
          <a:srgbClr val="00007D"/>
        </a:buClr>
        <a:buSzPct val="65000"/>
        <a:buFont typeface="Century Gothic" pitchFamily="34" charset="0"/>
        <a:buChar char="•"/>
        <a:defRPr sz="2000">
          <a:solidFill>
            <a:srgbClr val="000000"/>
          </a:solidFill>
          <a:latin typeface="+mn-lt"/>
          <a:cs typeface="+mn-cs"/>
        </a:defRPr>
      </a:lvl3pPr>
      <a:lvl4pPr marL="1600200" indent="-228600" algn="l" defTabSz="449263" rtl="0" eaLnBrk="0" fontAlgn="base" hangingPunct="0">
        <a:lnSpc>
          <a:spcPct val="76000"/>
        </a:lnSpc>
        <a:spcBef>
          <a:spcPts val="450"/>
        </a:spcBef>
        <a:spcAft>
          <a:spcPct val="0"/>
        </a:spcAft>
        <a:buClr>
          <a:srgbClr val="9999CC"/>
        </a:buClr>
        <a:buSzPct val="70000"/>
        <a:buFont typeface="Century Gothic" pitchFamily="34" charset="0"/>
        <a:buChar char="•"/>
        <a:defRPr>
          <a:solidFill>
            <a:srgbClr val="000000"/>
          </a:solidFill>
          <a:latin typeface="+mn-lt"/>
          <a:cs typeface="+mn-cs"/>
        </a:defRPr>
      </a:lvl4pPr>
      <a:lvl5pPr marL="2057400" indent="-228600" algn="l" defTabSz="449263" rtl="0" eaLnBrk="0" fontAlgn="base" hangingPunct="0">
        <a:lnSpc>
          <a:spcPct val="76000"/>
        </a:lnSpc>
        <a:spcBef>
          <a:spcPts val="450"/>
        </a:spcBef>
        <a:spcAft>
          <a:spcPct val="0"/>
        </a:spcAft>
        <a:buClr>
          <a:srgbClr val="9999CC"/>
        </a:buClr>
        <a:buSzPct val="100000"/>
        <a:buFont typeface="Century Gothic" pitchFamily="34" charset="0"/>
        <a:buChar char="•"/>
        <a:defRPr>
          <a:solidFill>
            <a:srgbClr val="000000"/>
          </a:solidFill>
          <a:latin typeface="+mn-lt"/>
          <a:cs typeface="+mn-cs"/>
        </a:defRPr>
      </a:lvl5pPr>
      <a:lvl6pPr marL="2514600" indent="-228600" algn="l" defTabSz="449263" rtl="0" fontAlgn="base">
        <a:lnSpc>
          <a:spcPct val="76000"/>
        </a:lnSpc>
        <a:spcBef>
          <a:spcPts val="450"/>
        </a:spcBef>
        <a:spcAft>
          <a:spcPct val="0"/>
        </a:spcAft>
        <a:buClr>
          <a:srgbClr val="9999CC"/>
        </a:buClr>
        <a:buSzPct val="100000"/>
        <a:buFont typeface="Century Gothic" pitchFamily="34" charset="0"/>
        <a:buChar char="•"/>
        <a:defRPr>
          <a:solidFill>
            <a:srgbClr val="000000"/>
          </a:solidFill>
          <a:latin typeface="+mn-lt"/>
          <a:cs typeface="+mn-cs"/>
        </a:defRPr>
      </a:lvl6pPr>
      <a:lvl7pPr marL="2971800" indent="-228600" algn="l" defTabSz="449263" rtl="0" fontAlgn="base">
        <a:lnSpc>
          <a:spcPct val="76000"/>
        </a:lnSpc>
        <a:spcBef>
          <a:spcPts val="450"/>
        </a:spcBef>
        <a:spcAft>
          <a:spcPct val="0"/>
        </a:spcAft>
        <a:buClr>
          <a:srgbClr val="9999CC"/>
        </a:buClr>
        <a:buSzPct val="100000"/>
        <a:buFont typeface="Century Gothic" pitchFamily="34" charset="0"/>
        <a:buChar char="•"/>
        <a:defRPr>
          <a:solidFill>
            <a:srgbClr val="000000"/>
          </a:solidFill>
          <a:latin typeface="+mn-lt"/>
          <a:cs typeface="+mn-cs"/>
        </a:defRPr>
      </a:lvl7pPr>
      <a:lvl8pPr marL="3429000" indent="-228600" algn="l" defTabSz="449263" rtl="0" fontAlgn="base">
        <a:lnSpc>
          <a:spcPct val="76000"/>
        </a:lnSpc>
        <a:spcBef>
          <a:spcPts val="450"/>
        </a:spcBef>
        <a:spcAft>
          <a:spcPct val="0"/>
        </a:spcAft>
        <a:buClr>
          <a:srgbClr val="9999CC"/>
        </a:buClr>
        <a:buSzPct val="100000"/>
        <a:buFont typeface="Century Gothic" pitchFamily="34" charset="0"/>
        <a:buChar char="•"/>
        <a:defRPr>
          <a:solidFill>
            <a:srgbClr val="000000"/>
          </a:solidFill>
          <a:latin typeface="+mn-lt"/>
          <a:cs typeface="+mn-cs"/>
        </a:defRPr>
      </a:lvl8pPr>
      <a:lvl9pPr marL="3886200" indent="-228600" algn="l" defTabSz="449263" rtl="0" fontAlgn="base">
        <a:lnSpc>
          <a:spcPct val="76000"/>
        </a:lnSpc>
        <a:spcBef>
          <a:spcPts val="450"/>
        </a:spcBef>
        <a:spcAft>
          <a:spcPct val="0"/>
        </a:spcAft>
        <a:buClr>
          <a:srgbClr val="9999CC"/>
        </a:buClr>
        <a:buSzPct val="100000"/>
        <a:buFont typeface="Century Gothic" pitchFamily="34" charset="0"/>
        <a:buChar char="•"/>
        <a:defRPr>
          <a:solidFill>
            <a:srgbClr val="000000"/>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pn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73.jpeg"/></Relationships>
</file>

<file path=ppt/slides/_rels/slide102.xml.rels><?xml version="1.0" encoding="UTF-8" standalone="yes"?>
<Relationships xmlns="http://schemas.openxmlformats.org/package/2006/relationships"><Relationship Id="rId2" Type="http://schemas.openxmlformats.org/officeDocument/2006/relationships/image" Target="../media/image174.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175.wmf"/><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image" Target="../media/image176.tiff"/><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hyperlink" Target="http://www.doseinfo-radar.com/RADARphan.html" TargetMode="External"/><Relationship Id="rId2" Type="http://schemas.openxmlformats.org/officeDocument/2006/relationships/image" Target="../media/image178.jpe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image" Target="../media/image179.jpe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video" Target="file:///C:\Users\anatoly\Desktop\Presentations%202012\ARDENT%202012\MLC_3_ImageMovie.wmv" TargetMode="External"/><Relationship Id="rId5" Type="http://schemas.openxmlformats.org/officeDocument/2006/relationships/image" Target="../media/image13.jpe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6.xml"/><Relationship Id="rId4" Type="http://schemas.openxmlformats.org/officeDocument/2006/relationships/image" Target="../media/image26.jpeg"/></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30.png"/><Relationship Id="rId7" Type="http://schemas.openxmlformats.org/officeDocument/2006/relationships/image" Target="../media/image32.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8.wmf"/><Relationship Id="rId5" Type="http://schemas.openxmlformats.org/officeDocument/2006/relationships/image" Target="../media/image31.jpeg"/><Relationship Id="rId4" Type="http://schemas.openxmlformats.org/officeDocument/2006/relationships/oleObject" Target="../embeddings/oleObject1.bin"/></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slideLayout" Target="../slideLayouts/slideLayout4.xml"/><Relationship Id="rId1" Type="http://schemas.openxmlformats.org/officeDocument/2006/relationships/video" Target="file:///C:\Users\anatoly\Desktop\Presentations%202010-2011\ICCCtalk%20Jeannie%202011\Mov-G100.wmv"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39.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47.png"/><Relationship Id="rId5" Type="http://schemas.openxmlformats.org/officeDocument/2006/relationships/image" Target="../media/image46.jpeg"/><Relationship Id="rId4" Type="http://schemas.openxmlformats.org/officeDocument/2006/relationships/image" Target="../media/image45.png"/></Relationships>
</file>

<file path=ppt/slides/_rels/slide3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7.xml"/><Relationship Id="rId4" Type="http://schemas.openxmlformats.org/officeDocument/2006/relationships/image" Target="../media/image50.png"/></Relationships>
</file>

<file path=ppt/slides/_rels/slide3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60.jpeg"/></Relationships>
</file>

<file path=ppt/slides/_rels/slide42.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jpeg"/><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47.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75.wmf"/><Relationship Id="rId2" Type="http://schemas.openxmlformats.org/officeDocument/2006/relationships/slideLayout" Target="../slideLayouts/slideLayout16.xml"/><Relationship Id="rId1" Type="http://schemas.openxmlformats.org/officeDocument/2006/relationships/vmlDrawing" Target="../drawings/vmlDrawing4.vml"/><Relationship Id="rId4" Type="http://schemas.openxmlformats.org/officeDocument/2006/relationships/oleObject" Target="../embeddings/oleObject3.bin"/></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Microsoft_Office_Excel_97-2003_Worksheet2.xls"/><Relationship Id="rId2" Type="http://schemas.openxmlformats.org/officeDocument/2006/relationships/slideLayout" Target="../slideLayouts/slideLayout17.xml"/><Relationship Id="rId1" Type="http://schemas.openxmlformats.org/officeDocument/2006/relationships/vmlDrawing" Target="../drawings/vmlDrawing5.vml"/><Relationship Id="rId4" Type="http://schemas.openxmlformats.org/officeDocument/2006/relationships/oleObject" Target="../embeddings/oleObject4.bin"/></Relationships>
</file>

<file path=ppt/slides/_rels/slide52.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slideLayout" Target="../slideLayouts/slideLayout7.xml"/><Relationship Id="rId5" Type="http://schemas.openxmlformats.org/officeDocument/2006/relationships/image" Target="../media/image82.png"/><Relationship Id="rId4" Type="http://schemas.openxmlformats.org/officeDocument/2006/relationships/image" Target="../media/image81.jpe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86.jpeg"/><Relationship Id="rId5" Type="http://schemas.openxmlformats.org/officeDocument/2006/relationships/image" Target="../media/image85.jpeg"/><Relationship Id="rId4" Type="http://schemas.openxmlformats.org/officeDocument/2006/relationships/image" Target="../media/image84.jpeg"/></Relationships>
</file>

<file path=ppt/slides/_rels/slide55.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jpeg"/><Relationship Id="rId1" Type="http://schemas.openxmlformats.org/officeDocument/2006/relationships/slideLayout" Target="../slideLayouts/slideLayout7.xml"/><Relationship Id="rId5" Type="http://schemas.openxmlformats.org/officeDocument/2006/relationships/image" Target="../media/image93.png"/><Relationship Id="rId4" Type="http://schemas.openxmlformats.org/officeDocument/2006/relationships/image" Target="../media/image92.png"/></Relationships>
</file>

<file path=ppt/slides/_rels/slide58.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oleObject" Target="../embeddings/oleObject5.bin"/><Relationship Id="rId4" Type="http://schemas.openxmlformats.org/officeDocument/2006/relationships/image" Target="../media/image9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image" Target="../media/image102.png"/><Relationship Id="rId3" Type="http://schemas.openxmlformats.org/officeDocument/2006/relationships/image" Target="../media/image97.jpeg"/><Relationship Id="rId7" Type="http://schemas.openxmlformats.org/officeDocument/2006/relationships/image" Target="../media/image101.emf"/><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00.jpeg"/><Relationship Id="rId5" Type="http://schemas.openxmlformats.org/officeDocument/2006/relationships/image" Target="../media/image99.jpeg"/><Relationship Id="rId4" Type="http://schemas.openxmlformats.org/officeDocument/2006/relationships/image" Target="../media/image98.jpeg"/><Relationship Id="rId9" Type="http://schemas.openxmlformats.org/officeDocument/2006/relationships/image" Target="../media/image103.jpeg"/></Relationships>
</file>

<file path=ppt/slides/_rels/slide61.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image" Target="../media/image107.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4.xml"/><Relationship Id="rId1" Type="http://schemas.openxmlformats.org/officeDocument/2006/relationships/vmlDrawing" Target="../drawings/vmlDrawing7.vml"/><Relationship Id="rId4" Type="http://schemas.openxmlformats.org/officeDocument/2006/relationships/oleObject" Target="../embeddings/oleObject7.bin"/></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oleObject" Target="../embeddings/Microsoft_Office_Excel_97-2003_Worksheet3.xls"/><Relationship Id="rId4" Type="http://schemas.openxmlformats.org/officeDocument/2006/relationships/image" Target="../media/image113.emf"/></Relationships>
</file>

<file path=ppt/slides/_rels/slide67.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16.xml"/></Relationships>
</file>

<file path=ppt/slides/_rels/slide68.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image" Target="../media/image116.jpeg"/><Relationship Id="rId1" Type="http://schemas.openxmlformats.org/officeDocument/2006/relationships/slideLayout" Target="../slideLayouts/slideLayout2.xml"/><Relationship Id="rId4" Type="http://schemas.openxmlformats.org/officeDocument/2006/relationships/image" Target="../media/image118.jpeg"/></Relationships>
</file>

<file path=ppt/slides/_rels/slide69.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emf"/><Relationship Id="rId1" Type="http://schemas.openxmlformats.org/officeDocument/2006/relationships/slideLayout" Target="../slideLayouts/slideLayout2.xml"/><Relationship Id="rId4" Type="http://schemas.openxmlformats.org/officeDocument/2006/relationships/image" Target="../media/image12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8" Type="http://schemas.openxmlformats.org/officeDocument/2006/relationships/hyperlink" Target="http://universe-review.ca/R15-15-LHC.htm" TargetMode="External"/><Relationship Id="rId3" Type="http://schemas.openxmlformats.org/officeDocument/2006/relationships/hyperlink" Target="http://universe-review.ca/I15-27-SLAC.jpg" TargetMode="External"/><Relationship Id="rId7" Type="http://schemas.openxmlformats.org/officeDocument/2006/relationships/hyperlink" Target="http://universe-review.ca/I15-27-Tevatron.jpg" TargetMode="External"/><Relationship Id="rId2" Type="http://schemas.openxmlformats.org/officeDocument/2006/relationships/image" Target="../media/image122.jpeg"/><Relationship Id="rId1" Type="http://schemas.openxmlformats.org/officeDocument/2006/relationships/slideLayout" Target="../slideLayouts/slideLayout1.xml"/><Relationship Id="rId6" Type="http://schemas.openxmlformats.org/officeDocument/2006/relationships/hyperlink" Target="http://universe-review.ca/I15-27-miniBB.jpg" TargetMode="External"/><Relationship Id="rId5" Type="http://schemas.openxmlformats.org/officeDocument/2006/relationships/hyperlink" Target="http://universe-review.ca/I15-27-RHIC.jpg" TargetMode="External"/><Relationship Id="rId4" Type="http://schemas.openxmlformats.org/officeDocument/2006/relationships/hyperlink" Target="http://universe-review.ca/R15-15-LEP.htm" TargetMode="External"/><Relationship Id="rId9" Type="http://schemas.openxmlformats.org/officeDocument/2006/relationships/image" Target="../media/image123.jpeg"/></Relationships>
</file>

<file path=ppt/slides/_rels/slide71.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jpeg"/><Relationship Id="rId1" Type="http://schemas.openxmlformats.org/officeDocument/2006/relationships/slideLayout" Target="../slideLayouts/slideLayout2.xml"/><Relationship Id="rId4" Type="http://schemas.openxmlformats.org/officeDocument/2006/relationships/image" Target="../media/image133.gif"/></Relationships>
</file>

<file path=ppt/slides/_rels/slide76.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png"/><Relationship Id="rId1" Type="http://schemas.openxmlformats.org/officeDocument/2006/relationships/slideLayout" Target="../slideLayouts/slideLayout2.xml"/><Relationship Id="rId4" Type="http://schemas.openxmlformats.org/officeDocument/2006/relationships/image" Target="../media/image136.gif"/></Relationships>
</file>

<file path=ppt/slides/_rels/slide77.xml.rels><?xml version="1.0" encoding="UTF-8" standalone="yes"?>
<Relationships xmlns="http://schemas.openxmlformats.org/package/2006/relationships"><Relationship Id="rId3" Type="http://schemas.openxmlformats.org/officeDocument/2006/relationships/image" Target="../media/image137.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38.jpeg"/></Relationships>
</file>

<file path=ppt/slides/_rels/slide78.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81.xml.rels><?xml version="1.0" encoding="UTF-8" standalone="yes"?>
<Relationships xmlns="http://schemas.openxmlformats.org/package/2006/relationships"><Relationship Id="rId3" Type="http://schemas.openxmlformats.org/officeDocument/2006/relationships/image" Target="../media/image141.gi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42.jpeg"/><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image" Target="../media/image143.gif"/><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image" Target="../media/image146.gif"/><Relationship Id="rId2" Type="http://schemas.openxmlformats.org/officeDocument/2006/relationships/image" Target="../media/image145.jpeg"/><Relationship Id="rId1" Type="http://schemas.openxmlformats.org/officeDocument/2006/relationships/slideLayout" Target="../slideLayouts/slideLayout7.xml"/><Relationship Id="rId4" Type="http://schemas.openxmlformats.org/officeDocument/2006/relationships/image" Target="../media/image147.jpeg"/></Relationships>
</file>

<file path=ppt/slides/_rels/slide86.xml.rels><?xml version="1.0" encoding="UTF-8" standalone="yes"?>
<Relationships xmlns="http://schemas.openxmlformats.org/package/2006/relationships"><Relationship Id="rId2" Type="http://schemas.openxmlformats.org/officeDocument/2006/relationships/image" Target="../media/image148.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49.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151.jpeg"/><Relationship Id="rId2" Type="http://schemas.openxmlformats.org/officeDocument/2006/relationships/image" Target="../media/image150.jpeg"/><Relationship Id="rId1" Type="http://schemas.openxmlformats.org/officeDocument/2006/relationships/slideLayout" Target="../slideLayouts/slideLayout7.xml"/><Relationship Id="rId5" Type="http://schemas.openxmlformats.org/officeDocument/2006/relationships/image" Target="../media/image153.jpeg"/><Relationship Id="rId4" Type="http://schemas.openxmlformats.org/officeDocument/2006/relationships/image" Target="../media/image152.jpe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image" Target="../media/image154.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159.png"/><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158.jpeg"/><Relationship Id="rId5" Type="http://schemas.openxmlformats.org/officeDocument/2006/relationships/oleObject" Target="../embeddings/oleObject9.bin"/><Relationship Id="rId4" Type="http://schemas.openxmlformats.org/officeDocument/2006/relationships/image" Target="../media/image157.png"/></Relationships>
</file>

<file path=ppt/slides/_rels/slide93.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160.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image" Target="../media/image162.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64.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66.png"/><Relationship Id="rId4" Type="http://schemas.openxmlformats.org/officeDocument/2006/relationships/image" Target="../media/image165.jpeg"/></Relationships>
</file>

<file path=ppt/slides/_rels/slide97.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image" Target="../media/image167.png"/><Relationship Id="rId1" Type="http://schemas.openxmlformats.org/officeDocument/2006/relationships/slideLayout" Target="../slideLayouts/slideLayout2.xml"/><Relationship Id="rId5" Type="http://schemas.openxmlformats.org/officeDocument/2006/relationships/image" Target="../media/image170.jpeg"/><Relationship Id="rId4" Type="http://schemas.openxmlformats.org/officeDocument/2006/relationships/image" Target="../media/image169.jpeg"/></Relationships>
</file>

<file path=ppt/slides/_rels/slide98.xml.rels><?xml version="1.0" encoding="UTF-8" standalone="yes"?>
<Relationships xmlns="http://schemas.openxmlformats.org/package/2006/relationships"><Relationship Id="rId2" Type="http://schemas.openxmlformats.org/officeDocument/2006/relationships/image" Target="../media/image171.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2886075" y="1781175"/>
            <a:ext cx="6257925" cy="1758950"/>
          </a:xfrm>
        </p:spPr>
        <p:txBody>
          <a:bodyPr/>
          <a:lstStyle/>
          <a:p>
            <a:pPr eaLnBrk="1" hangingPunct="1"/>
            <a:r>
              <a:rPr lang="en-AU" dirty="0" smtClean="0"/>
              <a:t>Overview of </a:t>
            </a:r>
            <a:r>
              <a:rPr lang="en-AU" dirty="0" err="1" smtClean="0"/>
              <a:t>Dosimetry</a:t>
            </a:r>
            <a:r>
              <a:rPr lang="en-AU" dirty="0" smtClean="0"/>
              <a:t> and its Applications </a:t>
            </a:r>
          </a:p>
        </p:txBody>
      </p:sp>
      <p:sp>
        <p:nvSpPr>
          <p:cNvPr id="19459" name="Rectangle 3"/>
          <p:cNvSpPr>
            <a:spLocks noGrp="1" noChangeArrowheads="1"/>
          </p:cNvSpPr>
          <p:nvPr>
            <p:ph type="subTitle" idx="1"/>
          </p:nvPr>
        </p:nvSpPr>
        <p:spPr>
          <a:xfrm>
            <a:off x="2762250" y="3644900"/>
            <a:ext cx="6229350" cy="1171575"/>
          </a:xfrm>
        </p:spPr>
        <p:txBody>
          <a:bodyPr/>
          <a:lstStyle/>
          <a:p>
            <a:pPr marL="609600" indent="-609600" algn="r" defTabSz="914400" eaLnBrk="1" hangingPunct="1">
              <a:lnSpc>
                <a:spcPct val="100000"/>
              </a:lnSpc>
              <a:spcBef>
                <a:spcPct val="25000"/>
              </a:spcBef>
            </a:pPr>
            <a:r>
              <a:rPr lang="en-AU" baseline="30000" smtClean="0">
                <a:cs typeface="Times New Roman" pitchFamily="18" charset="0"/>
              </a:rPr>
              <a:t>,</a:t>
            </a:r>
            <a:r>
              <a:rPr lang="en-AU" smtClean="0">
                <a:cs typeface="Times New Roman" pitchFamily="18" charset="0"/>
              </a:rPr>
              <a:t>.</a:t>
            </a:r>
          </a:p>
        </p:txBody>
      </p:sp>
      <p:sp>
        <p:nvSpPr>
          <p:cNvPr id="19460" name="Text Box 6"/>
          <p:cNvSpPr txBox="1">
            <a:spLocks noChangeArrowheads="1"/>
          </p:cNvSpPr>
          <p:nvPr/>
        </p:nvSpPr>
        <p:spPr bwMode="auto">
          <a:xfrm>
            <a:off x="309563" y="3652838"/>
            <a:ext cx="8834437" cy="1482725"/>
          </a:xfrm>
          <a:prstGeom prst="rect">
            <a:avLst/>
          </a:prstGeom>
          <a:noFill/>
          <a:ln w="9525">
            <a:noFill/>
            <a:miter lim="800000"/>
            <a:headEnd/>
            <a:tailEnd/>
          </a:ln>
        </p:spPr>
        <p:txBody>
          <a:bodyPr>
            <a:spAutoFit/>
          </a:bodyPr>
          <a:lstStyle/>
          <a:p>
            <a:pPr marL="342900" indent="-342900" algn="r" eaLnBrk="0" hangingPunct="0">
              <a:lnSpc>
                <a:spcPct val="100000"/>
              </a:lnSpc>
              <a:spcBef>
                <a:spcPct val="25000"/>
              </a:spcBef>
              <a:buClr>
                <a:schemeClr val="tx1"/>
              </a:buClr>
              <a:buSzTx/>
              <a:buFontTx/>
              <a:buNone/>
            </a:pPr>
            <a:r>
              <a:rPr lang="en-AU" sz="2600" dirty="0">
                <a:solidFill>
                  <a:srgbClr val="000000"/>
                </a:solidFill>
                <a:latin typeface="Century Gothic" pitchFamily="34" charset="0"/>
                <a:cs typeface="Times New Roman" pitchFamily="18" charset="0"/>
              </a:rPr>
              <a:t>Professor Anatoly B. </a:t>
            </a:r>
            <a:r>
              <a:rPr lang="en-AU" sz="2600" dirty="0" smtClean="0">
                <a:solidFill>
                  <a:srgbClr val="000000"/>
                </a:solidFill>
                <a:latin typeface="Century Gothic" pitchFamily="34" charset="0"/>
                <a:cs typeface="Times New Roman" pitchFamily="18" charset="0"/>
              </a:rPr>
              <a:t>Rozenfeld</a:t>
            </a:r>
            <a:endParaRPr lang="en-AU" sz="2600" dirty="0">
              <a:solidFill>
                <a:srgbClr val="000000"/>
              </a:solidFill>
              <a:latin typeface="Century Gothic" pitchFamily="34" charset="0"/>
              <a:cs typeface="Times New Roman" pitchFamily="18" charset="0"/>
            </a:endParaRPr>
          </a:p>
          <a:p>
            <a:pPr marL="342900" indent="-342900" algn="r" eaLnBrk="0" hangingPunct="0">
              <a:lnSpc>
                <a:spcPct val="100000"/>
              </a:lnSpc>
              <a:spcBef>
                <a:spcPct val="25000"/>
              </a:spcBef>
              <a:buClr>
                <a:schemeClr val="tx1"/>
              </a:buClr>
              <a:buSzTx/>
              <a:buFontTx/>
              <a:buNone/>
            </a:pPr>
            <a:r>
              <a:rPr lang="en-AU" sz="2600" dirty="0">
                <a:solidFill>
                  <a:srgbClr val="000000"/>
                </a:solidFill>
                <a:latin typeface="Century Gothic" pitchFamily="34" charset="0"/>
                <a:cs typeface="Times New Roman" pitchFamily="18" charset="0"/>
              </a:rPr>
              <a:t>Centre for Medical Radiation Physics</a:t>
            </a:r>
          </a:p>
          <a:p>
            <a:pPr marL="342900" indent="-342900" algn="r" eaLnBrk="0" hangingPunct="0">
              <a:lnSpc>
                <a:spcPct val="100000"/>
              </a:lnSpc>
              <a:spcBef>
                <a:spcPct val="25000"/>
              </a:spcBef>
              <a:buClr>
                <a:schemeClr val="tx1"/>
              </a:buClr>
              <a:buSzTx/>
              <a:buFontTx/>
              <a:buNone/>
            </a:pPr>
            <a:r>
              <a:rPr lang="en-AU" sz="2600" dirty="0">
                <a:solidFill>
                  <a:srgbClr val="000000"/>
                </a:solidFill>
                <a:latin typeface="Century Gothic" pitchFamily="34" charset="0"/>
                <a:cs typeface="Times New Roman" pitchFamily="18" charset="0"/>
              </a:rPr>
              <a:t>Australia</a:t>
            </a:r>
            <a:r>
              <a:rPr lang="en-AU" sz="2200" dirty="0">
                <a:solidFill>
                  <a:srgbClr val="000000"/>
                </a:solidFill>
                <a:latin typeface="Century Gothic" pitchFamily="34" charset="0"/>
                <a:cs typeface="Times New Roman" pitchFamily="18" charset="0"/>
              </a:rPr>
              <a:t> </a:t>
            </a:r>
          </a:p>
        </p:txBody>
      </p:sp>
      <p:sp>
        <p:nvSpPr>
          <p:cNvPr id="19461" name="Text Box 7"/>
          <p:cNvSpPr txBox="1">
            <a:spLocks noChangeArrowheads="1"/>
          </p:cNvSpPr>
          <p:nvPr/>
        </p:nvSpPr>
        <p:spPr bwMode="auto">
          <a:xfrm>
            <a:off x="1343025" y="5754688"/>
            <a:ext cx="5558253" cy="302840"/>
          </a:xfrm>
          <a:prstGeom prst="rect">
            <a:avLst/>
          </a:prstGeom>
          <a:noFill/>
          <a:ln w="9525">
            <a:noFill/>
            <a:miter lim="800000"/>
            <a:headEnd/>
            <a:tailEnd/>
          </a:ln>
        </p:spPr>
        <p:txBody>
          <a:bodyPr wrap="none">
            <a:spAutoFit/>
          </a:bodyPr>
          <a:lstStyle/>
          <a:p>
            <a:r>
              <a:rPr lang="en-US" dirty="0" smtClean="0">
                <a:solidFill>
                  <a:schemeClr val="tx1"/>
                </a:solidFill>
              </a:rPr>
              <a:t>ARDENT Workshop, Vienna 19-23 November , 2012</a:t>
            </a:r>
            <a:endParaRPr lang="en-AU"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Static Gantry Modulation</a:t>
            </a:r>
            <a:endParaRPr lang="en-AU" smtClean="0"/>
          </a:p>
        </p:txBody>
      </p:sp>
      <p:sp>
        <p:nvSpPr>
          <p:cNvPr id="9219" name="Content Placeholder 2"/>
          <p:cNvSpPr>
            <a:spLocks noGrp="1"/>
          </p:cNvSpPr>
          <p:nvPr>
            <p:ph idx="1"/>
          </p:nvPr>
        </p:nvSpPr>
        <p:spPr>
          <a:xfrm>
            <a:off x="433388" y="942975"/>
            <a:ext cx="6386512" cy="1400175"/>
          </a:xfrm>
        </p:spPr>
        <p:txBody>
          <a:bodyPr/>
          <a:lstStyle/>
          <a:p>
            <a:pPr marL="533400" indent="-533400">
              <a:buFont typeface="Century Gothic" pitchFamily="34" charset="0"/>
              <a:buNone/>
            </a:pPr>
            <a:endParaRPr lang="en-US" sz="2400" dirty="0" smtClean="0"/>
          </a:p>
          <a:p>
            <a:pPr marL="533400" indent="-533400"/>
            <a:r>
              <a:rPr lang="en-US" dirty="0" smtClean="0">
                <a:latin typeface="Arial" pitchFamily="34" charset="0"/>
                <a:cs typeface="Arial" pitchFamily="34" charset="0"/>
              </a:rPr>
              <a:t>“Static gantry modulation” </a:t>
            </a:r>
          </a:p>
          <a:p>
            <a:pPr marL="533400" indent="-533400"/>
            <a:endParaRPr lang="en-US" dirty="0" smtClean="0">
              <a:latin typeface="Arial" pitchFamily="34" charset="0"/>
              <a:cs typeface="Arial" pitchFamily="34" charset="0"/>
            </a:endParaRPr>
          </a:p>
          <a:p>
            <a:pPr marL="533400" indent="-533400"/>
            <a:r>
              <a:rPr lang="en-US" dirty="0" smtClean="0">
                <a:latin typeface="Arial" pitchFamily="34" charset="0"/>
                <a:cs typeface="Arial" pitchFamily="34" charset="0"/>
              </a:rPr>
              <a:t>(</a:t>
            </a:r>
            <a:r>
              <a:rPr lang="en-US" dirty="0" err="1" smtClean="0">
                <a:latin typeface="Arial" pitchFamily="34" charset="0"/>
                <a:cs typeface="Arial" pitchFamily="34" charset="0"/>
              </a:rPr>
              <a:t>sg</a:t>
            </a:r>
            <a:r>
              <a:rPr lang="en-US" dirty="0" smtClean="0">
                <a:latin typeface="Arial" pitchFamily="34" charset="0"/>
                <a:cs typeface="Arial" pitchFamily="34" charset="0"/>
              </a:rPr>
              <a:t>-IMRT)</a:t>
            </a:r>
            <a:endParaRPr lang="en-US" sz="2400" dirty="0" smtClean="0">
              <a:latin typeface="Arial" pitchFamily="34" charset="0"/>
              <a:cs typeface="Arial" pitchFamily="34" charset="0"/>
            </a:endParaRPr>
          </a:p>
          <a:p>
            <a:pPr marL="533400" indent="-533400"/>
            <a:endParaRPr lang="en-US" sz="2400" dirty="0" smtClean="0"/>
          </a:p>
          <a:p>
            <a:pPr marL="533400" indent="-533400"/>
            <a:endParaRPr lang="en-US" sz="2400" dirty="0" smtClean="0"/>
          </a:p>
          <a:p>
            <a:pPr marL="533400" indent="-533400">
              <a:buFont typeface="Century Gothic" pitchFamily="34" charset="0"/>
              <a:buNone/>
            </a:pPr>
            <a:endParaRPr lang="en-US" sz="2400" dirty="0" smtClean="0"/>
          </a:p>
        </p:txBody>
      </p:sp>
      <p:grpSp>
        <p:nvGrpSpPr>
          <p:cNvPr id="2" name="Group 16"/>
          <p:cNvGrpSpPr>
            <a:grpSpLocks/>
          </p:cNvGrpSpPr>
          <p:nvPr/>
        </p:nvGrpSpPr>
        <p:grpSpPr bwMode="auto">
          <a:xfrm>
            <a:off x="1000125" y="3467100"/>
            <a:ext cx="3248025" cy="2654300"/>
            <a:chOff x="962025" y="3220147"/>
            <a:chExt cx="3248025" cy="2653604"/>
          </a:xfrm>
        </p:grpSpPr>
        <p:pic>
          <p:nvPicPr>
            <p:cNvPr id="9228" name="Picture 3" descr="prostate2.tif"/>
            <p:cNvPicPr>
              <a:picLocks noChangeAspect="1"/>
            </p:cNvPicPr>
            <p:nvPr/>
          </p:nvPicPr>
          <p:blipFill>
            <a:blip r:embed="rId2" cstate="print"/>
            <a:srcRect t="16121" r="50000"/>
            <a:stretch>
              <a:fillRect/>
            </a:stretch>
          </p:blipFill>
          <p:spPr bwMode="auto">
            <a:xfrm>
              <a:off x="1363663" y="3220147"/>
              <a:ext cx="2846387" cy="2653604"/>
            </a:xfrm>
            <a:prstGeom prst="rect">
              <a:avLst/>
            </a:prstGeom>
            <a:noFill/>
            <a:ln w="28575">
              <a:solidFill>
                <a:schemeClr val="tx1"/>
              </a:solidFill>
              <a:miter lim="800000"/>
              <a:headEnd/>
              <a:tailEnd/>
            </a:ln>
          </p:spPr>
        </p:pic>
        <p:sp>
          <p:nvSpPr>
            <p:cNvPr id="9229" name="Right Arrow 12"/>
            <p:cNvSpPr>
              <a:spLocks noChangeArrowheads="1"/>
            </p:cNvSpPr>
            <p:nvPr/>
          </p:nvSpPr>
          <p:spPr bwMode="auto">
            <a:xfrm rot="1102116">
              <a:off x="962025" y="4248150"/>
              <a:ext cx="466725" cy="266700"/>
            </a:xfrm>
            <a:prstGeom prst="rightArrow">
              <a:avLst>
                <a:gd name="adj1" fmla="val 50000"/>
                <a:gd name="adj2" fmla="val 49997"/>
              </a:avLst>
            </a:prstGeom>
            <a:noFill/>
            <a:ln w="25400" algn="ctr">
              <a:solidFill>
                <a:srgbClr val="FF0000"/>
              </a:solidFill>
              <a:round/>
              <a:headEnd/>
              <a:tailEnd/>
            </a:ln>
          </p:spPr>
          <p:txBody>
            <a:bodyPr/>
            <a:lstStyle/>
            <a:p>
              <a:pPr algn="l">
                <a:lnSpc>
                  <a:spcPct val="76000"/>
                </a:lnSpc>
                <a:buClr>
                  <a:srgbClr val="000000"/>
                </a:buClr>
                <a:buSzPct val="100000"/>
                <a:buFont typeface="Arial" charset="0"/>
                <a:buNone/>
              </a:pPr>
              <a:endParaRPr lang="en-US"/>
            </a:p>
          </p:txBody>
        </p:sp>
        <p:sp>
          <p:nvSpPr>
            <p:cNvPr id="9230" name="Right Arrow 14"/>
            <p:cNvSpPr>
              <a:spLocks noChangeArrowheads="1"/>
            </p:cNvSpPr>
            <p:nvPr/>
          </p:nvSpPr>
          <p:spPr bwMode="auto">
            <a:xfrm rot="3284236">
              <a:off x="1838325" y="3562349"/>
              <a:ext cx="466725" cy="266700"/>
            </a:xfrm>
            <a:prstGeom prst="rightArrow">
              <a:avLst>
                <a:gd name="adj1" fmla="val 50000"/>
                <a:gd name="adj2" fmla="val 49997"/>
              </a:avLst>
            </a:prstGeom>
            <a:noFill/>
            <a:ln w="25400" algn="ctr">
              <a:solidFill>
                <a:srgbClr val="FF0000"/>
              </a:solidFill>
              <a:round/>
              <a:headEnd/>
              <a:tailEnd/>
            </a:ln>
          </p:spPr>
          <p:txBody>
            <a:bodyPr/>
            <a:lstStyle/>
            <a:p>
              <a:pPr algn="l">
                <a:lnSpc>
                  <a:spcPct val="76000"/>
                </a:lnSpc>
                <a:buClr>
                  <a:srgbClr val="000000"/>
                </a:buClr>
                <a:buSzPct val="100000"/>
                <a:buFont typeface="Arial" charset="0"/>
                <a:buNone/>
              </a:pPr>
              <a:endParaRPr lang="en-US"/>
            </a:p>
          </p:txBody>
        </p:sp>
      </p:grpSp>
      <p:grpSp>
        <p:nvGrpSpPr>
          <p:cNvPr id="3" name="Group 17"/>
          <p:cNvGrpSpPr>
            <a:grpSpLocks/>
          </p:cNvGrpSpPr>
          <p:nvPr/>
        </p:nvGrpSpPr>
        <p:grpSpPr bwMode="auto">
          <a:xfrm>
            <a:off x="5248275" y="3367088"/>
            <a:ext cx="3081338" cy="2800350"/>
            <a:chOff x="4857750" y="3109911"/>
            <a:chExt cx="3081339" cy="2799650"/>
          </a:xfrm>
        </p:grpSpPr>
        <p:pic>
          <p:nvPicPr>
            <p:cNvPr id="34" name="Picture 4" descr="http://scandidos.se/SCDO2981g.jpg"/>
            <p:cNvPicPr>
              <a:picLocks noChangeAspect="1" noChangeArrowheads="1"/>
            </p:cNvPicPr>
            <p:nvPr/>
          </p:nvPicPr>
          <p:blipFill>
            <a:blip r:embed="rId3" cstate="print"/>
            <a:srcRect/>
            <a:stretch>
              <a:fillRect/>
            </a:stretch>
          </p:blipFill>
          <p:spPr bwMode="auto">
            <a:xfrm>
              <a:off x="4962525" y="3198789"/>
              <a:ext cx="2976564" cy="2710772"/>
            </a:xfrm>
            <a:prstGeom prst="rect">
              <a:avLst/>
            </a:prstGeom>
            <a:ln w="19050" cap="sq">
              <a:solidFill>
                <a:srgbClr val="000000"/>
              </a:solidFill>
              <a:prstDash val="solid"/>
              <a:miter lim="800000"/>
            </a:ln>
            <a:effectLst>
              <a:outerShdw blurRad="50800" dist="38100" dir="2700000" algn="tl" rotWithShape="0">
                <a:srgbClr val="000000">
                  <a:alpha val="43000"/>
                </a:srgbClr>
              </a:outerShdw>
            </a:effectLst>
          </p:spPr>
        </p:pic>
        <p:sp>
          <p:nvSpPr>
            <p:cNvPr id="9226" name="Right Arrow 13"/>
            <p:cNvSpPr>
              <a:spLocks noChangeArrowheads="1"/>
            </p:cNvSpPr>
            <p:nvPr/>
          </p:nvSpPr>
          <p:spPr bwMode="auto">
            <a:xfrm rot="1102116">
              <a:off x="4857750" y="4019550"/>
              <a:ext cx="466725" cy="266700"/>
            </a:xfrm>
            <a:prstGeom prst="rightArrow">
              <a:avLst>
                <a:gd name="adj1" fmla="val 50000"/>
                <a:gd name="adj2" fmla="val 49997"/>
              </a:avLst>
            </a:prstGeom>
            <a:noFill/>
            <a:ln w="25400" algn="ctr">
              <a:solidFill>
                <a:srgbClr val="FF0000"/>
              </a:solidFill>
              <a:round/>
              <a:headEnd/>
              <a:tailEnd/>
            </a:ln>
          </p:spPr>
          <p:txBody>
            <a:bodyPr/>
            <a:lstStyle/>
            <a:p>
              <a:pPr algn="l">
                <a:lnSpc>
                  <a:spcPct val="76000"/>
                </a:lnSpc>
                <a:buClr>
                  <a:srgbClr val="000000"/>
                </a:buClr>
                <a:buSzPct val="100000"/>
                <a:buFont typeface="Arial" charset="0"/>
                <a:buNone/>
              </a:pPr>
              <a:endParaRPr lang="en-US"/>
            </a:p>
          </p:txBody>
        </p:sp>
        <p:sp>
          <p:nvSpPr>
            <p:cNvPr id="9227" name="Right Arrow 15"/>
            <p:cNvSpPr>
              <a:spLocks noChangeArrowheads="1"/>
            </p:cNvSpPr>
            <p:nvPr/>
          </p:nvSpPr>
          <p:spPr bwMode="auto">
            <a:xfrm rot="3284236">
              <a:off x="5467350" y="3209924"/>
              <a:ext cx="466725" cy="266700"/>
            </a:xfrm>
            <a:prstGeom prst="rightArrow">
              <a:avLst>
                <a:gd name="adj1" fmla="val 50000"/>
                <a:gd name="adj2" fmla="val 49997"/>
              </a:avLst>
            </a:prstGeom>
            <a:noFill/>
            <a:ln w="25400" algn="ctr">
              <a:solidFill>
                <a:srgbClr val="FF0000"/>
              </a:solidFill>
              <a:round/>
              <a:headEnd/>
              <a:tailEnd/>
            </a:ln>
          </p:spPr>
          <p:txBody>
            <a:bodyPr/>
            <a:lstStyle/>
            <a:p>
              <a:pPr algn="l">
                <a:lnSpc>
                  <a:spcPct val="76000"/>
                </a:lnSpc>
                <a:buClr>
                  <a:srgbClr val="000000"/>
                </a:buClr>
                <a:buSzPct val="100000"/>
                <a:buFont typeface="Arial" charset="0"/>
                <a:buNone/>
              </a:pPr>
              <a:endParaRPr lang="en-US"/>
            </a:p>
          </p:txBody>
        </p:sp>
      </p:grpSp>
      <p:pic>
        <p:nvPicPr>
          <p:cNvPr id="9222" name="Picture 3" descr="PMSEGS"/>
          <p:cNvPicPr>
            <a:picLocks noChangeAspect="1" noChangeArrowheads="1"/>
          </p:cNvPicPr>
          <p:nvPr/>
        </p:nvPicPr>
        <p:blipFill>
          <a:blip r:embed="rId4" cstate="print"/>
          <a:srcRect t="49763"/>
          <a:stretch>
            <a:fillRect/>
          </a:stretch>
        </p:blipFill>
        <p:spPr bwMode="auto">
          <a:xfrm>
            <a:off x="3181350" y="1924050"/>
            <a:ext cx="3238500" cy="1346200"/>
          </a:xfrm>
          <a:prstGeom prst="rect">
            <a:avLst/>
          </a:prstGeom>
          <a:noFill/>
          <a:ln w="19050">
            <a:solidFill>
              <a:schemeClr val="tx1"/>
            </a:solidFill>
            <a:miter lim="800000"/>
            <a:headEnd/>
            <a:tailEnd/>
          </a:ln>
        </p:spPr>
      </p:pic>
      <p:pic>
        <p:nvPicPr>
          <p:cNvPr id="9223" name="Picture 7" descr="AhnesjoNoMaths"/>
          <p:cNvPicPr>
            <a:picLocks noChangeAspect="1" noChangeArrowheads="1"/>
          </p:cNvPicPr>
          <p:nvPr/>
        </p:nvPicPr>
        <p:blipFill>
          <a:blip r:embed="rId5" cstate="print"/>
          <a:srcRect/>
          <a:stretch>
            <a:fillRect/>
          </a:stretch>
        </p:blipFill>
        <p:spPr bwMode="auto">
          <a:xfrm>
            <a:off x="6789738" y="1143000"/>
            <a:ext cx="1501775" cy="2052638"/>
          </a:xfrm>
          <a:prstGeom prst="rect">
            <a:avLst/>
          </a:prstGeom>
          <a:noFill/>
          <a:ln w="25400">
            <a:solidFill>
              <a:schemeClr val="tx1"/>
            </a:solidFill>
            <a:miter lim="800000"/>
            <a:headEnd/>
            <a:tailEnd/>
          </a:ln>
        </p:spPr>
      </p:pic>
      <p:sp>
        <p:nvSpPr>
          <p:cNvPr id="9224" name="Text Box 8"/>
          <p:cNvSpPr txBox="1">
            <a:spLocks noChangeArrowheads="1"/>
          </p:cNvSpPr>
          <p:nvPr/>
        </p:nvSpPr>
        <p:spPr bwMode="auto">
          <a:xfrm>
            <a:off x="8374063" y="2009775"/>
            <a:ext cx="769937" cy="554038"/>
          </a:xfrm>
          <a:prstGeom prst="rect">
            <a:avLst/>
          </a:prstGeom>
          <a:noFill/>
          <a:ln w="9525">
            <a:solidFill>
              <a:schemeClr val="tx1"/>
            </a:solidFill>
            <a:miter lim="800000"/>
            <a:headEnd/>
            <a:tailEnd/>
          </a:ln>
        </p:spPr>
        <p:txBody>
          <a:bodyPr wrap="none">
            <a:spAutoFit/>
          </a:bodyPr>
          <a:lstStyle/>
          <a:p>
            <a:r>
              <a:rPr lang="en-AU" sz="1000" i="1" dirty="0">
                <a:solidFill>
                  <a:schemeClr val="tx1"/>
                </a:solidFill>
              </a:rPr>
              <a:t>Courtesy </a:t>
            </a:r>
          </a:p>
          <a:p>
            <a:r>
              <a:rPr lang="en-AU" sz="1000" i="1" dirty="0" err="1">
                <a:solidFill>
                  <a:schemeClr val="tx1"/>
                </a:solidFill>
              </a:rPr>
              <a:t>Ahnesjo</a:t>
            </a:r>
            <a:endParaRPr lang="en-AU" sz="1000" i="1" dirty="0">
              <a:solidFill>
                <a:schemeClr val="tx1"/>
              </a:solidFill>
            </a:endParaRPr>
          </a:p>
          <a:p>
            <a:r>
              <a:rPr lang="en-AU" sz="1000" i="1" dirty="0">
                <a:solidFill>
                  <a:schemeClr val="tx1"/>
                </a:solidFill>
              </a:rPr>
              <a:t>PMB 06</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algn="ctr"/>
            <a:r>
              <a:rPr lang="en-AU" dirty="0"/>
              <a:t>Efforts in </a:t>
            </a:r>
            <a:r>
              <a:rPr lang="en-AU" dirty="0" err="1"/>
              <a:t>Nanodosimetry</a:t>
            </a:r>
            <a:endParaRPr lang="en-AU" dirty="0"/>
          </a:p>
        </p:txBody>
      </p:sp>
      <p:sp>
        <p:nvSpPr>
          <p:cNvPr id="58371" name="Rectangle 3"/>
          <p:cNvSpPr>
            <a:spLocks noGrp="1" noChangeArrowheads="1"/>
          </p:cNvSpPr>
          <p:nvPr>
            <p:ph type="body" idx="1"/>
          </p:nvPr>
        </p:nvSpPr>
        <p:spPr>
          <a:xfrm>
            <a:off x="421943" y="992875"/>
            <a:ext cx="8382000" cy="5105400"/>
          </a:xfrm>
        </p:spPr>
        <p:txBody>
          <a:bodyPr/>
          <a:lstStyle/>
          <a:p>
            <a:pPr algn="just">
              <a:lnSpc>
                <a:spcPct val="120000"/>
              </a:lnSpc>
              <a:spcBef>
                <a:spcPct val="30000"/>
              </a:spcBef>
            </a:pPr>
            <a:r>
              <a:rPr lang="en-AU" dirty="0">
                <a:latin typeface="Arial" pitchFamily="34" charset="0"/>
                <a:cs typeface="Arial" pitchFamily="34" charset="0"/>
              </a:rPr>
              <a:t>Significant</a:t>
            </a:r>
            <a:r>
              <a:rPr lang="en-US" dirty="0">
                <a:latin typeface="Arial" pitchFamily="34" charset="0"/>
                <a:cs typeface="Arial" pitchFamily="34" charset="0"/>
              </a:rPr>
              <a:t> effort has been invested into the</a:t>
            </a:r>
            <a:r>
              <a:rPr lang="en-AU" dirty="0">
                <a:latin typeface="Arial" pitchFamily="34" charset="0"/>
                <a:cs typeface="Arial" pitchFamily="34" charset="0"/>
              </a:rPr>
              <a:t> </a:t>
            </a:r>
            <a:r>
              <a:rPr lang="en-US" dirty="0">
                <a:latin typeface="Arial" pitchFamily="34" charset="0"/>
                <a:cs typeface="Arial" pitchFamily="34" charset="0"/>
              </a:rPr>
              <a:t>development of numerical simulation codes modeling</a:t>
            </a:r>
            <a:r>
              <a:rPr lang="en-AU" dirty="0">
                <a:latin typeface="Arial" pitchFamily="34" charset="0"/>
                <a:cs typeface="Arial" pitchFamily="34" charset="0"/>
              </a:rPr>
              <a:t> </a:t>
            </a:r>
            <a:r>
              <a:rPr lang="en-US" dirty="0">
                <a:latin typeface="Arial" pitchFamily="34" charset="0"/>
                <a:cs typeface="Arial" pitchFamily="34" charset="0"/>
              </a:rPr>
              <a:t>particle track structure on the nanometer scale</a:t>
            </a:r>
            <a:endParaRPr lang="en-AU" dirty="0">
              <a:latin typeface="Arial" pitchFamily="34" charset="0"/>
              <a:cs typeface="Arial" pitchFamily="34" charset="0"/>
            </a:endParaRPr>
          </a:p>
          <a:p>
            <a:pPr algn="just">
              <a:lnSpc>
                <a:spcPct val="120000"/>
              </a:lnSpc>
              <a:spcBef>
                <a:spcPct val="30000"/>
              </a:spcBef>
            </a:pPr>
            <a:r>
              <a:rPr lang="en-AU" dirty="0">
                <a:latin typeface="Arial" pitchFamily="34" charset="0"/>
                <a:cs typeface="Arial" pitchFamily="34" charset="0"/>
              </a:rPr>
              <a:t>Experimental validation is an important step for such codes</a:t>
            </a:r>
          </a:p>
          <a:p>
            <a:pPr algn="just">
              <a:lnSpc>
                <a:spcPct val="120000"/>
              </a:lnSpc>
              <a:spcBef>
                <a:spcPct val="30000"/>
              </a:spcBef>
            </a:pPr>
            <a:r>
              <a:rPr lang="en-AU" dirty="0">
                <a:latin typeface="Arial" pitchFamily="34" charset="0"/>
                <a:cs typeface="Arial" pitchFamily="34" charset="0"/>
              </a:rPr>
              <a:t>Experimental efforts in this direction are scarce but one such option is low pressure gas counter which measures individual ionisations of charged particle tracks</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algn="ctr"/>
            <a:r>
              <a:rPr lang="en-AU" dirty="0"/>
              <a:t>Low-Pressure Gas </a:t>
            </a:r>
            <a:r>
              <a:rPr lang="en-AU" dirty="0" err="1"/>
              <a:t>Nanodosimetry</a:t>
            </a:r>
            <a:endParaRPr lang="en-AU" dirty="0"/>
          </a:p>
        </p:txBody>
      </p:sp>
      <p:pic>
        <p:nvPicPr>
          <p:cNvPr id="59395" name="Picture 3" descr="Fig1"/>
          <p:cNvPicPr>
            <a:picLocks noChangeAspect="1" noChangeArrowheads="1"/>
          </p:cNvPicPr>
          <p:nvPr/>
        </p:nvPicPr>
        <p:blipFill>
          <a:blip r:embed="rId3" cstate="print"/>
          <a:srcRect/>
          <a:stretch>
            <a:fillRect/>
          </a:stretch>
        </p:blipFill>
        <p:spPr bwMode="auto">
          <a:xfrm>
            <a:off x="2870814" y="1310498"/>
            <a:ext cx="5992389" cy="3752809"/>
          </a:xfrm>
          <a:prstGeom prst="rect">
            <a:avLst/>
          </a:prstGeom>
          <a:noFill/>
        </p:spPr>
      </p:pic>
      <p:grpSp>
        <p:nvGrpSpPr>
          <p:cNvPr id="6" name="Group 5"/>
          <p:cNvGrpSpPr/>
          <p:nvPr/>
        </p:nvGrpSpPr>
        <p:grpSpPr>
          <a:xfrm>
            <a:off x="785256" y="2339438"/>
            <a:ext cx="3014848" cy="3539342"/>
            <a:chOff x="4229100" y="228600"/>
            <a:chExt cx="5543550" cy="5448300"/>
          </a:xfrm>
        </p:grpSpPr>
        <p:pic>
          <p:nvPicPr>
            <p:cNvPr id="7" name="Picture 6" descr="DNA and track imaging.JPG"/>
            <p:cNvPicPr>
              <a:picLocks noChangeAspect="1"/>
            </p:cNvPicPr>
            <p:nvPr/>
          </p:nvPicPr>
          <p:blipFill>
            <a:blip r:embed="rId4" cstate="print"/>
            <a:stretch>
              <a:fillRect/>
            </a:stretch>
          </p:blipFill>
          <p:spPr>
            <a:xfrm>
              <a:off x="4229100" y="1219200"/>
              <a:ext cx="5543550" cy="4457700"/>
            </a:xfrm>
            <a:prstGeom prst="rect">
              <a:avLst/>
            </a:prstGeom>
          </p:spPr>
        </p:pic>
        <p:grpSp>
          <p:nvGrpSpPr>
            <p:cNvPr id="8" name="Group 73"/>
            <p:cNvGrpSpPr/>
            <p:nvPr/>
          </p:nvGrpSpPr>
          <p:grpSpPr>
            <a:xfrm>
              <a:off x="4229100" y="228600"/>
              <a:ext cx="5486400" cy="3352800"/>
              <a:chOff x="5067300" y="533400"/>
              <a:chExt cx="4062413" cy="2005013"/>
            </a:xfrm>
          </p:grpSpPr>
          <p:sp>
            <p:nvSpPr>
              <p:cNvPr id="9" name="Rectangle 337"/>
              <p:cNvSpPr>
                <a:spLocks noChangeArrowheads="1"/>
              </p:cNvSpPr>
              <p:nvPr/>
            </p:nvSpPr>
            <p:spPr bwMode="auto">
              <a:xfrm>
                <a:off x="5067300" y="1776413"/>
                <a:ext cx="4062413" cy="12700"/>
              </a:xfrm>
              <a:prstGeom prst="rect">
                <a:avLst/>
              </a:prstGeom>
              <a:solidFill>
                <a:srgbClr val="FF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340"/>
              <p:cNvSpPr>
                <a:spLocks/>
              </p:cNvSpPr>
              <p:nvPr/>
            </p:nvSpPr>
            <p:spPr bwMode="auto">
              <a:xfrm>
                <a:off x="6327775" y="1730375"/>
                <a:ext cx="25400" cy="25400"/>
              </a:xfrm>
              <a:custGeom>
                <a:avLst/>
                <a:gdLst/>
                <a:ahLst/>
                <a:cxnLst>
                  <a:cxn ang="0">
                    <a:pos x="6" y="2"/>
                  </a:cxn>
                  <a:cxn ang="0">
                    <a:pos x="3" y="2"/>
                  </a:cxn>
                  <a:cxn ang="0">
                    <a:pos x="0" y="5"/>
                  </a:cxn>
                  <a:cxn ang="0">
                    <a:pos x="0" y="8"/>
                  </a:cxn>
                  <a:cxn ang="0">
                    <a:pos x="0" y="11"/>
                  </a:cxn>
                  <a:cxn ang="0">
                    <a:pos x="2" y="13"/>
                  </a:cxn>
                  <a:cxn ang="0">
                    <a:pos x="5" y="14"/>
                  </a:cxn>
                  <a:cxn ang="0">
                    <a:pos x="6" y="16"/>
                  </a:cxn>
                  <a:cxn ang="0">
                    <a:pos x="11" y="14"/>
                  </a:cxn>
                  <a:cxn ang="0">
                    <a:pos x="14" y="13"/>
                  </a:cxn>
                  <a:cxn ang="0">
                    <a:pos x="16" y="11"/>
                  </a:cxn>
                  <a:cxn ang="0">
                    <a:pos x="16" y="8"/>
                  </a:cxn>
                  <a:cxn ang="0">
                    <a:pos x="16" y="5"/>
                  </a:cxn>
                  <a:cxn ang="0">
                    <a:pos x="14" y="2"/>
                  </a:cxn>
                  <a:cxn ang="0">
                    <a:pos x="11" y="2"/>
                  </a:cxn>
                  <a:cxn ang="0">
                    <a:pos x="10" y="0"/>
                  </a:cxn>
                  <a:cxn ang="0">
                    <a:pos x="6" y="2"/>
                  </a:cxn>
                </a:cxnLst>
                <a:rect l="0" t="0" r="r" b="b"/>
                <a:pathLst>
                  <a:path w="16" h="16">
                    <a:moveTo>
                      <a:pt x="6" y="2"/>
                    </a:moveTo>
                    <a:lnTo>
                      <a:pt x="3" y="2"/>
                    </a:lnTo>
                    <a:lnTo>
                      <a:pt x="0" y="5"/>
                    </a:lnTo>
                    <a:lnTo>
                      <a:pt x="0" y="8"/>
                    </a:lnTo>
                    <a:lnTo>
                      <a:pt x="0" y="11"/>
                    </a:lnTo>
                    <a:lnTo>
                      <a:pt x="2" y="13"/>
                    </a:lnTo>
                    <a:lnTo>
                      <a:pt x="5" y="14"/>
                    </a:lnTo>
                    <a:lnTo>
                      <a:pt x="6" y="16"/>
                    </a:lnTo>
                    <a:lnTo>
                      <a:pt x="11" y="14"/>
                    </a:lnTo>
                    <a:lnTo>
                      <a:pt x="14" y="13"/>
                    </a:lnTo>
                    <a:lnTo>
                      <a:pt x="16" y="11"/>
                    </a:lnTo>
                    <a:lnTo>
                      <a:pt x="16" y="8"/>
                    </a:lnTo>
                    <a:lnTo>
                      <a:pt x="16" y="5"/>
                    </a:lnTo>
                    <a:lnTo>
                      <a:pt x="14" y="2"/>
                    </a:lnTo>
                    <a:lnTo>
                      <a:pt x="11" y="2"/>
                    </a:lnTo>
                    <a:lnTo>
                      <a:pt x="10" y="0"/>
                    </a:lnTo>
                    <a:lnTo>
                      <a:pt x="6" y="2"/>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341"/>
              <p:cNvSpPr>
                <a:spLocks/>
              </p:cNvSpPr>
              <p:nvPr/>
            </p:nvSpPr>
            <p:spPr bwMode="auto">
              <a:xfrm>
                <a:off x="6335713" y="1803400"/>
                <a:ext cx="26988" cy="23813"/>
              </a:xfrm>
              <a:custGeom>
                <a:avLst/>
                <a:gdLst/>
                <a:ahLst/>
                <a:cxnLst>
                  <a:cxn ang="0">
                    <a:pos x="6" y="0"/>
                  </a:cxn>
                  <a:cxn ang="0">
                    <a:pos x="3" y="2"/>
                  </a:cxn>
                  <a:cxn ang="0">
                    <a:pos x="1" y="5"/>
                  </a:cxn>
                  <a:cxn ang="0">
                    <a:pos x="0" y="8"/>
                  </a:cxn>
                  <a:cxn ang="0">
                    <a:pos x="1" y="10"/>
                  </a:cxn>
                  <a:cxn ang="0">
                    <a:pos x="1" y="13"/>
                  </a:cxn>
                  <a:cxn ang="0">
                    <a:pos x="5" y="15"/>
                  </a:cxn>
                  <a:cxn ang="0">
                    <a:pos x="8" y="15"/>
                  </a:cxn>
                  <a:cxn ang="0">
                    <a:pos x="11" y="15"/>
                  </a:cxn>
                  <a:cxn ang="0">
                    <a:pos x="14" y="13"/>
                  </a:cxn>
                  <a:cxn ang="0">
                    <a:pos x="16" y="12"/>
                  </a:cxn>
                  <a:cxn ang="0">
                    <a:pos x="17" y="8"/>
                  </a:cxn>
                  <a:cxn ang="0">
                    <a:pos x="17" y="5"/>
                  </a:cxn>
                  <a:cxn ang="0">
                    <a:pos x="16" y="2"/>
                  </a:cxn>
                  <a:cxn ang="0">
                    <a:pos x="13" y="0"/>
                  </a:cxn>
                  <a:cxn ang="0">
                    <a:pos x="9" y="0"/>
                  </a:cxn>
                  <a:cxn ang="0">
                    <a:pos x="6" y="0"/>
                  </a:cxn>
                </a:cxnLst>
                <a:rect l="0" t="0" r="r" b="b"/>
                <a:pathLst>
                  <a:path w="17" h="15">
                    <a:moveTo>
                      <a:pt x="6" y="0"/>
                    </a:moveTo>
                    <a:lnTo>
                      <a:pt x="3" y="2"/>
                    </a:lnTo>
                    <a:lnTo>
                      <a:pt x="1" y="5"/>
                    </a:lnTo>
                    <a:lnTo>
                      <a:pt x="0" y="8"/>
                    </a:lnTo>
                    <a:lnTo>
                      <a:pt x="1" y="10"/>
                    </a:lnTo>
                    <a:lnTo>
                      <a:pt x="1" y="13"/>
                    </a:lnTo>
                    <a:lnTo>
                      <a:pt x="5" y="15"/>
                    </a:lnTo>
                    <a:lnTo>
                      <a:pt x="8" y="15"/>
                    </a:lnTo>
                    <a:lnTo>
                      <a:pt x="11" y="15"/>
                    </a:lnTo>
                    <a:lnTo>
                      <a:pt x="14" y="13"/>
                    </a:lnTo>
                    <a:lnTo>
                      <a:pt x="16" y="12"/>
                    </a:lnTo>
                    <a:lnTo>
                      <a:pt x="17" y="8"/>
                    </a:lnTo>
                    <a:lnTo>
                      <a:pt x="17" y="5"/>
                    </a:lnTo>
                    <a:lnTo>
                      <a:pt x="16" y="2"/>
                    </a:lnTo>
                    <a:lnTo>
                      <a:pt x="13" y="0"/>
                    </a:lnTo>
                    <a:lnTo>
                      <a:pt x="9"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342"/>
              <p:cNvSpPr>
                <a:spLocks/>
              </p:cNvSpPr>
              <p:nvPr/>
            </p:nvSpPr>
            <p:spPr bwMode="auto">
              <a:xfrm>
                <a:off x="6108700" y="1590675"/>
                <a:ext cx="25400" cy="25400"/>
              </a:xfrm>
              <a:custGeom>
                <a:avLst/>
                <a:gdLst/>
                <a:ahLst/>
                <a:cxnLst>
                  <a:cxn ang="0">
                    <a:pos x="5" y="0"/>
                  </a:cxn>
                  <a:cxn ang="0">
                    <a:pos x="2" y="2"/>
                  </a:cxn>
                  <a:cxn ang="0">
                    <a:pos x="0" y="5"/>
                  </a:cxn>
                  <a:cxn ang="0">
                    <a:pos x="0" y="8"/>
                  </a:cxn>
                  <a:cxn ang="0">
                    <a:pos x="0" y="11"/>
                  </a:cxn>
                  <a:cxn ang="0">
                    <a:pos x="2" y="13"/>
                  </a:cxn>
                  <a:cxn ang="0">
                    <a:pos x="4" y="14"/>
                  </a:cxn>
                  <a:cxn ang="0">
                    <a:pos x="7" y="16"/>
                  </a:cxn>
                  <a:cxn ang="0">
                    <a:pos x="10" y="14"/>
                  </a:cxn>
                  <a:cxn ang="0">
                    <a:pos x="13" y="13"/>
                  </a:cxn>
                  <a:cxn ang="0">
                    <a:pos x="15" y="11"/>
                  </a:cxn>
                  <a:cxn ang="0">
                    <a:pos x="16" y="8"/>
                  </a:cxn>
                  <a:cxn ang="0">
                    <a:pos x="16" y="5"/>
                  </a:cxn>
                  <a:cxn ang="0">
                    <a:pos x="15" y="2"/>
                  </a:cxn>
                  <a:cxn ang="0">
                    <a:pos x="12" y="0"/>
                  </a:cxn>
                  <a:cxn ang="0">
                    <a:pos x="8" y="0"/>
                  </a:cxn>
                  <a:cxn ang="0">
                    <a:pos x="5" y="0"/>
                  </a:cxn>
                </a:cxnLst>
                <a:rect l="0" t="0" r="r" b="b"/>
                <a:pathLst>
                  <a:path w="16" h="16">
                    <a:moveTo>
                      <a:pt x="5" y="0"/>
                    </a:moveTo>
                    <a:lnTo>
                      <a:pt x="2" y="2"/>
                    </a:lnTo>
                    <a:lnTo>
                      <a:pt x="0" y="5"/>
                    </a:lnTo>
                    <a:lnTo>
                      <a:pt x="0" y="8"/>
                    </a:lnTo>
                    <a:lnTo>
                      <a:pt x="0" y="11"/>
                    </a:lnTo>
                    <a:lnTo>
                      <a:pt x="2" y="13"/>
                    </a:lnTo>
                    <a:lnTo>
                      <a:pt x="4" y="14"/>
                    </a:lnTo>
                    <a:lnTo>
                      <a:pt x="7" y="16"/>
                    </a:lnTo>
                    <a:lnTo>
                      <a:pt x="10" y="14"/>
                    </a:lnTo>
                    <a:lnTo>
                      <a:pt x="13" y="13"/>
                    </a:lnTo>
                    <a:lnTo>
                      <a:pt x="15" y="11"/>
                    </a:lnTo>
                    <a:lnTo>
                      <a:pt x="16" y="8"/>
                    </a:lnTo>
                    <a:lnTo>
                      <a:pt x="16" y="5"/>
                    </a:lnTo>
                    <a:lnTo>
                      <a:pt x="15" y="2"/>
                    </a:lnTo>
                    <a:lnTo>
                      <a:pt x="12" y="0"/>
                    </a:lnTo>
                    <a:lnTo>
                      <a:pt x="8" y="0"/>
                    </a:lnTo>
                    <a:lnTo>
                      <a:pt x="5"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343"/>
              <p:cNvSpPr>
                <a:spLocks/>
              </p:cNvSpPr>
              <p:nvPr/>
            </p:nvSpPr>
            <p:spPr bwMode="auto">
              <a:xfrm>
                <a:off x="5811838" y="1739900"/>
                <a:ext cx="28575" cy="23813"/>
              </a:xfrm>
              <a:custGeom>
                <a:avLst/>
                <a:gdLst/>
                <a:ahLst/>
                <a:cxnLst>
                  <a:cxn ang="0">
                    <a:pos x="7" y="0"/>
                  </a:cxn>
                  <a:cxn ang="0">
                    <a:pos x="3" y="2"/>
                  </a:cxn>
                  <a:cxn ang="0">
                    <a:pos x="2" y="5"/>
                  </a:cxn>
                  <a:cxn ang="0">
                    <a:pos x="0" y="7"/>
                  </a:cxn>
                  <a:cxn ang="0">
                    <a:pos x="0" y="10"/>
                  </a:cxn>
                  <a:cxn ang="0">
                    <a:pos x="2" y="13"/>
                  </a:cxn>
                  <a:cxn ang="0">
                    <a:pos x="5" y="15"/>
                  </a:cxn>
                  <a:cxn ang="0">
                    <a:pos x="8" y="15"/>
                  </a:cxn>
                  <a:cxn ang="0">
                    <a:pos x="11" y="15"/>
                  </a:cxn>
                  <a:cxn ang="0">
                    <a:pos x="15" y="13"/>
                  </a:cxn>
                  <a:cxn ang="0">
                    <a:pos x="16" y="12"/>
                  </a:cxn>
                  <a:cxn ang="0">
                    <a:pos x="18" y="7"/>
                  </a:cxn>
                  <a:cxn ang="0">
                    <a:pos x="16" y="5"/>
                  </a:cxn>
                  <a:cxn ang="0">
                    <a:pos x="15" y="2"/>
                  </a:cxn>
                  <a:cxn ang="0">
                    <a:pos x="13" y="0"/>
                  </a:cxn>
                  <a:cxn ang="0">
                    <a:pos x="10" y="0"/>
                  </a:cxn>
                  <a:cxn ang="0">
                    <a:pos x="7" y="0"/>
                  </a:cxn>
                </a:cxnLst>
                <a:rect l="0" t="0" r="r" b="b"/>
                <a:pathLst>
                  <a:path w="18" h="15">
                    <a:moveTo>
                      <a:pt x="7" y="0"/>
                    </a:moveTo>
                    <a:lnTo>
                      <a:pt x="3" y="2"/>
                    </a:lnTo>
                    <a:lnTo>
                      <a:pt x="2" y="5"/>
                    </a:lnTo>
                    <a:lnTo>
                      <a:pt x="0" y="7"/>
                    </a:lnTo>
                    <a:lnTo>
                      <a:pt x="0" y="10"/>
                    </a:lnTo>
                    <a:lnTo>
                      <a:pt x="2" y="13"/>
                    </a:lnTo>
                    <a:lnTo>
                      <a:pt x="5" y="15"/>
                    </a:lnTo>
                    <a:lnTo>
                      <a:pt x="8" y="15"/>
                    </a:lnTo>
                    <a:lnTo>
                      <a:pt x="11" y="15"/>
                    </a:lnTo>
                    <a:lnTo>
                      <a:pt x="15" y="13"/>
                    </a:lnTo>
                    <a:lnTo>
                      <a:pt x="16" y="12"/>
                    </a:lnTo>
                    <a:lnTo>
                      <a:pt x="18" y="7"/>
                    </a:lnTo>
                    <a:lnTo>
                      <a:pt x="16" y="5"/>
                    </a:lnTo>
                    <a:lnTo>
                      <a:pt x="15" y="2"/>
                    </a:lnTo>
                    <a:lnTo>
                      <a:pt x="13" y="0"/>
                    </a:lnTo>
                    <a:lnTo>
                      <a:pt x="10" y="0"/>
                    </a:lnTo>
                    <a:lnTo>
                      <a:pt x="7"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344"/>
              <p:cNvSpPr>
                <a:spLocks/>
              </p:cNvSpPr>
              <p:nvPr/>
            </p:nvSpPr>
            <p:spPr bwMode="auto">
              <a:xfrm>
                <a:off x="5911850" y="1798638"/>
                <a:ext cx="25400" cy="25400"/>
              </a:xfrm>
              <a:custGeom>
                <a:avLst/>
                <a:gdLst/>
                <a:ahLst/>
                <a:cxnLst>
                  <a:cxn ang="0">
                    <a:pos x="4" y="0"/>
                  </a:cxn>
                  <a:cxn ang="0">
                    <a:pos x="1" y="2"/>
                  </a:cxn>
                  <a:cxn ang="0">
                    <a:pos x="0" y="5"/>
                  </a:cxn>
                  <a:cxn ang="0">
                    <a:pos x="0" y="7"/>
                  </a:cxn>
                  <a:cxn ang="0">
                    <a:pos x="0" y="10"/>
                  </a:cxn>
                  <a:cxn ang="0">
                    <a:pos x="1" y="13"/>
                  </a:cxn>
                  <a:cxn ang="0">
                    <a:pos x="3" y="15"/>
                  </a:cxn>
                  <a:cxn ang="0">
                    <a:pos x="6" y="16"/>
                  </a:cxn>
                  <a:cxn ang="0">
                    <a:pos x="9" y="15"/>
                  </a:cxn>
                  <a:cxn ang="0">
                    <a:pos x="12" y="13"/>
                  </a:cxn>
                  <a:cxn ang="0">
                    <a:pos x="14" y="11"/>
                  </a:cxn>
                  <a:cxn ang="0">
                    <a:pos x="16" y="8"/>
                  </a:cxn>
                  <a:cxn ang="0">
                    <a:pos x="16" y="5"/>
                  </a:cxn>
                  <a:cxn ang="0">
                    <a:pos x="14" y="2"/>
                  </a:cxn>
                  <a:cxn ang="0">
                    <a:pos x="11" y="0"/>
                  </a:cxn>
                  <a:cxn ang="0">
                    <a:pos x="8" y="0"/>
                  </a:cxn>
                  <a:cxn ang="0">
                    <a:pos x="4" y="0"/>
                  </a:cxn>
                </a:cxnLst>
                <a:rect l="0" t="0" r="r" b="b"/>
                <a:pathLst>
                  <a:path w="16" h="16">
                    <a:moveTo>
                      <a:pt x="4" y="0"/>
                    </a:moveTo>
                    <a:lnTo>
                      <a:pt x="1" y="2"/>
                    </a:lnTo>
                    <a:lnTo>
                      <a:pt x="0" y="5"/>
                    </a:lnTo>
                    <a:lnTo>
                      <a:pt x="0" y="7"/>
                    </a:lnTo>
                    <a:lnTo>
                      <a:pt x="0" y="10"/>
                    </a:lnTo>
                    <a:lnTo>
                      <a:pt x="1" y="13"/>
                    </a:lnTo>
                    <a:lnTo>
                      <a:pt x="3" y="15"/>
                    </a:lnTo>
                    <a:lnTo>
                      <a:pt x="6" y="16"/>
                    </a:lnTo>
                    <a:lnTo>
                      <a:pt x="9" y="15"/>
                    </a:lnTo>
                    <a:lnTo>
                      <a:pt x="12" y="13"/>
                    </a:lnTo>
                    <a:lnTo>
                      <a:pt x="14" y="11"/>
                    </a:lnTo>
                    <a:lnTo>
                      <a:pt x="16" y="8"/>
                    </a:lnTo>
                    <a:lnTo>
                      <a:pt x="16" y="5"/>
                    </a:lnTo>
                    <a:lnTo>
                      <a:pt x="14" y="2"/>
                    </a:lnTo>
                    <a:lnTo>
                      <a:pt x="11" y="0"/>
                    </a:lnTo>
                    <a:lnTo>
                      <a:pt x="8" y="0"/>
                    </a:lnTo>
                    <a:lnTo>
                      <a:pt x="4"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345"/>
              <p:cNvSpPr>
                <a:spLocks/>
              </p:cNvSpPr>
              <p:nvPr/>
            </p:nvSpPr>
            <p:spPr bwMode="auto">
              <a:xfrm>
                <a:off x="6196013" y="1687513"/>
                <a:ext cx="26988" cy="25400"/>
              </a:xfrm>
              <a:custGeom>
                <a:avLst/>
                <a:gdLst/>
                <a:ahLst/>
                <a:cxnLst>
                  <a:cxn ang="0">
                    <a:pos x="6" y="1"/>
                  </a:cxn>
                  <a:cxn ang="0">
                    <a:pos x="3" y="3"/>
                  </a:cxn>
                  <a:cxn ang="0">
                    <a:pos x="1" y="5"/>
                  </a:cxn>
                  <a:cxn ang="0">
                    <a:pos x="0" y="8"/>
                  </a:cxn>
                  <a:cxn ang="0">
                    <a:pos x="0" y="11"/>
                  </a:cxn>
                  <a:cxn ang="0">
                    <a:pos x="1" y="13"/>
                  </a:cxn>
                  <a:cxn ang="0">
                    <a:pos x="5" y="14"/>
                  </a:cxn>
                  <a:cxn ang="0">
                    <a:pos x="8" y="16"/>
                  </a:cxn>
                  <a:cxn ang="0">
                    <a:pos x="11" y="14"/>
                  </a:cxn>
                  <a:cxn ang="0">
                    <a:pos x="14" y="13"/>
                  </a:cxn>
                  <a:cxn ang="0">
                    <a:pos x="16" y="11"/>
                  </a:cxn>
                  <a:cxn ang="0">
                    <a:pos x="17" y="8"/>
                  </a:cxn>
                  <a:cxn ang="0">
                    <a:pos x="16" y="5"/>
                  </a:cxn>
                  <a:cxn ang="0">
                    <a:pos x="14" y="3"/>
                  </a:cxn>
                  <a:cxn ang="0">
                    <a:pos x="13" y="1"/>
                  </a:cxn>
                  <a:cxn ang="0">
                    <a:pos x="9" y="0"/>
                  </a:cxn>
                  <a:cxn ang="0">
                    <a:pos x="6" y="1"/>
                  </a:cxn>
                </a:cxnLst>
                <a:rect l="0" t="0" r="r" b="b"/>
                <a:pathLst>
                  <a:path w="17" h="16">
                    <a:moveTo>
                      <a:pt x="6" y="1"/>
                    </a:moveTo>
                    <a:lnTo>
                      <a:pt x="3" y="3"/>
                    </a:lnTo>
                    <a:lnTo>
                      <a:pt x="1" y="5"/>
                    </a:lnTo>
                    <a:lnTo>
                      <a:pt x="0" y="8"/>
                    </a:lnTo>
                    <a:lnTo>
                      <a:pt x="0" y="11"/>
                    </a:lnTo>
                    <a:lnTo>
                      <a:pt x="1" y="13"/>
                    </a:lnTo>
                    <a:lnTo>
                      <a:pt x="5" y="14"/>
                    </a:lnTo>
                    <a:lnTo>
                      <a:pt x="8" y="16"/>
                    </a:lnTo>
                    <a:lnTo>
                      <a:pt x="11" y="14"/>
                    </a:lnTo>
                    <a:lnTo>
                      <a:pt x="14" y="13"/>
                    </a:lnTo>
                    <a:lnTo>
                      <a:pt x="16" y="11"/>
                    </a:lnTo>
                    <a:lnTo>
                      <a:pt x="17" y="8"/>
                    </a:lnTo>
                    <a:lnTo>
                      <a:pt x="16" y="5"/>
                    </a:lnTo>
                    <a:lnTo>
                      <a:pt x="14" y="3"/>
                    </a:lnTo>
                    <a:lnTo>
                      <a:pt x="13" y="1"/>
                    </a:lnTo>
                    <a:lnTo>
                      <a:pt x="9" y="0"/>
                    </a:lnTo>
                    <a:lnTo>
                      <a:pt x="6" y="1"/>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346"/>
              <p:cNvSpPr>
                <a:spLocks/>
              </p:cNvSpPr>
              <p:nvPr/>
            </p:nvSpPr>
            <p:spPr bwMode="auto">
              <a:xfrm>
                <a:off x="6040438" y="1590675"/>
                <a:ext cx="25400" cy="25400"/>
              </a:xfrm>
              <a:custGeom>
                <a:avLst/>
                <a:gdLst/>
                <a:ahLst/>
                <a:cxnLst>
                  <a:cxn ang="0">
                    <a:pos x="5" y="0"/>
                  </a:cxn>
                  <a:cxn ang="0">
                    <a:pos x="2" y="2"/>
                  </a:cxn>
                  <a:cxn ang="0">
                    <a:pos x="0" y="5"/>
                  </a:cxn>
                  <a:cxn ang="0">
                    <a:pos x="0" y="6"/>
                  </a:cxn>
                  <a:cxn ang="0">
                    <a:pos x="0" y="10"/>
                  </a:cxn>
                  <a:cxn ang="0">
                    <a:pos x="2" y="13"/>
                  </a:cxn>
                  <a:cxn ang="0">
                    <a:pos x="3" y="14"/>
                  </a:cxn>
                  <a:cxn ang="0">
                    <a:pos x="7" y="16"/>
                  </a:cxn>
                  <a:cxn ang="0">
                    <a:pos x="10" y="14"/>
                  </a:cxn>
                  <a:cxn ang="0">
                    <a:pos x="13" y="13"/>
                  </a:cxn>
                  <a:cxn ang="0">
                    <a:pos x="15" y="11"/>
                  </a:cxn>
                  <a:cxn ang="0">
                    <a:pos x="16" y="8"/>
                  </a:cxn>
                  <a:cxn ang="0">
                    <a:pos x="16" y="5"/>
                  </a:cxn>
                  <a:cxn ang="0">
                    <a:pos x="15" y="2"/>
                  </a:cxn>
                  <a:cxn ang="0">
                    <a:pos x="11" y="0"/>
                  </a:cxn>
                  <a:cxn ang="0">
                    <a:pos x="8" y="0"/>
                  </a:cxn>
                  <a:cxn ang="0">
                    <a:pos x="5" y="0"/>
                  </a:cxn>
                </a:cxnLst>
                <a:rect l="0" t="0" r="r" b="b"/>
                <a:pathLst>
                  <a:path w="16" h="16">
                    <a:moveTo>
                      <a:pt x="5" y="0"/>
                    </a:moveTo>
                    <a:lnTo>
                      <a:pt x="2" y="2"/>
                    </a:lnTo>
                    <a:lnTo>
                      <a:pt x="0" y="5"/>
                    </a:lnTo>
                    <a:lnTo>
                      <a:pt x="0" y="6"/>
                    </a:lnTo>
                    <a:lnTo>
                      <a:pt x="0" y="10"/>
                    </a:lnTo>
                    <a:lnTo>
                      <a:pt x="2" y="13"/>
                    </a:lnTo>
                    <a:lnTo>
                      <a:pt x="3" y="14"/>
                    </a:lnTo>
                    <a:lnTo>
                      <a:pt x="7" y="16"/>
                    </a:lnTo>
                    <a:lnTo>
                      <a:pt x="10" y="14"/>
                    </a:lnTo>
                    <a:lnTo>
                      <a:pt x="13" y="13"/>
                    </a:lnTo>
                    <a:lnTo>
                      <a:pt x="15" y="11"/>
                    </a:lnTo>
                    <a:lnTo>
                      <a:pt x="16" y="8"/>
                    </a:lnTo>
                    <a:lnTo>
                      <a:pt x="16" y="5"/>
                    </a:lnTo>
                    <a:lnTo>
                      <a:pt x="15" y="2"/>
                    </a:lnTo>
                    <a:lnTo>
                      <a:pt x="11" y="0"/>
                    </a:lnTo>
                    <a:lnTo>
                      <a:pt x="8" y="0"/>
                    </a:lnTo>
                    <a:lnTo>
                      <a:pt x="5"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47"/>
              <p:cNvSpPr>
                <a:spLocks/>
              </p:cNvSpPr>
              <p:nvPr/>
            </p:nvSpPr>
            <p:spPr bwMode="auto">
              <a:xfrm>
                <a:off x="6500813" y="1674813"/>
                <a:ext cx="26988" cy="22225"/>
              </a:xfrm>
              <a:custGeom>
                <a:avLst/>
                <a:gdLst/>
                <a:ahLst/>
                <a:cxnLst>
                  <a:cxn ang="0">
                    <a:pos x="6" y="0"/>
                  </a:cxn>
                  <a:cxn ang="0">
                    <a:pos x="3" y="1"/>
                  </a:cxn>
                  <a:cxn ang="0">
                    <a:pos x="1" y="5"/>
                  </a:cxn>
                  <a:cxn ang="0">
                    <a:pos x="0" y="8"/>
                  </a:cxn>
                  <a:cxn ang="0">
                    <a:pos x="0" y="9"/>
                  </a:cxn>
                  <a:cxn ang="0">
                    <a:pos x="1" y="13"/>
                  </a:cxn>
                  <a:cxn ang="0">
                    <a:pos x="5" y="14"/>
                  </a:cxn>
                  <a:cxn ang="0">
                    <a:pos x="8" y="14"/>
                  </a:cxn>
                  <a:cxn ang="0">
                    <a:pos x="11" y="14"/>
                  </a:cxn>
                  <a:cxn ang="0">
                    <a:pos x="14" y="13"/>
                  </a:cxn>
                  <a:cxn ang="0">
                    <a:pos x="16" y="11"/>
                  </a:cxn>
                  <a:cxn ang="0">
                    <a:pos x="17" y="8"/>
                  </a:cxn>
                  <a:cxn ang="0">
                    <a:pos x="16" y="5"/>
                  </a:cxn>
                  <a:cxn ang="0">
                    <a:pos x="16" y="1"/>
                  </a:cxn>
                  <a:cxn ang="0">
                    <a:pos x="13" y="0"/>
                  </a:cxn>
                  <a:cxn ang="0">
                    <a:pos x="9" y="0"/>
                  </a:cxn>
                  <a:cxn ang="0">
                    <a:pos x="6" y="0"/>
                  </a:cxn>
                </a:cxnLst>
                <a:rect l="0" t="0" r="r" b="b"/>
                <a:pathLst>
                  <a:path w="17" h="14">
                    <a:moveTo>
                      <a:pt x="6" y="0"/>
                    </a:moveTo>
                    <a:lnTo>
                      <a:pt x="3" y="1"/>
                    </a:lnTo>
                    <a:lnTo>
                      <a:pt x="1" y="5"/>
                    </a:lnTo>
                    <a:lnTo>
                      <a:pt x="0" y="8"/>
                    </a:lnTo>
                    <a:lnTo>
                      <a:pt x="0" y="9"/>
                    </a:lnTo>
                    <a:lnTo>
                      <a:pt x="1" y="13"/>
                    </a:lnTo>
                    <a:lnTo>
                      <a:pt x="5" y="14"/>
                    </a:lnTo>
                    <a:lnTo>
                      <a:pt x="8" y="14"/>
                    </a:lnTo>
                    <a:lnTo>
                      <a:pt x="11" y="14"/>
                    </a:lnTo>
                    <a:lnTo>
                      <a:pt x="14" y="13"/>
                    </a:lnTo>
                    <a:lnTo>
                      <a:pt x="16" y="11"/>
                    </a:lnTo>
                    <a:lnTo>
                      <a:pt x="17" y="8"/>
                    </a:lnTo>
                    <a:lnTo>
                      <a:pt x="16" y="5"/>
                    </a:lnTo>
                    <a:lnTo>
                      <a:pt x="16" y="1"/>
                    </a:lnTo>
                    <a:lnTo>
                      <a:pt x="13" y="0"/>
                    </a:lnTo>
                    <a:lnTo>
                      <a:pt x="9"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348"/>
              <p:cNvSpPr>
                <a:spLocks/>
              </p:cNvSpPr>
              <p:nvPr/>
            </p:nvSpPr>
            <p:spPr bwMode="auto">
              <a:xfrm>
                <a:off x="6264275" y="1790700"/>
                <a:ext cx="28575" cy="23813"/>
              </a:xfrm>
              <a:custGeom>
                <a:avLst/>
                <a:gdLst/>
                <a:ahLst/>
                <a:cxnLst>
                  <a:cxn ang="0">
                    <a:pos x="6" y="0"/>
                  </a:cxn>
                  <a:cxn ang="0">
                    <a:pos x="3" y="2"/>
                  </a:cxn>
                  <a:cxn ang="0">
                    <a:pos x="2" y="5"/>
                  </a:cxn>
                  <a:cxn ang="0">
                    <a:pos x="0" y="7"/>
                  </a:cxn>
                  <a:cxn ang="0">
                    <a:pos x="2" y="10"/>
                  </a:cxn>
                  <a:cxn ang="0">
                    <a:pos x="2" y="13"/>
                  </a:cxn>
                  <a:cxn ang="0">
                    <a:pos x="5" y="15"/>
                  </a:cxn>
                  <a:cxn ang="0">
                    <a:pos x="8" y="15"/>
                  </a:cxn>
                  <a:cxn ang="0">
                    <a:pos x="11" y="15"/>
                  </a:cxn>
                  <a:cxn ang="0">
                    <a:pos x="14" y="13"/>
                  </a:cxn>
                  <a:cxn ang="0">
                    <a:pos x="16" y="12"/>
                  </a:cxn>
                  <a:cxn ang="0">
                    <a:pos x="18" y="7"/>
                  </a:cxn>
                  <a:cxn ang="0">
                    <a:pos x="18" y="5"/>
                  </a:cxn>
                  <a:cxn ang="0">
                    <a:pos x="16" y="2"/>
                  </a:cxn>
                  <a:cxn ang="0">
                    <a:pos x="13" y="0"/>
                  </a:cxn>
                  <a:cxn ang="0">
                    <a:pos x="10" y="0"/>
                  </a:cxn>
                  <a:cxn ang="0">
                    <a:pos x="6" y="0"/>
                  </a:cxn>
                </a:cxnLst>
                <a:rect l="0" t="0" r="r" b="b"/>
                <a:pathLst>
                  <a:path w="18" h="15">
                    <a:moveTo>
                      <a:pt x="6" y="0"/>
                    </a:moveTo>
                    <a:lnTo>
                      <a:pt x="3" y="2"/>
                    </a:lnTo>
                    <a:lnTo>
                      <a:pt x="2" y="5"/>
                    </a:lnTo>
                    <a:lnTo>
                      <a:pt x="0" y="7"/>
                    </a:lnTo>
                    <a:lnTo>
                      <a:pt x="2" y="10"/>
                    </a:lnTo>
                    <a:lnTo>
                      <a:pt x="2" y="13"/>
                    </a:lnTo>
                    <a:lnTo>
                      <a:pt x="5" y="15"/>
                    </a:lnTo>
                    <a:lnTo>
                      <a:pt x="8" y="15"/>
                    </a:lnTo>
                    <a:lnTo>
                      <a:pt x="11" y="15"/>
                    </a:lnTo>
                    <a:lnTo>
                      <a:pt x="14" y="13"/>
                    </a:lnTo>
                    <a:lnTo>
                      <a:pt x="16" y="12"/>
                    </a:lnTo>
                    <a:lnTo>
                      <a:pt x="18" y="7"/>
                    </a:lnTo>
                    <a:lnTo>
                      <a:pt x="18" y="5"/>
                    </a:lnTo>
                    <a:lnTo>
                      <a:pt x="16" y="2"/>
                    </a:lnTo>
                    <a:lnTo>
                      <a:pt x="13" y="0"/>
                    </a:lnTo>
                    <a:lnTo>
                      <a:pt x="10"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349"/>
              <p:cNvSpPr>
                <a:spLocks/>
              </p:cNvSpPr>
              <p:nvPr/>
            </p:nvSpPr>
            <p:spPr bwMode="auto">
              <a:xfrm>
                <a:off x="5956300" y="1789113"/>
                <a:ext cx="28575" cy="25400"/>
              </a:xfrm>
              <a:custGeom>
                <a:avLst/>
                <a:gdLst/>
                <a:ahLst/>
                <a:cxnLst>
                  <a:cxn ang="0">
                    <a:pos x="7" y="0"/>
                  </a:cxn>
                  <a:cxn ang="0">
                    <a:pos x="4" y="1"/>
                  </a:cxn>
                  <a:cxn ang="0">
                    <a:pos x="2" y="5"/>
                  </a:cxn>
                  <a:cxn ang="0">
                    <a:pos x="0" y="6"/>
                  </a:cxn>
                  <a:cxn ang="0">
                    <a:pos x="0" y="9"/>
                  </a:cxn>
                  <a:cxn ang="0">
                    <a:pos x="2" y="13"/>
                  </a:cxn>
                  <a:cxn ang="0">
                    <a:pos x="5" y="14"/>
                  </a:cxn>
                  <a:cxn ang="0">
                    <a:pos x="8" y="16"/>
                  </a:cxn>
                  <a:cxn ang="0">
                    <a:pos x="12" y="14"/>
                  </a:cxn>
                  <a:cxn ang="0">
                    <a:pos x="15" y="13"/>
                  </a:cxn>
                  <a:cxn ang="0">
                    <a:pos x="16" y="11"/>
                  </a:cxn>
                  <a:cxn ang="0">
                    <a:pos x="18" y="8"/>
                  </a:cxn>
                  <a:cxn ang="0">
                    <a:pos x="16" y="5"/>
                  </a:cxn>
                  <a:cxn ang="0">
                    <a:pos x="16" y="1"/>
                  </a:cxn>
                  <a:cxn ang="0">
                    <a:pos x="13" y="0"/>
                  </a:cxn>
                  <a:cxn ang="0">
                    <a:pos x="10" y="0"/>
                  </a:cxn>
                  <a:cxn ang="0">
                    <a:pos x="7" y="0"/>
                  </a:cxn>
                </a:cxnLst>
                <a:rect l="0" t="0" r="r" b="b"/>
                <a:pathLst>
                  <a:path w="18" h="16">
                    <a:moveTo>
                      <a:pt x="7" y="0"/>
                    </a:moveTo>
                    <a:lnTo>
                      <a:pt x="4" y="1"/>
                    </a:lnTo>
                    <a:lnTo>
                      <a:pt x="2" y="5"/>
                    </a:lnTo>
                    <a:lnTo>
                      <a:pt x="0" y="6"/>
                    </a:lnTo>
                    <a:lnTo>
                      <a:pt x="0" y="9"/>
                    </a:lnTo>
                    <a:lnTo>
                      <a:pt x="2" y="13"/>
                    </a:lnTo>
                    <a:lnTo>
                      <a:pt x="5" y="14"/>
                    </a:lnTo>
                    <a:lnTo>
                      <a:pt x="8" y="16"/>
                    </a:lnTo>
                    <a:lnTo>
                      <a:pt x="12" y="14"/>
                    </a:lnTo>
                    <a:lnTo>
                      <a:pt x="15" y="13"/>
                    </a:lnTo>
                    <a:lnTo>
                      <a:pt x="16" y="11"/>
                    </a:lnTo>
                    <a:lnTo>
                      <a:pt x="18" y="8"/>
                    </a:lnTo>
                    <a:lnTo>
                      <a:pt x="16" y="5"/>
                    </a:lnTo>
                    <a:lnTo>
                      <a:pt x="16" y="1"/>
                    </a:lnTo>
                    <a:lnTo>
                      <a:pt x="13" y="0"/>
                    </a:lnTo>
                    <a:lnTo>
                      <a:pt x="10" y="0"/>
                    </a:lnTo>
                    <a:lnTo>
                      <a:pt x="7"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350"/>
              <p:cNvSpPr>
                <a:spLocks/>
              </p:cNvSpPr>
              <p:nvPr/>
            </p:nvSpPr>
            <p:spPr bwMode="auto">
              <a:xfrm>
                <a:off x="6083300" y="1755775"/>
                <a:ext cx="28575" cy="22225"/>
              </a:xfrm>
              <a:custGeom>
                <a:avLst/>
                <a:gdLst/>
                <a:ahLst/>
                <a:cxnLst>
                  <a:cxn ang="0">
                    <a:pos x="7" y="0"/>
                  </a:cxn>
                  <a:cxn ang="0">
                    <a:pos x="4" y="2"/>
                  </a:cxn>
                  <a:cxn ang="0">
                    <a:pos x="2" y="3"/>
                  </a:cxn>
                  <a:cxn ang="0">
                    <a:pos x="0" y="6"/>
                  </a:cxn>
                  <a:cxn ang="0">
                    <a:pos x="2" y="10"/>
                  </a:cxn>
                  <a:cxn ang="0">
                    <a:pos x="2" y="13"/>
                  </a:cxn>
                  <a:cxn ang="0">
                    <a:pos x="5" y="14"/>
                  </a:cxn>
                  <a:cxn ang="0">
                    <a:pos x="8" y="14"/>
                  </a:cxn>
                  <a:cxn ang="0">
                    <a:pos x="12" y="14"/>
                  </a:cxn>
                  <a:cxn ang="0">
                    <a:pos x="15" y="13"/>
                  </a:cxn>
                  <a:cxn ang="0">
                    <a:pos x="16" y="11"/>
                  </a:cxn>
                  <a:cxn ang="0">
                    <a:pos x="18" y="6"/>
                  </a:cxn>
                  <a:cxn ang="0">
                    <a:pos x="18" y="5"/>
                  </a:cxn>
                  <a:cxn ang="0">
                    <a:pos x="16" y="2"/>
                  </a:cxn>
                  <a:cxn ang="0">
                    <a:pos x="13" y="0"/>
                  </a:cxn>
                  <a:cxn ang="0">
                    <a:pos x="10" y="0"/>
                  </a:cxn>
                  <a:cxn ang="0">
                    <a:pos x="7" y="0"/>
                  </a:cxn>
                </a:cxnLst>
                <a:rect l="0" t="0" r="r" b="b"/>
                <a:pathLst>
                  <a:path w="18" h="14">
                    <a:moveTo>
                      <a:pt x="7" y="0"/>
                    </a:moveTo>
                    <a:lnTo>
                      <a:pt x="4" y="2"/>
                    </a:lnTo>
                    <a:lnTo>
                      <a:pt x="2" y="3"/>
                    </a:lnTo>
                    <a:lnTo>
                      <a:pt x="0" y="6"/>
                    </a:lnTo>
                    <a:lnTo>
                      <a:pt x="2" y="10"/>
                    </a:lnTo>
                    <a:lnTo>
                      <a:pt x="2" y="13"/>
                    </a:lnTo>
                    <a:lnTo>
                      <a:pt x="5" y="14"/>
                    </a:lnTo>
                    <a:lnTo>
                      <a:pt x="8" y="14"/>
                    </a:lnTo>
                    <a:lnTo>
                      <a:pt x="12" y="14"/>
                    </a:lnTo>
                    <a:lnTo>
                      <a:pt x="15" y="13"/>
                    </a:lnTo>
                    <a:lnTo>
                      <a:pt x="16" y="11"/>
                    </a:lnTo>
                    <a:lnTo>
                      <a:pt x="18" y="6"/>
                    </a:lnTo>
                    <a:lnTo>
                      <a:pt x="18" y="5"/>
                    </a:lnTo>
                    <a:lnTo>
                      <a:pt x="16" y="2"/>
                    </a:lnTo>
                    <a:lnTo>
                      <a:pt x="13" y="0"/>
                    </a:lnTo>
                    <a:lnTo>
                      <a:pt x="10" y="0"/>
                    </a:lnTo>
                    <a:lnTo>
                      <a:pt x="7"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351"/>
              <p:cNvSpPr>
                <a:spLocks/>
              </p:cNvSpPr>
              <p:nvPr/>
            </p:nvSpPr>
            <p:spPr bwMode="auto">
              <a:xfrm>
                <a:off x="6308593" y="1718180"/>
                <a:ext cx="28575" cy="22225"/>
              </a:xfrm>
              <a:custGeom>
                <a:avLst/>
                <a:gdLst/>
                <a:ahLst/>
                <a:cxnLst>
                  <a:cxn ang="0">
                    <a:pos x="6" y="0"/>
                  </a:cxn>
                  <a:cxn ang="0">
                    <a:pos x="3" y="1"/>
                  </a:cxn>
                  <a:cxn ang="0">
                    <a:pos x="2" y="5"/>
                  </a:cxn>
                  <a:cxn ang="0">
                    <a:pos x="0" y="6"/>
                  </a:cxn>
                  <a:cxn ang="0">
                    <a:pos x="0" y="9"/>
                  </a:cxn>
                  <a:cxn ang="0">
                    <a:pos x="2" y="13"/>
                  </a:cxn>
                  <a:cxn ang="0">
                    <a:pos x="5" y="14"/>
                  </a:cxn>
                  <a:cxn ang="0">
                    <a:pos x="8" y="14"/>
                  </a:cxn>
                  <a:cxn ang="0">
                    <a:pos x="11" y="14"/>
                  </a:cxn>
                  <a:cxn ang="0">
                    <a:pos x="14" y="13"/>
                  </a:cxn>
                  <a:cxn ang="0">
                    <a:pos x="16" y="11"/>
                  </a:cxn>
                  <a:cxn ang="0">
                    <a:pos x="18" y="6"/>
                  </a:cxn>
                  <a:cxn ang="0">
                    <a:pos x="16" y="5"/>
                  </a:cxn>
                  <a:cxn ang="0">
                    <a:pos x="14" y="1"/>
                  </a:cxn>
                  <a:cxn ang="0">
                    <a:pos x="13" y="0"/>
                  </a:cxn>
                  <a:cxn ang="0">
                    <a:pos x="10" y="0"/>
                  </a:cxn>
                  <a:cxn ang="0">
                    <a:pos x="6" y="0"/>
                  </a:cxn>
                </a:cxnLst>
                <a:rect l="0" t="0" r="r" b="b"/>
                <a:pathLst>
                  <a:path w="18" h="14">
                    <a:moveTo>
                      <a:pt x="6" y="0"/>
                    </a:moveTo>
                    <a:lnTo>
                      <a:pt x="3" y="1"/>
                    </a:lnTo>
                    <a:lnTo>
                      <a:pt x="2" y="5"/>
                    </a:lnTo>
                    <a:lnTo>
                      <a:pt x="0" y="6"/>
                    </a:lnTo>
                    <a:lnTo>
                      <a:pt x="0" y="9"/>
                    </a:lnTo>
                    <a:lnTo>
                      <a:pt x="2" y="13"/>
                    </a:lnTo>
                    <a:lnTo>
                      <a:pt x="5" y="14"/>
                    </a:lnTo>
                    <a:lnTo>
                      <a:pt x="8" y="14"/>
                    </a:lnTo>
                    <a:lnTo>
                      <a:pt x="11" y="14"/>
                    </a:lnTo>
                    <a:lnTo>
                      <a:pt x="14" y="13"/>
                    </a:lnTo>
                    <a:lnTo>
                      <a:pt x="16" y="11"/>
                    </a:lnTo>
                    <a:lnTo>
                      <a:pt x="18" y="6"/>
                    </a:lnTo>
                    <a:lnTo>
                      <a:pt x="16" y="5"/>
                    </a:lnTo>
                    <a:lnTo>
                      <a:pt x="14" y="1"/>
                    </a:lnTo>
                    <a:lnTo>
                      <a:pt x="13" y="0"/>
                    </a:lnTo>
                    <a:lnTo>
                      <a:pt x="10"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352"/>
              <p:cNvSpPr>
                <a:spLocks/>
              </p:cNvSpPr>
              <p:nvPr/>
            </p:nvSpPr>
            <p:spPr bwMode="auto">
              <a:xfrm>
                <a:off x="6238875" y="1733550"/>
                <a:ext cx="28575" cy="25400"/>
              </a:xfrm>
              <a:custGeom>
                <a:avLst/>
                <a:gdLst/>
                <a:ahLst/>
                <a:cxnLst>
                  <a:cxn ang="0">
                    <a:pos x="6" y="0"/>
                  </a:cxn>
                  <a:cxn ang="0">
                    <a:pos x="3" y="1"/>
                  </a:cxn>
                  <a:cxn ang="0">
                    <a:pos x="2" y="4"/>
                  </a:cxn>
                  <a:cxn ang="0">
                    <a:pos x="0" y="8"/>
                  </a:cxn>
                  <a:cxn ang="0">
                    <a:pos x="2" y="11"/>
                  </a:cxn>
                  <a:cxn ang="0">
                    <a:pos x="2" y="12"/>
                  </a:cxn>
                  <a:cxn ang="0">
                    <a:pos x="5" y="14"/>
                  </a:cxn>
                  <a:cxn ang="0">
                    <a:pos x="8" y="16"/>
                  </a:cxn>
                  <a:cxn ang="0">
                    <a:pos x="11" y="14"/>
                  </a:cxn>
                  <a:cxn ang="0">
                    <a:pos x="14" y="12"/>
                  </a:cxn>
                  <a:cxn ang="0">
                    <a:pos x="16" y="11"/>
                  </a:cxn>
                  <a:cxn ang="0">
                    <a:pos x="18" y="8"/>
                  </a:cxn>
                  <a:cxn ang="0">
                    <a:pos x="18" y="4"/>
                  </a:cxn>
                  <a:cxn ang="0">
                    <a:pos x="16" y="1"/>
                  </a:cxn>
                  <a:cxn ang="0">
                    <a:pos x="13" y="0"/>
                  </a:cxn>
                  <a:cxn ang="0">
                    <a:pos x="10" y="0"/>
                  </a:cxn>
                  <a:cxn ang="0">
                    <a:pos x="6" y="0"/>
                  </a:cxn>
                </a:cxnLst>
                <a:rect l="0" t="0" r="r" b="b"/>
                <a:pathLst>
                  <a:path w="18" h="16">
                    <a:moveTo>
                      <a:pt x="6" y="0"/>
                    </a:moveTo>
                    <a:lnTo>
                      <a:pt x="3" y="1"/>
                    </a:lnTo>
                    <a:lnTo>
                      <a:pt x="2" y="4"/>
                    </a:lnTo>
                    <a:lnTo>
                      <a:pt x="0" y="8"/>
                    </a:lnTo>
                    <a:lnTo>
                      <a:pt x="2" y="11"/>
                    </a:lnTo>
                    <a:lnTo>
                      <a:pt x="2" y="12"/>
                    </a:lnTo>
                    <a:lnTo>
                      <a:pt x="5" y="14"/>
                    </a:lnTo>
                    <a:lnTo>
                      <a:pt x="8" y="16"/>
                    </a:lnTo>
                    <a:lnTo>
                      <a:pt x="11" y="14"/>
                    </a:lnTo>
                    <a:lnTo>
                      <a:pt x="14" y="12"/>
                    </a:lnTo>
                    <a:lnTo>
                      <a:pt x="16" y="11"/>
                    </a:lnTo>
                    <a:lnTo>
                      <a:pt x="18" y="8"/>
                    </a:lnTo>
                    <a:lnTo>
                      <a:pt x="18" y="4"/>
                    </a:lnTo>
                    <a:lnTo>
                      <a:pt x="16" y="1"/>
                    </a:lnTo>
                    <a:lnTo>
                      <a:pt x="13" y="0"/>
                    </a:lnTo>
                    <a:lnTo>
                      <a:pt x="10"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353"/>
              <p:cNvSpPr>
                <a:spLocks/>
              </p:cNvSpPr>
              <p:nvPr/>
            </p:nvSpPr>
            <p:spPr bwMode="auto">
              <a:xfrm>
                <a:off x="6070600" y="1557338"/>
                <a:ext cx="28575" cy="25400"/>
              </a:xfrm>
              <a:custGeom>
                <a:avLst/>
                <a:gdLst/>
                <a:ahLst/>
                <a:cxnLst>
                  <a:cxn ang="0">
                    <a:pos x="7" y="0"/>
                  </a:cxn>
                  <a:cxn ang="0">
                    <a:pos x="4" y="2"/>
                  </a:cxn>
                  <a:cxn ang="0">
                    <a:pos x="2" y="5"/>
                  </a:cxn>
                  <a:cxn ang="0">
                    <a:pos x="0" y="7"/>
                  </a:cxn>
                  <a:cxn ang="0">
                    <a:pos x="0" y="10"/>
                  </a:cxn>
                  <a:cxn ang="0">
                    <a:pos x="2" y="13"/>
                  </a:cxn>
                  <a:cxn ang="0">
                    <a:pos x="5" y="15"/>
                  </a:cxn>
                  <a:cxn ang="0">
                    <a:pos x="8" y="16"/>
                  </a:cxn>
                  <a:cxn ang="0">
                    <a:pos x="12" y="15"/>
                  </a:cxn>
                  <a:cxn ang="0">
                    <a:pos x="15" y="13"/>
                  </a:cxn>
                  <a:cxn ang="0">
                    <a:pos x="16" y="11"/>
                  </a:cxn>
                  <a:cxn ang="0">
                    <a:pos x="18" y="8"/>
                  </a:cxn>
                  <a:cxn ang="0">
                    <a:pos x="16" y="5"/>
                  </a:cxn>
                  <a:cxn ang="0">
                    <a:pos x="15" y="2"/>
                  </a:cxn>
                  <a:cxn ang="0">
                    <a:pos x="13" y="0"/>
                  </a:cxn>
                  <a:cxn ang="0">
                    <a:pos x="10" y="0"/>
                  </a:cxn>
                  <a:cxn ang="0">
                    <a:pos x="7" y="0"/>
                  </a:cxn>
                </a:cxnLst>
                <a:rect l="0" t="0" r="r" b="b"/>
                <a:pathLst>
                  <a:path w="18" h="16">
                    <a:moveTo>
                      <a:pt x="7" y="0"/>
                    </a:moveTo>
                    <a:lnTo>
                      <a:pt x="4" y="2"/>
                    </a:lnTo>
                    <a:lnTo>
                      <a:pt x="2" y="5"/>
                    </a:lnTo>
                    <a:lnTo>
                      <a:pt x="0" y="7"/>
                    </a:lnTo>
                    <a:lnTo>
                      <a:pt x="0" y="10"/>
                    </a:lnTo>
                    <a:lnTo>
                      <a:pt x="2" y="13"/>
                    </a:lnTo>
                    <a:lnTo>
                      <a:pt x="5" y="15"/>
                    </a:lnTo>
                    <a:lnTo>
                      <a:pt x="8" y="16"/>
                    </a:lnTo>
                    <a:lnTo>
                      <a:pt x="12" y="15"/>
                    </a:lnTo>
                    <a:lnTo>
                      <a:pt x="15" y="13"/>
                    </a:lnTo>
                    <a:lnTo>
                      <a:pt x="16" y="11"/>
                    </a:lnTo>
                    <a:lnTo>
                      <a:pt x="18" y="8"/>
                    </a:lnTo>
                    <a:lnTo>
                      <a:pt x="16" y="5"/>
                    </a:lnTo>
                    <a:lnTo>
                      <a:pt x="15" y="2"/>
                    </a:lnTo>
                    <a:lnTo>
                      <a:pt x="13" y="0"/>
                    </a:lnTo>
                    <a:lnTo>
                      <a:pt x="10" y="0"/>
                    </a:lnTo>
                    <a:lnTo>
                      <a:pt x="7"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354"/>
              <p:cNvSpPr>
                <a:spLocks/>
              </p:cNvSpPr>
              <p:nvPr/>
            </p:nvSpPr>
            <p:spPr bwMode="auto">
              <a:xfrm>
                <a:off x="6457950" y="1730375"/>
                <a:ext cx="26988" cy="25400"/>
              </a:xfrm>
              <a:custGeom>
                <a:avLst/>
                <a:gdLst/>
                <a:ahLst/>
                <a:cxnLst>
                  <a:cxn ang="0">
                    <a:pos x="6" y="2"/>
                  </a:cxn>
                  <a:cxn ang="0">
                    <a:pos x="3" y="2"/>
                  </a:cxn>
                  <a:cxn ang="0">
                    <a:pos x="1" y="5"/>
                  </a:cxn>
                  <a:cxn ang="0">
                    <a:pos x="0" y="8"/>
                  </a:cxn>
                  <a:cxn ang="0">
                    <a:pos x="0" y="11"/>
                  </a:cxn>
                  <a:cxn ang="0">
                    <a:pos x="1" y="13"/>
                  </a:cxn>
                  <a:cxn ang="0">
                    <a:pos x="4" y="14"/>
                  </a:cxn>
                  <a:cxn ang="0">
                    <a:pos x="8" y="16"/>
                  </a:cxn>
                  <a:cxn ang="0">
                    <a:pos x="11" y="14"/>
                  </a:cxn>
                  <a:cxn ang="0">
                    <a:pos x="14" y="13"/>
                  </a:cxn>
                  <a:cxn ang="0">
                    <a:pos x="16" y="11"/>
                  </a:cxn>
                  <a:cxn ang="0">
                    <a:pos x="17" y="8"/>
                  </a:cxn>
                  <a:cxn ang="0">
                    <a:pos x="16" y="5"/>
                  </a:cxn>
                  <a:cxn ang="0">
                    <a:pos x="16" y="2"/>
                  </a:cxn>
                  <a:cxn ang="0">
                    <a:pos x="12" y="2"/>
                  </a:cxn>
                  <a:cxn ang="0">
                    <a:pos x="9" y="0"/>
                  </a:cxn>
                  <a:cxn ang="0">
                    <a:pos x="6" y="2"/>
                  </a:cxn>
                </a:cxnLst>
                <a:rect l="0" t="0" r="r" b="b"/>
                <a:pathLst>
                  <a:path w="17" h="16">
                    <a:moveTo>
                      <a:pt x="6" y="2"/>
                    </a:moveTo>
                    <a:lnTo>
                      <a:pt x="3" y="2"/>
                    </a:lnTo>
                    <a:lnTo>
                      <a:pt x="1" y="5"/>
                    </a:lnTo>
                    <a:lnTo>
                      <a:pt x="0" y="8"/>
                    </a:lnTo>
                    <a:lnTo>
                      <a:pt x="0" y="11"/>
                    </a:lnTo>
                    <a:lnTo>
                      <a:pt x="1" y="13"/>
                    </a:lnTo>
                    <a:lnTo>
                      <a:pt x="4" y="14"/>
                    </a:lnTo>
                    <a:lnTo>
                      <a:pt x="8" y="16"/>
                    </a:lnTo>
                    <a:lnTo>
                      <a:pt x="11" y="14"/>
                    </a:lnTo>
                    <a:lnTo>
                      <a:pt x="14" y="13"/>
                    </a:lnTo>
                    <a:lnTo>
                      <a:pt x="16" y="11"/>
                    </a:lnTo>
                    <a:lnTo>
                      <a:pt x="17" y="8"/>
                    </a:lnTo>
                    <a:lnTo>
                      <a:pt x="16" y="5"/>
                    </a:lnTo>
                    <a:lnTo>
                      <a:pt x="16" y="2"/>
                    </a:lnTo>
                    <a:lnTo>
                      <a:pt x="12" y="2"/>
                    </a:lnTo>
                    <a:lnTo>
                      <a:pt x="9" y="0"/>
                    </a:lnTo>
                    <a:lnTo>
                      <a:pt x="6" y="2"/>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355"/>
              <p:cNvSpPr>
                <a:spLocks/>
              </p:cNvSpPr>
              <p:nvPr/>
            </p:nvSpPr>
            <p:spPr bwMode="auto">
              <a:xfrm>
                <a:off x="6505575" y="1811338"/>
                <a:ext cx="25400" cy="23813"/>
              </a:xfrm>
              <a:custGeom>
                <a:avLst/>
                <a:gdLst/>
                <a:ahLst/>
                <a:cxnLst>
                  <a:cxn ang="0">
                    <a:pos x="5" y="0"/>
                  </a:cxn>
                  <a:cxn ang="0">
                    <a:pos x="3" y="2"/>
                  </a:cxn>
                  <a:cxn ang="0">
                    <a:pos x="0" y="5"/>
                  </a:cxn>
                  <a:cxn ang="0">
                    <a:pos x="0" y="8"/>
                  </a:cxn>
                  <a:cxn ang="0">
                    <a:pos x="0" y="10"/>
                  </a:cxn>
                  <a:cxn ang="0">
                    <a:pos x="2" y="13"/>
                  </a:cxn>
                  <a:cxn ang="0">
                    <a:pos x="3" y="15"/>
                  </a:cxn>
                  <a:cxn ang="0">
                    <a:pos x="6" y="15"/>
                  </a:cxn>
                  <a:cxn ang="0">
                    <a:pos x="10" y="15"/>
                  </a:cxn>
                  <a:cxn ang="0">
                    <a:pos x="13" y="13"/>
                  </a:cxn>
                  <a:cxn ang="0">
                    <a:pos x="14" y="11"/>
                  </a:cxn>
                  <a:cxn ang="0">
                    <a:pos x="16" y="8"/>
                  </a:cxn>
                  <a:cxn ang="0">
                    <a:pos x="16" y="5"/>
                  </a:cxn>
                  <a:cxn ang="0">
                    <a:pos x="14" y="2"/>
                  </a:cxn>
                  <a:cxn ang="0">
                    <a:pos x="11" y="0"/>
                  </a:cxn>
                  <a:cxn ang="0">
                    <a:pos x="8" y="0"/>
                  </a:cxn>
                  <a:cxn ang="0">
                    <a:pos x="5" y="0"/>
                  </a:cxn>
                </a:cxnLst>
                <a:rect l="0" t="0" r="r" b="b"/>
                <a:pathLst>
                  <a:path w="16" h="15">
                    <a:moveTo>
                      <a:pt x="5" y="0"/>
                    </a:moveTo>
                    <a:lnTo>
                      <a:pt x="3" y="2"/>
                    </a:lnTo>
                    <a:lnTo>
                      <a:pt x="0" y="5"/>
                    </a:lnTo>
                    <a:lnTo>
                      <a:pt x="0" y="8"/>
                    </a:lnTo>
                    <a:lnTo>
                      <a:pt x="0" y="10"/>
                    </a:lnTo>
                    <a:lnTo>
                      <a:pt x="2" y="13"/>
                    </a:lnTo>
                    <a:lnTo>
                      <a:pt x="3" y="15"/>
                    </a:lnTo>
                    <a:lnTo>
                      <a:pt x="6" y="15"/>
                    </a:lnTo>
                    <a:lnTo>
                      <a:pt x="10" y="15"/>
                    </a:lnTo>
                    <a:lnTo>
                      <a:pt x="13" y="13"/>
                    </a:lnTo>
                    <a:lnTo>
                      <a:pt x="14" y="11"/>
                    </a:lnTo>
                    <a:lnTo>
                      <a:pt x="16" y="8"/>
                    </a:lnTo>
                    <a:lnTo>
                      <a:pt x="16" y="5"/>
                    </a:lnTo>
                    <a:lnTo>
                      <a:pt x="14" y="2"/>
                    </a:lnTo>
                    <a:lnTo>
                      <a:pt x="11" y="0"/>
                    </a:lnTo>
                    <a:lnTo>
                      <a:pt x="8" y="0"/>
                    </a:lnTo>
                    <a:lnTo>
                      <a:pt x="5"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356"/>
              <p:cNvSpPr>
                <a:spLocks/>
              </p:cNvSpPr>
              <p:nvPr/>
            </p:nvSpPr>
            <p:spPr bwMode="auto">
              <a:xfrm>
                <a:off x="6627813" y="1738313"/>
                <a:ext cx="25400" cy="25400"/>
              </a:xfrm>
              <a:custGeom>
                <a:avLst/>
                <a:gdLst/>
                <a:ahLst/>
                <a:cxnLst>
                  <a:cxn ang="0">
                    <a:pos x="5" y="1"/>
                  </a:cxn>
                  <a:cxn ang="0">
                    <a:pos x="1" y="1"/>
                  </a:cxn>
                  <a:cxn ang="0">
                    <a:pos x="0" y="5"/>
                  </a:cxn>
                  <a:cxn ang="0">
                    <a:pos x="0" y="8"/>
                  </a:cxn>
                  <a:cxn ang="0">
                    <a:pos x="0" y="11"/>
                  </a:cxn>
                  <a:cxn ang="0">
                    <a:pos x="1" y="13"/>
                  </a:cxn>
                  <a:cxn ang="0">
                    <a:pos x="3" y="14"/>
                  </a:cxn>
                  <a:cxn ang="0">
                    <a:pos x="6" y="16"/>
                  </a:cxn>
                  <a:cxn ang="0">
                    <a:pos x="9" y="14"/>
                  </a:cxn>
                  <a:cxn ang="0">
                    <a:pos x="13" y="13"/>
                  </a:cxn>
                  <a:cxn ang="0">
                    <a:pos x="14" y="11"/>
                  </a:cxn>
                  <a:cxn ang="0">
                    <a:pos x="16" y="8"/>
                  </a:cxn>
                  <a:cxn ang="0">
                    <a:pos x="16" y="5"/>
                  </a:cxn>
                  <a:cxn ang="0">
                    <a:pos x="14" y="1"/>
                  </a:cxn>
                  <a:cxn ang="0">
                    <a:pos x="11" y="1"/>
                  </a:cxn>
                  <a:cxn ang="0">
                    <a:pos x="8" y="0"/>
                  </a:cxn>
                  <a:cxn ang="0">
                    <a:pos x="5" y="1"/>
                  </a:cxn>
                </a:cxnLst>
                <a:rect l="0" t="0" r="r" b="b"/>
                <a:pathLst>
                  <a:path w="16" h="16">
                    <a:moveTo>
                      <a:pt x="5" y="1"/>
                    </a:moveTo>
                    <a:lnTo>
                      <a:pt x="1" y="1"/>
                    </a:lnTo>
                    <a:lnTo>
                      <a:pt x="0" y="5"/>
                    </a:lnTo>
                    <a:lnTo>
                      <a:pt x="0" y="8"/>
                    </a:lnTo>
                    <a:lnTo>
                      <a:pt x="0" y="11"/>
                    </a:lnTo>
                    <a:lnTo>
                      <a:pt x="1" y="13"/>
                    </a:lnTo>
                    <a:lnTo>
                      <a:pt x="3" y="14"/>
                    </a:lnTo>
                    <a:lnTo>
                      <a:pt x="6" y="16"/>
                    </a:lnTo>
                    <a:lnTo>
                      <a:pt x="9" y="14"/>
                    </a:lnTo>
                    <a:lnTo>
                      <a:pt x="13" y="13"/>
                    </a:lnTo>
                    <a:lnTo>
                      <a:pt x="14" y="11"/>
                    </a:lnTo>
                    <a:lnTo>
                      <a:pt x="16" y="8"/>
                    </a:lnTo>
                    <a:lnTo>
                      <a:pt x="16" y="5"/>
                    </a:lnTo>
                    <a:lnTo>
                      <a:pt x="14" y="1"/>
                    </a:lnTo>
                    <a:lnTo>
                      <a:pt x="11" y="1"/>
                    </a:lnTo>
                    <a:lnTo>
                      <a:pt x="8" y="0"/>
                    </a:lnTo>
                    <a:lnTo>
                      <a:pt x="5" y="1"/>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27" name="Group 422"/>
              <p:cNvGrpSpPr>
                <a:grpSpLocks/>
              </p:cNvGrpSpPr>
              <p:nvPr/>
            </p:nvGrpSpPr>
            <p:grpSpPr bwMode="auto">
              <a:xfrm>
                <a:off x="5219700" y="533400"/>
                <a:ext cx="3795713" cy="2005013"/>
                <a:chOff x="54" y="1998"/>
                <a:chExt cx="2391" cy="1263"/>
              </a:xfrm>
            </p:grpSpPr>
            <p:sp>
              <p:nvSpPr>
                <p:cNvPr id="28" name="Freeform 372"/>
                <p:cNvSpPr>
                  <a:spLocks/>
                </p:cNvSpPr>
                <p:nvPr/>
              </p:nvSpPr>
              <p:spPr bwMode="auto">
                <a:xfrm>
                  <a:off x="1872" y="2608"/>
                  <a:ext cx="11" cy="11"/>
                </a:xfrm>
                <a:custGeom>
                  <a:avLst/>
                  <a:gdLst/>
                  <a:ahLst/>
                  <a:cxnLst>
                    <a:cxn ang="0">
                      <a:pos x="3" y="0"/>
                    </a:cxn>
                    <a:cxn ang="0">
                      <a:pos x="2" y="0"/>
                    </a:cxn>
                    <a:cxn ang="0">
                      <a:pos x="0" y="3"/>
                    </a:cxn>
                    <a:cxn ang="0">
                      <a:pos x="0" y="5"/>
                    </a:cxn>
                    <a:cxn ang="0">
                      <a:pos x="0" y="8"/>
                    </a:cxn>
                    <a:cxn ang="0">
                      <a:pos x="2" y="10"/>
                    </a:cxn>
                    <a:cxn ang="0">
                      <a:pos x="3" y="11"/>
                    </a:cxn>
                    <a:cxn ang="0">
                      <a:pos x="6" y="11"/>
                    </a:cxn>
                    <a:cxn ang="0">
                      <a:pos x="8" y="11"/>
                    </a:cxn>
                    <a:cxn ang="0">
                      <a:pos x="10" y="10"/>
                    </a:cxn>
                    <a:cxn ang="0">
                      <a:pos x="11" y="8"/>
                    </a:cxn>
                    <a:cxn ang="0">
                      <a:pos x="11" y="6"/>
                    </a:cxn>
                    <a:cxn ang="0">
                      <a:pos x="11" y="3"/>
                    </a:cxn>
                    <a:cxn ang="0">
                      <a:pos x="10" y="2"/>
                    </a:cxn>
                    <a:cxn ang="0">
                      <a:pos x="8" y="0"/>
                    </a:cxn>
                    <a:cxn ang="0">
                      <a:pos x="6" y="0"/>
                    </a:cxn>
                    <a:cxn ang="0">
                      <a:pos x="3" y="0"/>
                    </a:cxn>
                  </a:cxnLst>
                  <a:rect l="0" t="0" r="r" b="b"/>
                  <a:pathLst>
                    <a:path w="11" h="11">
                      <a:moveTo>
                        <a:pt x="3" y="0"/>
                      </a:moveTo>
                      <a:lnTo>
                        <a:pt x="2" y="0"/>
                      </a:lnTo>
                      <a:lnTo>
                        <a:pt x="0" y="3"/>
                      </a:lnTo>
                      <a:lnTo>
                        <a:pt x="0" y="5"/>
                      </a:lnTo>
                      <a:lnTo>
                        <a:pt x="0" y="8"/>
                      </a:lnTo>
                      <a:lnTo>
                        <a:pt x="2" y="10"/>
                      </a:lnTo>
                      <a:lnTo>
                        <a:pt x="3" y="11"/>
                      </a:lnTo>
                      <a:lnTo>
                        <a:pt x="6" y="11"/>
                      </a:lnTo>
                      <a:lnTo>
                        <a:pt x="8" y="11"/>
                      </a:lnTo>
                      <a:lnTo>
                        <a:pt x="10" y="10"/>
                      </a:lnTo>
                      <a:lnTo>
                        <a:pt x="11" y="8"/>
                      </a:lnTo>
                      <a:lnTo>
                        <a:pt x="11" y="6"/>
                      </a:lnTo>
                      <a:lnTo>
                        <a:pt x="11" y="3"/>
                      </a:lnTo>
                      <a:lnTo>
                        <a:pt x="10" y="2"/>
                      </a:lnTo>
                      <a:lnTo>
                        <a:pt x="8" y="0"/>
                      </a:lnTo>
                      <a:lnTo>
                        <a:pt x="6" y="0"/>
                      </a:lnTo>
                      <a:lnTo>
                        <a:pt x="3"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373"/>
                <p:cNvSpPr>
                  <a:spLocks/>
                </p:cNvSpPr>
                <p:nvPr/>
              </p:nvSpPr>
              <p:spPr bwMode="auto">
                <a:xfrm>
                  <a:off x="2138" y="2717"/>
                  <a:ext cx="11" cy="13"/>
                </a:xfrm>
                <a:custGeom>
                  <a:avLst/>
                  <a:gdLst/>
                  <a:ahLst/>
                  <a:cxnLst>
                    <a:cxn ang="0">
                      <a:pos x="3" y="0"/>
                    </a:cxn>
                    <a:cxn ang="0">
                      <a:pos x="1" y="1"/>
                    </a:cxn>
                    <a:cxn ang="0">
                      <a:pos x="1" y="3"/>
                    </a:cxn>
                    <a:cxn ang="0">
                      <a:pos x="0" y="5"/>
                    </a:cxn>
                    <a:cxn ang="0">
                      <a:pos x="0" y="8"/>
                    </a:cxn>
                    <a:cxn ang="0">
                      <a:pos x="1" y="11"/>
                    </a:cxn>
                    <a:cxn ang="0">
                      <a:pos x="3" y="11"/>
                    </a:cxn>
                    <a:cxn ang="0">
                      <a:pos x="6" y="13"/>
                    </a:cxn>
                    <a:cxn ang="0">
                      <a:pos x="8" y="13"/>
                    </a:cxn>
                    <a:cxn ang="0">
                      <a:pos x="9" y="11"/>
                    </a:cxn>
                    <a:cxn ang="0">
                      <a:pos x="11" y="9"/>
                    </a:cxn>
                    <a:cxn ang="0">
                      <a:pos x="11" y="6"/>
                    </a:cxn>
                    <a:cxn ang="0">
                      <a:pos x="11" y="5"/>
                    </a:cxn>
                    <a:cxn ang="0">
                      <a:pos x="9" y="1"/>
                    </a:cxn>
                    <a:cxn ang="0">
                      <a:pos x="8" y="0"/>
                    </a:cxn>
                    <a:cxn ang="0">
                      <a:pos x="6" y="0"/>
                    </a:cxn>
                    <a:cxn ang="0">
                      <a:pos x="3" y="0"/>
                    </a:cxn>
                  </a:cxnLst>
                  <a:rect l="0" t="0" r="r" b="b"/>
                  <a:pathLst>
                    <a:path w="11" h="13">
                      <a:moveTo>
                        <a:pt x="3" y="0"/>
                      </a:moveTo>
                      <a:lnTo>
                        <a:pt x="1" y="1"/>
                      </a:lnTo>
                      <a:lnTo>
                        <a:pt x="1" y="3"/>
                      </a:lnTo>
                      <a:lnTo>
                        <a:pt x="0" y="5"/>
                      </a:lnTo>
                      <a:lnTo>
                        <a:pt x="0" y="8"/>
                      </a:lnTo>
                      <a:lnTo>
                        <a:pt x="1" y="11"/>
                      </a:lnTo>
                      <a:lnTo>
                        <a:pt x="3" y="11"/>
                      </a:lnTo>
                      <a:lnTo>
                        <a:pt x="6" y="13"/>
                      </a:lnTo>
                      <a:lnTo>
                        <a:pt x="8" y="13"/>
                      </a:lnTo>
                      <a:lnTo>
                        <a:pt x="9" y="11"/>
                      </a:lnTo>
                      <a:lnTo>
                        <a:pt x="11" y="9"/>
                      </a:lnTo>
                      <a:lnTo>
                        <a:pt x="11" y="6"/>
                      </a:lnTo>
                      <a:lnTo>
                        <a:pt x="11" y="5"/>
                      </a:lnTo>
                      <a:lnTo>
                        <a:pt x="9" y="1"/>
                      </a:lnTo>
                      <a:lnTo>
                        <a:pt x="8" y="0"/>
                      </a:lnTo>
                      <a:lnTo>
                        <a:pt x="6" y="0"/>
                      </a:lnTo>
                      <a:lnTo>
                        <a:pt x="3"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374"/>
                <p:cNvSpPr>
                  <a:spLocks/>
                </p:cNvSpPr>
                <p:nvPr/>
              </p:nvSpPr>
              <p:spPr bwMode="auto">
                <a:xfrm>
                  <a:off x="2170" y="2768"/>
                  <a:ext cx="11" cy="13"/>
                </a:xfrm>
                <a:custGeom>
                  <a:avLst/>
                  <a:gdLst/>
                  <a:ahLst/>
                  <a:cxnLst>
                    <a:cxn ang="0">
                      <a:pos x="3" y="0"/>
                    </a:cxn>
                    <a:cxn ang="0">
                      <a:pos x="1" y="2"/>
                    </a:cxn>
                    <a:cxn ang="0">
                      <a:pos x="1" y="3"/>
                    </a:cxn>
                    <a:cxn ang="0">
                      <a:pos x="0" y="5"/>
                    </a:cxn>
                    <a:cxn ang="0">
                      <a:pos x="0" y="8"/>
                    </a:cxn>
                    <a:cxn ang="0">
                      <a:pos x="1" y="10"/>
                    </a:cxn>
                    <a:cxn ang="0">
                      <a:pos x="3" y="11"/>
                    </a:cxn>
                    <a:cxn ang="0">
                      <a:pos x="6" y="13"/>
                    </a:cxn>
                    <a:cxn ang="0">
                      <a:pos x="8" y="13"/>
                    </a:cxn>
                    <a:cxn ang="0">
                      <a:pos x="9" y="11"/>
                    </a:cxn>
                    <a:cxn ang="0">
                      <a:pos x="11" y="8"/>
                    </a:cxn>
                    <a:cxn ang="0">
                      <a:pos x="11" y="6"/>
                    </a:cxn>
                    <a:cxn ang="0">
                      <a:pos x="11" y="3"/>
                    </a:cxn>
                    <a:cxn ang="0">
                      <a:pos x="9" y="2"/>
                    </a:cxn>
                    <a:cxn ang="0">
                      <a:pos x="8" y="0"/>
                    </a:cxn>
                    <a:cxn ang="0">
                      <a:pos x="6" y="0"/>
                    </a:cxn>
                    <a:cxn ang="0">
                      <a:pos x="3" y="0"/>
                    </a:cxn>
                  </a:cxnLst>
                  <a:rect l="0" t="0" r="r" b="b"/>
                  <a:pathLst>
                    <a:path w="11" h="13">
                      <a:moveTo>
                        <a:pt x="3" y="0"/>
                      </a:moveTo>
                      <a:lnTo>
                        <a:pt x="1" y="2"/>
                      </a:lnTo>
                      <a:lnTo>
                        <a:pt x="1" y="3"/>
                      </a:lnTo>
                      <a:lnTo>
                        <a:pt x="0" y="5"/>
                      </a:lnTo>
                      <a:lnTo>
                        <a:pt x="0" y="8"/>
                      </a:lnTo>
                      <a:lnTo>
                        <a:pt x="1" y="10"/>
                      </a:lnTo>
                      <a:lnTo>
                        <a:pt x="3" y="11"/>
                      </a:lnTo>
                      <a:lnTo>
                        <a:pt x="6" y="13"/>
                      </a:lnTo>
                      <a:lnTo>
                        <a:pt x="8" y="13"/>
                      </a:lnTo>
                      <a:lnTo>
                        <a:pt x="9" y="11"/>
                      </a:lnTo>
                      <a:lnTo>
                        <a:pt x="11" y="8"/>
                      </a:lnTo>
                      <a:lnTo>
                        <a:pt x="11" y="6"/>
                      </a:lnTo>
                      <a:lnTo>
                        <a:pt x="11" y="3"/>
                      </a:lnTo>
                      <a:lnTo>
                        <a:pt x="9" y="2"/>
                      </a:lnTo>
                      <a:lnTo>
                        <a:pt x="8" y="0"/>
                      </a:lnTo>
                      <a:lnTo>
                        <a:pt x="6" y="0"/>
                      </a:lnTo>
                      <a:lnTo>
                        <a:pt x="3"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375"/>
                <p:cNvSpPr>
                  <a:spLocks/>
                </p:cNvSpPr>
                <p:nvPr/>
              </p:nvSpPr>
              <p:spPr bwMode="auto">
                <a:xfrm>
                  <a:off x="2050" y="2790"/>
                  <a:ext cx="9" cy="12"/>
                </a:xfrm>
                <a:custGeom>
                  <a:avLst/>
                  <a:gdLst/>
                  <a:ahLst/>
                  <a:cxnLst>
                    <a:cxn ang="0">
                      <a:pos x="3" y="0"/>
                    </a:cxn>
                    <a:cxn ang="0">
                      <a:pos x="0" y="0"/>
                    </a:cxn>
                    <a:cxn ang="0">
                      <a:pos x="0" y="4"/>
                    </a:cxn>
                    <a:cxn ang="0">
                      <a:pos x="0" y="5"/>
                    </a:cxn>
                    <a:cxn ang="0">
                      <a:pos x="0" y="8"/>
                    </a:cxn>
                    <a:cxn ang="0">
                      <a:pos x="0" y="10"/>
                    </a:cxn>
                    <a:cxn ang="0">
                      <a:pos x="3" y="12"/>
                    </a:cxn>
                    <a:cxn ang="0">
                      <a:pos x="4" y="12"/>
                    </a:cxn>
                    <a:cxn ang="0">
                      <a:pos x="6" y="12"/>
                    </a:cxn>
                    <a:cxn ang="0">
                      <a:pos x="8" y="12"/>
                    </a:cxn>
                    <a:cxn ang="0">
                      <a:pos x="9" y="8"/>
                    </a:cxn>
                    <a:cxn ang="0">
                      <a:pos x="9" y="7"/>
                    </a:cxn>
                    <a:cxn ang="0">
                      <a:pos x="9" y="4"/>
                    </a:cxn>
                    <a:cxn ang="0">
                      <a:pos x="8" y="2"/>
                    </a:cxn>
                    <a:cxn ang="0">
                      <a:pos x="6" y="0"/>
                    </a:cxn>
                    <a:cxn ang="0">
                      <a:pos x="4" y="0"/>
                    </a:cxn>
                    <a:cxn ang="0">
                      <a:pos x="3" y="0"/>
                    </a:cxn>
                  </a:cxnLst>
                  <a:rect l="0" t="0" r="r" b="b"/>
                  <a:pathLst>
                    <a:path w="9" h="12">
                      <a:moveTo>
                        <a:pt x="3" y="0"/>
                      </a:moveTo>
                      <a:lnTo>
                        <a:pt x="0" y="0"/>
                      </a:lnTo>
                      <a:lnTo>
                        <a:pt x="0" y="4"/>
                      </a:lnTo>
                      <a:lnTo>
                        <a:pt x="0" y="5"/>
                      </a:lnTo>
                      <a:lnTo>
                        <a:pt x="0" y="8"/>
                      </a:lnTo>
                      <a:lnTo>
                        <a:pt x="0" y="10"/>
                      </a:lnTo>
                      <a:lnTo>
                        <a:pt x="3" y="12"/>
                      </a:lnTo>
                      <a:lnTo>
                        <a:pt x="4" y="12"/>
                      </a:lnTo>
                      <a:lnTo>
                        <a:pt x="6" y="12"/>
                      </a:lnTo>
                      <a:lnTo>
                        <a:pt x="8" y="12"/>
                      </a:lnTo>
                      <a:lnTo>
                        <a:pt x="9" y="8"/>
                      </a:lnTo>
                      <a:lnTo>
                        <a:pt x="9" y="7"/>
                      </a:lnTo>
                      <a:lnTo>
                        <a:pt x="9" y="4"/>
                      </a:lnTo>
                      <a:lnTo>
                        <a:pt x="8" y="2"/>
                      </a:lnTo>
                      <a:lnTo>
                        <a:pt x="6" y="0"/>
                      </a:lnTo>
                      <a:lnTo>
                        <a:pt x="4" y="0"/>
                      </a:lnTo>
                      <a:lnTo>
                        <a:pt x="3"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376"/>
                <p:cNvSpPr>
                  <a:spLocks/>
                </p:cNvSpPr>
                <p:nvPr/>
              </p:nvSpPr>
              <p:spPr bwMode="auto">
                <a:xfrm>
                  <a:off x="1893" y="2792"/>
                  <a:ext cx="11" cy="13"/>
                </a:xfrm>
                <a:custGeom>
                  <a:avLst/>
                  <a:gdLst/>
                  <a:ahLst/>
                  <a:cxnLst>
                    <a:cxn ang="0">
                      <a:pos x="3" y="0"/>
                    </a:cxn>
                    <a:cxn ang="0">
                      <a:pos x="1" y="2"/>
                    </a:cxn>
                    <a:cxn ang="0">
                      <a:pos x="0" y="3"/>
                    </a:cxn>
                    <a:cxn ang="0">
                      <a:pos x="0" y="5"/>
                    </a:cxn>
                    <a:cxn ang="0">
                      <a:pos x="0" y="8"/>
                    </a:cxn>
                    <a:cxn ang="0">
                      <a:pos x="1" y="10"/>
                    </a:cxn>
                    <a:cxn ang="0">
                      <a:pos x="3" y="11"/>
                    </a:cxn>
                    <a:cxn ang="0">
                      <a:pos x="5" y="13"/>
                    </a:cxn>
                    <a:cxn ang="0">
                      <a:pos x="6" y="13"/>
                    </a:cxn>
                    <a:cxn ang="0">
                      <a:pos x="9" y="11"/>
                    </a:cxn>
                    <a:cxn ang="0">
                      <a:pos x="9" y="10"/>
                    </a:cxn>
                    <a:cxn ang="0">
                      <a:pos x="11" y="6"/>
                    </a:cxn>
                    <a:cxn ang="0">
                      <a:pos x="11" y="3"/>
                    </a:cxn>
                    <a:cxn ang="0">
                      <a:pos x="9" y="2"/>
                    </a:cxn>
                    <a:cxn ang="0">
                      <a:pos x="6" y="0"/>
                    </a:cxn>
                    <a:cxn ang="0">
                      <a:pos x="5" y="0"/>
                    </a:cxn>
                    <a:cxn ang="0">
                      <a:pos x="3" y="0"/>
                    </a:cxn>
                  </a:cxnLst>
                  <a:rect l="0" t="0" r="r" b="b"/>
                  <a:pathLst>
                    <a:path w="11" h="13">
                      <a:moveTo>
                        <a:pt x="3" y="0"/>
                      </a:moveTo>
                      <a:lnTo>
                        <a:pt x="1" y="2"/>
                      </a:lnTo>
                      <a:lnTo>
                        <a:pt x="0" y="3"/>
                      </a:lnTo>
                      <a:lnTo>
                        <a:pt x="0" y="5"/>
                      </a:lnTo>
                      <a:lnTo>
                        <a:pt x="0" y="8"/>
                      </a:lnTo>
                      <a:lnTo>
                        <a:pt x="1" y="10"/>
                      </a:lnTo>
                      <a:lnTo>
                        <a:pt x="3" y="11"/>
                      </a:lnTo>
                      <a:lnTo>
                        <a:pt x="5" y="13"/>
                      </a:lnTo>
                      <a:lnTo>
                        <a:pt x="6" y="13"/>
                      </a:lnTo>
                      <a:lnTo>
                        <a:pt x="9" y="11"/>
                      </a:lnTo>
                      <a:lnTo>
                        <a:pt x="9" y="10"/>
                      </a:lnTo>
                      <a:lnTo>
                        <a:pt x="11" y="6"/>
                      </a:lnTo>
                      <a:lnTo>
                        <a:pt x="11" y="3"/>
                      </a:lnTo>
                      <a:lnTo>
                        <a:pt x="9" y="2"/>
                      </a:lnTo>
                      <a:lnTo>
                        <a:pt x="6" y="0"/>
                      </a:lnTo>
                      <a:lnTo>
                        <a:pt x="5" y="0"/>
                      </a:lnTo>
                      <a:lnTo>
                        <a:pt x="3"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377"/>
                <p:cNvSpPr>
                  <a:spLocks/>
                </p:cNvSpPr>
                <p:nvPr/>
              </p:nvSpPr>
              <p:spPr bwMode="auto">
                <a:xfrm>
                  <a:off x="360" y="2758"/>
                  <a:ext cx="18" cy="16"/>
                </a:xfrm>
                <a:custGeom>
                  <a:avLst/>
                  <a:gdLst/>
                  <a:ahLst/>
                  <a:cxnLst>
                    <a:cxn ang="0">
                      <a:pos x="6" y="0"/>
                    </a:cxn>
                    <a:cxn ang="0">
                      <a:pos x="3" y="2"/>
                    </a:cxn>
                    <a:cxn ang="0">
                      <a:pos x="2" y="5"/>
                    </a:cxn>
                    <a:cxn ang="0">
                      <a:pos x="0" y="8"/>
                    </a:cxn>
                    <a:cxn ang="0">
                      <a:pos x="0" y="12"/>
                    </a:cxn>
                    <a:cxn ang="0">
                      <a:pos x="2" y="13"/>
                    </a:cxn>
                    <a:cxn ang="0">
                      <a:pos x="5" y="16"/>
                    </a:cxn>
                    <a:cxn ang="0">
                      <a:pos x="8" y="16"/>
                    </a:cxn>
                    <a:cxn ang="0">
                      <a:pos x="11" y="16"/>
                    </a:cxn>
                    <a:cxn ang="0">
                      <a:pos x="14" y="15"/>
                    </a:cxn>
                    <a:cxn ang="0">
                      <a:pos x="16" y="12"/>
                    </a:cxn>
                    <a:cxn ang="0">
                      <a:pos x="18" y="8"/>
                    </a:cxn>
                    <a:cxn ang="0">
                      <a:pos x="18" y="7"/>
                    </a:cxn>
                    <a:cxn ang="0">
                      <a:pos x="16" y="4"/>
                    </a:cxn>
                    <a:cxn ang="0">
                      <a:pos x="13" y="0"/>
                    </a:cxn>
                    <a:cxn ang="0">
                      <a:pos x="10" y="0"/>
                    </a:cxn>
                    <a:cxn ang="0">
                      <a:pos x="6" y="0"/>
                    </a:cxn>
                  </a:cxnLst>
                  <a:rect l="0" t="0" r="r" b="b"/>
                  <a:pathLst>
                    <a:path w="18" h="16">
                      <a:moveTo>
                        <a:pt x="6" y="0"/>
                      </a:moveTo>
                      <a:lnTo>
                        <a:pt x="3" y="2"/>
                      </a:lnTo>
                      <a:lnTo>
                        <a:pt x="2" y="5"/>
                      </a:lnTo>
                      <a:lnTo>
                        <a:pt x="0" y="8"/>
                      </a:lnTo>
                      <a:lnTo>
                        <a:pt x="0" y="12"/>
                      </a:lnTo>
                      <a:lnTo>
                        <a:pt x="2" y="13"/>
                      </a:lnTo>
                      <a:lnTo>
                        <a:pt x="5" y="16"/>
                      </a:lnTo>
                      <a:lnTo>
                        <a:pt x="8" y="16"/>
                      </a:lnTo>
                      <a:lnTo>
                        <a:pt x="11" y="16"/>
                      </a:lnTo>
                      <a:lnTo>
                        <a:pt x="14" y="15"/>
                      </a:lnTo>
                      <a:lnTo>
                        <a:pt x="16" y="12"/>
                      </a:lnTo>
                      <a:lnTo>
                        <a:pt x="18" y="8"/>
                      </a:lnTo>
                      <a:lnTo>
                        <a:pt x="18" y="7"/>
                      </a:lnTo>
                      <a:lnTo>
                        <a:pt x="16" y="4"/>
                      </a:lnTo>
                      <a:lnTo>
                        <a:pt x="13" y="0"/>
                      </a:lnTo>
                      <a:lnTo>
                        <a:pt x="10"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378"/>
                <p:cNvSpPr>
                  <a:spLocks/>
                </p:cNvSpPr>
                <p:nvPr/>
              </p:nvSpPr>
              <p:spPr bwMode="auto">
                <a:xfrm>
                  <a:off x="309" y="2794"/>
                  <a:ext cx="17" cy="16"/>
                </a:xfrm>
                <a:custGeom>
                  <a:avLst/>
                  <a:gdLst/>
                  <a:ahLst/>
                  <a:cxnLst>
                    <a:cxn ang="0">
                      <a:pos x="6" y="1"/>
                    </a:cxn>
                    <a:cxn ang="0">
                      <a:pos x="3" y="1"/>
                    </a:cxn>
                    <a:cxn ang="0">
                      <a:pos x="1" y="4"/>
                    </a:cxn>
                    <a:cxn ang="0">
                      <a:pos x="0" y="8"/>
                    </a:cxn>
                    <a:cxn ang="0">
                      <a:pos x="0" y="11"/>
                    </a:cxn>
                    <a:cxn ang="0">
                      <a:pos x="1" y="12"/>
                    </a:cxn>
                    <a:cxn ang="0">
                      <a:pos x="5" y="16"/>
                    </a:cxn>
                    <a:cxn ang="0">
                      <a:pos x="8" y="16"/>
                    </a:cxn>
                    <a:cxn ang="0">
                      <a:pos x="11" y="16"/>
                    </a:cxn>
                    <a:cxn ang="0">
                      <a:pos x="14" y="14"/>
                    </a:cxn>
                    <a:cxn ang="0">
                      <a:pos x="16" y="12"/>
                    </a:cxn>
                    <a:cxn ang="0">
                      <a:pos x="17" y="8"/>
                    </a:cxn>
                    <a:cxn ang="0">
                      <a:pos x="16" y="6"/>
                    </a:cxn>
                    <a:cxn ang="0">
                      <a:pos x="14" y="3"/>
                    </a:cxn>
                    <a:cxn ang="0">
                      <a:pos x="13" y="1"/>
                    </a:cxn>
                    <a:cxn ang="0">
                      <a:pos x="9" y="0"/>
                    </a:cxn>
                    <a:cxn ang="0">
                      <a:pos x="6" y="1"/>
                    </a:cxn>
                  </a:cxnLst>
                  <a:rect l="0" t="0" r="r" b="b"/>
                  <a:pathLst>
                    <a:path w="17" h="16">
                      <a:moveTo>
                        <a:pt x="6" y="1"/>
                      </a:moveTo>
                      <a:lnTo>
                        <a:pt x="3" y="1"/>
                      </a:lnTo>
                      <a:lnTo>
                        <a:pt x="1" y="4"/>
                      </a:lnTo>
                      <a:lnTo>
                        <a:pt x="0" y="8"/>
                      </a:lnTo>
                      <a:lnTo>
                        <a:pt x="0" y="11"/>
                      </a:lnTo>
                      <a:lnTo>
                        <a:pt x="1" y="12"/>
                      </a:lnTo>
                      <a:lnTo>
                        <a:pt x="5" y="16"/>
                      </a:lnTo>
                      <a:lnTo>
                        <a:pt x="8" y="16"/>
                      </a:lnTo>
                      <a:lnTo>
                        <a:pt x="11" y="16"/>
                      </a:lnTo>
                      <a:lnTo>
                        <a:pt x="14" y="14"/>
                      </a:lnTo>
                      <a:lnTo>
                        <a:pt x="16" y="12"/>
                      </a:lnTo>
                      <a:lnTo>
                        <a:pt x="17" y="8"/>
                      </a:lnTo>
                      <a:lnTo>
                        <a:pt x="16" y="6"/>
                      </a:lnTo>
                      <a:lnTo>
                        <a:pt x="14" y="3"/>
                      </a:lnTo>
                      <a:lnTo>
                        <a:pt x="13" y="1"/>
                      </a:lnTo>
                      <a:lnTo>
                        <a:pt x="9" y="0"/>
                      </a:lnTo>
                      <a:lnTo>
                        <a:pt x="6" y="1"/>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379"/>
                <p:cNvSpPr>
                  <a:spLocks/>
                </p:cNvSpPr>
                <p:nvPr/>
              </p:nvSpPr>
              <p:spPr bwMode="auto">
                <a:xfrm>
                  <a:off x="254" y="2762"/>
                  <a:ext cx="18" cy="16"/>
                </a:xfrm>
                <a:custGeom>
                  <a:avLst/>
                  <a:gdLst/>
                  <a:ahLst/>
                  <a:cxnLst>
                    <a:cxn ang="0">
                      <a:pos x="7" y="0"/>
                    </a:cxn>
                    <a:cxn ang="0">
                      <a:pos x="4" y="1"/>
                    </a:cxn>
                    <a:cxn ang="0">
                      <a:pos x="2" y="4"/>
                    </a:cxn>
                    <a:cxn ang="0">
                      <a:pos x="0" y="8"/>
                    </a:cxn>
                    <a:cxn ang="0">
                      <a:pos x="0" y="9"/>
                    </a:cxn>
                    <a:cxn ang="0">
                      <a:pos x="2" y="12"/>
                    </a:cxn>
                    <a:cxn ang="0">
                      <a:pos x="5" y="14"/>
                    </a:cxn>
                    <a:cxn ang="0">
                      <a:pos x="8" y="16"/>
                    </a:cxn>
                    <a:cxn ang="0">
                      <a:pos x="12" y="14"/>
                    </a:cxn>
                    <a:cxn ang="0">
                      <a:pos x="15" y="12"/>
                    </a:cxn>
                    <a:cxn ang="0">
                      <a:pos x="16" y="11"/>
                    </a:cxn>
                    <a:cxn ang="0">
                      <a:pos x="18" y="8"/>
                    </a:cxn>
                    <a:cxn ang="0">
                      <a:pos x="16" y="4"/>
                    </a:cxn>
                    <a:cxn ang="0">
                      <a:pos x="15" y="3"/>
                    </a:cxn>
                    <a:cxn ang="0">
                      <a:pos x="13" y="0"/>
                    </a:cxn>
                    <a:cxn ang="0">
                      <a:pos x="10" y="0"/>
                    </a:cxn>
                    <a:cxn ang="0">
                      <a:pos x="7" y="0"/>
                    </a:cxn>
                  </a:cxnLst>
                  <a:rect l="0" t="0" r="r" b="b"/>
                  <a:pathLst>
                    <a:path w="18" h="16">
                      <a:moveTo>
                        <a:pt x="7" y="0"/>
                      </a:moveTo>
                      <a:lnTo>
                        <a:pt x="4" y="1"/>
                      </a:lnTo>
                      <a:lnTo>
                        <a:pt x="2" y="4"/>
                      </a:lnTo>
                      <a:lnTo>
                        <a:pt x="0" y="8"/>
                      </a:lnTo>
                      <a:lnTo>
                        <a:pt x="0" y="9"/>
                      </a:lnTo>
                      <a:lnTo>
                        <a:pt x="2" y="12"/>
                      </a:lnTo>
                      <a:lnTo>
                        <a:pt x="5" y="14"/>
                      </a:lnTo>
                      <a:lnTo>
                        <a:pt x="8" y="16"/>
                      </a:lnTo>
                      <a:lnTo>
                        <a:pt x="12" y="14"/>
                      </a:lnTo>
                      <a:lnTo>
                        <a:pt x="15" y="12"/>
                      </a:lnTo>
                      <a:lnTo>
                        <a:pt x="16" y="11"/>
                      </a:lnTo>
                      <a:lnTo>
                        <a:pt x="18" y="8"/>
                      </a:lnTo>
                      <a:lnTo>
                        <a:pt x="16" y="4"/>
                      </a:lnTo>
                      <a:lnTo>
                        <a:pt x="15" y="3"/>
                      </a:lnTo>
                      <a:lnTo>
                        <a:pt x="13" y="0"/>
                      </a:lnTo>
                      <a:lnTo>
                        <a:pt x="10" y="0"/>
                      </a:lnTo>
                      <a:lnTo>
                        <a:pt x="7"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80"/>
                <p:cNvSpPr>
                  <a:spLocks/>
                </p:cNvSpPr>
                <p:nvPr/>
              </p:nvSpPr>
              <p:spPr bwMode="auto">
                <a:xfrm>
                  <a:off x="243" y="2800"/>
                  <a:ext cx="18" cy="16"/>
                </a:xfrm>
                <a:custGeom>
                  <a:avLst/>
                  <a:gdLst/>
                  <a:ahLst/>
                  <a:cxnLst>
                    <a:cxn ang="0">
                      <a:pos x="7" y="0"/>
                    </a:cxn>
                    <a:cxn ang="0">
                      <a:pos x="3" y="2"/>
                    </a:cxn>
                    <a:cxn ang="0">
                      <a:pos x="2" y="5"/>
                    </a:cxn>
                    <a:cxn ang="0">
                      <a:pos x="0" y="6"/>
                    </a:cxn>
                    <a:cxn ang="0">
                      <a:pos x="0" y="10"/>
                    </a:cxn>
                    <a:cxn ang="0">
                      <a:pos x="2" y="13"/>
                    </a:cxn>
                    <a:cxn ang="0">
                      <a:pos x="5" y="14"/>
                    </a:cxn>
                    <a:cxn ang="0">
                      <a:pos x="8" y="16"/>
                    </a:cxn>
                    <a:cxn ang="0">
                      <a:pos x="11" y="14"/>
                    </a:cxn>
                    <a:cxn ang="0">
                      <a:pos x="15" y="13"/>
                    </a:cxn>
                    <a:cxn ang="0">
                      <a:pos x="16" y="11"/>
                    </a:cxn>
                    <a:cxn ang="0">
                      <a:pos x="18" y="8"/>
                    </a:cxn>
                    <a:cxn ang="0">
                      <a:pos x="16" y="5"/>
                    </a:cxn>
                    <a:cxn ang="0">
                      <a:pos x="15" y="2"/>
                    </a:cxn>
                    <a:cxn ang="0">
                      <a:pos x="13" y="0"/>
                    </a:cxn>
                    <a:cxn ang="0">
                      <a:pos x="10" y="0"/>
                    </a:cxn>
                    <a:cxn ang="0">
                      <a:pos x="7" y="0"/>
                    </a:cxn>
                  </a:cxnLst>
                  <a:rect l="0" t="0" r="r" b="b"/>
                  <a:pathLst>
                    <a:path w="18" h="16">
                      <a:moveTo>
                        <a:pt x="7" y="0"/>
                      </a:moveTo>
                      <a:lnTo>
                        <a:pt x="3" y="2"/>
                      </a:lnTo>
                      <a:lnTo>
                        <a:pt x="2" y="5"/>
                      </a:lnTo>
                      <a:lnTo>
                        <a:pt x="0" y="6"/>
                      </a:lnTo>
                      <a:lnTo>
                        <a:pt x="0" y="10"/>
                      </a:lnTo>
                      <a:lnTo>
                        <a:pt x="2" y="13"/>
                      </a:lnTo>
                      <a:lnTo>
                        <a:pt x="5" y="14"/>
                      </a:lnTo>
                      <a:lnTo>
                        <a:pt x="8" y="16"/>
                      </a:lnTo>
                      <a:lnTo>
                        <a:pt x="11" y="14"/>
                      </a:lnTo>
                      <a:lnTo>
                        <a:pt x="15" y="13"/>
                      </a:lnTo>
                      <a:lnTo>
                        <a:pt x="16" y="11"/>
                      </a:lnTo>
                      <a:lnTo>
                        <a:pt x="18" y="8"/>
                      </a:lnTo>
                      <a:lnTo>
                        <a:pt x="16" y="5"/>
                      </a:lnTo>
                      <a:lnTo>
                        <a:pt x="15" y="2"/>
                      </a:lnTo>
                      <a:lnTo>
                        <a:pt x="13" y="0"/>
                      </a:lnTo>
                      <a:lnTo>
                        <a:pt x="10" y="0"/>
                      </a:lnTo>
                      <a:lnTo>
                        <a:pt x="7"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81"/>
                <p:cNvSpPr>
                  <a:spLocks/>
                </p:cNvSpPr>
                <p:nvPr/>
              </p:nvSpPr>
              <p:spPr bwMode="auto">
                <a:xfrm>
                  <a:off x="496" y="2758"/>
                  <a:ext cx="18" cy="16"/>
                </a:xfrm>
                <a:custGeom>
                  <a:avLst/>
                  <a:gdLst/>
                  <a:ahLst/>
                  <a:cxnLst>
                    <a:cxn ang="0">
                      <a:pos x="6" y="0"/>
                    </a:cxn>
                    <a:cxn ang="0">
                      <a:pos x="3" y="2"/>
                    </a:cxn>
                    <a:cxn ang="0">
                      <a:pos x="2" y="5"/>
                    </a:cxn>
                    <a:cxn ang="0">
                      <a:pos x="0" y="7"/>
                    </a:cxn>
                    <a:cxn ang="0">
                      <a:pos x="0" y="10"/>
                    </a:cxn>
                    <a:cxn ang="0">
                      <a:pos x="2" y="13"/>
                    </a:cxn>
                    <a:cxn ang="0">
                      <a:pos x="5" y="15"/>
                    </a:cxn>
                    <a:cxn ang="0">
                      <a:pos x="8" y="16"/>
                    </a:cxn>
                    <a:cxn ang="0">
                      <a:pos x="11" y="15"/>
                    </a:cxn>
                    <a:cxn ang="0">
                      <a:pos x="14" y="13"/>
                    </a:cxn>
                    <a:cxn ang="0">
                      <a:pos x="16" y="12"/>
                    </a:cxn>
                    <a:cxn ang="0">
                      <a:pos x="18" y="8"/>
                    </a:cxn>
                    <a:cxn ang="0">
                      <a:pos x="18" y="5"/>
                    </a:cxn>
                    <a:cxn ang="0">
                      <a:pos x="16" y="2"/>
                    </a:cxn>
                    <a:cxn ang="0">
                      <a:pos x="13" y="0"/>
                    </a:cxn>
                    <a:cxn ang="0">
                      <a:pos x="10" y="0"/>
                    </a:cxn>
                    <a:cxn ang="0">
                      <a:pos x="6" y="0"/>
                    </a:cxn>
                  </a:cxnLst>
                  <a:rect l="0" t="0" r="r" b="b"/>
                  <a:pathLst>
                    <a:path w="18" h="16">
                      <a:moveTo>
                        <a:pt x="6" y="0"/>
                      </a:moveTo>
                      <a:lnTo>
                        <a:pt x="3" y="2"/>
                      </a:lnTo>
                      <a:lnTo>
                        <a:pt x="2" y="5"/>
                      </a:lnTo>
                      <a:lnTo>
                        <a:pt x="0" y="7"/>
                      </a:lnTo>
                      <a:lnTo>
                        <a:pt x="0" y="10"/>
                      </a:lnTo>
                      <a:lnTo>
                        <a:pt x="2" y="13"/>
                      </a:lnTo>
                      <a:lnTo>
                        <a:pt x="5" y="15"/>
                      </a:lnTo>
                      <a:lnTo>
                        <a:pt x="8" y="16"/>
                      </a:lnTo>
                      <a:lnTo>
                        <a:pt x="11" y="15"/>
                      </a:lnTo>
                      <a:lnTo>
                        <a:pt x="14" y="13"/>
                      </a:lnTo>
                      <a:lnTo>
                        <a:pt x="16" y="12"/>
                      </a:lnTo>
                      <a:lnTo>
                        <a:pt x="18" y="8"/>
                      </a:lnTo>
                      <a:lnTo>
                        <a:pt x="18" y="5"/>
                      </a:lnTo>
                      <a:lnTo>
                        <a:pt x="16" y="2"/>
                      </a:lnTo>
                      <a:lnTo>
                        <a:pt x="13" y="0"/>
                      </a:lnTo>
                      <a:lnTo>
                        <a:pt x="10"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82"/>
                <p:cNvSpPr>
                  <a:spLocks/>
                </p:cNvSpPr>
                <p:nvPr/>
              </p:nvSpPr>
              <p:spPr bwMode="auto">
                <a:xfrm>
                  <a:off x="173" y="2758"/>
                  <a:ext cx="17" cy="16"/>
                </a:xfrm>
                <a:custGeom>
                  <a:avLst/>
                  <a:gdLst/>
                  <a:ahLst/>
                  <a:cxnLst>
                    <a:cxn ang="0">
                      <a:pos x="6" y="0"/>
                    </a:cxn>
                    <a:cxn ang="0">
                      <a:pos x="3" y="2"/>
                    </a:cxn>
                    <a:cxn ang="0">
                      <a:pos x="1" y="5"/>
                    </a:cxn>
                    <a:cxn ang="0">
                      <a:pos x="0" y="7"/>
                    </a:cxn>
                    <a:cxn ang="0">
                      <a:pos x="1" y="10"/>
                    </a:cxn>
                    <a:cxn ang="0">
                      <a:pos x="3" y="13"/>
                    </a:cxn>
                    <a:cxn ang="0">
                      <a:pos x="5" y="15"/>
                    </a:cxn>
                    <a:cxn ang="0">
                      <a:pos x="8" y="16"/>
                    </a:cxn>
                    <a:cxn ang="0">
                      <a:pos x="11" y="15"/>
                    </a:cxn>
                    <a:cxn ang="0">
                      <a:pos x="14" y="13"/>
                    </a:cxn>
                    <a:cxn ang="0">
                      <a:pos x="16" y="12"/>
                    </a:cxn>
                    <a:cxn ang="0">
                      <a:pos x="17" y="8"/>
                    </a:cxn>
                    <a:cxn ang="0">
                      <a:pos x="17" y="5"/>
                    </a:cxn>
                    <a:cxn ang="0">
                      <a:pos x="16" y="2"/>
                    </a:cxn>
                    <a:cxn ang="0">
                      <a:pos x="13" y="0"/>
                    </a:cxn>
                    <a:cxn ang="0">
                      <a:pos x="9" y="0"/>
                    </a:cxn>
                    <a:cxn ang="0">
                      <a:pos x="6" y="0"/>
                    </a:cxn>
                  </a:cxnLst>
                  <a:rect l="0" t="0" r="r" b="b"/>
                  <a:pathLst>
                    <a:path w="17" h="16">
                      <a:moveTo>
                        <a:pt x="6" y="0"/>
                      </a:moveTo>
                      <a:lnTo>
                        <a:pt x="3" y="2"/>
                      </a:lnTo>
                      <a:lnTo>
                        <a:pt x="1" y="5"/>
                      </a:lnTo>
                      <a:lnTo>
                        <a:pt x="0" y="7"/>
                      </a:lnTo>
                      <a:lnTo>
                        <a:pt x="1" y="10"/>
                      </a:lnTo>
                      <a:lnTo>
                        <a:pt x="3" y="13"/>
                      </a:lnTo>
                      <a:lnTo>
                        <a:pt x="5" y="15"/>
                      </a:lnTo>
                      <a:lnTo>
                        <a:pt x="8" y="16"/>
                      </a:lnTo>
                      <a:lnTo>
                        <a:pt x="11" y="15"/>
                      </a:lnTo>
                      <a:lnTo>
                        <a:pt x="14" y="13"/>
                      </a:lnTo>
                      <a:lnTo>
                        <a:pt x="16" y="12"/>
                      </a:lnTo>
                      <a:lnTo>
                        <a:pt x="17" y="8"/>
                      </a:lnTo>
                      <a:lnTo>
                        <a:pt x="17" y="5"/>
                      </a:lnTo>
                      <a:lnTo>
                        <a:pt x="16" y="2"/>
                      </a:lnTo>
                      <a:lnTo>
                        <a:pt x="13" y="0"/>
                      </a:lnTo>
                      <a:lnTo>
                        <a:pt x="9"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83"/>
                <p:cNvSpPr>
                  <a:spLocks/>
                </p:cNvSpPr>
                <p:nvPr/>
              </p:nvSpPr>
              <p:spPr bwMode="auto">
                <a:xfrm>
                  <a:off x="950" y="2808"/>
                  <a:ext cx="18" cy="16"/>
                </a:xfrm>
                <a:custGeom>
                  <a:avLst/>
                  <a:gdLst/>
                  <a:ahLst/>
                  <a:cxnLst>
                    <a:cxn ang="0">
                      <a:pos x="7" y="0"/>
                    </a:cxn>
                    <a:cxn ang="0">
                      <a:pos x="4" y="2"/>
                    </a:cxn>
                    <a:cxn ang="0">
                      <a:pos x="2" y="5"/>
                    </a:cxn>
                    <a:cxn ang="0">
                      <a:pos x="0" y="8"/>
                    </a:cxn>
                    <a:cxn ang="0">
                      <a:pos x="0" y="10"/>
                    </a:cxn>
                    <a:cxn ang="0">
                      <a:pos x="2" y="13"/>
                    </a:cxn>
                    <a:cxn ang="0">
                      <a:pos x="5" y="14"/>
                    </a:cxn>
                    <a:cxn ang="0">
                      <a:pos x="8" y="16"/>
                    </a:cxn>
                    <a:cxn ang="0">
                      <a:pos x="12" y="14"/>
                    </a:cxn>
                    <a:cxn ang="0">
                      <a:pos x="15" y="14"/>
                    </a:cxn>
                    <a:cxn ang="0">
                      <a:pos x="16" y="11"/>
                    </a:cxn>
                    <a:cxn ang="0">
                      <a:pos x="18" y="8"/>
                    </a:cxn>
                    <a:cxn ang="0">
                      <a:pos x="16" y="5"/>
                    </a:cxn>
                    <a:cxn ang="0">
                      <a:pos x="15" y="3"/>
                    </a:cxn>
                    <a:cxn ang="0">
                      <a:pos x="13" y="0"/>
                    </a:cxn>
                    <a:cxn ang="0">
                      <a:pos x="10" y="0"/>
                    </a:cxn>
                    <a:cxn ang="0">
                      <a:pos x="7" y="0"/>
                    </a:cxn>
                  </a:cxnLst>
                  <a:rect l="0" t="0" r="r" b="b"/>
                  <a:pathLst>
                    <a:path w="18" h="16">
                      <a:moveTo>
                        <a:pt x="7" y="0"/>
                      </a:moveTo>
                      <a:lnTo>
                        <a:pt x="4" y="2"/>
                      </a:lnTo>
                      <a:lnTo>
                        <a:pt x="2" y="5"/>
                      </a:lnTo>
                      <a:lnTo>
                        <a:pt x="0" y="8"/>
                      </a:lnTo>
                      <a:lnTo>
                        <a:pt x="0" y="10"/>
                      </a:lnTo>
                      <a:lnTo>
                        <a:pt x="2" y="13"/>
                      </a:lnTo>
                      <a:lnTo>
                        <a:pt x="5" y="14"/>
                      </a:lnTo>
                      <a:lnTo>
                        <a:pt x="8" y="16"/>
                      </a:lnTo>
                      <a:lnTo>
                        <a:pt x="12" y="14"/>
                      </a:lnTo>
                      <a:lnTo>
                        <a:pt x="15" y="14"/>
                      </a:lnTo>
                      <a:lnTo>
                        <a:pt x="16" y="11"/>
                      </a:lnTo>
                      <a:lnTo>
                        <a:pt x="18" y="8"/>
                      </a:lnTo>
                      <a:lnTo>
                        <a:pt x="16" y="5"/>
                      </a:lnTo>
                      <a:lnTo>
                        <a:pt x="15" y="3"/>
                      </a:lnTo>
                      <a:lnTo>
                        <a:pt x="13" y="0"/>
                      </a:lnTo>
                      <a:lnTo>
                        <a:pt x="10" y="0"/>
                      </a:lnTo>
                      <a:lnTo>
                        <a:pt x="7"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84"/>
                <p:cNvSpPr>
                  <a:spLocks/>
                </p:cNvSpPr>
                <p:nvPr/>
              </p:nvSpPr>
              <p:spPr bwMode="auto">
                <a:xfrm>
                  <a:off x="1030" y="2795"/>
                  <a:ext cx="18" cy="16"/>
                </a:xfrm>
                <a:custGeom>
                  <a:avLst/>
                  <a:gdLst/>
                  <a:ahLst/>
                  <a:cxnLst>
                    <a:cxn ang="0">
                      <a:pos x="7" y="0"/>
                    </a:cxn>
                    <a:cxn ang="0">
                      <a:pos x="4" y="2"/>
                    </a:cxn>
                    <a:cxn ang="0">
                      <a:pos x="2" y="5"/>
                    </a:cxn>
                    <a:cxn ang="0">
                      <a:pos x="0" y="7"/>
                    </a:cxn>
                    <a:cxn ang="0">
                      <a:pos x="0" y="10"/>
                    </a:cxn>
                    <a:cxn ang="0">
                      <a:pos x="2" y="13"/>
                    </a:cxn>
                    <a:cxn ang="0">
                      <a:pos x="5" y="15"/>
                    </a:cxn>
                    <a:cxn ang="0">
                      <a:pos x="8" y="16"/>
                    </a:cxn>
                    <a:cxn ang="0">
                      <a:pos x="12" y="15"/>
                    </a:cxn>
                    <a:cxn ang="0">
                      <a:pos x="15" y="13"/>
                    </a:cxn>
                    <a:cxn ang="0">
                      <a:pos x="16" y="11"/>
                    </a:cxn>
                    <a:cxn ang="0">
                      <a:pos x="18" y="8"/>
                    </a:cxn>
                    <a:cxn ang="0">
                      <a:pos x="16" y="5"/>
                    </a:cxn>
                    <a:cxn ang="0">
                      <a:pos x="16" y="2"/>
                    </a:cxn>
                    <a:cxn ang="0">
                      <a:pos x="13" y="0"/>
                    </a:cxn>
                    <a:cxn ang="0">
                      <a:pos x="10" y="0"/>
                    </a:cxn>
                    <a:cxn ang="0">
                      <a:pos x="7" y="0"/>
                    </a:cxn>
                  </a:cxnLst>
                  <a:rect l="0" t="0" r="r" b="b"/>
                  <a:pathLst>
                    <a:path w="18" h="16">
                      <a:moveTo>
                        <a:pt x="7" y="0"/>
                      </a:moveTo>
                      <a:lnTo>
                        <a:pt x="4" y="2"/>
                      </a:lnTo>
                      <a:lnTo>
                        <a:pt x="2" y="5"/>
                      </a:lnTo>
                      <a:lnTo>
                        <a:pt x="0" y="7"/>
                      </a:lnTo>
                      <a:lnTo>
                        <a:pt x="0" y="10"/>
                      </a:lnTo>
                      <a:lnTo>
                        <a:pt x="2" y="13"/>
                      </a:lnTo>
                      <a:lnTo>
                        <a:pt x="5" y="15"/>
                      </a:lnTo>
                      <a:lnTo>
                        <a:pt x="8" y="16"/>
                      </a:lnTo>
                      <a:lnTo>
                        <a:pt x="12" y="15"/>
                      </a:lnTo>
                      <a:lnTo>
                        <a:pt x="15" y="13"/>
                      </a:lnTo>
                      <a:lnTo>
                        <a:pt x="16" y="11"/>
                      </a:lnTo>
                      <a:lnTo>
                        <a:pt x="18" y="8"/>
                      </a:lnTo>
                      <a:lnTo>
                        <a:pt x="16" y="5"/>
                      </a:lnTo>
                      <a:lnTo>
                        <a:pt x="16" y="2"/>
                      </a:lnTo>
                      <a:lnTo>
                        <a:pt x="13" y="0"/>
                      </a:lnTo>
                      <a:lnTo>
                        <a:pt x="10" y="0"/>
                      </a:lnTo>
                      <a:lnTo>
                        <a:pt x="7"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385"/>
                <p:cNvSpPr>
                  <a:spLocks/>
                </p:cNvSpPr>
                <p:nvPr/>
              </p:nvSpPr>
              <p:spPr bwMode="auto">
                <a:xfrm>
                  <a:off x="1110" y="2755"/>
                  <a:ext cx="18" cy="15"/>
                </a:xfrm>
                <a:custGeom>
                  <a:avLst/>
                  <a:gdLst/>
                  <a:ahLst/>
                  <a:cxnLst>
                    <a:cxn ang="0">
                      <a:pos x="7" y="0"/>
                    </a:cxn>
                    <a:cxn ang="0">
                      <a:pos x="4" y="2"/>
                    </a:cxn>
                    <a:cxn ang="0">
                      <a:pos x="2" y="3"/>
                    </a:cxn>
                    <a:cxn ang="0">
                      <a:pos x="0" y="7"/>
                    </a:cxn>
                    <a:cxn ang="0">
                      <a:pos x="2" y="10"/>
                    </a:cxn>
                    <a:cxn ang="0">
                      <a:pos x="2" y="13"/>
                    </a:cxn>
                    <a:cxn ang="0">
                      <a:pos x="5" y="15"/>
                    </a:cxn>
                    <a:cxn ang="0">
                      <a:pos x="8" y="15"/>
                    </a:cxn>
                    <a:cxn ang="0">
                      <a:pos x="12" y="15"/>
                    </a:cxn>
                    <a:cxn ang="0">
                      <a:pos x="15" y="13"/>
                    </a:cxn>
                    <a:cxn ang="0">
                      <a:pos x="16" y="11"/>
                    </a:cxn>
                    <a:cxn ang="0">
                      <a:pos x="18" y="8"/>
                    </a:cxn>
                    <a:cxn ang="0">
                      <a:pos x="18" y="5"/>
                    </a:cxn>
                    <a:cxn ang="0">
                      <a:pos x="16" y="2"/>
                    </a:cxn>
                    <a:cxn ang="0">
                      <a:pos x="13" y="0"/>
                    </a:cxn>
                    <a:cxn ang="0">
                      <a:pos x="10" y="0"/>
                    </a:cxn>
                    <a:cxn ang="0">
                      <a:pos x="7" y="0"/>
                    </a:cxn>
                  </a:cxnLst>
                  <a:rect l="0" t="0" r="r" b="b"/>
                  <a:pathLst>
                    <a:path w="18" h="15">
                      <a:moveTo>
                        <a:pt x="7" y="0"/>
                      </a:moveTo>
                      <a:lnTo>
                        <a:pt x="4" y="2"/>
                      </a:lnTo>
                      <a:lnTo>
                        <a:pt x="2" y="3"/>
                      </a:lnTo>
                      <a:lnTo>
                        <a:pt x="0" y="7"/>
                      </a:lnTo>
                      <a:lnTo>
                        <a:pt x="2" y="10"/>
                      </a:lnTo>
                      <a:lnTo>
                        <a:pt x="2" y="13"/>
                      </a:lnTo>
                      <a:lnTo>
                        <a:pt x="5" y="15"/>
                      </a:lnTo>
                      <a:lnTo>
                        <a:pt x="8" y="15"/>
                      </a:lnTo>
                      <a:lnTo>
                        <a:pt x="12" y="15"/>
                      </a:lnTo>
                      <a:lnTo>
                        <a:pt x="15" y="13"/>
                      </a:lnTo>
                      <a:lnTo>
                        <a:pt x="16" y="11"/>
                      </a:lnTo>
                      <a:lnTo>
                        <a:pt x="18" y="8"/>
                      </a:lnTo>
                      <a:lnTo>
                        <a:pt x="18" y="5"/>
                      </a:lnTo>
                      <a:lnTo>
                        <a:pt x="16" y="2"/>
                      </a:lnTo>
                      <a:lnTo>
                        <a:pt x="13" y="0"/>
                      </a:lnTo>
                      <a:lnTo>
                        <a:pt x="10" y="0"/>
                      </a:lnTo>
                      <a:lnTo>
                        <a:pt x="7"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386"/>
                <p:cNvSpPr>
                  <a:spLocks/>
                </p:cNvSpPr>
                <p:nvPr/>
              </p:nvSpPr>
              <p:spPr bwMode="auto">
                <a:xfrm>
                  <a:off x="1195" y="2802"/>
                  <a:ext cx="16" cy="16"/>
                </a:xfrm>
                <a:custGeom>
                  <a:avLst/>
                  <a:gdLst/>
                  <a:ahLst/>
                  <a:cxnLst>
                    <a:cxn ang="0">
                      <a:pos x="5" y="0"/>
                    </a:cxn>
                    <a:cxn ang="0">
                      <a:pos x="3" y="1"/>
                    </a:cxn>
                    <a:cxn ang="0">
                      <a:pos x="0" y="4"/>
                    </a:cxn>
                    <a:cxn ang="0">
                      <a:pos x="0" y="6"/>
                    </a:cxn>
                    <a:cxn ang="0">
                      <a:pos x="0" y="9"/>
                    </a:cxn>
                    <a:cxn ang="0">
                      <a:pos x="2" y="12"/>
                    </a:cxn>
                    <a:cxn ang="0">
                      <a:pos x="3" y="14"/>
                    </a:cxn>
                    <a:cxn ang="0">
                      <a:pos x="7" y="16"/>
                    </a:cxn>
                    <a:cxn ang="0">
                      <a:pos x="10" y="14"/>
                    </a:cxn>
                    <a:cxn ang="0">
                      <a:pos x="15" y="12"/>
                    </a:cxn>
                    <a:cxn ang="0">
                      <a:pos x="15" y="11"/>
                    </a:cxn>
                    <a:cxn ang="0">
                      <a:pos x="16" y="8"/>
                    </a:cxn>
                    <a:cxn ang="0">
                      <a:pos x="16" y="4"/>
                    </a:cxn>
                    <a:cxn ang="0">
                      <a:pos x="15" y="1"/>
                    </a:cxn>
                    <a:cxn ang="0">
                      <a:pos x="11" y="0"/>
                    </a:cxn>
                    <a:cxn ang="0">
                      <a:pos x="8" y="0"/>
                    </a:cxn>
                    <a:cxn ang="0">
                      <a:pos x="5" y="0"/>
                    </a:cxn>
                  </a:cxnLst>
                  <a:rect l="0" t="0" r="r" b="b"/>
                  <a:pathLst>
                    <a:path w="16" h="16">
                      <a:moveTo>
                        <a:pt x="5" y="0"/>
                      </a:moveTo>
                      <a:lnTo>
                        <a:pt x="3" y="1"/>
                      </a:lnTo>
                      <a:lnTo>
                        <a:pt x="0" y="4"/>
                      </a:lnTo>
                      <a:lnTo>
                        <a:pt x="0" y="6"/>
                      </a:lnTo>
                      <a:lnTo>
                        <a:pt x="0" y="9"/>
                      </a:lnTo>
                      <a:lnTo>
                        <a:pt x="2" y="12"/>
                      </a:lnTo>
                      <a:lnTo>
                        <a:pt x="3" y="14"/>
                      </a:lnTo>
                      <a:lnTo>
                        <a:pt x="7" y="16"/>
                      </a:lnTo>
                      <a:lnTo>
                        <a:pt x="10" y="14"/>
                      </a:lnTo>
                      <a:lnTo>
                        <a:pt x="15" y="12"/>
                      </a:lnTo>
                      <a:lnTo>
                        <a:pt x="15" y="11"/>
                      </a:lnTo>
                      <a:lnTo>
                        <a:pt x="16" y="8"/>
                      </a:lnTo>
                      <a:lnTo>
                        <a:pt x="16" y="4"/>
                      </a:lnTo>
                      <a:lnTo>
                        <a:pt x="15" y="1"/>
                      </a:lnTo>
                      <a:lnTo>
                        <a:pt x="11" y="0"/>
                      </a:lnTo>
                      <a:lnTo>
                        <a:pt x="8" y="0"/>
                      </a:lnTo>
                      <a:lnTo>
                        <a:pt x="5"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387"/>
                <p:cNvSpPr>
                  <a:spLocks/>
                </p:cNvSpPr>
                <p:nvPr/>
              </p:nvSpPr>
              <p:spPr bwMode="auto">
                <a:xfrm>
                  <a:off x="1293" y="2752"/>
                  <a:ext cx="16" cy="14"/>
                </a:xfrm>
                <a:custGeom>
                  <a:avLst/>
                  <a:gdLst/>
                  <a:ahLst/>
                  <a:cxnLst>
                    <a:cxn ang="0">
                      <a:pos x="5" y="0"/>
                    </a:cxn>
                    <a:cxn ang="0">
                      <a:pos x="3" y="2"/>
                    </a:cxn>
                    <a:cxn ang="0">
                      <a:pos x="0" y="3"/>
                    </a:cxn>
                    <a:cxn ang="0">
                      <a:pos x="0" y="6"/>
                    </a:cxn>
                    <a:cxn ang="0">
                      <a:pos x="0" y="10"/>
                    </a:cxn>
                    <a:cxn ang="0">
                      <a:pos x="1" y="13"/>
                    </a:cxn>
                    <a:cxn ang="0">
                      <a:pos x="3" y="14"/>
                    </a:cxn>
                    <a:cxn ang="0">
                      <a:pos x="6" y="14"/>
                    </a:cxn>
                    <a:cxn ang="0">
                      <a:pos x="9" y="14"/>
                    </a:cxn>
                    <a:cxn ang="0">
                      <a:pos x="14" y="13"/>
                    </a:cxn>
                    <a:cxn ang="0">
                      <a:pos x="14" y="11"/>
                    </a:cxn>
                    <a:cxn ang="0">
                      <a:pos x="16" y="6"/>
                    </a:cxn>
                    <a:cxn ang="0">
                      <a:pos x="16" y="5"/>
                    </a:cxn>
                    <a:cxn ang="0">
                      <a:pos x="14" y="2"/>
                    </a:cxn>
                    <a:cxn ang="0">
                      <a:pos x="11" y="0"/>
                    </a:cxn>
                    <a:cxn ang="0">
                      <a:pos x="9" y="0"/>
                    </a:cxn>
                    <a:cxn ang="0">
                      <a:pos x="5" y="0"/>
                    </a:cxn>
                  </a:cxnLst>
                  <a:rect l="0" t="0" r="r" b="b"/>
                  <a:pathLst>
                    <a:path w="16" h="14">
                      <a:moveTo>
                        <a:pt x="5" y="0"/>
                      </a:moveTo>
                      <a:lnTo>
                        <a:pt x="3" y="2"/>
                      </a:lnTo>
                      <a:lnTo>
                        <a:pt x="0" y="3"/>
                      </a:lnTo>
                      <a:lnTo>
                        <a:pt x="0" y="6"/>
                      </a:lnTo>
                      <a:lnTo>
                        <a:pt x="0" y="10"/>
                      </a:lnTo>
                      <a:lnTo>
                        <a:pt x="1" y="13"/>
                      </a:lnTo>
                      <a:lnTo>
                        <a:pt x="3" y="14"/>
                      </a:lnTo>
                      <a:lnTo>
                        <a:pt x="6" y="14"/>
                      </a:lnTo>
                      <a:lnTo>
                        <a:pt x="9" y="14"/>
                      </a:lnTo>
                      <a:lnTo>
                        <a:pt x="14" y="13"/>
                      </a:lnTo>
                      <a:lnTo>
                        <a:pt x="14" y="11"/>
                      </a:lnTo>
                      <a:lnTo>
                        <a:pt x="16" y="6"/>
                      </a:lnTo>
                      <a:lnTo>
                        <a:pt x="16" y="5"/>
                      </a:lnTo>
                      <a:lnTo>
                        <a:pt x="14" y="2"/>
                      </a:lnTo>
                      <a:lnTo>
                        <a:pt x="11" y="0"/>
                      </a:lnTo>
                      <a:lnTo>
                        <a:pt x="9" y="0"/>
                      </a:lnTo>
                      <a:lnTo>
                        <a:pt x="5"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88"/>
                <p:cNvSpPr>
                  <a:spLocks/>
                </p:cNvSpPr>
                <p:nvPr/>
              </p:nvSpPr>
              <p:spPr bwMode="auto">
                <a:xfrm>
                  <a:off x="1266" y="2709"/>
                  <a:ext cx="16" cy="14"/>
                </a:xfrm>
                <a:custGeom>
                  <a:avLst/>
                  <a:gdLst/>
                  <a:ahLst/>
                  <a:cxnLst>
                    <a:cxn ang="0">
                      <a:pos x="4" y="0"/>
                    </a:cxn>
                    <a:cxn ang="0">
                      <a:pos x="3" y="1"/>
                    </a:cxn>
                    <a:cxn ang="0">
                      <a:pos x="0" y="3"/>
                    </a:cxn>
                    <a:cxn ang="0">
                      <a:pos x="0" y="6"/>
                    </a:cxn>
                    <a:cxn ang="0">
                      <a:pos x="0" y="9"/>
                    </a:cxn>
                    <a:cxn ang="0">
                      <a:pos x="1" y="13"/>
                    </a:cxn>
                    <a:cxn ang="0">
                      <a:pos x="3" y="14"/>
                    </a:cxn>
                    <a:cxn ang="0">
                      <a:pos x="6" y="14"/>
                    </a:cxn>
                    <a:cxn ang="0">
                      <a:pos x="9" y="14"/>
                    </a:cxn>
                    <a:cxn ang="0">
                      <a:pos x="14" y="13"/>
                    </a:cxn>
                    <a:cxn ang="0">
                      <a:pos x="14" y="11"/>
                    </a:cxn>
                    <a:cxn ang="0">
                      <a:pos x="16" y="8"/>
                    </a:cxn>
                    <a:cxn ang="0">
                      <a:pos x="16" y="5"/>
                    </a:cxn>
                    <a:cxn ang="0">
                      <a:pos x="14" y="1"/>
                    </a:cxn>
                    <a:cxn ang="0">
                      <a:pos x="11" y="0"/>
                    </a:cxn>
                    <a:cxn ang="0">
                      <a:pos x="9" y="0"/>
                    </a:cxn>
                    <a:cxn ang="0">
                      <a:pos x="4" y="0"/>
                    </a:cxn>
                  </a:cxnLst>
                  <a:rect l="0" t="0" r="r" b="b"/>
                  <a:pathLst>
                    <a:path w="16" h="14">
                      <a:moveTo>
                        <a:pt x="4" y="0"/>
                      </a:moveTo>
                      <a:lnTo>
                        <a:pt x="3" y="1"/>
                      </a:lnTo>
                      <a:lnTo>
                        <a:pt x="0" y="3"/>
                      </a:lnTo>
                      <a:lnTo>
                        <a:pt x="0" y="6"/>
                      </a:lnTo>
                      <a:lnTo>
                        <a:pt x="0" y="9"/>
                      </a:lnTo>
                      <a:lnTo>
                        <a:pt x="1" y="13"/>
                      </a:lnTo>
                      <a:lnTo>
                        <a:pt x="3" y="14"/>
                      </a:lnTo>
                      <a:lnTo>
                        <a:pt x="6" y="14"/>
                      </a:lnTo>
                      <a:lnTo>
                        <a:pt x="9" y="14"/>
                      </a:lnTo>
                      <a:lnTo>
                        <a:pt x="14" y="13"/>
                      </a:lnTo>
                      <a:lnTo>
                        <a:pt x="14" y="11"/>
                      </a:lnTo>
                      <a:lnTo>
                        <a:pt x="16" y="8"/>
                      </a:lnTo>
                      <a:lnTo>
                        <a:pt x="16" y="5"/>
                      </a:lnTo>
                      <a:lnTo>
                        <a:pt x="14" y="1"/>
                      </a:lnTo>
                      <a:lnTo>
                        <a:pt x="11" y="0"/>
                      </a:lnTo>
                      <a:lnTo>
                        <a:pt x="9" y="0"/>
                      </a:lnTo>
                      <a:lnTo>
                        <a:pt x="4"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9"/>
                <p:cNvSpPr>
                  <a:spLocks/>
                </p:cNvSpPr>
                <p:nvPr/>
              </p:nvSpPr>
              <p:spPr bwMode="auto">
                <a:xfrm>
                  <a:off x="1226" y="2715"/>
                  <a:ext cx="16" cy="16"/>
                </a:xfrm>
                <a:custGeom>
                  <a:avLst/>
                  <a:gdLst/>
                  <a:ahLst/>
                  <a:cxnLst>
                    <a:cxn ang="0">
                      <a:pos x="4" y="0"/>
                    </a:cxn>
                    <a:cxn ang="0">
                      <a:pos x="3" y="2"/>
                    </a:cxn>
                    <a:cxn ang="0">
                      <a:pos x="0" y="5"/>
                    </a:cxn>
                    <a:cxn ang="0">
                      <a:pos x="0" y="7"/>
                    </a:cxn>
                    <a:cxn ang="0">
                      <a:pos x="0" y="10"/>
                    </a:cxn>
                    <a:cxn ang="0">
                      <a:pos x="1" y="13"/>
                    </a:cxn>
                    <a:cxn ang="0">
                      <a:pos x="4" y="15"/>
                    </a:cxn>
                    <a:cxn ang="0">
                      <a:pos x="6" y="16"/>
                    </a:cxn>
                    <a:cxn ang="0">
                      <a:pos x="11" y="15"/>
                    </a:cxn>
                    <a:cxn ang="0">
                      <a:pos x="14" y="13"/>
                    </a:cxn>
                    <a:cxn ang="0">
                      <a:pos x="16" y="11"/>
                    </a:cxn>
                    <a:cxn ang="0">
                      <a:pos x="16" y="8"/>
                    </a:cxn>
                    <a:cxn ang="0">
                      <a:pos x="16" y="5"/>
                    </a:cxn>
                    <a:cxn ang="0">
                      <a:pos x="14" y="2"/>
                    </a:cxn>
                    <a:cxn ang="0">
                      <a:pos x="11" y="0"/>
                    </a:cxn>
                    <a:cxn ang="0">
                      <a:pos x="9" y="0"/>
                    </a:cxn>
                    <a:cxn ang="0">
                      <a:pos x="4" y="0"/>
                    </a:cxn>
                  </a:cxnLst>
                  <a:rect l="0" t="0" r="r" b="b"/>
                  <a:pathLst>
                    <a:path w="16" h="16">
                      <a:moveTo>
                        <a:pt x="4" y="0"/>
                      </a:moveTo>
                      <a:lnTo>
                        <a:pt x="3" y="2"/>
                      </a:lnTo>
                      <a:lnTo>
                        <a:pt x="0" y="5"/>
                      </a:lnTo>
                      <a:lnTo>
                        <a:pt x="0" y="7"/>
                      </a:lnTo>
                      <a:lnTo>
                        <a:pt x="0" y="10"/>
                      </a:lnTo>
                      <a:lnTo>
                        <a:pt x="1" y="13"/>
                      </a:lnTo>
                      <a:lnTo>
                        <a:pt x="4" y="15"/>
                      </a:lnTo>
                      <a:lnTo>
                        <a:pt x="6" y="16"/>
                      </a:lnTo>
                      <a:lnTo>
                        <a:pt x="11" y="15"/>
                      </a:lnTo>
                      <a:lnTo>
                        <a:pt x="14" y="13"/>
                      </a:lnTo>
                      <a:lnTo>
                        <a:pt x="16" y="11"/>
                      </a:lnTo>
                      <a:lnTo>
                        <a:pt x="16" y="8"/>
                      </a:lnTo>
                      <a:lnTo>
                        <a:pt x="16" y="5"/>
                      </a:lnTo>
                      <a:lnTo>
                        <a:pt x="14" y="2"/>
                      </a:lnTo>
                      <a:lnTo>
                        <a:pt x="11" y="0"/>
                      </a:lnTo>
                      <a:lnTo>
                        <a:pt x="9" y="0"/>
                      </a:lnTo>
                      <a:lnTo>
                        <a:pt x="4"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0"/>
                <p:cNvSpPr>
                  <a:spLocks/>
                </p:cNvSpPr>
                <p:nvPr/>
              </p:nvSpPr>
              <p:spPr bwMode="auto">
                <a:xfrm>
                  <a:off x="1198" y="2685"/>
                  <a:ext cx="16" cy="16"/>
                </a:xfrm>
                <a:custGeom>
                  <a:avLst/>
                  <a:gdLst/>
                  <a:ahLst/>
                  <a:cxnLst>
                    <a:cxn ang="0">
                      <a:pos x="5" y="0"/>
                    </a:cxn>
                    <a:cxn ang="0">
                      <a:pos x="4" y="1"/>
                    </a:cxn>
                    <a:cxn ang="0">
                      <a:pos x="0" y="5"/>
                    </a:cxn>
                    <a:cxn ang="0">
                      <a:pos x="0" y="6"/>
                    </a:cxn>
                    <a:cxn ang="0">
                      <a:pos x="0" y="9"/>
                    </a:cxn>
                    <a:cxn ang="0">
                      <a:pos x="2" y="13"/>
                    </a:cxn>
                    <a:cxn ang="0">
                      <a:pos x="5" y="14"/>
                    </a:cxn>
                    <a:cxn ang="0">
                      <a:pos x="7" y="16"/>
                    </a:cxn>
                    <a:cxn ang="0">
                      <a:pos x="12" y="14"/>
                    </a:cxn>
                    <a:cxn ang="0">
                      <a:pos x="15" y="13"/>
                    </a:cxn>
                    <a:cxn ang="0">
                      <a:pos x="16" y="11"/>
                    </a:cxn>
                    <a:cxn ang="0">
                      <a:pos x="16" y="8"/>
                    </a:cxn>
                    <a:cxn ang="0">
                      <a:pos x="16" y="5"/>
                    </a:cxn>
                    <a:cxn ang="0">
                      <a:pos x="15" y="1"/>
                    </a:cxn>
                    <a:cxn ang="0">
                      <a:pos x="12" y="0"/>
                    </a:cxn>
                    <a:cxn ang="0">
                      <a:pos x="10" y="0"/>
                    </a:cxn>
                    <a:cxn ang="0">
                      <a:pos x="5" y="0"/>
                    </a:cxn>
                  </a:cxnLst>
                  <a:rect l="0" t="0" r="r" b="b"/>
                  <a:pathLst>
                    <a:path w="16" h="16">
                      <a:moveTo>
                        <a:pt x="5" y="0"/>
                      </a:moveTo>
                      <a:lnTo>
                        <a:pt x="4" y="1"/>
                      </a:lnTo>
                      <a:lnTo>
                        <a:pt x="0" y="5"/>
                      </a:lnTo>
                      <a:lnTo>
                        <a:pt x="0" y="6"/>
                      </a:lnTo>
                      <a:lnTo>
                        <a:pt x="0" y="9"/>
                      </a:lnTo>
                      <a:lnTo>
                        <a:pt x="2" y="13"/>
                      </a:lnTo>
                      <a:lnTo>
                        <a:pt x="5" y="14"/>
                      </a:lnTo>
                      <a:lnTo>
                        <a:pt x="7" y="16"/>
                      </a:lnTo>
                      <a:lnTo>
                        <a:pt x="12" y="14"/>
                      </a:lnTo>
                      <a:lnTo>
                        <a:pt x="15" y="13"/>
                      </a:lnTo>
                      <a:lnTo>
                        <a:pt x="16" y="11"/>
                      </a:lnTo>
                      <a:lnTo>
                        <a:pt x="16" y="8"/>
                      </a:lnTo>
                      <a:lnTo>
                        <a:pt x="16" y="5"/>
                      </a:lnTo>
                      <a:lnTo>
                        <a:pt x="15" y="1"/>
                      </a:lnTo>
                      <a:lnTo>
                        <a:pt x="12" y="0"/>
                      </a:lnTo>
                      <a:lnTo>
                        <a:pt x="10" y="0"/>
                      </a:lnTo>
                      <a:lnTo>
                        <a:pt x="5"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91"/>
                <p:cNvSpPr>
                  <a:spLocks/>
                </p:cNvSpPr>
                <p:nvPr/>
              </p:nvSpPr>
              <p:spPr bwMode="auto">
                <a:xfrm>
                  <a:off x="1070" y="2808"/>
                  <a:ext cx="18" cy="16"/>
                </a:xfrm>
                <a:custGeom>
                  <a:avLst/>
                  <a:gdLst/>
                  <a:ahLst/>
                  <a:cxnLst>
                    <a:cxn ang="0">
                      <a:pos x="7" y="0"/>
                    </a:cxn>
                    <a:cxn ang="0">
                      <a:pos x="4" y="2"/>
                    </a:cxn>
                    <a:cxn ang="0">
                      <a:pos x="2" y="5"/>
                    </a:cxn>
                    <a:cxn ang="0">
                      <a:pos x="0" y="8"/>
                    </a:cxn>
                    <a:cxn ang="0">
                      <a:pos x="0" y="10"/>
                    </a:cxn>
                    <a:cxn ang="0">
                      <a:pos x="2" y="13"/>
                    </a:cxn>
                    <a:cxn ang="0">
                      <a:pos x="5" y="14"/>
                    </a:cxn>
                    <a:cxn ang="0">
                      <a:pos x="8" y="16"/>
                    </a:cxn>
                    <a:cxn ang="0">
                      <a:pos x="12" y="14"/>
                    </a:cxn>
                    <a:cxn ang="0">
                      <a:pos x="15" y="14"/>
                    </a:cxn>
                    <a:cxn ang="0">
                      <a:pos x="16" y="11"/>
                    </a:cxn>
                    <a:cxn ang="0">
                      <a:pos x="18" y="8"/>
                    </a:cxn>
                    <a:cxn ang="0">
                      <a:pos x="16" y="5"/>
                    </a:cxn>
                    <a:cxn ang="0">
                      <a:pos x="15" y="3"/>
                    </a:cxn>
                    <a:cxn ang="0">
                      <a:pos x="13" y="0"/>
                    </a:cxn>
                    <a:cxn ang="0">
                      <a:pos x="10" y="0"/>
                    </a:cxn>
                    <a:cxn ang="0">
                      <a:pos x="7" y="0"/>
                    </a:cxn>
                  </a:cxnLst>
                  <a:rect l="0" t="0" r="r" b="b"/>
                  <a:pathLst>
                    <a:path w="18" h="16">
                      <a:moveTo>
                        <a:pt x="7" y="0"/>
                      </a:moveTo>
                      <a:lnTo>
                        <a:pt x="4" y="2"/>
                      </a:lnTo>
                      <a:lnTo>
                        <a:pt x="2" y="5"/>
                      </a:lnTo>
                      <a:lnTo>
                        <a:pt x="0" y="8"/>
                      </a:lnTo>
                      <a:lnTo>
                        <a:pt x="0" y="10"/>
                      </a:lnTo>
                      <a:lnTo>
                        <a:pt x="2" y="13"/>
                      </a:lnTo>
                      <a:lnTo>
                        <a:pt x="5" y="14"/>
                      </a:lnTo>
                      <a:lnTo>
                        <a:pt x="8" y="16"/>
                      </a:lnTo>
                      <a:lnTo>
                        <a:pt x="12" y="14"/>
                      </a:lnTo>
                      <a:lnTo>
                        <a:pt x="15" y="14"/>
                      </a:lnTo>
                      <a:lnTo>
                        <a:pt x="16" y="11"/>
                      </a:lnTo>
                      <a:lnTo>
                        <a:pt x="18" y="8"/>
                      </a:lnTo>
                      <a:lnTo>
                        <a:pt x="16" y="5"/>
                      </a:lnTo>
                      <a:lnTo>
                        <a:pt x="15" y="3"/>
                      </a:lnTo>
                      <a:lnTo>
                        <a:pt x="13" y="0"/>
                      </a:lnTo>
                      <a:lnTo>
                        <a:pt x="10" y="0"/>
                      </a:lnTo>
                      <a:lnTo>
                        <a:pt x="7"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92"/>
                <p:cNvSpPr>
                  <a:spLocks/>
                </p:cNvSpPr>
                <p:nvPr/>
              </p:nvSpPr>
              <p:spPr bwMode="auto">
                <a:xfrm>
                  <a:off x="1379" y="2832"/>
                  <a:ext cx="18" cy="16"/>
                </a:xfrm>
                <a:custGeom>
                  <a:avLst/>
                  <a:gdLst/>
                  <a:ahLst/>
                  <a:cxnLst>
                    <a:cxn ang="0">
                      <a:pos x="7" y="0"/>
                    </a:cxn>
                    <a:cxn ang="0">
                      <a:pos x="3" y="2"/>
                    </a:cxn>
                    <a:cxn ang="0">
                      <a:pos x="2" y="5"/>
                    </a:cxn>
                    <a:cxn ang="0">
                      <a:pos x="0" y="8"/>
                    </a:cxn>
                    <a:cxn ang="0">
                      <a:pos x="0" y="10"/>
                    </a:cxn>
                    <a:cxn ang="0">
                      <a:pos x="2" y="13"/>
                    </a:cxn>
                    <a:cxn ang="0">
                      <a:pos x="5" y="14"/>
                    </a:cxn>
                    <a:cxn ang="0">
                      <a:pos x="8" y="16"/>
                    </a:cxn>
                    <a:cxn ang="0">
                      <a:pos x="11" y="14"/>
                    </a:cxn>
                    <a:cxn ang="0">
                      <a:pos x="15" y="14"/>
                    </a:cxn>
                    <a:cxn ang="0">
                      <a:pos x="16" y="11"/>
                    </a:cxn>
                    <a:cxn ang="0">
                      <a:pos x="18" y="8"/>
                    </a:cxn>
                    <a:cxn ang="0">
                      <a:pos x="16" y="5"/>
                    </a:cxn>
                    <a:cxn ang="0">
                      <a:pos x="15" y="3"/>
                    </a:cxn>
                    <a:cxn ang="0">
                      <a:pos x="13" y="0"/>
                    </a:cxn>
                    <a:cxn ang="0">
                      <a:pos x="10" y="0"/>
                    </a:cxn>
                    <a:cxn ang="0">
                      <a:pos x="7" y="0"/>
                    </a:cxn>
                  </a:cxnLst>
                  <a:rect l="0" t="0" r="r" b="b"/>
                  <a:pathLst>
                    <a:path w="18" h="16">
                      <a:moveTo>
                        <a:pt x="7" y="0"/>
                      </a:moveTo>
                      <a:lnTo>
                        <a:pt x="3" y="2"/>
                      </a:lnTo>
                      <a:lnTo>
                        <a:pt x="2" y="5"/>
                      </a:lnTo>
                      <a:lnTo>
                        <a:pt x="0" y="8"/>
                      </a:lnTo>
                      <a:lnTo>
                        <a:pt x="0" y="10"/>
                      </a:lnTo>
                      <a:lnTo>
                        <a:pt x="2" y="13"/>
                      </a:lnTo>
                      <a:lnTo>
                        <a:pt x="5" y="14"/>
                      </a:lnTo>
                      <a:lnTo>
                        <a:pt x="8" y="16"/>
                      </a:lnTo>
                      <a:lnTo>
                        <a:pt x="11" y="14"/>
                      </a:lnTo>
                      <a:lnTo>
                        <a:pt x="15" y="14"/>
                      </a:lnTo>
                      <a:lnTo>
                        <a:pt x="16" y="11"/>
                      </a:lnTo>
                      <a:lnTo>
                        <a:pt x="18" y="8"/>
                      </a:lnTo>
                      <a:lnTo>
                        <a:pt x="16" y="5"/>
                      </a:lnTo>
                      <a:lnTo>
                        <a:pt x="15" y="3"/>
                      </a:lnTo>
                      <a:lnTo>
                        <a:pt x="13" y="0"/>
                      </a:lnTo>
                      <a:lnTo>
                        <a:pt x="10" y="0"/>
                      </a:lnTo>
                      <a:lnTo>
                        <a:pt x="7"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93"/>
                <p:cNvSpPr>
                  <a:spLocks/>
                </p:cNvSpPr>
                <p:nvPr/>
              </p:nvSpPr>
              <p:spPr bwMode="auto">
                <a:xfrm>
                  <a:off x="458" y="2832"/>
                  <a:ext cx="17" cy="16"/>
                </a:xfrm>
                <a:custGeom>
                  <a:avLst/>
                  <a:gdLst/>
                  <a:ahLst/>
                  <a:cxnLst>
                    <a:cxn ang="0">
                      <a:pos x="6" y="0"/>
                    </a:cxn>
                    <a:cxn ang="0">
                      <a:pos x="3" y="2"/>
                    </a:cxn>
                    <a:cxn ang="0">
                      <a:pos x="1" y="5"/>
                    </a:cxn>
                    <a:cxn ang="0">
                      <a:pos x="0" y="8"/>
                    </a:cxn>
                    <a:cxn ang="0">
                      <a:pos x="0" y="10"/>
                    </a:cxn>
                    <a:cxn ang="0">
                      <a:pos x="1" y="13"/>
                    </a:cxn>
                    <a:cxn ang="0">
                      <a:pos x="4" y="14"/>
                    </a:cxn>
                    <a:cxn ang="0">
                      <a:pos x="8" y="16"/>
                    </a:cxn>
                    <a:cxn ang="0">
                      <a:pos x="11" y="14"/>
                    </a:cxn>
                    <a:cxn ang="0">
                      <a:pos x="14" y="14"/>
                    </a:cxn>
                    <a:cxn ang="0">
                      <a:pos x="16" y="11"/>
                    </a:cxn>
                    <a:cxn ang="0">
                      <a:pos x="17" y="8"/>
                    </a:cxn>
                    <a:cxn ang="0">
                      <a:pos x="16" y="5"/>
                    </a:cxn>
                    <a:cxn ang="0">
                      <a:pos x="16" y="3"/>
                    </a:cxn>
                    <a:cxn ang="0">
                      <a:pos x="12" y="0"/>
                    </a:cxn>
                    <a:cxn ang="0">
                      <a:pos x="9" y="0"/>
                    </a:cxn>
                    <a:cxn ang="0">
                      <a:pos x="6" y="0"/>
                    </a:cxn>
                  </a:cxnLst>
                  <a:rect l="0" t="0" r="r" b="b"/>
                  <a:pathLst>
                    <a:path w="17" h="16">
                      <a:moveTo>
                        <a:pt x="6" y="0"/>
                      </a:moveTo>
                      <a:lnTo>
                        <a:pt x="3" y="2"/>
                      </a:lnTo>
                      <a:lnTo>
                        <a:pt x="1" y="5"/>
                      </a:lnTo>
                      <a:lnTo>
                        <a:pt x="0" y="8"/>
                      </a:lnTo>
                      <a:lnTo>
                        <a:pt x="0" y="10"/>
                      </a:lnTo>
                      <a:lnTo>
                        <a:pt x="1" y="13"/>
                      </a:lnTo>
                      <a:lnTo>
                        <a:pt x="4" y="14"/>
                      </a:lnTo>
                      <a:lnTo>
                        <a:pt x="8" y="16"/>
                      </a:lnTo>
                      <a:lnTo>
                        <a:pt x="11" y="14"/>
                      </a:lnTo>
                      <a:lnTo>
                        <a:pt x="14" y="14"/>
                      </a:lnTo>
                      <a:lnTo>
                        <a:pt x="16" y="11"/>
                      </a:lnTo>
                      <a:lnTo>
                        <a:pt x="17" y="8"/>
                      </a:lnTo>
                      <a:lnTo>
                        <a:pt x="16" y="5"/>
                      </a:lnTo>
                      <a:lnTo>
                        <a:pt x="16" y="3"/>
                      </a:lnTo>
                      <a:lnTo>
                        <a:pt x="12" y="0"/>
                      </a:lnTo>
                      <a:lnTo>
                        <a:pt x="9"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4"/>
                <p:cNvSpPr>
                  <a:spLocks/>
                </p:cNvSpPr>
                <p:nvPr/>
              </p:nvSpPr>
              <p:spPr bwMode="auto">
                <a:xfrm>
                  <a:off x="1610" y="2832"/>
                  <a:ext cx="17" cy="16"/>
                </a:xfrm>
                <a:custGeom>
                  <a:avLst/>
                  <a:gdLst/>
                  <a:ahLst/>
                  <a:cxnLst>
                    <a:cxn ang="0">
                      <a:pos x="6" y="0"/>
                    </a:cxn>
                    <a:cxn ang="0">
                      <a:pos x="3" y="2"/>
                    </a:cxn>
                    <a:cxn ang="0">
                      <a:pos x="1" y="5"/>
                    </a:cxn>
                    <a:cxn ang="0">
                      <a:pos x="0" y="8"/>
                    </a:cxn>
                    <a:cxn ang="0">
                      <a:pos x="0" y="10"/>
                    </a:cxn>
                    <a:cxn ang="0">
                      <a:pos x="1" y="13"/>
                    </a:cxn>
                    <a:cxn ang="0">
                      <a:pos x="4" y="14"/>
                    </a:cxn>
                    <a:cxn ang="0">
                      <a:pos x="8" y="16"/>
                    </a:cxn>
                    <a:cxn ang="0">
                      <a:pos x="11" y="14"/>
                    </a:cxn>
                    <a:cxn ang="0">
                      <a:pos x="14" y="14"/>
                    </a:cxn>
                    <a:cxn ang="0">
                      <a:pos x="16" y="11"/>
                    </a:cxn>
                    <a:cxn ang="0">
                      <a:pos x="17" y="8"/>
                    </a:cxn>
                    <a:cxn ang="0">
                      <a:pos x="16" y="5"/>
                    </a:cxn>
                    <a:cxn ang="0">
                      <a:pos x="16" y="3"/>
                    </a:cxn>
                    <a:cxn ang="0">
                      <a:pos x="12" y="0"/>
                    </a:cxn>
                    <a:cxn ang="0">
                      <a:pos x="9" y="0"/>
                    </a:cxn>
                    <a:cxn ang="0">
                      <a:pos x="6" y="0"/>
                    </a:cxn>
                  </a:cxnLst>
                  <a:rect l="0" t="0" r="r" b="b"/>
                  <a:pathLst>
                    <a:path w="17" h="16">
                      <a:moveTo>
                        <a:pt x="6" y="0"/>
                      </a:moveTo>
                      <a:lnTo>
                        <a:pt x="3" y="2"/>
                      </a:lnTo>
                      <a:lnTo>
                        <a:pt x="1" y="5"/>
                      </a:lnTo>
                      <a:lnTo>
                        <a:pt x="0" y="8"/>
                      </a:lnTo>
                      <a:lnTo>
                        <a:pt x="0" y="10"/>
                      </a:lnTo>
                      <a:lnTo>
                        <a:pt x="1" y="13"/>
                      </a:lnTo>
                      <a:lnTo>
                        <a:pt x="4" y="14"/>
                      </a:lnTo>
                      <a:lnTo>
                        <a:pt x="8" y="16"/>
                      </a:lnTo>
                      <a:lnTo>
                        <a:pt x="11" y="14"/>
                      </a:lnTo>
                      <a:lnTo>
                        <a:pt x="14" y="14"/>
                      </a:lnTo>
                      <a:lnTo>
                        <a:pt x="16" y="11"/>
                      </a:lnTo>
                      <a:lnTo>
                        <a:pt x="17" y="8"/>
                      </a:lnTo>
                      <a:lnTo>
                        <a:pt x="16" y="5"/>
                      </a:lnTo>
                      <a:lnTo>
                        <a:pt x="16" y="3"/>
                      </a:lnTo>
                      <a:lnTo>
                        <a:pt x="12" y="0"/>
                      </a:lnTo>
                      <a:lnTo>
                        <a:pt x="9"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395"/>
                <p:cNvSpPr>
                  <a:spLocks/>
                </p:cNvSpPr>
                <p:nvPr/>
              </p:nvSpPr>
              <p:spPr bwMode="auto">
                <a:xfrm>
                  <a:off x="1494" y="2717"/>
                  <a:ext cx="18" cy="16"/>
                </a:xfrm>
                <a:custGeom>
                  <a:avLst/>
                  <a:gdLst/>
                  <a:ahLst/>
                  <a:cxnLst>
                    <a:cxn ang="0">
                      <a:pos x="7" y="0"/>
                    </a:cxn>
                    <a:cxn ang="0">
                      <a:pos x="4" y="1"/>
                    </a:cxn>
                    <a:cxn ang="0">
                      <a:pos x="2" y="5"/>
                    </a:cxn>
                    <a:cxn ang="0">
                      <a:pos x="0" y="8"/>
                    </a:cxn>
                    <a:cxn ang="0">
                      <a:pos x="0" y="9"/>
                    </a:cxn>
                    <a:cxn ang="0">
                      <a:pos x="2" y="13"/>
                    </a:cxn>
                    <a:cxn ang="0">
                      <a:pos x="5" y="14"/>
                    </a:cxn>
                    <a:cxn ang="0">
                      <a:pos x="8" y="16"/>
                    </a:cxn>
                    <a:cxn ang="0">
                      <a:pos x="12" y="14"/>
                    </a:cxn>
                    <a:cxn ang="0">
                      <a:pos x="15" y="13"/>
                    </a:cxn>
                    <a:cxn ang="0">
                      <a:pos x="16" y="11"/>
                    </a:cxn>
                    <a:cxn ang="0">
                      <a:pos x="18" y="8"/>
                    </a:cxn>
                    <a:cxn ang="0">
                      <a:pos x="16" y="5"/>
                    </a:cxn>
                    <a:cxn ang="0">
                      <a:pos x="15" y="1"/>
                    </a:cxn>
                    <a:cxn ang="0">
                      <a:pos x="13" y="0"/>
                    </a:cxn>
                    <a:cxn ang="0">
                      <a:pos x="10" y="0"/>
                    </a:cxn>
                    <a:cxn ang="0">
                      <a:pos x="7" y="0"/>
                    </a:cxn>
                  </a:cxnLst>
                  <a:rect l="0" t="0" r="r" b="b"/>
                  <a:pathLst>
                    <a:path w="18" h="16">
                      <a:moveTo>
                        <a:pt x="7" y="0"/>
                      </a:moveTo>
                      <a:lnTo>
                        <a:pt x="4" y="1"/>
                      </a:lnTo>
                      <a:lnTo>
                        <a:pt x="2" y="5"/>
                      </a:lnTo>
                      <a:lnTo>
                        <a:pt x="0" y="8"/>
                      </a:lnTo>
                      <a:lnTo>
                        <a:pt x="0" y="9"/>
                      </a:lnTo>
                      <a:lnTo>
                        <a:pt x="2" y="13"/>
                      </a:lnTo>
                      <a:lnTo>
                        <a:pt x="5" y="14"/>
                      </a:lnTo>
                      <a:lnTo>
                        <a:pt x="8" y="16"/>
                      </a:lnTo>
                      <a:lnTo>
                        <a:pt x="12" y="14"/>
                      </a:lnTo>
                      <a:lnTo>
                        <a:pt x="15" y="13"/>
                      </a:lnTo>
                      <a:lnTo>
                        <a:pt x="16" y="11"/>
                      </a:lnTo>
                      <a:lnTo>
                        <a:pt x="18" y="8"/>
                      </a:lnTo>
                      <a:lnTo>
                        <a:pt x="16" y="5"/>
                      </a:lnTo>
                      <a:lnTo>
                        <a:pt x="15" y="1"/>
                      </a:lnTo>
                      <a:lnTo>
                        <a:pt x="13" y="0"/>
                      </a:lnTo>
                      <a:lnTo>
                        <a:pt x="10" y="0"/>
                      </a:lnTo>
                      <a:lnTo>
                        <a:pt x="7"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396"/>
                <p:cNvSpPr>
                  <a:spLocks/>
                </p:cNvSpPr>
                <p:nvPr/>
              </p:nvSpPr>
              <p:spPr bwMode="auto">
                <a:xfrm>
                  <a:off x="170" y="2717"/>
                  <a:ext cx="17" cy="16"/>
                </a:xfrm>
                <a:custGeom>
                  <a:avLst/>
                  <a:gdLst/>
                  <a:ahLst/>
                  <a:cxnLst>
                    <a:cxn ang="0">
                      <a:pos x="6" y="0"/>
                    </a:cxn>
                    <a:cxn ang="0">
                      <a:pos x="3" y="1"/>
                    </a:cxn>
                    <a:cxn ang="0">
                      <a:pos x="1" y="5"/>
                    </a:cxn>
                    <a:cxn ang="0">
                      <a:pos x="0" y="8"/>
                    </a:cxn>
                    <a:cxn ang="0">
                      <a:pos x="0" y="9"/>
                    </a:cxn>
                    <a:cxn ang="0">
                      <a:pos x="1" y="13"/>
                    </a:cxn>
                    <a:cxn ang="0">
                      <a:pos x="4" y="16"/>
                    </a:cxn>
                    <a:cxn ang="0">
                      <a:pos x="8" y="16"/>
                    </a:cxn>
                    <a:cxn ang="0">
                      <a:pos x="11" y="16"/>
                    </a:cxn>
                    <a:cxn ang="0">
                      <a:pos x="14" y="14"/>
                    </a:cxn>
                    <a:cxn ang="0">
                      <a:pos x="16" y="11"/>
                    </a:cxn>
                    <a:cxn ang="0">
                      <a:pos x="17" y="8"/>
                    </a:cxn>
                    <a:cxn ang="0">
                      <a:pos x="16" y="5"/>
                    </a:cxn>
                    <a:cxn ang="0">
                      <a:pos x="16" y="3"/>
                    </a:cxn>
                    <a:cxn ang="0">
                      <a:pos x="12" y="0"/>
                    </a:cxn>
                    <a:cxn ang="0">
                      <a:pos x="9" y="0"/>
                    </a:cxn>
                    <a:cxn ang="0">
                      <a:pos x="6" y="0"/>
                    </a:cxn>
                  </a:cxnLst>
                  <a:rect l="0" t="0" r="r" b="b"/>
                  <a:pathLst>
                    <a:path w="17" h="16">
                      <a:moveTo>
                        <a:pt x="6" y="0"/>
                      </a:moveTo>
                      <a:lnTo>
                        <a:pt x="3" y="1"/>
                      </a:lnTo>
                      <a:lnTo>
                        <a:pt x="1" y="5"/>
                      </a:lnTo>
                      <a:lnTo>
                        <a:pt x="0" y="8"/>
                      </a:lnTo>
                      <a:lnTo>
                        <a:pt x="0" y="9"/>
                      </a:lnTo>
                      <a:lnTo>
                        <a:pt x="1" y="13"/>
                      </a:lnTo>
                      <a:lnTo>
                        <a:pt x="4" y="16"/>
                      </a:lnTo>
                      <a:lnTo>
                        <a:pt x="8" y="16"/>
                      </a:lnTo>
                      <a:lnTo>
                        <a:pt x="11" y="16"/>
                      </a:lnTo>
                      <a:lnTo>
                        <a:pt x="14" y="14"/>
                      </a:lnTo>
                      <a:lnTo>
                        <a:pt x="16" y="11"/>
                      </a:lnTo>
                      <a:lnTo>
                        <a:pt x="17" y="8"/>
                      </a:lnTo>
                      <a:lnTo>
                        <a:pt x="16" y="5"/>
                      </a:lnTo>
                      <a:lnTo>
                        <a:pt x="16" y="3"/>
                      </a:lnTo>
                      <a:lnTo>
                        <a:pt x="12" y="0"/>
                      </a:lnTo>
                      <a:lnTo>
                        <a:pt x="9"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397"/>
                <p:cNvSpPr>
                  <a:spLocks/>
                </p:cNvSpPr>
                <p:nvPr/>
              </p:nvSpPr>
              <p:spPr bwMode="auto">
                <a:xfrm>
                  <a:off x="573" y="2832"/>
                  <a:ext cx="17" cy="16"/>
                </a:xfrm>
                <a:custGeom>
                  <a:avLst/>
                  <a:gdLst/>
                  <a:ahLst/>
                  <a:cxnLst>
                    <a:cxn ang="0">
                      <a:pos x="6" y="0"/>
                    </a:cxn>
                    <a:cxn ang="0">
                      <a:pos x="3" y="2"/>
                    </a:cxn>
                    <a:cxn ang="0">
                      <a:pos x="1" y="5"/>
                    </a:cxn>
                    <a:cxn ang="0">
                      <a:pos x="0" y="8"/>
                    </a:cxn>
                    <a:cxn ang="0">
                      <a:pos x="0" y="10"/>
                    </a:cxn>
                    <a:cxn ang="0">
                      <a:pos x="1" y="13"/>
                    </a:cxn>
                    <a:cxn ang="0">
                      <a:pos x="5" y="14"/>
                    </a:cxn>
                    <a:cxn ang="0">
                      <a:pos x="8" y="16"/>
                    </a:cxn>
                    <a:cxn ang="0">
                      <a:pos x="11" y="14"/>
                    </a:cxn>
                    <a:cxn ang="0">
                      <a:pos x="14" y="14"/>
                    </a:cxn>
                    <a:cxn ang="0">
                      <a:pos x="16" y="11"/>
                    </a:cxn>
                    <a:cxn ang="0">
                      <a:pos x="17" y="8"/>
                    </a:cxn>
                    <a:cxn ang="0">
                      <a:pos x="16" y="5"/>
                    </a:cxn>
                    <a:cxn ang="0">
                      <a:pos x="14" y="3"/>
                    </a:cxn>
                    <a:cxn ang="0">
                      <a:pos x="13" y="0"/>
                    </a:cxn>
                    <a:cxn ang="0">
                      <a:pos x="9" y="0"/>
                    </a:cxn>
                    <a:cxn ang="0">
                      <a:pos x="6" y="0"/>
                    </a:cxn>
                  </a:cxnLst>
                  <a:rect l="0" t="0" r="r" b="b"/>
                  <a:pathLst>
                    <a:path w="17" h="16">
                      <a:moveTo>
                        <a:pt x="6" y="0"/>
                      </a:moveTo>
                      <a:lnTo>
                        <a:pt x="3" y="2"/>
                      </a:lnTo>
                      <a:lnTo>
                        <a:pt x="1" y="5"/>
                      </a:lnTo>
                      <a:lnTo>
                        <a:pt x="0" y="8"/>
                      </a:lnTo>
                      <a:lnTo>
                        <a:pt x="0" y="10"/>
                      </a:lnTo>
                      <a:lnTo>
                        <a:pt x="1" y="13"/>
                      </a:lnTo>
                      <a:lnTo>
                        <a:pt x="5" y="14"/>
                      </a:lnTo>
                      <a:lnTo>
                        <a:pt x="8" y="16"/>
                      </a:lnTo>
                      <a:lnTo>
                        <a:pt x="11" y="14"/>
                      </a:lnTo>
                      <a:lnTo>
                        <a:pt x="14" y="14"/>
                      </a:lnTo>
                      <a:lnTo>
                        <a:pt x="16" y="11"/>
                      </a:lnTo>
                      <a:lnTo>
                        <a:pt x="17" y="8"/>
                      </a:lnTo>
                      <a:lnTo>
                        <a:pt x="16" y="5"/>
                      </a:lnTo>
                      <a:lnTo>
                        <a:pt x="14" y="3"/>
                      </a:lnTo>
                      <a:lnTo>
                        <a:pt x="13" y="0"/>
                      </a:lnTo>
                      <a:lnTo>
                        <a:pt x="9"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398"/>
                <p:cNvSpPr>
                  <a:spLocks/>
                </p:cNvSpPr>
                <p:nvPr/>
              </p:nvSpPr>
              <p:spPr bwMode="auto">
                <a:xfrm>
                  <a:off x="1552" y="2890"/>
                  <a:ext cx="18" cy="16"/>
                </a:xfrm>
                <a:custGeom>
                  <a:avLst/>
                  <a:gdLst/>
                  <a:ahLst/>
                  <a:cxnLst>
                    <a:cxn ang="0">
                      <a:pos x="6" y="0"/>
                    </a:cxn>
                    <a:cxn ang="0">
                      <a:pos x="3" y="1"/>
                    </a:cxn>
                    <a:cxn ang="0">
                      <a:pos x="2" y="4"/>
                    </a:cxn>
                    <a:cxn ang="0">
                      <a:pos x="0" y="8"/>
                    </a:cxn>
                    <a:cxn ang="0">
                      <a:pos x="0" y="9"/>
                    </a:cxn>
                    <a:cxn ang="0">
                      <a:pos x="2" y="12"/>
                    </a:cxn>
                    <a:cxn ang="0">
                      <a:pos x="5" y="14"/>
                    </a:cxn>
                    <a:cxn ang="0">
                      <a:pos x="8" y="16"/>
                    </a:cxn>
                    <a:cxn ang="0">
                      <a:pos x="11" y="14"/>
                    </a:cxn>
                    <a:cxn ang="0">
                      <a:pos x="14" y="14"/>
                    </a:cxn>
                    <a:cxn ang="0">
                      <a:pos x="16" y="11"/>
                    </a:cxn>
                    <a:cxn ang="0">
                      <a:pos x="18" y="8"/>
                    </a:cxn>
                    <a:cxn ang="0">
                      <a:pos x="16" y="4"/>
                    </a:cxn>
                    <a:cxn ang="0">
                      <a:pos x="16" y="3"/>
                    </a:cxn>
                    <a:cxn ang="0">
                      <a:pos x="13" y="0"/>
                    </a:cxn>
                    <a:cxn ang="0">
                      <a:pos x="10" y="0"/>
                    </a:cxn>
                    <a:cxn ang="0">
                      <a:pos x="6" y="0"/>
                    </a:cxn>
                  </a:cxnLst>
                  <a:rect l="0" t="0" r="r" b="b"/>
                  <a:pathLst>
                    <a:path w="18" h="16">
                      <a:moveTo>
                        <a:pt x="6" y="0"/>
                      </a:moveTo>
                      <a:lnTo>
                        <a:pt x="3" y="1"/>
                      </a:lnTo>
                      <a:lnTo>
                        <a:pt x="2" y="4"/>
                      </a:lnTo>
                      <a:lnTo>
                        <a:pt x="0" y="8"/>
                      </a:lnTo>
                      <a:lnTo>
                        <a:pt x="0" y="9"/>
                      </a:lnTo>
                      <a:lnTo>
                        <a:pt x="2" y="12"/>
                      </a:lnTo>
                      <a:lnTo>
                        <a:pt x="5" y="14"/>
                      </a:lnTo>
                      <a:lnTo>
                        <a:pt x="8" y="16"/>
                      </a:lnTo>
                      <a:lnTo>
                        <a:pt x="11" y="14"/>
                      </a:lnTo>
                      <a:lnTo>
                        <a:pt x="14" y="14"/>
                      </a:lnTo>
                      <a:lnTo>
                        <a:pt x="16" y="11"/>
                      </a:lnTo>
                      <a:lnTo>
                        <a:pt x="18" y="8"/>
                      </a:lnTo>
                      <a:lnTo>
                        <a:pt x="16" y="4"/>
                      </a:lnTo>
                      <a:lnTo>
                        <a:pt x="16" y="3"/>
                      </a:lnTo>
                      <a:lnTo>
                        <a:pt x="13" y="0"/>
                      </a:lnTo>
                      <a:lnTo>
                        <a:pt x="10"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399"/>
                <p:cNvSpPr>
                  <a:spLocks/>
                </p:cNvSpPr>
                <p:nvPr/>
              </p:nvSpPr>
              <p:spPr bwMode="auto">
                <a:xfrm>
                  <a:off x="1610" y="2717"/>
                  <a:ext cx="17" cy="16"/>
                </a:xfrm>
                <a:custGeom>
                  <a:avLst/>
                  <a:gdLst/>
                  <a:ahLst/>
                  <a:cxnLst>
                    <a:cxn ang="0">
                      <a:pos x="6" y="0"/>
                    </a:cxn>
                    <a:cxn ang="0">
                      <a:pos x="3" y="1"/>
                    </a:cxn>
                    <a:cxn ang="0">
                      <a:pos x="1" y="5"/>
                    </a:cxn>
                    <a:cxn ang="0">
                      <a:pos x="0" y="8"/>
                    </a:cxn>
                    <a:cxn ang="0">
                      <a:pos x="0" y="9"/>
                    </a:cxn>
                    <a:cxn ang="0">
                      <a:pos x="1" y="13"/>
                    </a:cxn>
                    <a:cxn ang="0">
                      <a:pos x="4" y="16"/>
                    </a:cxn>
                    <a:cxn ang="0">
                      <a:pos x="8" y="16"/>
                    </a:cxn>
                    <a:cxn ang="0">
                      <a:pos x="11" y="16"/>
                    </a:cxn>
                    <a:cxn ang="0">
                      <a:pos x="14" y="14"/>
                    </a:cxn>
                    <a:cxn ang="0">
                      <a:pos x="16" y="11"/>
                    </a:cxn>
                    <a:cxn ang="0">
                      <a:pos x="17" y="8"/>
                    </a:cxn>
                    <a:cxn ang="0">
                      <a:pos x="16" y="5"/>
                    </a:cxn>
                    <a:cxn ang="0">
                      <a:pos x="14" y="3"/>
                    </a:cxn>
                    <a:cxn ang="0">
                      <a:pos x="12" y="0"/>
                    </a:cxn>
                    <a:cxn ang="0">
                      <a:pos x="9" y="0"/>
                    </a:cxn>
                    <a:cxn ang="0">
                      <a:pos x="6" y="0"/>
                    </a:cxn>
                  </a:cxnLst>
                  <a:rect l="0" t="0" r="r" b="b"/>
                  <a:pathLst>
                    <a:path w="17" h="16">
                      <a:moveTo>
                        <a:pt x="6" y="0"/>
                      </a:moveTo>
                      <a:lnTo>
                        <a:pt x="3" y="1"/>
                      </a:lnTo>
                      <a:lnTo>
                        <a:pt x="1" y="5"/>
                      </a:lnTo>
                      <a:lnTo>
                        <a:pt x="0" y="8"/>
                      </a:lnTo>
                      <a:lnTo>
                        <a:pt x="0" y="9"/>
                      </a:lnTo>
                      <a:lnTo>
                        <a:pt x="1" y="13"/>
                      </a:lnTo>
                      <a:lnTo>
                        <a:pt x="4" y="16"/>
                      </a:lnTo>
                      <a:lnTo>
                        <a:pt x="8" y="16"/>
                      </a:lnTo>
                      <a:lnTo>
                        <a:pt x="11" y="16"/>
                      </a:lnTo>
                      <a:lnTo>
                        <a:pt x="14" y="14"/>
                      </a:lnTo>
                      <a:lnTo>
                        <a:pt x="16" y="11"/>
                      </a:lnTo>
                      <a:lnTo>
                        <a:pt x="17" y="8"/>
                      </a:lnTo>
                      <a:lnTo>
                        <a:pt x="16" y="5"/>
                      </a:lnTo>
                      <a:lnTo>
                        <a:pt x="14" y="3"/>
                      </a:lnTo>
                      <a:lnTo>
                        <a:pt x="12" y="0"/>
                      </a:lnTo>
                      <a:lnTo>
                        <a:pt x="9"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00"/>
                <p:cNvSpPr>
                  <a:spLocks/>
                </p:cNvSpPr>
                <p:nvPr/>
              </p:nvSpPr>
              <p:spPr bwMode="auto">
                <a:xfrm>
                  <a:off x="54" y="2774"/>
                  <a:ext cx="18" cy="16"/>
                </a:xfrm>
                <a:custGeom>
                  <a:avLst/>
                  <a:gdLst/>
                  <a:ahLst/>
                  <a:cxnLst>
                    <a:cxn ang="0">
                      <a:pos x="7" y="0"/>
                    </a:cxn>
                    <a:cxn ang="0">
                      <a:pos x="4" y="2"/>
                    </a:cxn>
                    <a:cxn ang="0">
                      <a:pos x="2" y="5"/>
                    </a:cxn>
                    <a:cxn ang="0">
                      <a:pos x="0" y="8"/>
                    </a:cxn>
                    <a:cxn ang="0">
                      <a:pos x="0" y="10"/>
                    </a:cxn>
                    <a:cxn ang="0">
                      <a:pos x="2" y="13"/>
                    </a:cxn>
                    <a:cxn ang="0">
                      <a:pos x="5" y="16"/>
                    </a:cxn>
                    <a:cxn ang="0">
                      <a:pos x="8" y="16"/>
                    </a:cxn>
                    <a:cxn ang="0">
                      <a:pos x="12" y="16"/>
                    </a:cxn>
                    <a:cxn ang="0">
                      <a:pos x="15" y="15"/>
                    </a:cxn>
                    <a:cxn ang="0">
                      <a:pos x="16" y="12"/>
                    </a:cxn>
                    <a:cxn ang="0">
                      <a:pos x="18" y="8"/>
                    </a:cxn>
                    <a:cxn ang="0">
                      <a:pos x="16" y="5"/>
                    </a:cxn>
                    <a:cxn ang="0">
                      <a:pos x="15" y="4"/>
                    </a:cxn>
                    <a:cxn ang="0">
                      <a:pos x="13" y="0"/>
                    </a:cxn>
                    <a:cxn ang="0">
                      <a:pos x="10" y="0"/>
                    </a:cxn>
                    <a:cxn ang="0">
                      <a:pos x="7" y="0"/>
                    </a:cxn>
                  </a:cxnLst>
                  <a:rect l="0" t="0" r="r" b="b"/>
                  <a:pathLst>
                    <a:path w="18" h="16">
                      <a:moveTo>
                        <a:pt x="7" y="0"/>
                      </a:moveTo>
                      <a:lnTo>
                        <a:pt x="4" y="2"/>
                      </a:lnTo>
                      <a:lnTo>
                        <a:pt x="2" y="5"/>
                      </a:lnTo>
                      <a:lnTo>
                        <a:pt x="0" y="8"/>
                      </a:lnTo>
                      <a:lnTo>
                        <a:pt x="0" y="10"/>
                      </a:lnTo>
                      <a:lnTo>
                        <a:pt x="2" y="13"/>
                      </a:lnTo>
                      <a:lnTo>
                        <a:pt x="5" y="16"/>
                      </a:lnTo>
                      <a:lnTo>
                        <a:pt x="8" y="16"/>
                      </a:lnTo>
                      <a:lnTo>
                        <a:pt x="12" y="16"/>
                      </a:lnTo>
                      <a:lnTo>
                        <a:pt x="15" y="15"/>
                      </a:lnTo>
                      <a:lnTo>
                        <a:pt x="16" y="12"/>
                      </a:lnTo>
                      <a:lnTo>
                        <a:pt x="18" y="8"/>
                      </a:lnTo>
                      <a:lnTo>
                        <a:pt x="16" y="5"/>
                      </a:lnTo>
                      <a:lnTo>
                        <a:pt x="15" y="4"/>
                      </a:lnTo>
                      <a:lnTo>
                        <a:pt x="13" y="0"/>
                      </a:lnTo>
                      <a:lnTo>
                        <a:pt x="10" y="0"/>
                      </a:lnTo>
                      <a:lnTo>
                        <a:pt x="7"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401"/>
                <p:cNvSpPr>
                  <a:spLocks/>
                </p:cNvSpPr>
                <p:nvPr/>
              </p:nvSpPr>
              <p:spPr bwMode="auto">
                <a:xfrm>
                  <a:off x="1437" y="2774"/>
                  <a:ext cx="17" cy="16"/>
                </a:xfrm>
                <a:custGeom>
                  <a:avLst/>
                  <a:gdLst/>
                  <a:ahLst/>
                  <a:cxnLst>
                    <a:cxn ang="0">
                      <a:pos x="6" y="0"/>
                    </a:cxn>
                    <a:cxn ang="0">
                      <a:pos x="3" y="2"/>
                    </a:cxn>
                    <a:cxn ang="0">
                      <a:pos x="1" y="5"/>
                    </a:cxn>
                    <a:cxn ang="0">
                      <a:pos x="0" y="8"/>
                    </a:cxn>
                    <a:cxn ang="0">
                      <a:pos x="0" y="10"/>
                    </a:cxn>
                    <a:cxn ang="0">
                      <a:pos x="1" y="13"/>
                    </a:cxn>
                    <a:cxn ang="0">
                      <a:pos x="5" y="15"/>
                    </a:cxn>
                    <a:cxn ang="0">
                      <a:pos x="8" y="16"/>
                    </a:cxn>
                    <a:cxn ang="0">
                      <a:pos x="11" y="15"/>
                    </a:cxn>
                    <a:cxn ang="0">
                      <a:pos x="14" y="15"/>
                    </a:cxn>
                    <a:cxn ang="0">
                      <a:pos x="16" y="12"/>
                    </a:cxn>
                    <a:cxn ang="0">
                      <a:pos x="17" y="8"/>
                    </a:cxn>
                    <a:cxn ang="0">
                      <a:pos x="16" y="5"/>
                    </a:cxn>
                    <a:cxn ang="0">
                      <a:pos x="16" y="4"/>
                    </a:cxn>
                    <a:cxn ang="0">
                      <a:pos x="13" y="0"/>
                    </a:cxn>
                    <a:cxn ang="0">
                      <a:pos x="9" y="0"/>
                    </a:cxn>
                    <a:cxn ang="0">
                      <a:pos x="6" y="0"/>
                    </a:cxn>
                  </a:cxnLst>
                  <a:rect l="0" t="0" r="r" b="b"/>
                  <a:pathLst>
                    <a:path w="17" h="16">
                      <a:moveTo>
                        <a:pt x="6" y="0"/>
                      </a:moveTo>
                      <a:lnTo>
                        <a:pt x="3" y="2"/>
                      </a:lnTo>
                      <a:lnTo>
                        <a:pt x="1" y="5"/>
                      </a:lnTo>
                      <a:lnTo>
                        <a:pt x="0" y="8"/>
                      </a:lnTo>
                      <a:lnTo>
                        <a:pt x="0" y="10"/>
                      </a:lnTo>
                      <a:lnTo>
                        <a:pt x="1" y="13"/>
                      </a:lnTo>
                      <a:lnTo>
                        <a:pt x="5" y="15"/>
                      </a:lnTo>
                      <a:lnTo>
                        <a:pt x="8" y="16"/>
                      </a:lnTo>
                      <a:lnTo>
                        <a:pt x="11" y="15"/>
                      </a:lnTo>
                      <a:lnTo>
                        <a:pt x="14" y="15"/>
                      </a:lnTo>
                      <a:lnTo>
                        <a:pt x="16" y="12"/>
                      </a:lnTo>
                      <a:lnTo>
                        <a:pt x="17" y="8"/>
                      </a:lnTo>
                      <a:lnTo>
                        <a:pt x="16" y="5"/>
                      </a:lnTo>
                      <a:lnTo>
                        <a:pt x="16" y="4"/>
                      </a:lnTo>
                      <a:lnTo>
                        <a:pt x="13" y="0"/>
                      </a:lnTo>
                      <a:lnTo>
                        <a:pt x="9"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402"/>
                <p:cNvSpPr>
                  <a:spLocks/>
                </p:cNvSpPr>
                <p:nvPr/>
              </p:nvSpPr>
              <p:spPr bwMode="auto">
                <a:xfrm>
                  <a:off x="1494" y="2832"/>
                  <a:ext cx="18" cy="16"/>
                </a:xfrm>
                <a:custGeom>
                  <a:avLst/>
                  <a:gdLst/>
                  <a:ahLst/>
                  <a:cxnLst>
                    <a:cxn ang="0">
                      <a:pos x="7" y="0"/>
                    </a:cxn>
                    <a:cxn ang="0">
                      <a:pos x="4" y="2"/>
                    </a:cxn>
                    <a:cxn ang="0">
                      <a:pos x="2" y="5"/>
                    </a:cxn>
                    <a:cxn ang="0">
                      <a:pos x="0" y="8"/>
                    </a:cxn>
                    <a:cxn ang="0">
                      <a:pos x="0" y="10"/>
                    </a:cxn>
                    <a:cxn ang="0">
                      <a:pos x="2" y="13"/>
                    </a:cxn>
                    <a:cxn ang="0">
                      <a:pos x="5" y="14"/>
                    </a:cxn>
                    <a:cxn ang="0">
                      <a:pos x="8" y="16"/>
                    </a:cxn>
                    <a:cxn ang="0">
                      <a:pos x="12" y="14"/>
                    </a:cxn>
                    <a:cxn ang="0">
                      <a:pos x="15" y="13"/>
                    </a:cxn>
                    <a:cxn ang="0">
                      <a:pos x="16" y="11"/>
                    </a:cxn>
                    <a:cxn ang="0">
                      <a:pos x="18" y="8"/>
                    </a:cxn>
                    <a:cxn ang="0">
                      <a:pos x="16" y="5"/>
                    </a:cxn>
                    <a:cxn ang="0">
                      <a:pos x="16" y="3"/>
                    </a:cxn>
                    <a:cxn ang="0">
                      <a:pos x="13" y="0"/>
                    </a:cxn>
                    <a:cxn ang="0">
                      <a:pos x="10" y="0"/>
                    </a:cxn>
                    <a:cxn ang="0">
                      <a:pos x="7" y="0"/>
                    </a:cxn>
                  </a:cxnLst>
                  <a:rect l="0" t="0" r="r" b="b"/>
                  <a:pathLst>
                    <a:path w="18" h="16">
                      <a:moveTo>
                        <a:pt x="7" y="0"/>
                      </a:moveTo>
                      <a:lnTo>
                        <a:pt x="4" y="2"/>
                      </a:lnTo>
                      <a:lnTo>
                        <a:pt x="2" y="5"/>
                      </a:lnTo>
                      <a:lnTo>
                        <a:pt x="0" y="8"/>
                      </a:lnTo>
                      <a:lnTo>
                        <a:pt x="0" y="10"/>
                      </a:lnTo>
                      <a:lnTo>
                        <a:pt x="2" y="13"/>
                      </a:lnTo>
                      <a:lnTo>
                        <a:pt x="5" y="14"/>
                      </a:lnTo>
                      <a:lnTo>
                        <a:pt x="8" y="16"/>
                      </a:lnTo>
                      <a:lnTo>
                        <a:pt x="12" y="14"/>
                      </a:lnTo>
                      <a:lnTo>
                        <a:pt x="15" y="13"/>
                      </a:lnTo>
                      <a:lnTo>
                        <a:pt x="16" y="11"/>
                      </a:lnTo>
                      <a:lnTo>
                        <a:pt x="18" y="8"/>
                      </a:lnTo>
                      <a:lnTo>
                        <a:pt x="16" y="5"/>
                      </a:lnTo>
                      <a:lnTo>
                        <a:pt x="16" y="3"/>
                      </a:lnTo>
                      <a:lnTo>
                        <a:pt x="13" y="0"/>
                      </a:lnTo>
                      <a:lnTo>
                        <a:pt x="10" y="0"/>
                      </a:lnTo>
                      <a:lnTo>
                        <a:pt x="7"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403"/>
                <p:cNvSpPr>
                  <a:spLocks/>
                </p:cNvSpPr>
                <p:nvPr/>
              </p:nvSpPr>
              <p:spPr bwMode="auto">
                <a:xfrm>
                  <a:off x="1437" y="2717"/>
                  <a:ext cx="17" cy="16"/>
                </a:xfrm>
                <a:custGeom>
                  <a:avLst/>
                  <a:gdLst/>
                  <a:ahLst/>
                  <a:cxnLst>
                    <a:cxn ang="0">
                      <a:pos x="6" y="0"/>
                    </a:cxn>
                    <a:cxn ang="0">
                      <a:pos x="3" y="1"/>
                    </a:cxn>
                    <a:cxn ang="0">
                      <a:pos x="1" y="5"/>
                    </a:cxn>
                    <a:cxn ang="0">
                      <a:pos x="0" y="8"/>
                    </a:cxn>
                    <a:cxn ang="0">
                      <a:pos x="0" y="9"/>
                    </a:cxn>
                    <a:cxn ang="0">
                      <a:pos x="1" y="13"/>
                    </a:cxn>
                    <a:cxn ang="0">
                      <a:pos x="5" y="14"/>
                    </a:cxn>
                    <a:cxn ang="0">
                      <a:pos x="8" y="16"/>
                    </a:cxn>
                    <a:cxn ang="0">
                      <a:pos x="11" y="14"/>
                    </a:cxn>
                    <a:cxn ang="0">
                      <a:pos x="14" y="13"/>
                    </a:cxn>
                    <a:cxn ang="0">
                      <a:pos x="16" y="11"/>
                    </a:cxn>
                    <a:cxn ang="0">
                      <a:pos x="17" y="8"/>
                    </a:cxn>
                    <a:cxn ang="0">
                      <a:pos x="16" y="5"/>
                    </a:cxn>
                    <a:cxn ang="0">
                      <a:pos x="16" y="1"/>
                    </a:cxn>
                    <a:cxn ang="0">
                      <a:pos x="13" y="0"/>
                    </a:cxn>
                    <a:cxn ang="0">
                      <a:pos x="9" y="0"/>
                    </a:cxn>
                    <a:cxn ang="0">
                      <a:pos x="6" y="0"/>
                    </a:cxn>
                  </a:cxnLst>
                  <a:rect l="0" t="0" r="r" b="b"/>
                  <a:pathLst>
                    <a:path w="17" h="16">
                      <a:moveTo>
                        <a:pt x="6" y="0"/>
                      </a:moveTo>
                      <a:lnTo>
                        <a:pt x="3" y="1"/>
                      </a:lnTo>
                      <a:lnTo>
                        <a:pt x="1" y="5"/>
                      </a:lnTo>
                      <a:lnTo>
                        <a:pt x="0" y="8"/>
                      </a:lnTo>
                      <a:lnTo>
                        <a:pt x="0" y="9"/>
                      </a:lnTo>
                      <a:lnTo>
                        <a:pt x="1" y="13"/>
                      </a:lnTo>
                      <a:lnTo>
                        <a:pt x="5" y="14"/>
                      </a:lnTo>
                      <a:lnTo>
                        <a:pt x="8" y="16"/>
                      </a:lnTo>
                      <a:lnTo>
                        <a:pt x="11" y="14"/>
                      </a:lnTo>
                      <a:lnTo>
                        <a:pt x="14" y="13"/>
                      </a:lnTo>
                      <a:lnTo>
                        <a:pt x="16" y="11"/>
                      </a:lnTo>
                      <a:lnTo>
                        <a:pt x="17" y="8"/>
                      </a:lnTo>
                      <a:lnTo>
                        <a:pt x="16" y="5"/>
                      </a:lnTo>
                      <a:lnTo>
                        <a:pt x="16" y="1"/>
                      </a:lnTo>
                      <a:lnTo>
                        <a:pt x="13" y="0"/>
                      </a:lnTo>
                      <a:lnTo>
                        <a:pt x="9"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404"/>
                <p:cNvSpPr>
                  <a:spLocks/>
                </p:cNvSpPr>
                <p:nvPr/>
              </p:nvSpPr>
              <p:spPr bwMode="auto">
                <a:xfrm>
                  <a:off x="976" y="2947"/>
                  <a:ext cx="18" cy="16"/>
                </a:xfrm>
                <a:custGeom>
                  <a:avLst/>
                  <a:gdLst/>
                  <a:ahLst/>
                  <a:cxnLst>
                    <a:cxn ang="0">
                      <a:pos x="6" y="0"/>
                    </a:cxn>
                    <a:cxn ang="0">
                      <a:pos x="3" y="2"/>
                    </a:cxn>
                    <a:cxn ang="0">
                      <a:pos x="2" y="5"/>
                    </a:cxn>
                    <a:cxn ang="0">
                      <a:pos x="0" y="8"/>
                    </a:cxn>
                    <a:cxn ang="0">
                      <a:pos x="0" y="10"/>
                    </a:cxn>
                    <a:cxn ang="0">
                      <a:pos x="2" y="13"/>
                    </a:cxn>
                    <a:cxn ang="0">
                      <a:pos x="5" y="15"/>
                    </a:cxn>
                    <a:cxn ang="0">
                      <a:pos x="8" y="16"/>
                    </a:cxn>
                    <a:cxn ang="0">
                      <a:pos x="11" y="15"/>
                    </a:cxn>
                    <a:cxn ang="0">
                      <a:pos x="14" y="13"/>
                    </a:cxn>
                    <a:cxn ang="0">
                      <a:pos x="16" y="11"/>
                    </a:cxn>
                    <a:cxn ang="0">
                      <a:pos x="18" y="8"/>
                    </a:cxn>
                    <a:cxn ang="0">
                      <a:pos x="16" y="5"/>
                    </a:cxn>
                    <a:cxn ang="0">
                      <a:pos x="14" y="3"/>
                    </a:cxn>
                    <a:cxn ang="0">
                      <a:pos x="13" y="0"/>
                    </a:cxn>
                    <a:cxn ang="0">
                      <a:pos x="10" y="0"/>
                    </a:cxn>
                    <a:cxn ang="0">
                      <a:pos x="6" y="0"/>
                    </a:cxn>
                  </a:cxnLst>
                  <a:rect l="0" t="0" r="r" b="b"/>
                  <a:pathLst>
                    <a:path w="18" h="16">
                      <a:moveTo>
                        <a:pt x="6" y="0"/>
                      </a:moveTo>
                      <a:lnTo>
                        <a:pt x="3" y="2"/>
                      </a:lnTo>
                      <a:lnTo>
                        <a:pt x="2" y="5"/>
                      </a:lnTo>
                      <a:lnTo>
                        <a:pt x="0" y="8"/>
                      </a:lnTo>
                      <a:lnTo>
                        <a:pt x="0" y="10"/>
                      </a:lnTo>
                      <a:lnTo>
                        <a:pt x="2" y="13"/>
                      </a:lnTo>
                      <a:lnTo>
                        <a:pt x="5" y="15"/>
                      </a:lnTo>
                      <a:lnTo>
                        <a:pt x="8" y="16"/>
                      </a:lnTo>
                      <a:lnTo>
                        <a:pt x="11" y="15"/>
                      </a:lnTo>
                      <a:lnTo>
                        <a:pt x="14" y="13"/>
                      </a:lnTo>
                      <a:lnTo>
                        <a:pt x="16" y="11"/>
                      </a:lnTo>
                      <a:lnTo>
                        <a:pt x="18" y="8"/>
                      </a:lnTo>
                      <a:lnTo>
                        <a:pt x="16" y="5"/>
                      </a:lnTo>
                      <a:lnTo>
                        <a:pt x="14" y="3"/>
                      </a:lnTo>
                      <a:lnTo>
                        <a:pt x="13" y="0"/>
                      </a:lnTo>
                      <a:lnTo>
                        <a:pt x="10"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405"/>
                <p:cNvSpPr>
                  <a:spLocks/>
                </p:cNvSpPr>
                <p:nvPr/>
              </p:nvSpPr>
              <p:spPr bwMode="auto">
                <a:xfrm>
                  <a:off x="861" y="2947"/>
                  <a:ext cx="17" cy="16"/>
                </a:xfrm>
                <a:custGeom>
                  <a:avLst/>
                  <a:gdLst/>
                  <a:ahLst/>
                  <a:cxnLst>
                    <a:cxn ang="0">
                      <a:pos x="6" y="0"/>
                    </a:cxn>
                    <a:cxn ang="0">
                      <a:pos x="3" y="2"/>
                    </a:cxn>
                    <a:cxn ang="0">
                      <a:pos x="1" y="5"/>
                    </a:cxn>
                    <a:cxn ang="0">
                      <a:pos x="0" y="8"/>
                    </a:cxn>
                    <a:cxn ang="0">
                      <a:pos x="0" y="10"/>
                    </a:cxn>
                    <a:cxn ang="0">
                      <a:pos x="1" y="13"/>
                    </a:cxn>
                    <a:cxn ang="0">
                      <a:pos x="5" y="15"/>
                    </a:cxn>
                    <a:cxn ang="0">
                      <a:pos x="8" y="16"/>
                    </a:cxn>
                    <a:cxn ang="0">
                      <a:pos x="11" y="15"/>
                    </a:cxn>
                    <a:cxn ang="0">
                      <a:pos x="14" y="15"/>
                    </a:cxn>
                    <a:cxn ang="0">
                      <a:pos x="16" y="11"/>
                    </a:cxn>
                    <a:cxn ang="0">
                      <a:pos x="17" y="8"/>
                    </a:cxn>
                    <a:cxn ang="0">
                      <a:pos x="16" y="5"/>
                    </a:cxn>
                    <a:cxn ang="0">
                      <a:pos x="14" y="3"/>
                    </a:cxn>
                    <a:cxn ang="0">
                      <a:pos x="13" y="0"/>
                    </a:cxn>
                    <a:cxn ang="0">
                      <a:pos x="9" y="0"/>
                    </a:cxn>
                    <a:cxn ang="0">
                      <a:pos x="6" y="0"/>
                    </a:cxn>
                  </a:cxnLst>
                  <a:rect l="0" t="0" r="r" b="b"/>
                  <a:pathLst>
                    <a:path w="17" h="16">
                      <a:moveTo>
                        <a:pt x="6" y="0"/>
                      </a:moveTo>
                      <a:lnTo>
                        <a:pt x="3" y="2"/>
                      </a:lnTo>
                      <a:lnTo>
                        <a:pt x="1" y="5"/>
                      </a:lnTo>
                      <a:lnTo>
                        <a:pt x="0" y="8"/>
                      </a:lnTo>
                      <a:lnTo>
                        <a:pt x="0" y="10"/>
                      </a:lnTo>
                      <a:lnTo>
                        <a:pt x="1" y="13"/>
                      </a:lnTo>
                      <a:lnTo>
                        <a:pt x="5" y="15"/>
                      </a:lnTo>
                      <a:lnTo>
                        <a:pt x="8" y="16"/>
                      </a:lnTo>
                      <a:lnTo>
                        <a:pt x="11" y="15"/>
                      </a:lnTo>
                      <a:lnTo>
                        <a:pt x="14" y="15"/>
                      </a:lnTo>
                      <a:lnTo>
                        <a:pt x="16" y="11"/>
                      </a:lnTo>
                      <a:lnTo>
                        <a:pt x="17" y="8"/>
                      </a:lnTo>
                      <a:lnTo>
                        <a:pt x="16" y="5"/>
                      </a:lnTo>
                      <a:lnTo>
                        <a:pt x="14" y="3"/>
                      </a:lnTo>
                      <a:lnTo>
                        <a:pt x="13" y="0"/>
                      </a:lnTo>
                      <a:lnTo>
                        <a:pt x="9"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406"/>
                <p:cNvSpPr>
                  <a:spLocks/>
                </p:cNvSpPr>
                <p:nvPr/>
              </p:nvSpPr>
              <p:spPr bwMode="auto">
                <a:xfrm>
                  <a:off x="918" y="3005"/>
                  <a:ext cx="18" cy="16"/>
                </a:xfrm>
                <a:custGeom>
                  <a:avLst/>
                  <a:gdLst/>
                  <a:ahLst/>
                  <a:cxnLst>
                    <a:cxn ang="0">
                      <a:pos x="7" y="0"/>
                    </a:cxn>
                    <a:cxn ang="0">
                      <a:pos x="4" y="1"/>
                    </a:cxn>
                    <a:cxn ang="0">
                      <a:pos x="2" y="5"/>
                    </a:cxn>
                    <a:cxn ang="0">
                      <a:pos x="0" y="8"/>
                    </a:cxn>
                    <a:cxn ang="0">
                      <a:pos x="0" y="9"/>
                    </a:cxn>
                    <a:cxn ang="0">
                      <a:pos x="2" y="13"/>
                    </a:cxn>
                    <a:cxn ang="0">
                      <a:pos x="5" y="14"/>
                    </a:cxn>
                    <a:cxn ang="0">
                      <a:pos x="8" y="16"/>
                    </a:cxn>
                    <a:cxn ang="0">
                      <a:pos x="12" y="14"/>
                    </a:cxn>
                    <a:cxn ang="0">
                      <a:pos x="15" y="13"/>
                    </a:cxn>
                    <a:cxn ang="0">
                      <a:pos x="16" y="11"/>
                    </a:cxn>
                    <a:cxn ang="0">
                      <a:pos x="18" y="8"/>
                    </a:cxn>
                    <a:cxn ang="0">
                      <a:pos x="16" y="5"/>
                    </a:cxn>
                    <a:cxn ang="0">
                      <a:pos x="15" y="1"/>
                    </a:cxn>
                    <a:cxn ang="0">
                      <a:pos x="13" y="0"/>
                    </a:cxn>
                    <a:cxn ang="0">
                      <a:pos x="10" y="0"/>
                    </a:cxn>
                    <a:cxn ang="0">
                      <a:pos x="7" y="0"/>
                    </a:cxn>
                  </a:cxnLst>
                  <a:rect l="0" t="0" r="r" b="b"/>
                  <a:pathLst>
                    <a:path w="18" h="16">
                      <a:moveTo>
                        <a:pt x="7" y="0"/>
                      </a:moveTo>
                      <a:lnTo>
                        <a:pt x="4" y="1"/>
                      </a:lnTo>
                      <a:lnTo>
                        <a:pt x="2" y="5"/>
                      </a:lnTo>
                      <a:lnTo>
                        <a:pt x="0" y="8"/>
                      </a:lnTo>
                      <a:lnTo>
                        <a:pt x="0" y="9"/>
                      </a:lnTo>
                      <a:lnTo>
                        <a:pt x="2" y="13"/>
                      </a:lnTo>
                      <a:lnTo>
                        <a:pt x="5" y="14"/>
                      </a:lnTo>
                      <a:lnTo>
                        <a:pt x="8" y="16"/>
                      </a:lnTo>
                      <a:lnTo>
                        <a:pt x="12" y="14"/>
                      </a:lnTo>
                      <a:lnTo>
                        <a:pt x="15" y="13"/>
                      </a:lnTo>
                      <a:lnTo>
                        <a:pt x="16" y="11"/>
                      </a:lnTo>
                      <a:lnTo>
                        <a:pt x="18" y="8"/>
                      </a:lnTo>
                      <a:lnTo>
                        <a:pt x="16" y="5"/>
                      </a:lnTo>
                      <a:lnTo>
                        <a:pt x="15" y="1"/>
                      </a:lnTo>
                      <a:lnTo>
                        <a:pt x="13" y="0"/>
                      </a:lnTo>
                      <a:lnTo>
                        <a:pt x="10" y="0"/>
                      </a:lnTo>
                      <a:lnTo>
                        <a:pt x="7"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407"/>
                <p:cNvSpPr>
                  <a:spLocks/>
                </p:cNvSpPr>
                <p:nvPr/>
              </p:nvSpPr>
              <p:spPr bwMode="auto">
                <a:xfrm>
                  <a:off x="1379" y="2774"/>
                  <a:ext cx="18" cy="16"/>
                </a:xfrm>
                <a:custGeom>
                  <a:avLst/>
                  <a:gdLst/>
                  <a:ahLst/>
                  <a:cxnLst>
                    <a:cxn ang="0">
                      <a:pos x="7" y="0"/>
                    </a:cxn>
                    <a:cxn ang="0">
                      <a:pos x="3" y="2"/>
                    </a:cxn>
                    <a:cxn ang="0">
                      <a:pos x="2" y="5"/>
                    </a:cxn>
                    <a:cxn ang="0">
                      <a:pos x="0" y="8"/>
                    </a:cxn>
                    <a:cxn ang="0">
                      <a:pos x="0" y="10"/>
                    </a:cxn>
                    <a:cxn ang="0">
                      <a:pos x="2" y="13"/>
                    </a:cxn>
                    <a:cxn ang="0">
                      <a:pos x="5" y="15"/>
                    </a:cxn>
                    <a:cxn ang="0">
                      <a:pos x="8" y="16"/>
                    </a:cxn>
                    <a:cxn ang="0">
                      <a:pos x="11" y="15"/>
                    </a:cxn>
                    <a:cxn ang="0">
                      <a:pos x="15" y="13"/>
                    </a:cxn>
                    <a:cxn ang="0">
                      <a:pos x="16" y="12"/>
                    </a:cxn>
                    <a:cxn ang="0">
                      <a:pos x="18" y="8"/>
                    </a:cxn>
                    <a:cxn ang="0">
                      <a:pos x="16" y="5"/>
                    </a:cxn>
                    <a:cxn ang="0">
                      <a:pos x="15" y="4"/>
                    </a:cxn>
                    <a:cxn ang="0">
                      <a:pos x="13" y="0"/>
                    </a:cxn>
                    <a:cxn ang="0">
                      <a:pos x="10" y="0"/>
                    </a:cxn>
                    <a:cxn ang="0">
                      <a:pos x="7" y="0"/>
                    </a:cxn>
                  </a:cxnLst>
                  <a:rect l="0" t="0" r="r" b="b"/>
                  <a:pathLst>
                    <a:path w="18" h="16">
                      <a:moveTo>
                        <a:pt x="7" y="0"/>
                      </a:moveTo>
                      <a:lnTo>
                        <a:pt x="3" y="2"/>
                      </a:lnTo>
                      <a:lnTo>
                        <a:pt x="2" y="5"/>
                      </a:lnTo>
                      <a:lnTo>
                        <a:pt x="0" y="8"/>
                      </a:lnTo>
                      <a:lnTo>
                        <a:pt x="0" y="10"/>
                      </a:lnTo>
                      <a:lnTo>
                        <a:pt x="2" y="13"/>
                      </a:lnTo>
                      <a:lnTo>
                        <a:pt x="5" y="15"/>
                      </a:lnTo>
                      <a:lnTo>
                        <a:pt x="8" y="16"/>
                      </a:lnTo>
                      <a:lnTo>
                        <a:pt x="11" y="15"/>
                      </a:lnTo>
                      <a:lnTo>
                        <a:pt x="15" y="13"/>
                      </a:lnTo>
                      <a:lnTo>
                        <a:pt x="16" y="12"/>
                      </a:lnTo>
                      <a:lnTo>
                        <a:pt x="18" y="8"/>
                      </a:lnTo>
                      <a:lnTo>
                        <a:pt x="16" y="5"/>
                      </a:lnTo>
                      <a:lnTo>
                        <a:pt x="15" y="4"/>
                      </a:lnTo>
                      <a:lnTo>
                        <a:pt x="13" y="0"/>
                      </a:lnTo>
                      <a:lnTo>
                        <a:pt x="10" y="0"/>
                      </a:lnTo>
                      <a:lnTo>
                        <a:pt x="7"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408"/>
                <p:cNvSpPr>
                  <a:spLocks/>
                </p:cNvSpPr>
                <p:nvPr/>
              </p:nvSpPr>
              <p:spPr bwMode="auto">
                <a:xfrm>
                  <a:off x="816" y="2947"/>
                  <a:ext cx="18" cy="16"/>
                </a:xfrm>
                <a:custGeom>
                  <a:avLst/>
                  <a:gdLst/>
                  <a:ahLst/>
                  <a:cxnLst>
                    <a:cxn ang="0">
                      <a:pos x="6" y="2"/>
                    </a:cxn>
                    <a:cxn ang="0">
                      <a:pos x="3" y="2"/>
                    </a:cxn>
                    <a:cxn ang="0">
                      <a:pos x="2" y="5"/>
                    </a:cxn>
                    <a:cxn ang="0">
                      <a:pos x="0" y="8"/>
                    </a:cxn>
                    <a:cxn ang="0">
                      <a:pos x="0" y="11"/>
                    </a:cxn>
                    <a:cxn ang="0">
                      <a:pos x="2" y="13"/>
                    </a:cxn>
                    <a:cxn ang="0">
                      <a:pos x="5" y="16"/>
                    </a:cxn>
                    <a:cxn ang="0">
                      <a:pos x="6" y="16"/>
                    </a:cxn>
                    <a:cxn ang="0">
                      <a:pos x="11" y="16"/>
                    </a:cxn>
                    <a:cxn ang="0">
                      <a:pos x="14" y="15"/>
                    </a:cxn>
                    <a:cxn ang="0">
                      <a:pos x="16" y="11"/>
                    </a:cxn>
                    <a:cxn ang="0">
                      <a:pos x="18" y="8"/>
                    </a:cxn>
                    <a:cxn ang="0">
                      <a:pos x="16" y="7"/>
                    </a:cxn>
                    <a:cxn ang="0">
                      <a:pos x="14" y="3"/>
                    </a:cxn>
                    <a:cxn ang="0">
                      <a:pos x="13" y="2"/>
                    </a:cxn>
                    <a:cxn ang="0">
                      <a:pos x="10" y="0"/>
                    </a:cxn>
                    <a:cxn ang="0">
                      <a:pos x="6" y="2"/>
                    </a:cxn>
                  </a:cxnLst>
                  <a:rect l="0" t="0" r="r" b="b"/>
                  <a:pathLst>
                    <a:path w="18" h="16">
                      <a:moveTo>
                        <a:pt x="6" y="2"/>
                      </a:moveTo>
                      <a:lnTo>
                        <a:pt x="3" y="2"/>
                      </a:lnTo>
                      <a:lnTo>
                        <a:pt x="2" y="5"/>
                      </a:lnTo>
                      <a:lnTo>
                        <a:pt x="0" y="8"/>
                      </a:lnTo>
                      <a:lnTo>
                        <a:pt x="0" y="11"/>
                      </a:lnTo>
                      <a:lnTo>
                        <a:pt x="2" y="13"/>
                      </a:lnTo>
                      <a:lnTo>
                        <a:pt x="5" y="16"/>
                      </a:lnTo>
                      <a:lnTo>
                        <a:pt x="6" y="16"/>
                      </a:lnTo>
                      <a:lnTo>
                        <a:pt x="11" y="16"/>
                      </a:lnTo>
                      <a:lnTo>
                        <a:pt x="14" y="15"/>
                      </a:lnTo>
                      <a:lnTo>
                        <a:pt x="16" y="11"/>
                      </a:lnTo>
                      <a:lnTo>
                        <a:pt x="18" y="8"/>
                      </a:lnTo>
                      <a:lnTo>
                        <a:pt x="16" y="7"/>
                      </a:lnTo>
                      <a:lnTo>
                        <a:pt x="14" y="3"/>
                      </a:lnTo>
                      <a:lnTo>
                        <a:pt x="13" y="2"/>
                      </a:lnTo>
                      <a:lnTo>
                        <a:pt x="10" y="0"/>
                      </a:lnTo>
                      <a:lnTo>
                        <a:pt x="6" y="2"/>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409"/>
                <p:cNvSpPr>
                  <a:spLocks/>
                </p:cNvSpPr>
                <p:nvPr/>
              </p:nvSpPr>
              <p:spPr bwMode="auto">
                <a:xfrm>
                  <a:off x="861" y="2890"/>
                  <a:ext cx="17" cy="16"/>
                </a:xfrm>
                <a:custGeom>
                  <a:avLst/>
                  <a:gdLst/>
                  <a:ahLst/>
                  <a:cxnLst>
                    <a:cxn ang="0">
                      <a:pos x="6" y="0"/>
                    </a:cxn>
                    <a:cxn ang="0">
                      <a:pos x="3" y="1"/>
                    </a:cxn>
                    <a:cxn ang="0">
                      <a:pos x="1" y="4"/>
                    </a:cxn>
                    <a:cxn ang="0">
                      <a:pos x="0" y="8"/>
                    </a:cxn>
                    <a:cxn ang="0">
                      <a:pos x="0" y="9"/>
                    </a:cxn>
                    <a:cxn ang="0">
                      <a:pos x="1" y="12"/>
                    </a:cxn>
                    <a:cxn ang="0">
                      <a:pos x="5" y="14"/>
                    </a:cxn>
                    <a:cxn ang="0">
                      <a:pos x="8" y="16"/>
                    </a:cxn>
                    <a:cxn ang="0">
                      <a:pos x="11" y="14"/>
                    </a:cxn>
                    <a:cxn ang="0">
                      <a:pos x="14" y="14"/>
                    </a:cxn>
                    <a:cxn ang="0">
                      <a:pos x="16" y="11"/>
                    </a:cxn>
                    <a:cxn ang="0">
                      <a:pos x="17" y="8"/>
                    </a:cxn>
                    <a:cxn ang="0">
                      <a:pos x="16" y="4"/>
                    </a:cxn>
                    <a:cxn ang="0">
                      <a:pos x="16" y="3"/>
                    </a:cxn>
                    <a:cxn ang="0">
                      <a:pos x="13" y="0"/>
                    </a:cxn>
                    <a:cxn ang="0">
                      <a:pos x="9" y="0"/>
                    </a:cxn>
                    <a:cxn ang="0">
                      <a:pos x="6" y="0"/>
                    </a:cxn>
                  </a:cxnLst>
                  <a:rect l="0" t="0" r="r" b="b"/>
                  <a:pathLst>
                    <a:path w="17" h="16">
                      <a:moveTo>
                        <a:pt x="6" y="0"/>
                      </a:moveTo>
                      <a:lnTo>
                        <a:pt x="3" y="1"/>
                      </a:lnTo>
                      <a:lnTo>
                        <a:pt x="1" y="4"/>
                      </a:lnTo>
                      <a:lnTo>
                        <a:pt x="0" y="8"/>
                      </a:lnTo>
                      <a:lnTo>
                        <a:pt x="0" y="9"/>
                      </a:lnTo>
                      <a:lnTo>
                        <a:pt x="1" y="12"/>
                      </a:lnTo>
                      <a:lnTo>
                        <a:pt x="5" y="14"/>
                      </a:lnTo>
                      <a:lnTo>
                        <a:pt x="8" y="16"/>
                      </a:lnTo>
                      <a:lnTo>
                        <a:pt x="11" y="14"/>
                      </a:lnTo>
                      <a:lnTo>
                        <a:pt x="14" y="14"/>
                      </a:lnTo>
                      <a:lnTo>
                        <a:pt x="16" y="11"/>
                      </a:lnTo>
                      <a:lnTo>
                        <a:pt x="17" y="8"/>
                      </a:lnTo>
                      <a:lnTo>
                        <a:pt x="16" y="4"/>
                      </a:lnTo>
                      <a:lnTo>
                        <a:pt x="16" y="3"/>
                      </a:lnTo>
                      <a:lnTo>
                        <a:pt x="13" y="0"/>
                      </a:lnTo>
                      <a:lnTo>
                        <a:pt x="9"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410"/>
                <p:cNvSpPr>
                  <a:spLocks/>
                </p:cNvSpPr>
                <p:nvPr/>
              </p:nvSpPr>
              <p:spPr bwMode="auto">
                <a:xfrm>
                  <a:off x="877" y="2976"/>
                  <a:ext cx="17" cy="14"/>
                </a:xfrm>
                <a:custGeom>
                  <a:avLst/>
                  <a:gdLst/>
                  <a:ahLst/>
                  <a:cxnLst>
                    <a:cxn ang="0">
                      <a:pos x="6" y="0"/>
                    </a:cxn>
                    <a:cxn ang="0">
                      <a:pos x="3" y="2"/>
                    </a:cxn>
                    <a:cxn ang="0">
                      <a:pos x="0" y="3"/>
                    </a:cxn>
                    <a:cxn ang="0">
                      <a:pos x="0" y="6"/>
                    </a:cxn>
                    <a:cxn ang="0">
                      <a:pos x="0" y="10"/>
                    </a:cxn>
                    <a:cxn ang="0">
                      <a:pos x="1" y="13"/>
                    </a:cxn>
                    <a:cxn ang="0">
                      <a:pos x="5" y="14"/>
                    </a:cxn>
                    <a:cxn ang="0">
                      <a:pos x="6" y="14"/>
                    </a:cxn>
                    <a:cxn ang="0">
                      <a:pos x="11" y="14"/>
                    </a:cxn>
                    <a:cxn ang="0">
                      <a:pos x="14" y="13"/>
                    </a:cxn>
                    <a:cxn ang="0">
                      <a:pos x="16" y="11"/>
                    </a:cxn>
                    <a:cxn ang="0">
                      <a:pos x="17" y="8"/>
                    </a:cxn>
                    <a:cxn ang="0">
                      <a:pos x="16" y="5"/>
                    </a:cxn>
                    <a:cxn ang="0">
                      <a:pos x="14" y="2"/>
                    </a:cxn>
                    <a:cxn ang="0">
                      <a:pos x="11" y="0"/>
                    </a:cxn>
                    <a:cxn ang="0">
                      <a:pos x="9" y="0"/>
                    </a:cxn>
                    <a:cxn ang="0">
                      <a:pos x="6" y="0"/>
                    </a:cxn>
                  </a:cxnLst>
                  <a:rect l="0" t="0" r="r" b="b"/>
                  <a:pathLst>
                    <a:path w="17" h="14">
                      <a:moveTo>
                        <a:pt x="6" y="0"/>
                      </a:moveTo>
                      <a:lnTo>
                        <a:pt x="3" y="2"/>
                      </a:lnTo>
                      <a:lnTo>
                        <a:pt x="0" y="3"/>
                      </a:lnTo>
                      <a:lnTo>
                        <a:pt x="0" y="6"/>
                      </a:lnTo>
                      <a:lnTo>
                        <a:pt x="0" y="10"/>
                      </a:lnTo>
                      <a:lnTo>
                        <a:pt x="1" y="13"/>
                      </a:lnTo>
                      <a:lnTo>
                        <a:pt x="5" y="14"/>
                      </a:lnTo>
                      <a:lnTo>
                        <a:pt x="6" y="14"/>
                      </a:lnTo>
                      <a:lnTo>
                        <a:pt x="11" y="14"/>
                      </a:lnTo>
                      <a:lnTo>
                        <a:pt x="14" y="13"/>
                      </a:lnTo>
                      <a:lnTo>
                        <a:pt x="16" y="11"/>
                      </a:lnTo>
                      <a:lnTo>
                        <a:pt x="17" y="8"/>
                      </a:lnTo>
                      <a:lnTo>
                        <a:pt x="16" y="5"/>
                      </a:lnTo>
                      <a:lnTo>
                        <a:pt x="14" y="2"/>
                      </a:lnTo>
                      <a:lnTo>
                        <a:pt x="11" y="0"/>
                      </a:lnTo>
                      <a:lnTo>
                        <a:pt x="9"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411"/>
                <p:cNvSpPr>
                  <a:spLocks/>
                </p:cNvSpPr>
                <p:nvPr/>
              </p:nvSpPr>
              <p:spPr bwMode="auto">
                <a:xfrm>
                  <a:off x="918" y="2947"/>
                  <a:ext cx="18" cy="16"/>
                </a:xfrm>
                <a:custGeom>
                  <a:avLst/>
                  <a:gdLst/>
                  <a:ahLst/>
                  <a:cxnLst>
                    <a:cxn ang="0">
                      <a:pos x="7" y="0"/>
                    </a:cxn>
                    <a:cxn ang="0">
                      <a:pos x="4" y="2"/>
                    </a:cxn>
                    <a:cxn ang="0">
                      <a:pos x="2" y="5"/>
                    </a:cxn>
                    <a:cxn ang="0">
                      <a:pos x="0" y="8"/>
                    </a:cxn>
                    <a:cxn ang="0">
                      <a:pos x="0" y="10"/>
                    </a:cxn>
                    <a:cxn ang="0">
                      <a:pos x="2" y="13"/>
                    </a:cxn>
                    <a:cxn ang="0">
                      <a:pos x="5" y="16"/>
                    </a:cxn>
                    <a:cxn ang="0">
                      <a:pos x="8" y="16"/>
                    </a:cxn>
                    <a:cxn ang="0">
                      <a:pos x="12" y="16"/>
                    </a:cxn>
                    <a:cxn ang="0">
                      <a:pos x="15" y="15"/>
                    </a:cxn>
                    <a:cxn ang="0">
                      <a:pos x="16" y="11"/>
                    </a:cxn>
                    <a:cxn ang="0">
                      <a:pos x="18" y="8"/>
                    </a:cxn>
                    <a:cxn ang="0">
                      <a:pos x="16" y="5"/>
                    </a:cxn>
                    <a:cxn ang="0">
                      <a:pos x="16" y="3"/>
                    </a:cxn>
                    <a:cxn ang="0">
                      <a:pos x="13" y="0"/>
                    </a:cxn>
                    <a:cxn ang="0">
                      <a:pos x="10" y="0"/>
                    </a:cxn>
                    <a:cxn ang="0">
                      <a:pos x="7" y="0"/>
                    </a:cxn>
                  </a:cxnLst>
                  <a:rect l="0" t="0" r="r" b="b"/>
                  <a:pathLst>
                    <a:path w="18" h="16">
                      <a:moveTo>
                        <a:pt x="7" y="0"/>
                      </a:moveTo>
                      <a:lnTo>
                        <a:pt x="4" y="2"/>
                      </a:lnTo>
                      <a:lnTo>
                        <a:pt x="2" y="5"/>
                      </a:lnTo>
                      <a:lnTo>
                        <a:pt x="0" y="8"/>
                      </a:lnTo>
                      <a:lnTo>
                        <a:pt x="0" y="10"/>
                      </a:lnTo>
                      <a:lnTo>
                        <a:pt x="2" y="13"/>
                      </a:lnTo>
                      <a:lnTo>
                        <a:pt x="5" y="16"/>
                      </a:lnTo>
                      <a:lnTo>
                        <a:pt x="8" y="16"/>
                      </a:lnTo>
                      <a:lnTo>
                        <a:pt x="12" y="16"/>
                      </a:lnTo>
                      <a:lnTo>
                        <a:pt x="15" y="15"/>
                      </a:lnTo>
                      <a:lnTo>
                        <a:pt x="16" y="11"/>
                      </a:lnTo>
                      <a:lnTo>
                        <a:pt x="18" y="8"/>
                      </a:lnTo>
                      <a:lnTo>
                        <a:pt x="16" y="5"/>
                      </a:lnTo>
                      <a:lnTo>
                        <a:pt x="16" y="3"/>
                      </a:lnTo>
                      <a:lnTo>
                        <a:pt x="13" y="0"/>
                      </a:lnTo>
                      <a:lnTo>
                        <a:pt x="10" y="0"/>
                      </a:lnTo>
                      <a:lnTo>
                        <a:pt x="7"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412"/>
                <p:cNvSpPr>
                  <a:spLocks/>
                </p:cNvSpPr>
                <p:nvPr/>
              </p:nvSpPr>
              <p:spPr bwMode="auto">
                <a:xfrm>
                  <a:off x="942" y="2970"/>
                  <a:ext cx="18" cy="16"/>
                </a:xfrm>
                <a:custGeom>
                  <a:avLst/>
                  <a:gdLst/>
                  <a:ahLst/>
                  <a:cxnLst>
                    <a:cxn ang="0">
                      <a:pos x="7" y="0"/>
                    </a:cxn>
                    <a:cxn ang="0">
                      <a:pos x="4" y="1"/>
                    </a:cxn>
                    <a:cxn ang="0">
                      <a:pos x="2" y="4"/>
                    </a:cxn>
                    <a:cxn ang="0">
                      <a:pos x="0" y="8"/>
                    </a:cxn>
                    <a:cxn ang="0">
                      <a:pos x="0" y="9"/>
                    </a:cxn>
                    <a:cxn ang="0">
                      <a:pos x="2" y="12"/>
                    </a:cxn>
                    <a:cxn ang="0">
                      <a:pos x="5" y="16"/>
                    </a:cxn>
                    <a:cxn ang="0">
                      <a:pos x="8" y="16"/>
                    </a:cxn>
                    <a:cxn ang="0">
                      <a:pos x="12" y="16"/>
                    </a:cxn>
                    <a:cxn ang="0">
                      <a:pos x="15" y="14"/>
                    </a:cxn>
                    <a:cxn ang="0">
                      <a:pos x="16" y="11"/>
                    </a:cxn>
                    <a:cxn ang="0">
                      <a:pos x="18" y="8"/>
                    </a:cxn>
                    <a:cxn ang="0">
                      <a:pos x="16" y="4"/>
                    </a:cxn>
                    <a:cxn ang="0">
                      <a:pos x="16" y="3"/>
                    </a:cxn>
                    <a:cxn ang="0">
                      <a:pos x="13" y="0"/>
                    </a:cxn>
                    <a:cxn ang="0">
                      <a:pos x="10" y="0"/>
                    </a:cxn>
                    <a:cxn ang="0">
                      <a:pos x="7" y="0"/>
                    </a:cxn>
                  </a:cxnLst>
                  <a:rect l="0" t="0" r="r" b="b"/>
                  <a:pathLst>
                    <a:path w="18" h="16">
                      <a:moveTo>
                        <a:pt x="7" y="0"/>
                      </a:moveTo>
                      <a:lnTo>
                        <a:pt x="4" y="1"/>
                      </a:lnTo>
                      <a:lnTo>
                        <a:pt x="2" y="4"/>
                      </a:lnTo>
                      <a:lnTo>
                        <a:pt x="0" y="8"/>
                      </a:lnTo>
                      <a:lnTo>
                        <a:pt x="0" y="9"/>
                      </a:lnTo>
                      <a:lnTo>
                        <a:pt x="2" y="12"/>
                      </a:lnTo>
                      <a:lnTo>
                        <a:pt x="5" y="16"/>
                      </a:lnTo>
                      <a:lnTo>
                        <a:pt x="8" y="16"/>
                      </a:lnTo>
                      <a:lnTo>
                        <a:pt x="12" y="16"/>
                      </a:lnTo>
                      <a:lnTo>
                        <a:pt x="15" y="14"/>
                      </a:lnTo>
                      <a:lnTo>
                        <a:pt x="16" y="11"/>
                      </a:lnTo>
                      <a:lnTo>
                        <a:pt x="18" y="8"/>
                      </a:lnTo>
                      <a:lnTo>
                        <a:pt x="16" y="4"/>
                      </a:lnTo>
                      <a:lnTo>
                        <a:pt x="16" y="3"/>
                      </a:lnTo>
                      <a:lnTo>
                        <a:pt x="13" y="0"/>
                      </a:lnTo>
                      <a:lnTo>
                        <a:pt x="10" y="0"/>
                      </a:lnTo>
                      <a:lnTo>
                        <a:pt x="7"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413"/>
                <p:cNvSpPr>
                  <a:spLocks/>
                </p:cNvSpPr>
                <p:nvPr/>
              </p:nvSpPr>
              <p:spPr bwMode="auto">
                <a:xfrm>
                  <a:off x="842" y="2813"/>
                  <a:ext cx="17" cy="14"/>
                </a:xfrm>
                <a:custGeom>
                  <a:avLst/>
                  <a:gdLst/>
                  <a:ahLst/>
                  <a:cxnLst>
                    <a:cxn ang="0">
                      <a:pos x="6" y="0"/>
                    </a:cxn>
                    <a:cxn ang="0">
                      <a:pos x="3" y="1"/>
                    </a:cxn>
                    <a:cxn ang="0">
                      <a:pos x="1" y="5"/>
                    </a:cxn>
                    <a:cxn ang="0">
                      <a:pos x="0" y="6"/>
                    </a:cxn>
                    <a:cxn ang="0">
                      <a:pos x="0" y="9"/>
                    </a:cxn>
                    <a:cxn ang="0">
                      <a:pos x="1" y="13"/>
                    </a:cxn>
                    <a:cxn ang="0">
                      <a:pos x="4" y="14"/>
                    </a:cxn>
                    <a:cxn ang="0">
                      <a:pos x="8" y="14"/>
                    </a:cxn>
                    <a:cxn ang="0">
                      <a:pos x="11" y="14"/>
                    </a:cxn>
                    <a:cxn ang="0">
                      <a:pos x="14" y="13"/>
                    </a:cxn>
                    <a:cxn ang="0">
                      <a:pos x="16" y="9"/>
                    </a:cxn>
                    <a:cxn ang="0">
                      <a:pos x="17" y="6"/>
                    </a:cxn>
                    <a:cxn ang="0">
                      <a:pos x="16" y="5"/>
                    </a:cxn>
                    <a:cxn ang="0">
                      <a:pos x="14" y="1"/>
                    </a:cxn>
                    <a:cxn ang="0">
                      <a:pos x="12" y="0"/>
                    </a:cxn>
                    <a:cxn ang="0">
                      <a:pos x="9" y="0"/>
                    </a:cxn>
                    <a:cxn ang="0">
                      <a:pos x="6" y="0"/>
                    </a:cxn>
                  </a:cxnLst>
                  <a:rect l="0" t="0" r="r" b="b"/>
                  <a:pathLst>
                    <a:path w="17" h="14">
                      <a:moveTo>
                        <a:pt x="6" y="0"/>
                      </a:moveTo>
                      <a:lnTo>
                        <a:pt x="3" y="1"/>
                      </a:lnTo>
                      <a:lnTo>
                        <a:pt x="1" y="5"/>
                      </a:lnTo>
                      <a:lnTo>
                        <a:pt x="0" y="6"/>
                      </a:lnTo>
                      <a:lnTo>
                        <a:pt x="0" y="9"/>
                      </a:lnTo>
                      <a:lnTo>
                        <a:pt x="1" y="13"/>
                      </a:lnTo>
                      <a:lnTo>
                        <a:pt x="4" y="14"/>
                      </a:lnTo>
                      <a:lnTo>
                        <a:pt x="8" y="14"/>
                      </a:lnTo>
                      <a:lnTo>
                        <a:pt x="11" y="14"/>
                      </a:lnTo>
                      <a:lnTo>
                        <a:pt x="14" y="13"/>
                      </a:lnTo>
                      <a:lnTo>
                        <a:pt x="16" y="9"/>
                      </a:lnTo>
                      <a:lnTo>
                        <a:pt x="17" y="6"/>
                      </a:lnTo>
                      <a:lnTo>
                        <a:pt x="16" y="5"/>
                      </a:lnTo>
                      <a:lnTo>
                        <a:pt x="14" y="1"/>
                      </a:lnTo>
                      <a:lnTo>
                        <a:pt x="12" y="0"/>
                      </a:lnTo>
                      <a:lnTo>
                        <a:pt x="9"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414"/>
                <p:cNvSpPr>
                  <a:spLocks/>
                </p:cNvSpPr>
                <p:nvPr/>
              </p:nvSpPr>
              <p:spPr bwMode="auto">
                <a:xfrm>
                  <a:off x="864" y="2832"/>
                  <a:ext cx="16" cy="16"/>
                </a:xfrm>
                <a:custGeom>
                  <a:avLst/>
                  <a:gdLst/>
                  <a:ahLst/>
                  <a:cxnLst>
                    <a:cxn ang="0">
                      <a:pos x="5" y="0"/>
                    </a:cxn>
                    <a:cxn ang="0">
                      <a:pos x="3" y="2"/>
                    </a:cxn>
                    <a:cxn ang="0">
                      <a:pos x="0" y="5"/>
                    </a:cxn>
                    <a:cxn ang="0">
                      <a:pos x="0" y="8"/>
                    </a:cxn>
                    <a:cxn ang="0">
                      <a:pos x="0" y="11"/>
                    </a:cxn>
                    <a:cxn ang="0">
                      <a:pos x="2" y="13"/>
                    </a:cxn>
                    <a:cxn ang="0">
                      <a:pos x="3" y="14"/>
                    </a:cxn>
                    <a:cxn ang="0">
                      <a:pos x="6" y="16"/>
                    </a:cxn>
                    <a:cxn ang="0">
                      <a:pos x="10" y="14"/>
                    </a:cxn>
                    <a:cxn ang="0">
                      <a:pos x="13" y="13"/>
                    </a:cxn>
                    <a:cxn ang="0">
                      <a:pos x="14" y="11"/>
                    </a:cxn>
                    <a:cxn ang="0">
                      <a:pos x="16" y="8"/>
                    </a:cxn>
                    <a:cxn ang="0">
                      <a:pos x="16" y="5"/>
                    </a:cxn>
                    <a:cxn ang="0">
                      <a:pos x="14" y="2"/>
                    </a:cxn>
                    <a:cxn ang="0">
                      <a:pos x="11" y="0"/>
                    </a:cxn>
                    <a:cxn ang="0">
                      <a:pos x="8" y="0"/>
                    </a:cxn>
                    <a:cxn ang="0">
                      <a:pos x="5" y="0"/>
                    </a:cxn>
                  </a:cxnLst>
                  <a:rect l="0" t="0" r="r" b="b"/>
                  <a:pathLst>
                    <a:path w="16" h="16">
                      <a:moveTo>
                        <a:pt x="5" y="0"/>
                      </a:moveTo>
                      <a:lnTo>
                        <a:pt x="3" y="2"/>
                      </a:lnTo>
                      <a:lnTo>
                        <a:pt x="0" y="5"/>
                      </a:lnTo>
                      <a:lnTo>
                        <a:pt x="0" y="8"/>
                      </a:lnTo>
                      <a:lnTo>
                        <a:pt x="0" y="11"/>
                      </a:lnTo>
                      <a:lnTo>
                        <a:pt x="2" y="13"/>
                      </a:lnTo>
                      <a:lnTo>
                        <a:pt x="3" y="14"/>
                      </a:lnTo>
                      <a:lnTo>
                        <a:pt x="6" y="16"/>
                      </a:lnTo>
                      <a:lnTo>
                        <a:pt x="10" y="14"/>
                      </a:lnTo>
                      <a:lnTo>
                        <a:pt x="13" y="13"/>
                      </a:lnTo>
                      <a:lnTo>
                        <a:pt x="14" y="11"/>
                      </a:lnTo>
                      <a:lnTo>
                        <a:pt x="16" y="8"/>
                      </a:lnTo>
                      <a:lnTo>
                        <a:pt x="16" y="5"/>
                      </a:lnTo>
                      <a:lnTo>
                        <a:pt x="14" y="2"/>
                      </a:lnTo>
                      <a:lnTo>
                        <a:pt x="11" y="0"/>
                      </a:lnTo>
                      <a:lnTo>
                        <a:pt x="8" y="0"/>
                      </a:lnTo>
                      <a:lnTo>
                        <a:pt x="5"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415"/>
                <p:cNvSpPr>
                  <a:spLocks/>
                </p:cNvSpPr>
                <p:nvPr/>
              </p:nvSpPr>
              <p:spPr bwMode="auto">
                <a:xfrm>
                  <a:off x="845" y="2795"/>
                  <a:ext cx="17" cy="16"/>
                </a:xfrm>
                <a:custGeom>
                  <a:avLst/>
                  <a:gdLst/>
                  <a:ahLst/>
                  <a:cxnLst>
                    <a:cxn ang="0">
                      <a:pos x="6" y="0"/>
                    </a:cxn>
                    <a:cxn ang="0">
                      <a:pos x="3" y="2"/>
                    </a:cxn>
                    <a:cxn ang="0">
                      <a:pos x="1" y="5"/>
                    </a:cxn>
                    <a:cxn ang="0">
                      <a:pos x="0" y="8"/>
                    </a:cxn>
                    <a:cxn ang="0">
                      <a:pos x="0" y="11"/>
                    </a:cxn>
                    <a:cxn ang="0">
                      <a:pos x="1" y="13"/>
                    </a:cxn>
                    <a:cxn ang="0">
                      <a:pos x="5" y="15"/>
                    </a:cxn>
                    <a:cxn ang="0">
                      <a:pos x="8" y="16"/>
                    </a:cxn>
                    <a:cxn ang="0">
                      <a:pos x="11" y="15"/>
                    </a:cxn>
                    <a:cxn ang="0">
                      <a:pos x="14" y="13"/>
                    </a:cxn>
                    <a:cxn ang="0">
                      <a:pos x="16" y="11"/>
                    </a:cxn>
                    <a:cxn ang="0">
                      <a:pos x="17" y="8"/>
                    </a:cxn>
                    <a:cxn ang="0">
                      <a:pos x="16" y="5"/>
                    </a:cxn>
                    <a:cxn ang="0">
                      <a:pos x="16" y="2"/>
                    </a:cxn>
                    <a:cxn ang="0">
                      <a:pos x="13" y="0"/>
                    </a:cxn>
                    <a:cxn ang="0">
                      <a:pos x="9" y="0"/>
                    </a:cxn>
                    <a:cxn ang="0">
                      <a:pos x="6" y="0"/>
                    </a:cxn>
                  </a:cxnLst>
                  <a:rect l="0" t="0" r="r" b="b"/>
                  <a:pathLst>
                    <a:path w="17" h="16">
                      <a:moveTo>
                        <a:pt x="6" y="0"/>
                      </a:moveTo>
                      <a:lnTo>
                        <a:pt x="3" y="2"/>
                      </a:lnTo>
                      <a:lnTo>
                        <a:pt x="1" y="5"/>
                      </a:lnTo>
                      <a:lnTo>
                        <a:pt x="0" y="8"/>
                      </a:lnTo>
                      <a:lnTo>
                        <a:pt x="0" y="11"/>
                      </a:lnTo>
                      <a:lnTo>
                        <a:pt x="1" y="13"/>
                      </a:lnTo>
                      <a:lnTo>
                        <a:pt x="5" y="15"/>
                      </a:lnTo>
                      <a:lnTo>
                        <a:pt x="8" y="16"/>
                      </a:lnTo>
                      <a:lnTo>
                        <a:pt x="11" y="15"/>
                      </a:lnTo>
                      <a:lnTo>
                        <a:pt x="14" y="13"/>
                      </a:lnTo>
                      <a:lnTo>
                        <a:pt x="16" y="11"/>
                      </a:lnTo>
                      <a:lnTo>
                        <a:pt x="17" y="8"/>
                      </a:lnTo>
                      <a:lnTo>
                        <a:pt x="16" y="5"/>
                      </a:lnTo>
                      <a:lnTo>
                        <a:pt x="16" y="2"/>
                      </a:lnTo>
                      <a:lnTo>
                        <a:pt x="13" y="0"/>
                      </a:lnTo>
                      <a:lnTo>
                        <a:pt x="9"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416"/>
                <p:cNvSpPr>
                  <a:spLocks/>
                </p:cNvSpPr>
                <p:nvPr/>
              </p:nvSpPr>
              <p:spPr bwMode="auto">
                <a:xfrm>
                  <a:off x="1264" y="2832"/>
                  <a:ext cx="18" cy="16"/>
                </a:xfrm>
                <a:custGeom>
                  <a:avLst/>
                  <a:gdLst/>
                  <a:ahLst/>
                  <a:cxnLst>
                    <a:cxn ang="0">
                      <a:pos x="6" y="0"/>
                    </a:cxn>
                    <a:cxn ang="0">
                      <a:pos x="3" y="2"/>
                    </a:cxn>
                    <a:cxn ang="0">
                      <a:pos x="2" y="5"/>
                    </a:cxn>
                    <a:cxn ang="0">
                      <a:pos x="0" y="8"/>
                    </a:cxn>
                    <a:cxn ang="0">
                      <a:pos x="0" y="10"/>
                    </a:cxn>
                    <a:cxn ang="0">
                      <a:pos x="2" y="13"/>
                    </a:cxn>
                    <a:cxn ang="0">
                      <a:pos x="5" y="14"/>
                    </a:cxn>
                    <a:cxn ang="0">
                      <a:pos x="8" y="16"/>
                    </a:cxn>
                    <a:cxn ang="0">
                      <a:pos x="11" y="14"/>
                    </a:cxn>
                    <a:cxn ang="0">
                      <a:pos x="14" y="13"/>
                    </a:cxn>
                    <a:cxn ang="0">
                      <a:pos x="16" y="11"/>
                    </a:cxn>
                    <a:cxn ang="0">
                      <a:pos x="18" y="8"/>
                    </a:cxn>
                    <a:cxn ang="0">
                      <a:pos x="16" y="5"/>
                    </a:cxn>
                    <a:cxn ang="0">
                      <a:pos x="14" y="3"/>
                    </a:cxn>
                    <a:cxn ang="0">
                      <a:pos x="13" y="0"/>
                    </a:cxn>
                    <a:cxn ang="0">
                      <a:pos x="10" y="0"/>
                    </a:cxn>
                    <a:cxn ang="0">
                      <a:pos x="6" y="0"/>
                    </a:cxn>
                  </a:cxnLst>
                  <a:rect l="0" t="0" r="r" b="b"/>
                  <a:pathLst>
                    <a:path w="18" h="16">
                      <a:moveTo>
                        <a:pt x="6" y="0"/>
                      </a:moveTo>
                      <a:lnTo>
                        <a:pt x="3" y="2"/>
                      </a:lnTo>
                      <a:lnTo>
                        <a:pt x="2" y="5"/>
                      </a:lnTo>
                      <a:lnTo>
                        <a:pt x="0" y="8"/>
                      </a:lnTo>
                      <a:lnTo>
                        <a:pt x="0" y="10"/>
                      </a:lnTo>
                      <a:lnTo>
                        <a:pt x="2" y="13"/>
                      </a:lnTo>
                      <a:lnTo>
                        <a:pt x="5" y="14"/>
                      </a:lnTo>
                      <a:lnTo>
                        <a:pt x="8" y="16"/>
                      </a:lnTo>
                      <a:lnTo>
                        <a:pt x="11" y="14"/>
                      </a:lnTo>
                      <a:lnTo>
                        <a:pt x="14" y="13"/>
                      </a:lnTo>
                      <a:lnTo>
                        <a:pt x="16" y="11"/>
                      </a:lnTo>
                      <a:lnTo>
                        <a:pt x="18" y="8"/>
                      </a:lnTo>
                      <a:lnTo>
                        <a:pt x="16" y="5"/>
                      </a:lnTo>
                      <a:lnTo>
                        <a:pt x="14" y="3"/>
                      </a:lnTo>
                      <a:lnTo>
                        <a:pt x="13" y="0"/>
                      </a:lnTo>
                      <a:lnTo>
                        <a:pt x="10" y="0"/>
                      </a:lnTo>
                      <a:lnTo>
                        <a:pt x="6"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Rectangle 418"/>
                <p:cNvSpPr>
                  <a:spLocks noChangeArrowheads="1"/>
                </p:cNvSpPr>
                <p:nvPr/>
              </p:nvSpPr>
              <p:spPr bwMode="auto">
                <a:xfrm>
                  <a:off x="2091" y="1998"/>
                  <a:ext cx="354" cy="1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 name="Rectangle 420"/>
                <p:cNvSpPr>
                  <a:spLocks noChangeArrowheads="1"/>
                </p:cNvSpPr>
                <p:nvPr/>
              </p:nvSpPr>
              <p:spPr bwMode="auto">
                <a:xfrm>
                  <a:off x="362" y="3059"/>
                  <a:ext cx="611" cy="20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421"/>
                <p:cNvSpPr>
                  <a:spLocks/>
                </p:cNvSpPr>
                <p:nvPr/>
              </p:nvSpPr>
              <p:spPr bwMode="auto">
                <a:xfrm>
                  <a:off x="1206" y="2832"/>
                  <a:ext cx="18" cy="16"/>
                </a:xfrm>
                <a:custGeom>
                  <a:avLst/>
                  <a:gdLst/>
                  <a:ahLst/>
                  <a:cxnLst>
                    <a:cxn ang="0">
                      <a:pos x="7" y="0"/>
                    </a:cxn>
                    <a:cxn ang="0">
                      <a:pos x="4" y="2"/>
                    </a:cxn>
                    <a:cxn ang="0">
                      <a:pos x="2" y="5"/>
                    </a:cxn>
                    <a:cxn ang="0">
                      <a:pos x="0" y="8"/>
                    </a:cxn>
                    <a:cxn ang="0">
                      <a:pos x="0" y="10"/>
                    </a:cxn>
                    <a:cxn ang="0">
                      <a:pos x="2" y="13"/>
                    </a:cxn>
                    <a:cxn ang="0">
                      <a:pos x="5" y="14"/>
                    </a:cxn>
                    <a:cxn ang="0">
                      <a:pos x="8" y="16"/>
                    </a:cxn>
                    <a:cxn ang="0">
                      <a:pos x="12" y="14"/>
                    </a:cxn>
                    <a:cxn ang="0">
                      <a:pos x="15" y="13"/>
                    </a:cxn>
                    <a:cxn ang="0">
                      <a:pos x="16" y="11"/>
                    </a:cxn>
                    <a:cxn ang="0">
                      <a:pos x="18" y="8"/>
                    </a:cxn>
                    <a:cxn ang="0">
                      <a:pos x="16" y="5"/>
                    </a:cxn>
                    <a:cxn ang="0">
                      <a:pos x="15" y="3"/>
                    </a:cxn>
                    <a:cxn ang="0">
                      <a:pos x="13" y="0"/>
                    </a:cxn>
                    <a:cxn ang="0">
                      <a:pos x="10" y="0"/>
                    </a:cxn>
                    <a:cxn ang="0">
                      <a:pos x="7" y="0"/>
                    </a:cxn>
                  </a:cxnLst>
                  <a:rect l="0" t="0" r="r" b="b"/>
                  <a:pathLst>
                    <a:path w="18" h="16">
                      <a:moveTo>
                        <a:pt x="7" y="0"/>
                      </a:moveTo>
                      <a:lnTo>
                        <a:pt x="4" y="2"/>
                      </a:lnTo>
                      <a:lnTo>
                        <a:pt x="2" y="5"/>
                      </a:lnTo>
                      <a:lnTo>
                        <a:pt x="0" y="8"/>
                      </a:lnTo>
                      <a:lnTo>
                        <a:pt x="0" y="10"/>
                      </a:lnTo>
                      <a:lnTo>
                        <a:pt x="2" y="13"/>
                      </a:lnTo>
                      <a:lnTo>
                        <a:pt x="5" y="14"/>
                      </a:lnTo>
                      <a:lnTo>
                        <a:pt x="8" y="16"/>
                      </a:lnTo>
                      <a:lnTo>
                        <a:pt x="12" y="14"/>
                      </a:lnTo>
                      <a:lnTo>
                        <a:pt x="15" y="13"/>
                      </a:lnTo>
                      <a:lnTo>
                        <a:pt x="16" y="11"/>
                      </a:lnTo>
                      <a:lnTo>
                        <a:pt x="18" y="8"/>
                      </a:lnTo>
                      <a:lnTo>
                        <a:pt x="16" y="5"/>
                      </a:lnTo>
                      <a:lnTo>
                        <a:pt x="15" y="3"/>
                      </a:lnTo>
                      <a:lnTo>
                        <a:pt x="13" y="0"/>
                      </a:lnTo>
                      <a:lnTo>
                        <a:pt x="10" y="0"/>
                      </a:lnTo>
                      <a:lnTo>
                        <a:pt x="7"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sp>
        <p:nvSpPr>
          <p:cNvPr id="76" name="TextBox 75"/>
          <p:cNvSpPr txBox="1"/>
          <p:nvPr/>
        </p:nvSpPr>
        <p:spPr>
          <a:xfrm>
            <a:off x="3782192" y="5099300"/>
            <a:ext cx="5253618" cy="560153"/>
          </a:xfrm>
          <a:prstGeom prst="rect">
            <a:avLst/>
          </a:prstGeom>
          <a:noFill/>
        </p:spPr>
        <p:txBody>
          <a:bodyPr wrap="none" rtlCol="0">
            <a:spAutoFit/>
          </a:bodyPr>
          <a:lstStyle/>
          <a:p>
            <a:r>
              <a:rPr lang="en-US" sz="2000" dirty="0" smtClean="0">
                <a:solidFill>
                  <a:schemeClr val="tx1"/>
                </a:solidFill>
              </a:rPr>
              <a:t>Millimeter size TE gas volume represent nm </a:t>
            </a:r>
          </a:p>
          <a:p>
            <a:r>
              <a:rPr lang="en-US" sz="2000" dirty="0" smtClean="0">
                <a:solidFill>
                  <a:schemeClr val="tx1"/>
                </a:solidFill>
              </a:rPr>
              <a:t>size /DNA fragment  due to low gas pressure</a:t>
            </a:r>
            <a:endParaRPr lang="en-US" sz="2000" dirty="0">
              <a:solidFill>
                <a:schemeClr val="tx1"/>
              </a:solidFill>
            </a:endParaRPr>
          </a:p>
        </p:txBody>
      </p:sp>
      <p:sp>
        <p:nvSpPr>
          <p:cNvPr id="77" name="TextBox 76"/>
          <p:cNvSpPr txBox="1"/>
          <p:nvPr/>
        </p:nvSpPr>
        <p:spPr>
          <a:xfrm>
            <a:off x="2985923" y="961547"/>
            <a:ext cx="5775940" cy="302840"/>
          </a:xfrm>
          <a:prstGeom prst="rect">
            <a:avLst/>
          </a:prstGeom>
          <a:noFill/>
        </p:spPr>
        <p:txBody>
          <a:bodyPr wrap="none" rtlCol="0">
            <a:spAutoFit/>
          </a:bodyPr>
          <a:lstStyle/>
          <a:p>
            <a:r>
              <a:rPr lang="en-US" dirty="0" smtClean="0">
                <a:solidFill>
                  <a:schemeClr val="tx1"/>
                </a:solidFill>
              </a:rPr>
              <a:t>Loma Linda </a:t>
            </a:r>
            <a:r>
              <a:rPr lang="en-US" dirty="0" err="1" smtClean="0">
                <a:solidFill>
                  <a:schemeClr val="tx1"/>
                </a:solidFill>
              </a:rPr>
              <a:t>Uni</a:t>
            </a:r>
            <a:r>
              <a:rPr lang="en-US" dirty="0" smtClean="0">
                <a:solidFill>
                  <a:schemeClr val="tx1"/>
                </a:solidFill>
              </a:rPr>
              <a:t> Medical Centre </a:t>
            </a:r>
            <a:r>
              <a:rPr lang="en-US" dirty="0" err="1" smtClean="0">
                <a:solidFill>
                  <a:schemeClr val="tx1"/>
                </a:solidFill>
              </a:rPr>
              <a:t>nano-dosimetry</a:t>
            </a:r>
            <a:r>
              <a:rPr lang="en-US" dirty="0" smtClean="0">
                <a:solidFill>
                  <a:schemeClr val="tx1"/>
                </a:solidFill>
              </a:rPr>
              <a:t> facility</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algn="ctr"/>
            <a:r>
              <a:rPr lang="en-AU" dirty="0"/>
              <a:t>Cluster Size Definition</a:t>
            </a:r>
          </a:p>
        </p:txBody>
      </p:sp>
      <p:sp>
        <p:nvSpPr>
          <p:cNvPr id="60419" name="Rectangle 3"/>
          <p:cNvSpPr>
            <a:spLocks noGrp="1" noChangeArrowheads="1"/>
          </p:cNvSpPr>
          <p:nvPr>
            <p:ph type="body" idx="1"/>
          </p:nvPr>
        </p:nvSpPr>
        <p:spPr>
          <a:xfrm>
            <a:off x="381000" y="1143000"/>
            <a:ext cx="4267200" cy="5105400"/>
          </a:xfrm>
        </p:spPr>
        <p:txBody>
          <a:bodyPr/>
          <a:lstStyle/>
          <a:p>
            <a:pPr>
              <a:lnSpc>
                <a:spcPct val="120000"/>
              </a:lnSpc>
              <a:spcBef>
                <a:spcPct val="30000"/>
              </a:spcBef>
            </a:pPr>
            <a:r>
              <a:rPr lang="en-AU" dirty="0">
                <a:latin typeface="Arial" pitchFamily="34" charset="0"/>
                <a:cs typeface="Arial" pitchFamily="34" charset="0"/>
              </a:rPr>
              <a:t>C</a:t>
            </a:r>
            <a:r>
              <a:rPr lang="en-US" dirty="0">
                <a:latin typeface="Arial" pitchFamily="34" charset="0"/>
                <a:cs typeface="Arial" pitchFamily="34" charset="0"/>
              </a:rPr>
              <a:t>luster size is the</a:t>
            </a:r>
            <a:r>
              <a:rPr lang="en-AU" dirty="0">
                <a:latin typeface="Arial" pitchFamily="34" charset="0"/>
                <a:cs typeface="Arial" pitchFamily="34" charset="0"/>
              </a:rPr>
              <a:t> </a:t>
            </a:r>
            <a:r>
              <a:rPr lang="en-US" dirty="0">
                <a:latin typeface="Arial" pitchFamily="34" charset="0"/>
                <a:cs typeface="Arial" pitchFamily="34" charset="0"/>
              </a:rPr>
              <a:t>number of ionizations detected or simulated within a SV</a:t>
            </a:r>
            <a:r>
              <a:rPr lang="en-AU" dirty="0">
                <a:latin typeface="Arial" pitchFamily="34" charset="0"/>
                <a:cs typeface="Arial" pitchFamily="34" charset="0"/>
              </a:rPr>
              <a:t> </a:t>
            </a:r>
            <a:r>
              <a:rPr lang="en-US" dirty="0">
                <a:latin typeface="Arial" pitchFamily="34" charset="0"/>
                <a:cs typeface="Arial" pitchFamily="34" charset="0"/>
              </a:rPr>
              <a:t>representative of a segment of double-stranded DNA</a:t>
            </a:r>
            <a:r>
              <a:rPr lang="en-AU" dirty="0">
                <a:latin typeface="Arial" pitchFamily="34" charset="0"/>
                <a:cs typeface="Arial" pitchFamily="34" charset="0"/>
              </a:rPr>
              <a:t> that occur within 10nm of one another</a:t>
            </a:r>
            <a:r>
              <a:rPr lang="en-US" dirty="0">
                <a:latin typeface="Arial" pitchFamily="34" charset="0"/>
                <a:cs typeface="Arial" pitchFamily="34" charset="0"/>
              </a:rPr>
              <a:t>.</a:t>
            </a:r>
          </a:p>
        </p:txBody>
      </p:sp>
      <p:pic>
        <p:nvPicPr>
          <p:cNvPr id="60420" name="Picture 4" descr="ND1"/>
          <p:cNvPicPr>
            <a:picLocks noChangeAspect="1" noChangeArrowheads="1"/>
          </p:cNvPicPr>
          <p:nvPr/>
        </p:nvPicPr>
        <p:blipFill>
          <a:blip r:embed="rId2" cstate="print"/>
          <a:srcRect/>
          <a:stretch>
            <a:fillRect/>
          </a:stretch>
        </p:blipFill>
        <p:spPr bwMode="auto">
          <a:xfrm>
            <a:off x="4724400" y="1219200"/>
            <a:ext cx="4094163" cy="4724400"/>
          </a:xfrm>
          <a:prstGeom prst="rect">
            <a:avLst/>
          </a:prstGeom>
          <a:noFill/>
        </p:spPr>
      </p:pic>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US"/>
              <a:t>Cluster size measured for different ions </a:t>
            </a:r>
          </a:p>
        </p:txBody>
      </p:sp>
      <p:sp>
        <p:nvSpPr>
          <p:cNvPr id="95235" name="Rectangle 3"/>
          <p:cNvSpPr>
            <a:spLocks noGrp="1" noChangeArrowheads="1"/>
          </p:cNvSpPr>
          <p:nvPr>
            <p:ph type="body" idx="1"/>
          </p:nvPr>
        </p:nvSpPr>
        <p:spPr>
          <a:xfrm>
            <a:off x="446087" y="1196975"/>
            <a:ext cx="8424957" cy="1491634"/>
          </a:xfrm>
        </p:spPr>
        <p:txBody>
          <a:bodyPr/>
          <a:lstStyle/>
          <a:p>
            <a:r>
              <a:rPr lang="en-US" dirty="0">
                <a:latin typeface="Arial" pitchFamily="34" charset="0"/>
                <a:cs typeface="Arial" pitchFamily="34" charset="0"/>
              </a:rPr>
              <a:t>Using radiobiological model based on a cluster size and simulating by MC GEANT 4 secondary ions possible improvement of </a:t>
            </a:r>
            <a:r>
              <a:rPr lang="en-US" dirty="0" smtClean="0">
                <a:latin typeface="Arial" pitchFamily="34" charset="0"/>
                <a:cs typeface="Arial" pitchFamily="34" charset="0"/>
              </a:rPr>
              <a:t>RT planning</a:t>
            </a:r>
            <a:r>
              <a:rPr lang="en-US" dirty="0">
                <a:latin typeface="Arial" pitchFamily="34" charset="0"/>
                <a:cs typeface="Arial" pitchFamily="34" charset="0"/>
              </a:rPr>
              <a:t>. Experimental cluster sizes will be used</a:t>
            </a:r>
          </a:p>
        </p:txBody>
      </p:sp>
      <p:pic>
        <p:nvPicPr>
          <p:cNvPr id="95237" name="Picture 5"/>
          <p:cNvPicPr>
            <a:picLocks noChangeAspect="1" noChangeArrowheads="1"/>
          </p:cNvPicPr>
          <p:nvPr/>
        </p:nvPicPr>
        <p:blipFill>
          <a:blip r:embed="rId2" cstate="print"/>
          <a:srcRect/>
          <a:stretch>
            <a:fillRect/>
          </a:stretch>
        </p:blipFill>
        <p:spPr bwMode="auto">
          <a:xfrm>
            <a:off x="2185988" y="2716213"/>
            <a:ext cx="5221287" cy="3417887"/>
          </a:xfrm>
          <a:prstGeom prst="rect">
            <a:avLst/>
          </a:prstGeom>
          <a:solidFill>
            <a:srgbClr val="FFFFFF"/>
          </a:solidFill>
          <a:ln w="9525">
            <a:noFill/>
            <a:miter lim="800000"/>
            <a:headEnd/>
            <a:tailEnd/>
          </a:ln>
        </p:spPr>
      </p:pic>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4287" y="2268187"/>
            <a:ext cx="4141323" cy="4589813"/>
          </a:xfrm>
        </p:spPr>
        <p:txBody>
          <a:bodyPr/>
          <a:lstStyle/>
          <a:p>
            <a:r>
              <a:rPr lang="en-AU" sz="1600" b="1" dirty="0" smtClean="0">
                <a:solidFill>
                  <a:schemeClr val="accent1"/>
                </a:solidFill>
              </a:rPr>
              <a:t>Nanodosimetric approach</a:t>
            </a:r>
          </a:p>
          <a:p>
            <a:pPr lvl="1"/>
            <a:r>
              <a:rPr lang="en-AU" sz="1200" b="1" dirty="0" smtClean="0"/>
              <a:t>Study the spatial distribution of interactions on a DNA scale</a:t>
            </a:r>
          </a:p>
          <a:p>
            <a:endParaRPr lang="en-AU" sz="1600" dirty="0" smtClean="0"/>
          </a:p>
          <a:p>
            <a:r>
              <a:rPr lang="en-AU" sz="1600" b="1" dirty="0" smtClean="0">
                <a:solidFill>
                  <a:schemeClr val="accent1">
                    <a:lumMod val="75000"/>
                  </a:schemeClr>
                </a:solidFill>
              </a:rPr>
              <a:t>DNA segment </a:t>
            </a:r>
            <a:r>
              <a:rPr lang="en-AU" sz="1600" dirty="0" smtClean="0"/>
              <a:t>~10 base pairs long</a:t>
            </a:r>
          </a:p>
          <a:p>
            <a:pPr lvl="1"/>
            <a:r>
              <a:rPr lang="en-AU" sz="1200" b="1" dirty="0" smtClean="0"/>
              <a:t>Size of a </a:t>
            </a:r>
            <a:r>
              <a:rPr lang="en-AU" sz="1200" b="1" dirty="0" smtClean="0">
                <a:solidFill>
                  <a:schemeClr val="tx2">
                    <a:lumMod val="75000"/>
                    <a:lumOff val="25000"/>
                  </a:schemeClr>
                </a:solidFill>
              </a:rPr>
              <a:t>Double Strand Break (DSB</a:t>
            </a:r>
            <a:r>
              <a:rPr lang="en-AU" sz="1200" dirty="0" smtClean="0">
                <a:solidFill>
                  <a:schemeClr val="tx2">
                    <a:lumMod val="75000"/>
                    <a:lumOff val="25000"/>
                  </a:schemeClr>
                </a:solidFill>
              </a:rPr>
              <a:t>)</a:t>
            </a:r>
          </a:p>
          <a:p>
            <a:pPr lvl="1"/>
            <a:r>
              <a:rPr lang="en-AU" sz="1200" b="1" dirty="0" smtClean="0"/>
              <a:t>Represents</a:t>
            </a:r>
            <a:r>
              <a:rPr lang="en-AU" sz="1200" dirty="0" smtClean="0">
                <a:solidFill>
                  <a:schemeClr val="accent5"/>
                </a:solidFill>
              </a:rPr>
              <a:t> </a:t>
            </a:r>
            <a:r>
              <a:rPr lang="en-AU" sz="1200" dirty="0" smtClean="0">
                <a:solidFill>
                  <a:srgbClr val="FF0000"/>
                </a:solidFill>
              </a:rPr>
              <a:t>direct DNA damage</a:t>
            </a:r>
          </a:p>
          <a:p>
            <a:endParaRPr lang="en-AU" sz="1600" dirty="0" smtClean="0"/>
          </a:p>
          <a:p>
            <a:r>
              <a:rPr lang="en-AU" sz="1600" dirty="0" smtClean="0"/>
              <a:t>“</a:t>
            </a:r>
            <a:r>
              <a:rPr lang="en-AU" sz="1600" b="1" dirty="0" smtClean="0">
                <a:solidFill>
                  <a:schemeClr val="accent1">
                    <a:lumMod val="50000"/>
                  </a:schemeClr>
                </a:solidFill>
              </a:rPr>
              <a:t>Nucleosome</a:t>
            </a:r>
            <a:r>
              <a:rPr lang="en-AU" sz="1600" dirty="0" smtClean="0"/>
              <a:t>” represents distance free radicals can diffuse into DNA</a:t>
            </a:r>
          </a:p>
          <a:p>
            <a:pPr lvl="1"/>
            <a:r>
              <a:rPr lang="en-AU" sz="1200" b="1" dirty="0" smtClean="0"/>
              <a:t>Represents</a:t>
            </a:r>
            <a:r>
              <a:rPr lang="en-AU" sz="1200" dirty="0" smtClean="0"/>
              <a:t> </a:t>
            </a:r>
            <a:r>
              <a:rPr lang="en-AU" sz="1200" dirty="0" smtClean="0">
                <a:solidFill>
                  <a:srgbClr val="FF0000"/>
                </a:solidFill>
              </a:rPr>
              <a:t>indirect DNA damage</a:t>
            </a:r>
          </a:p>
          <a:p>
            <a:pPr marL="109537" indent="0">
              <a:buNone/>
            </a:pPr>
            <a:endParaRPr lang="en-AU" sz="1600" dirty="0" smtClean="0"/>
          </a:p>
          <a:p>
            <a:r>
              <a:rPr lang="en-AU" sz="1600" b="1" dirty="0" smtClean="0">
                <a:solidFill>
                  <a:srgbClr val="0070C0"/>
                </a:solidFill>
              </a:rPr>
              <a:t>Liquid water </a:t>
            </a:r>
            <a:r>
              <a:rPr lang="en-AU" sz="1600" dirty="0" smtClean="0"/>
              <a:t>medium</a:t>
            </a:r>
          </a:p>
          <a:p>
            <a:pPr lvl="1"/>
            <a:r>
              <a:rPr lang="en-AU" sz="1200" dirty="0" smtClean="0"/>
              <a:t>Commonly used to represent biological materials</a:t>
            </a:r>
            <a:endParaRPr lang="en-AU" sz="1400" dirty="0" smtClean="0"/>
          </a:p>
        </p:txBody>
      </p:sp>
      <p:sp>
        <p:nvSpPr>
          <p:cNvPr id="3" name="Title 2"/>
          <p:cNvSpPr>
            <a:spLocks noGrp="1"/>
          </p:cNvSpPr>
          <p:nvPr>
            <p:ph type="title"/>
          </p:nvPr>
        </p:nvSpPr>
        <p:spPr>
          <a:xfrm>
            <a:off x="599704" y="416749"/>
            <a:ext cx="8223250" cy="574675"/>
          </a:xfrm>
        </p:spPr>
        <p:txBody>
          <a:bodyPr/>
          <a:lstStyle/>
          <a:p>
            <a:pPr algn="l"/>
            <a:r>
              <a:rPr lang="en-AU" sz="2800" dirty="0" smtClean="0"/>
              <a:t>Monte Carlo computational </a:t>
            </a:r>
            <a:r>
              <a:rPr lang="en-AU" sz="2800" dirty="0" err="1" smtClean="0"/>
              <a:t>Nano-Dosimetry</a:t>
            </a:r>
            <a:endParaRPr lang="en-AU" sz="2800" dirty="0"/>
          </a:p>
        </p:txBody>
      </p:sp>
      <p:pic>
        <p:nvPicPr>
          <p:cNvPr id="5" name="Picture 2" descr="D:\MC comparison paper - latest\experimental_setup.tif"/>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792927" y="1028016"/>
            <a:ext cx="2168487" cy="1834224"/>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2"/>
          <p:cNvPicPr>
            <a:picLocks noChangeAspect="1" noChangeArrowheads="1"/>
          </p:cNvPicPr>
          <p:nvPr/>
        </p:nvPicPr>
        <p:blipFill rotWithShape="1">
          <a:blip r:embed="rId3" cstate="print"/>
          <a:srcRect l="59411" t="32440" r="15128" b="9168"/>
          <a:stretch/>
        </p:blipFill>
        <p:spPr bwMode="auto">
          <a:xfrm>
            <a:off x="6024362" y="955511"/>
            <a:ext cx="3119638" cy="4471511"/>
          </a:xfrm>
          <a:prstGeom prst="rect">
            <a:avLst/>
          </a:prstGeom>
          <a:noFill/>
          <a:ln w="9525">
            <a:noFill/>
            <a:miter lim="800000"/>
            <a:headEnd/>
            <a:tailEnd/>
          </a:ln>
        </p:spPr>
      </p:pic>
      <p:sp>
        <p:nvSpPr>
          <p:cNvPr id="9" name="TextBox 8"/>
          <p:cNvSpPr txBox="1"/>
          <p:nvPr/>
        </p:nvSpPr>
        <p:spPr>
          <a:xfrm>
            <a:off x="6368902" y="5676104"/>
            <a:ext cx="2917602" cy="495841"/>
          </a:xfrm>
          <a:prstGeom prst="rect">
            <a:avLst/>
          </a:prstGeom>
          <a:noFill/>
        </p:spPr>
        <p:txBody>
          <a:bodyPr wrap="square" rtlCol="0">
            <a:spAutoFit/>
          </a:bodyPr>
          <a:lstStyle/>
          <a:p>
            <a:pPr marL="0" lvl="1"/>
            <a:r>
              <a:rPr lang="en-AU" sz="1200" dirty="0" err="1">
                <a:solidFill>
                  <a:schemeClr val="tx1"/>
                </a:solidFill>
              </a:rPr>
              <a:t>Lazarakis</a:t>
            </a:r>
            <a:r>
              <a:rPr lang="en-AU" sz="1200" dirty="0">
                <a:solidFill>
                  <a:schemeClr val="tx1"/>
                </a:solidFill>
              </a:rPr>
              <a:t> </a:t>
            </a:r>
            <a:r>
              <a:rPr lang="en-GB" sz="1200" i="1" dirty="0">
                <a:solidFill>
                  <a:schemeClr val="tx1"/>
                </a:solidFill>
              </a:rPr>
              <a:t>et al.,</a:t>
            </a:r>
            <a:r>
              <a:rPr lang="en-AU" sz="1200" i="1" dirty="0">
                <a:solidFill>
                  <a:schemeClr val="tx1"/>
                </a:solidFill>
              </a:rPr>
              <a:t> </a:t>
            </a:r>
            <a:r>
              <a:rPr lang="en-AU" sz="1200" dirty="0">
                <a:solidFill>
                  <a:schemeClr val="tx1"/>
                </a:solidFill>
              </a:rPr>
              <a:t>Phys. Med. Biol. </a:t>
            </a:r>
            <a:r>
              <a:rPr lang="en-AU" sz="1200" b="1" dirty="0">
                <a:solidFill>
                  <a:schemeClr val="tx1"/>
                </a:solidFill>
              </a:rPr>
              <a:t>57 </a:t>
            </a:r>
            <a:r>
              <a:rPr lang="en-AU" sz="1200" dirty="0">
                <a:solidFill>
                  <a:schemeClr val="tx1"/>
                </a:solidFill>
              </a:rPr>
              <a:t>(2012) 1231–1250</a:t>
            </a:r>
          </a:p>
          <a:p>
            <a:endParaRPr lang="en-AU" sz="1050" dirty="0">
              <a:solidFill>
                <a:schemeClr val="tx1"/>
              </a:solidFill>
            </a:endParaRPr>
          </a:p>
        </p:txBody>
      </p:sp>
      <p:sp>
        <p:nvSpPr>
          <p:cNvPr id="10" name="TextBox 9"/>
          <p:cNvSpPr txBox="1"/>
          <p:nvPr/>
        </p:nvSpPr>
        <p:spPr>
          <a:xfrm>
            <a:off x="391885" y="5866411"/>
            <a:ext cx="6429965" cy="302840"/>
          </a:xfrm>
          <a:prstGeom prst="rect">
            <a:avLst/>
          </a:prstGeom>
          <a:noFill/>
        </p:spPr>
        <p:txBody>
          <a:bodyPr wrap="none" rtlCol="0">
            <a:spAutoFit/>
          </a:bodyPr>
          <a:lstStyle/>
          <a:p>
            <a:r>
              <a:rPr lang="en-US" b="1" dirty="0" smtClean="0">
                <a:solidFill>
                  <a:schemeClr val="tx1"/>
                </a:solidFill>
              </a:rPr>
              <a:t>Monte Carlo is a powerful method in radiation </a:t>
            </a:r>
            <a:r>
              <a:rPr lang="en-US" b="1" dirty="0" err="1" smtClean="0">
                <a:solidFill>
                  <a:schemeClr val="tx1"/>
                </a:solidFill>
              </a:rPr>
              <a:t>dosimetry</a:t>
            </a:r>
            <a:r>
              <a:rPr lang="en-US" b="1" dirty="0" smtClean="0">
                <a:solidFill>
                  <a:schemeClr val="tx1"/>
                </a:solidFill>
              </a:rPr>
              <a:t> </a:t>
            </a:r>
            <a:endParaRPr lang="en-US" b="1" dirty="0">
              <a:solidFill>
                <a:schemeClr val="tx1"/>
              </a:solidFill>
            </a:endParaRPr>
          </a:p>
        </p:txBody>
      </p:sp>
      <p:sp>
        <p:nvSpPr>
          <p:cNvPr id="8" name="TextBox 7"/>
          <p:cNvSpPr txBox="1"/>
          <p:nvPr/>
        </p:nvSpPr>
        <p:spPr>
          <a:xfrm>
            <a:off x="4735934" y="5367647"/>
            <a:ext cx="4408066" cy="302840"/>
          </a:xfrm>
          <a:prstGeom prst="rect">
            <a:avLst/>
          </a:prstGeom>
          <a:noFill/>
        </p:spPr>
        <p:txBody>
          <a:bodyPr wrap="none" rtlCol="0">
            <a:spAutoFit/>
          </a:bodyPr>
          <a:lstStyle/>
          <a:p>
            <a:r>
              <a:rPr lang="en-AU" dirty="0" smtClean="0">
                <a:solidFill>
                  <a:schemeClr val="tx1"/>
                </a:solidFill>
              </a:rPr>
              <a:t>Geant4-DNA and </a:t>
            </a:r>
            <a:r>
              <a:rPr lang="en-AU" dirty="0" err="1" smtClean="0">
                <a:solidFill>
                  <a:schemeClr val="tx1"/>
                </a:solidFill>
              </a:rPr>
              <a:t>PTra</a:t>
            </a:r>
            <a:r>
              <a:rPr lang="en-AU" dirty="0" smtClean="0">
                <a:solidFill>
                  <a:schemeClr val="tx1"/>
                </a:solidFill>
              </a:rPr>
              <a:t> for </a:t>
            </a:r>
            <a:r>
              <a:rPr lang="en-AU" dirty="0" err="1" smtClean="0">
                <a:solidFill>
                  <a:schemeClr val="tx1"/>
                </a:solidFill>
              </a:rPr>
              <a:t>nanodosimetry</a:t>
            </a:r>
            <a:endParaRPr lang="en-US" dirty="0">
              <a:solidFill>
                <a:schemeClr val="tx1"/>
              </a:solidFill>
            </a:endParaRPr>
          </a:p>
        </p:txBody>
      </p:sp>
    </p:spTree>
    <p:extLst>
      <p:ext uri="{BB962C8B-B14F-4D97-AF65-F5344CB8AC3E}">
        <p14:creationId xmlns="" xmlns:p14="http://schemas.microsoft.com/office/powerpoint/2010/main" val="107592024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673" y="477670"/>
            <a:ext cx="8666327" cy="792811"/>
          </a:xfrm>
        </p:spPr>
        <p:txBody>
          <a:bodyPr/>
          <a:lstStyle/>
          <a:p>
            <a:r>
              <a:rPr lang="en-US" sz="2800" dirty="0" err="1" smtClean="0"/>
              <a:t>Dosimetry</a:t>
            </a:r>
            <a:r>
              <a:rPr lang="en-US" sz="2800" dirty="0" smtClean="0"/>
              <a:t> of Radiopharmaceuticals for Diagnostic and Therapeutic Nuclear Medicine</a:t>
            </a:r>
            <a:r>
              <a:rPr lang="en-US" dirty="0" smtClean="0"/>
              <a:t/>
            </a:r>
            <a:br>
              <a:rPr lang="en-US" dirty="0" smtClean="0"/>
            </a:br>
            <a:endParaRPr lang="en-US" dirty="0"/>
          </a:p>
        </p:txBody>
      </p:sp>
      <p:sp>
        <p:nvSpPr>
          <p:cNvPr id="5" name="TextBox 4"/>
          <p:cNvSpPr txBox="1"/>
          <p:nvPr/>
        </p:nvSpPr>
        <p:spPr>
          <a:xfrm>
            <a:off x="463138" y="1733797"/>
            <a:ext cx="9155875" cy="723853"/>
          </a:xfrm>
          <a:prstGeom prst="rect">
            <a:avLst/>
          </a:prstGeom>
          <a:noFill/>
        </p:spPr>
        <p:txBody>
          <a:bodyPr wrap="square" rtlCol="0">
            <a:spAutoFit/>
          </a:bodyPr>
          <a:lstStyle/>
          <a:p>
            <a:r>
              <a:rPr lang="en-US" cap="all" dirty="0" smtClean="0">
                <a:solidFill>
                  <a:schemeClr val="tx1"/>
                </a:solidFill>
              </a:rPr>
              <a:t>A standard formalism for internal </a:t>
            </a:r>
            <a:r>
              <a:rPr lang="en-US" cap="all" dirty="0" err="1" smtClean="0">
                <a:solidFill>
                  <a:schemeClr val="tx1"/>
                </a:solidFill>
              </a:rPr>
              <a:t>dosimetry</a:t>
            </a:r>
            <a:r>
              <a:rPr lang="en-US" cap="all" dirty="0" smtClean="0">
                <a:solidFill>
                  <a:schemeClr val="tx1"/>
                </a:solidFill>
              </a:rPr>
              <a:t> in nuclear  </a:t>
            </a:r>
          </a:p>
          <a:p>
            <a:r>
              <a:rPr lang="en-US" cap="all" dirty="0" smtClean="0">
                <a:solidFill>
                  <a:schemeClr val="tx1"/>
                </a:solidFill>
              </a:rPr>
              <a:t>medicine was developed in the 1960’s and became known as the</a:t>
            </a:r>
          </a:p>
          <a:p>
            <a:r>
              <a:rPr lang="en-US" cap="all" dirty="0" smtClean="0">
                <a:solidFill>
                  <a:schemeClr val="tx1"/>
                </a:solidFill>
              </a:rPr>
              <a:t> </a:t>
            </a:r>
            <a:r>
              <a:rPr lang="en-US" cap="all" dirty="0" smtClean="0">
                <a:solidFill>
                  <a:srgbClr val="FF0000"/>
                </a:solidFill>
              </a:rPr>
              <a:t>MIRD System </a:t>
            </a:r>
            <a:r>
              <a:rPr lang="en-US" cap="all" dirty="0" smtClean="0">
                <a:solidFill>
                  <a:schemeClr val="tx1"/>
                </a:solidFill>
              </a:rPr>
              <a:t>of internal absorbed dose calculation</a:t>
            </a:r>
            <a:endParaRPr lang="en-US" dirty="0">
              <a:solidFill>
                <a:schemeClr val="tx1"/>
              </a:solidFill>
            </a:endParaRPr>
          </a:p>
        </p:txBody>
      </p:sp>
      <p:sp>
        <p:nvSpPr>
          <p:cNvPr id="6" name="TextBox 5"/>
          <p:cNvSpPr txBox="1"/>
          <p:nvPr/>
        </p:nvSpPr>
        <p:spPr>
          <a:xfrm>
            <a:off x="3835730" y="1270660"/>
            <a:ext cx="2202270" cy="513346"/>
          </a:xfrm>
          <a:prstGeom prst="rect">
            <a:avLst/>
          </a:prstGeom>
          <a:noFill/>
        </p:spPr>
        <p:txBody>
          <a:bodyPr wrap="none" rtlCol="0">
            <a:spAutoFit/>
          </a:bodyPr>
          <a:lstStyle/>
          <a:p>
            <a:r>
              <a:rPr lang="en-US" b="1" cap="all" dirty="0" smtClean="0">
                <a:solidFill>
                  <a:schemeClr val="tx1"/>
                </a:solidFill>
              </a:rPr>
              <a:t>MIRD DOSIMETRY</a:t>
            </a:r>
          </a:p>
          <a:p>
            <a:endParaRPr lang="en-US" dirty="0"/>
          </a:p>
        </p:txBody>
      </p:sp>
      <p:sp>
        <p:nvSpPr>
          <p:cNvPr id="7" name="TextBox 6"/>
          <p:cNvSpPr txBox="1"/>
          <p:nvPr/>
        </p:nvSpPr>
        <p:spPr>
          <a:xfrm>
            <a:off x="878775" y="3016332"/>
            <a:ext cx="2561920" cy="302840"/>
          </a:xfrm>
          <a:prstGeom prst="rect">
            <a:avLst/>
          </a:prstGeom>
          <a:noFill/>
        </p:spPr>
        <p:txBody>
          <a:bodyPr wrap="none" rtlCol="0">
            <a:spAutoFit/>
          </a:bodyPr>
          <a:lstStyle/>
          <a:p>
            <a:r>
              <a:rPr lang="fr-FR" b="1" dirty="0" smtClean="0">
                <a:solidFill>
                  <a:schemeClr val="tx1"/>
                </a:solidFill>
              </a:rPr>
              <a:t>D</a:t>
            </a:r>
            <a:r>
              <a:rPr lang="fr-FR" b="1" baseline="-25000" dirty="0" smtClean="0">
                <a:solidFill>
                  <a:schemeClr val="tx1"/>
                </a:solidFill>
              </a:rPr>
              <a:t>T</a:t>
            </a:r>
            <a:r>
              <a:rPr lang="fr-FR" b="1" dirty="0" smtClean="0">
                <a:solidFill>
                  <a:schemeClr val="tx1"/>
                </a:solidFill>
              </a:rPr>
              <a:t> = Ã</a:t>
            </a:r>
            <a:r>
              <a:rPr lang="fr-FR" b="1" baseline="-25000" dirty="0" smtClean="0">
                <a:solidFill>
                  <a:schemeClr val="tx1"/>
                </a:solidFill>
              </a:rPr>
              <a:t>S</a:t>
            </a:r>
            <a:r>
              <a:rPr lang="fr-FR" b="1" dirty="0" smtClean="0">
                <a:solidFill>
                  <a:schemeClr val="tx1"/>
                </a:solidFill>
              </a:rPr>
              <a:t> </a:t>
            </a:r>
            <a:r>
              <a:rPr lang="en-US" b="1" dirty="0" smtClean="0">
                <a:solidFill>
                  <a:schemeClr val="tx1"/>
                </a:solidFill>
              </a:rPr>
              <a:t>Σ</a:t>
            </a:r>
            <a:r>
              <a:rPr lang="fr-FR" b="1" baseline="-25000" dirty="0" smtClean="0">
                <a:solidFill>
                  <a:schemeClr val="tx1"/>
                </a:solidFill>
              </a:rPr>
              <a:t>i</a:t>
            </a:r>
            <a:r>
              <a:rPr lang="fr-FR" b="1" dirty="0" smtClean="0">
                <a:solidFill>
                  <a:schemeClr val="tx1"/>
                </a:solidFill>
              </a:rPr>
              <a:t> n</a:t>
            </a:r>
            <a:r>
              <a:rPr lang="fr-FR" b="1" baseline="-25000" dirty="0" smtClean="0">
                <a:solidFill>
                  <a:schemeClr val="tx1"/>
                </a:solidFill>
              </a:rPr>
              <a:t>i</a:t>
            </a:r>
            <a:r>
              <a:rPr lang="fr-FR" b="1" dirty="0" smtClean="0">
                <a:solidFill>
                  <a:schemeClr val="tx1"/>
                </a:solidFill>
              </a:rPr>
              <a:t> </a:t>
            </a:r>
            <a:r>
              <a:rPr lang="fr-FR" b="1" dirty="0" err="1" smtClean="0">
                <a:solidFill>
                  <a:schemeClr val="tx1"/>
                </a:solidFill>
              </a:rPr>
              <a:t>E</a:t>
            </a:r>
            <a:r>
              <a:rPr lang="fr-FR" b="1" baseline="-25000" dirty="0" err="1" smtClean="0">
                <a:solidFill>
                  <a:schemeClr val="tx1"/>
                </a:solidFill>
              </a:rPr>
              <a:t>i</a:t>
            </a:r>
            <a:r>
              <a:rPr lang="fr-FR" b="1" dirty="0" smtClean="0">
                <a:solidFill>
                  <a:schemeClr val="tx1"/>
                </a:solidFill>
              </a:rPr>
              <a:t> </a:t>
            </a:r>
            <a:r>
              <a:rPr lang="en-US" b="1" dirty="0" smtClean="0">
                <a:solidFill>
                  <a:schemeClr val="tx1"/>
                </a:solidFill>
              </a:rPr>
              <a:t>φ</a:t>
            </a:r>
            <a:r>
              <a:rPr lang="fr-FR" b="1" baseline="-25000" dirty="0" smtClean="0">
                <a:solidFill>
                  <a:schemeClr val="tx1"/>
                </a:solidFill>
              </a:rPr>
              <a:t>i</a:t>
            </a:r>
            <a:r>
              <a:rPr lang="fr-FR" b="1" dirty="0" smtClean="0">
                <a:solidFill>
                  <a:schemeClr val="tx1"/>
                </a:solidFill>
              </a:rPr>
              <a:t> / </a:t>
            </a:r>
            <a:r>
              <a:rPr lang="fr-FR" b="1" dirty="0" err="1" smtClean="0">
                <a:solidFill>
                  <a:schemeClr val="tx1"/>
                </a:solidFill>
              </a:rPr>
              <a:t>m</a:t>
            </a:r>
            <a:r>
              <a:rPr lang="fr-FR" b="1" baseline="-25000" dirty="0" err="1" smtClean="0">
                <a:solidFill>
                  <a:schemeClr val="tx1"/>
                </a:solidFill>
              </a:rPr>
              <a:t>T</a:t>
            </a:r>
            <a:r>
              <a:rPr lang="fr-FR" b="1" dirty="0" smtClean="0">
                <a:solidFill>
                  <a:schemeClr val="tx1"/>
                </a:solidFill>
              </a:rPr>
              <a:t> </a:t>
            </a:r>
            <a:endParaRPr lang="en-US" dirty="0">
              <a:solidFill>
                <a:schemeClr val="tx1"/>
              </a:solidFill>
            </a:endParaRPr>
          </a:p>
        </p:txBody>
      </p:sp>
      <p:sp>
        <p:nvSpPr>
          <p:cNvPr id="11" name="TextBox 10"/>
          <p:cNvSpPr txBox="1"/>
          <p:nvPr/>
        </p:nvSpPr>
        <p:spPr>
          <a:xfrm>
            <a:off x="629393" y="2541319"/>
            <a:ext cx="7596951" cy="513346"/>
          </a:xfrm>
          <a:prstGeom prst="rect">
            <a:avLst/>
          </a:prstGeom>
          <a:noFill/>
        </p:spPr>
        <p:txBody>
          <a:bodyPr wrap="none" rtlCol="0">
            <a:spAutoFit/>
          </a:bodyPr>
          <a:lstStyle/>
          <a:p>
            <a:r>
              <a:rPr lang="en-US" dirty="0" smtClean="0">
                <a:solidFill>
                  <a:schemeClr val="tx1"/>
                </a:solidFill>
              </a:rPr>
              <a:t>The absorbed dose to a target organ from a radionuclide located within \</a:t>
            </a:r>
          </a:p>
          <a:p>
            <a:r>
              <a:rPr lang="en-US" dirty="0" smtClean="0">
                <a:solidFill>
                  <a:schemeClr val="tx1"/>
                </a:solidFill>
              </a:rPr>
              <a:t>a source organ can be calculated as:</a:t>
            </a:r>
            <a:endParaRPr lang="en-US" dirty="0">
              <a:solidFill>
                <a:schemeClr val="tx1"/>
              </a:solidFill>
            </a:endParaRPr>
          </a:p>
        </p:txBody>
      </p:sp>
      <p:sp>
        <p:nvSpPr>
          <p:cNvPr id="12" name="TextBox 11"/>
          <p:cNvSpPr txBox="1"/>
          <p:nvPr/>
        </p:nvSpPr>
        <p:spPr>
          <a:xfrm>
            <a:off x="427511" y="3467595"/>
            <a:ext cx="7189789" cy="1144865"/>
          </a:xfrm>
          <a:prstGeom prst="rect">
            <a:avLst/>
          </a:prstGeom>
          <a:noFill/>
        </p:spPr>
        <p:txBody>
          <a:bodyPr wrap="none" rtlCol="0">
            <a:spAutoFit/>
          </a:bodyPr>
          <a:lstStyle/>
          <a:p>
            <a:r>
              <a:rPr lang="en-US" dirty="0" err="1" smtClean="0">
                <a:solidFill>
                  <a:schemeClr val="tx1"/>
                </a:solidFill>
              </a:rPr>
              <a:t>n</a:t>
            </a:r>
            <a:r>
              <a:rPr lang="en-US" baseline="-25000" dirty="0" err="1" smtClean="0">
                <a:solidFill>
                  <a:schemeClr val="tx1"/>
                </a:solidFill>
              </a:rPr>
              <a:t>i</a:t>
            </a:r>
            <a:r>
              <a:rPr lang="en-US" dirty="0" smtClean="0">
                <a:solidFill>
                  <a:schemeClr val="tx1"/>
                </a:solidFill>
              </a:rPr>
              <a:t> is the number of radiations with energy </a:t>
            </a:r>
            <a:r>
              <a:rPr lang="en-US" dirty="0" err="1" smtClean="0">
                <a:solidFill>
                  <a:schemeClr val="tx1"/>
                </a:solidFill>
              </a:rPr>
              <a:t>E</a:t>
            </a:r>
            <a:r>
              <a:rPr lang="en-US" baseline="-25000" dirty="0" err="1" smtClean="0">
                <a:solidFill>
                  <a:schemeClr val="tx1"/>
                </a:solidFill>
              </a:rPr>
              <a:t>i</a:t>
            </a:r>
            <a:r>
              <a:rPr lang="en-US" dirty="0" smtClean="0">
                <a:solidFill>
                  <a:schemeClr val="tx1"/>
                </a:solidFill>
              </a:rPr>
              <a:t> per disintegration, </a:t>
            </a:r>
          </a:p>
          <a:p>
            <a:r>
              <a:rPr lang="en-US" dirty="0" err="1" smtClean="0">
                <a:solidFill>
                  <a:schemeClr val="tx1"/>
                </a:solidFill>
              </a:rPr>
              <a:t>φ</a:t>
            </a:r>
            <a:r>
              <a:rPr lang="en-US" baseline="-25000" dirty="0" err="1" smtClean="0">
                <a:solidFill>
                  <a:schemeClr val="tx1"/>
                </a:solidFill>
              </a:rPr>
              <a:t>i</a:t>
            </a:r>
            <a:r>
              <a:rPr lang="en-US" dirty="0" smtClean="0">
                <a:solidFill>
                  <a:schemeClr val="tx1"/>
                </a:solidFill>
              </a:rPr>
              <a:t> is fraction of energy emitted by the source region that is absorbed </a:t>
            </a:r>
          </a:p>
          <a:p>
            <a:r>
              <a:rPr lang="en-US" dirty="0" smtClean="0">
                <a:solidFill>
                  <a:schemeClr val="tx1"/>
                </a:solidFill>
              </a:rPr>
              <a:t>in the target) </a:t>
            </a:r>
          </a:p>
          <a:p>
            <a:r>
              <a:rPr lang="en-US" dirty="0" err="1" smtClean="0">
                <a:solidFill>
                  <a:schemeClr val="tx1"/>
                </a:solidFill>
              </a:rPr>
              <a:t>m</a:t>
            </a:r>
            <a:r>
              <a:rPr lang="en-US" baseline="-25000" dirty="0" err="1" smtClean="0">
                <a:solidFill>
                  <a:schemeClr val="tx1"/>
                </a:solidFill>
              </a:rPr>
              <a:t>T</a:t>
            </a:r>
            <a:r>
              <a:rPr lang="en-US" dirty="0" smtClean="0">
                <a:solidFill>
                  <a:schemeClr val="tx1"/>
                </a:solidFill>
              </a:rPr>
              <a:t> is the mass of the target organ, </a:t>
            </a:r>
          </a:p>
          <a:p>
            <a:r>
              <a:rPr lang="en-US" dirty="0" smtClean="0">
                <a:solidFill>
                  <a:schemeClr val="tx1"/>
                </a:solidFill>
              </a:rPr>
              <a:t> Ã is the cumulative activity, changing with time </a:t>
            </a:r>
            <a:endParaRPr lang="en-US" dirty="0">
              <a:solidFill>
                <a:schemeClr val="tx1"/>
              </a:solidFill>
            </a:endParaRPr>
          </a:p>
        </p:txBody>
      </p:sp>
      <p:sp>
        <p:nvSpPr>
          <p:cNvPr id="15" name="TextBox 14"/>
          <p:cNvSpPr txBox="1"/>
          <p:nvPr/>
        </p:nvSpPr>
        <p:spPr>
          <a:xfrm>
            <a:off x="2339438" y="5118264"/>
            <a:ext cx="2280063" cy="302840"/>
          </a:xfrm>
          <a:prstGeom prst="rect">
            <a:avLst/>
          </a:prstGeom>
          <a:noFill/>
        </p:spPr>
        <p:txBody>
          <a:bodyPr wrap="square" rtlCol="0">
            <a:spAutoFit/>
          </a:bodyPr>
          <a:lstStyle/>
          <a:p>
            <a:r>
              <a:rPr lang="en-US" dirty="0" smtClean="0"/>
              <a:t>Ã = </a:t>
            </a:r>
            <a:endParaRPr lang="en-US" dirty="0"/>
          </a:p>
        </p:txBody>
      </p:sp>
      <p:sp>
        <p:nvSpPr>
          <p:cNvPr id="16" name="TextBox 15"/>
          <p:cNvSpPr txBox="1"/>
          <p:nvPr/>
        </p:nvSpPr>
        <p:spPr>
          <a:xfrm>
            <a:off x="1957449" y="4999511"/>
            <a:ext cx="1640774" cy="302840"/>
          </a:xfrm>
          <a:prstGeom prst="rect">
            <a:avLst/>
          </a:prstGeom>
          <a:noFill/>
        </p:spPr>
        <p:txBody>
          <a:bodyPr wrap="square" rtlCol="0">
            <a:spAutoFit/>
          </a:bodyPr>
          <a:lstStyle/>
          <a:p>
            <a:r>
              <a:rPr lang="en-US" dirty="0" smtClean="0"/>
              <a:t>Ã = </a:t>
            </a:r>
            <a:endParaRPr lang="en-US" dirty="0"/>
          </a:p>
        </p:txBody>
      </p:sp>
      <p:sp>
        <p:nvSpPr>
          <p:cNvPr id="2938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389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2" name="TextBox 21"/>
          <p:cNvSpPr txBox="1"/>
          <p:nvPr/>
        </p:nvSpPr>
        <p:spPr>
          <a:xfrm>
            <a:off x="581893" y="4809507"/>
            <a:ext cx="6317672" cy="934358"/>
          </a:xfrm>
          <a:prstGeom prst="rect">
            <a:avLst/>
          </a:prstGeom>
          <a:noFill/>
        </p:spPr>
        <p:txBody>
          <a:bodyPr wrap="square" rtlCol="0">
            <a:spAutoFit/>
          </a:bodyPr>
          <a:lstStyle/>
          <a:p>
            <a:r>
              <a:rPr lang="en-US" dirty="0" smtClean="0">
                <a:solidFill>
                  <a:schemeClr val="tx1"/>
                </a:solidFill>
              </a:rPr>
              <a:t>The absorbed fractions were calculated from </a:t>
            </a:r>
          </a:p>
          <a:p>
            <a:r>
              <a:rPr lang="en-US" dirty="0" smtClean="0">
                <a:solidFill>
                  <a:schemeClr val="tx1"/>
                </a:solidFill>
              </a:rPr>
              <a:t>an anthropomorphic mathematical model of the human </a:t>
            </a:r>
          </a:p>
          <a:p>
            <a:r>
              <a:rPr lang="en-US" dirty="0" smtClean="0">
                <a:solidFill>
                  <a:schemeClr val="tx1"/>
                </a:solidFill>
              </a:rPr>
              <a:t>body which has become known as the MIRD phantom </a:t>
            </a:r>
          </a:p>
          <a:p>
            <a:endParaRPr lang="en-US" dirty="0" smtClean="0">
              <a:solidFill>
                <a:schemeClr val="tx1"/>
              </a:solidFill>
            </a:endParaRPr>
          </a:p>
        </p:txBody>
      </p:sp>
      <p:pic>
        <p:nvPicPr>
          <p:cNvPr id="293895" name="Picture 7" descr="MIRDman"/>
          <p:cNvPicPr>
            <a:picLocks noChangeAspect="1" noChangeArrowheads="1"/>
          </p:cNvPicPr>
          <p:nvPr/>
        </p:nvPicPr>
        <p:blipFill>
          <a:blip r:embed="rId2" cstate="print"/>
          <a:srcRect/>
          <a:stretch>
            <a:fillRect/>
          </a:stretch>
        </p:blipFill>
        <p:spPr bwMode="auto">
          <a:xfrm>
            <a:off x="7623958" y="3146961"/>
            <a:ext cx="936625" cy="2849563"/>
          </a:xfrm>
          <a:prstGeom prst="rect">
            <a:avLst/>
          </a:prstGeom>
          <a:noFill/>
          <a:ln w="9525">
            <a:noFill/>
            <a:miter lim="800000"/>
            <a:headEnd/>
            <a:tailEnd/>
          </a:ln>
        </p:spPr>
      </p:pic>
      <p:sp>
        <p:nvSpPr>
          <p:cNvPr id="24" name="TextBox 23"/>
          <p:cNvSpPr txBox="1"/>
          <p:nvPr/>
        </p:nvSpPr>
        <p:spPr>
          <a:xfrm>
            <a:off x="2636323" y="5664530"/>
            <a:ext cx="5237459" cy="513346"/>
          </a:xfrm>
          <a:prstGeom prst="rect">
            <a:avLst/>
          </a:prstGeom>
          <a:noFill/>
        </p:spPr>
        <p:txBody>
          <a:bodyPr wrap="none" rtlCol="0">
            <a:spAutoFit/>
          </a:bodyPr>
          <a:lstStyle/>
          <a:p>
            <a:r>
              <a:rPr lang="en-US" dirty="0" smtClean="0">
                <a:solidFill>
                  <a:schemeClr val="tx1"/>
                </a:solidFill>
              </a:rPr>
              <a:t>The mathematical phantom used by the MIRD</a:t>
            </a:r>
          </a:p>
          <a:p>
            <a:r>
              <a:rPr lang="en-US" u="sng" dirty="0" smtClean="0">
                <a:solidFill>
                  <a:srgbClr val="FF0000"/>
                </a:solidFill>
                <a:hlinkClick r:id="rId3"/>
              </a:rPr>
              <a:t>http://www.doseinfo-radar.com/RADARphan.html</a:t>
            </a:r>
            <a:r>
              <a:rPr lang="en-US" dirty="0" smtClean="0">
                <a:solidFill>
                  <a:srgbClr val="FF0000"/>
                </a:solidFill>
              </a:rPr>
              <a:t> </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54842"/>
            <a:ext cx="8680450" cy="730345"/>
          </a:xfrm>
        </p:spPr>
        <p:txBody>
          <a:bodyPr/>
          <a:lstStyle/>
          <a:p>
            <a:r>
              <a:rPr lang="en-US" sz="2800" dirty="0" err="1" smtClean="0"/>
              <a:t>Dosimetry</a:t>
            </a:r>
            <a:r>
              <a:rPr lang="en-US" sz="2800" dirty="0" smtClean="0"/>
              <a:t> of Radiopharmaceuticals for Diagnostic and Therapeutic Nuclear Medicine</a:t>
            </a:r>
            <a:endParaRPr lang="en-US" sz="2800" dirty="0"/>
          </a:p>
        </p:txBody>
      </p:sp>
      <p:sp>
        <p:nvSpPr>
          <p:cNvPr id="4" name="TextBox 3"/>
          <p:cNvSpPr txBox="1"/>
          <p:nvPr/>
        </p:nvSpPr>
        <p:spPr>
          <a:xfrm>
            <a:off x="570016" y="1116280"/>
            <a:ext cx="8157041" cy="723853"/>
          </a:xfrm>
          <a:prstGeom prst="rect">
            <a:avLst/>
          </a:prstGeom>
          <a:noFill/>
        </p:spPr>
        <p:txBody>
          <a:bodyPr wrap="none" rtlCol="0">
            <a:spAutoFit/>
          </a:bodyPr>
          <a:lstStyle/>
          <a:p>
            <a:r>
              <a:rPr lang="en-US" dirty="0" smtClean="0">
                <a:solidFill>
                  <a:schemeClr val="tx1"/>
                </a:solidFill>
              </a:rPr>
              <a:t>There are now more than 50 </a:t>
            </a:r>
            <a:r>
              <a:rPr lang="en-US" dirty="0" err="1" smtClean="0">
                <a:solidFill>
                  <a:schemeClr val="tx1"/>
                </a:solidFill>
              </a:rPr>
              <a:t>voxel</a:t>
            </a:r>
            <a:r>
              <a:rPr lang="en-US" dirty="0" smtClean="0">
                <a:solidFill>
                  <a:schemeClr val="tx1"/>
                </a:solidFill>
              </a:rPr>
              <a:t> CT based phantoms available representing </a:t>
            </a:r>
          </a:p>
          <a:p>
            <a:r>
              <a:rPr lang="en-US" dirty="0" smtClean="0">
                <a:solidFill>
                  <a:schemeClr val="tx1"/>
                </a:solidFill>
              </a:rPr>
              <a:t>Chinese, Japanese and Korean persons as well as Caucasian,</a:t>
            </a:r>
          </a:p>
          <a:p>
            <a:r>
              <a:rPr lang="en-US" dirty="0" smtClean="0">
                <a:solidFill>
                  <a:schemeClr val="tx1"/>
                </a:solidFill>
              </a:rPr>
              <a:t> and representing babies, children as well as both male and female adults. </a:t>
            </a:r>
            <a:endParaRPr lang="en-US" dirty="0">
              <a:solidFill>
                <a:schemeClr val="tx1"/>
              </a:solidFill>
            </a:endParaRPr>
          </a:p>
        </p:txBody>
      </p:sp>
      <p:pic>
        <p:nvPicPr>
          <p:cNvPr id="335874" name="Picture 2" descr="The UF family of phantoms"/>
          <p:cNvPicPr>
            <a:picLocks noChangeAspect="1" noChangeArrowheads="1"/>
          </p:cNvPicPr>
          <p:nvPr/>
        </p:nvPicPr>
        <p:blipFill>
          <a:blip r:embed="rId2" cstate="print"/>
          <a:srcRect/>
          <a:stretch>
            <a:fillRect/>
          </a:stretch>
        </p:blipFill>
        <p:spPr bwMode="auto">
          <a:xfrm>
            <a:off x="463137" y="1911927"/>
            <a:ext cx="2976898" cy="2464282"/>
          </a:xfrm>
          <a:prstGeom prst="rect">
            <a:avLst/>
          </a:prstGeom>
          <a:noFill/>
          <a:ln w="9525">
            <a:noFill/>
            <a:miter lim="800000"/>
            <a:headEnd/>
            <a:tailEnd/>
          </a:ln>
        </p:spPr>
      </p:pic>
      <p:sp>
        <p:nvSpPr>
          <p:cNvPr id="6" name="TextBox 5"/>
          <p:cNvSpPr txBox="1"/>
          <p:nvPr/>
        </p:nvSpPr>
        <p:spPr>
          <a:xfrm>
            <a:off x="427511" y="4488872"/>
            <a:ext cx="2749471" cy="723853"/>
          </a:xfrm>
          <a:prstGeom prst="rect">
            <a:avLst/>
          </a:prstGeom>
          <a:noFill/>
        </p:spPr>
        <p:txBody>
          <a:bodyPr wrap="none" rtlCol="0">
            <a:spAutoFit/>
          </a:bodyPr>
          <a:lstStyle/>
          <a:p>
            <a:r>
              <a:rPr lang="en-US" dirty="0" smtClean="0">
                <a:solidFill>
                  <a:schemeClr val="tx1"/>
                </a:solidFill>
              </a:rPr>
              <a:t>The University of Florida </a:t>
            </a:r>
          </a:p>
          <a:p>
            <a:r>
              <a:rPr lang="en-US" dirty="0" smtClean="0">
                <a:solidFill>
                  <a:schemeClr val="tx1"/>
                </a:solidFill>
              </a:rPr>
              <a:t>family of reference </a:t>
            </a:r>
            <a:r>
              <a:rPr lang="en-US" dirty="0" err="1" smtClean="0">
                <a:solidFill>
                  <a:schemeClr val="tx1"/>
                </a:solidFill>
              </a:rPr>
              <a:t>voxel</a:t>
            </a:r>
            <a:r>
              <a:rPr lang="en-US" dirty="0" smtClean="0">
                <a:solidFill>
                  <a:schemeClr val="tx1"/>
                </a:solidFill>
              </a:rPr>
              <a:t> </a:t>
            </a:r>
          </a:p>
          <a:p>
            <a:r>
              <a:rPr lang="en-US" dirty="0" smtClean="0">
                <a:solidFill>
                  <a:schemeClr val="tx1"/>
                </a:solidFill>
              </a:rPr>
              <a:t>phantoms</a:t>
            </a:r>
            <a:endParaRPr lang="en-US" dirty="0">
              <a:solidFill>
                <a:schemeClr val="tx1"/>
              </a:solidFill>
            </a:endParaRPr>
          </a:p>
        </p:txBody>
      </p:sp>
      <p:sp>
        <p:nvSpPr>
          <p:cNvPr id="3358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35875" name="Picture 3"/>
          <p:cNvPicPr>
            <a:picLocks noChangeAspect="1" noChangeArrowheads="1"/>
          </p:cNvPicPr>
          <p:nvPr/>
        </p:nvPicPr>
        <p:blipFill>
          <a:blip r:embed="rId3" cstate="print"/>
          <a:srcRect/>
          <a:stretch>
            <a:fillRect/>
          </a:stretch>
        </p:blipFill>
        <p:spPr bwMode="auto">
          <a:xfrm>
            <a:off x="3550723" y="1888177"/>
            <a:ext cx="5349875" cy="2806700"/>
          </a:xfrm>
          <a:prstGeom prst="rect">
            <a:avLst/>
          </a:prstGeom>
          <a:noFill/>
          <a:ln w="6350">
            <a:solidFill>
              <a:srgbClr val="000000"/>
            </a:solidFill>
            <a:miter lim="800000"/>
            <a:headEnd/>
            <a:tailEnd type="none" w="lg" len="lg"/>
          </a:ln>
          <a:effectLst/>
        </p:spPr>
      </p:pic>
      <p:sp>
        <p:nvSpPr>
          <p:cNvPr id="9" name="TextBox 8"/>
          <p:cNvSpPr txBox="1"/>
          <p:nvPr/>
        </p:nvSpPr>
        <p:spPr>
          <a:xfrm>
            <a:off x="3360716" y="4821381"/>
            <a:ext cx="5951181" cy="1355371"/>
          </a:xfrm>
          <a:prstGeom prst="rect">
            <a:avLst/>
          </a:prstGeom>
          <a:noFill/>
        </p:spPr>
        <p:txBody>
          <a:bodyPr wrap="none" rtlCol="0">
            <a:spAutoFit/>
          </a:bodyPr>
          <a:lstStyle/>
          <a:p>
            <a:r>
              <a:rPr lang="en-US" dirty="0" smtClean="0">
                <a:solidFill>
                  <a:schemeClr val="tx1"/>
                </a:solidFill>
              </a:rPr>
              <a:t>Anterior whole body images obtained after intravenous</a:t>
            </a:r>
          </a:p>
          <a:p>
            <a:r>
              <a:rPr lang="en-US" dirty="0" smtClean="0">
                <a:solidFill>
                  <a:schemeClr val="tx1"/>
                </a:solidFill>
              </a:rPr>
              <a:t> administration of </a:t>
            </a:r>
            <a:r>
              <a:rPr lang="en-US" baseline="30000" dirty="0" smtClean="0">
                <a:solidFill>
                  <a:schemeClr val="tx1"/>
                </a:solidFill>
              </a:rPr>
              <a:t>99m</a:t>
            </a:r>
            <a:r>
              <a:rPr lang="en-US" dirty="0" smtClean="0">
                <a:solidFill>
                  <a:schemeClr val="tx1"/>
                </a:solidFill>
              </a:rPr>
              <a:t>Tc </a:t>
            </a:r>
            <a:r>
              <a:rPr lang="en-US" dirty="0" err="1" smtClean="0">
                <a:solidFill>
                  <a:schemeClr val="tx1"/>
                </a:solidFill>
              </a:rPr>
              <a:t>jn</a:t>
            </a:r>
            <a:r>
              <a:rPr lang="en-US" dirty="0" smtClean="0">
                <a:solidFill>
                  <a:schemeClr val="tx1"/>
                </a:solidFill>
              </a:rPr>
              <a:t> female subject over a 24 hour </a:t>
            </a:r>
          </a:p>
          <a:p>
            <a:r>
              <a:rPr lang="en-US" dirty="0" smtClean="0">
                <a:solidFill>
                  <a:schemeClr val="tx1"/>
                </a:solidFill>
              </a:rPr>
              <a:t>period. </a:t>
            </a:r>
          </a:p>
          <a:p>
            <a:r>
              <a:rPr lang="en-US" dirty="0" smtClean="0">
                <a:solidFill>
                  <a:schemeClr val="tx1"/>
                </a:solidFill>
              </a:rPr>
              <a:t>Effective dose was found to be 8.6 </a:t>
            </a:r>
            <a:r>
              <a:rPr lang="en-US" dirty="0" err="1" smtClean="0">
                <a:solidFill>
                  <a:schemeClr val="tx1"/>
                </a:solidFill>
              </a:rPr>
              <a:t>mSv</a:t>
            </a:r>
            <a:r>
              <a:rPr lang="en-US" dirty="0" smtClean="0">
                <a:solidFill>
                  <a:schemeClr val="tx1"/>
                </a:solidFill>
              </a:rPr>
              <a:t> and 9.4 </a:t>
            </a:r>
            <a:r>
              <a:rPr lang="en-US" dirty="0" err="1" smtClean="0">
                <a:solidFill>
                  <a:schemeClr val="tx1"/>
                </a:solidFill>
              </a:rPr>
              <a:t>mSv</a:t>
            </a:r>
            <a:endParaRPr lang="en-US" dirty="0" smtClean="0">
              <a:solidFill>
                <a:schemeClr val="tx1"/>
              </a:solidFill>
            </a:endParaRPr>
          </a:p>
          <a:p>
            <a:r>
              <a:rPr lang="en-US" dirty="0" smtClean="0">
                <a:solidFill>
                  <a:schemeClr val="tx1"/>
                </a:solidFill>
              </a:rPr>
              <a:t> for males and females respectively, for an administered </a:t>
            </a:r>
          </a:p>
          <a:p>
            <a:r>
              <a:rPr lang="en-US" dirty="0" smtClean="0">
                <a:solidFill>
                  <a:schemeClr val="tx1"/>
                </a:solidFill>
              </a:rPr>
              <a:t>activity of 750 </a:t>
            </a:r>
            <a:r>
              <a:rPr lang="en-US" dirty="0" err="1" smtClean="0">
                <a:solidFill>
                  <a:schemeClr val="tx1"/>
                </a:solidFill>
              </a:rPr>
              <a:t>MBq</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469900" y="492125"/>
            <a:ext cx="8223250" cy="574675"/>
          </a:xfrm>
        </p:spPr>
        <p:txBody>
          <a:bodyPr/>
          <a:lstStyle/>
          <a:p>
            <a:pPr eaLnBrk="1" hangingPunct="1"/>
            <a:r>
              <a:rPr lang="en-US" sz="2800" smtClean="0"/>
              <a:t>Conclusion</a:t>
            </a:r>
            <a:endParaRPr lang="en-AU" sz="2800" smtClean="0"/>
          </a:p>
        </p:txBody>
      </p:sp>
      <p:sp>
        <p:nvSpPr>
          <p:cNvPr id="136195" name="Rectangle 3"/>
          <p:cNvSpPr>
            <a:spLocks noGrp="1" noChangeArrowheads="1"/>
          </p:cNvSpPr>
          <p:nvPr>
            <p:ph type="body" idx="1"/>
          </p:nvPr>
        </p:nvSpPr>
        <p:spPr>
          <a:xfrm>
            <a:off x="454025" y="1447799"/>
            <a:ext cx="8537575" cy="4665921"/>
          </a:xfrm>
        </p:spPr>
        <p:txBody>
          <a:bodyPr/>
          <a:lstStyle/>
          <a:p>
            <a:pPr eaLnBrk="1" hangingPunct="1">
              <a:lnSpc>
                <a:spcPct val="120000"/>
              </a:lnSpc>
              <a:spcBef>
                <a:spcPct val="30000"/>
              </a:spcBef>
            </a:pPr>
            <a:r>
              <a:rPr lang="en-US" sz="2400" dirty="0" smtClean="0"/>
              <a:t>Radiation </a:t>
            </a:r>
            <a:r>
              <a:rPr lang="en-US" sz="2400" dirty="0" err="1" smtClean="0"/>
              <a:t>Dosimetry</a:t>
            </a:r>
            <a:r>
              <a:rPr lang="en-US" sz="2400" dirty="0" smtClean="0"/>
              <a:t> is a very interesting field of research with multiple range of applications from Occupational Radiation Protection  to advanced Radiation Therapy </a:t>
            </a:r>
            <a:r>
              <a:rPr lang="en-US" sz="2400" dirty="0" smtClean="0"/>
              <a:t>Q</a:t>
            </a:r>
            <a:r>
              <a:rPr lang="en-US" sz="2400" dirty="0" smtClean="0"/>
              <a:t>uality </a:t>
            </a:r>
            <a:r>
              <a:rPr lang="en-US" sz="2400" dirty="0" smtClean="0"/>
              <a:t>A</a:t>
            </a:r>
            <a:r>
              <a:rPr lang="en-US" sz="2400" dirty="0" smtClean="0"/>
              <a:t>ssurance</a:t>
            </a:r>
            <a:endParaRPr lang="en-US" sz="2400" dirty="0" smtClean="0"/>
          </a:p>
          <a:p>
            <a:pPr eaLnBrk="1" hangingPunct="1">
              <a:lnSpc>
                <a:spcPct val="120000"/>
              </a:lnSpc>
              <a:spcBef>
                <a:spcPct val="30000"/>
              </a:spcBef>
            </a:pPr>
            <a:r>
              <a:rPr lang="en-US" sz="2400" dirty="0" smtClean="0"/>
              <a:t>Too many questions are still to be answered and major is “do we know what parameter of radiation </a:t>
            </a:r>
            <a:r>
              <a:rPr lang="en-US" sz="2400" dirty="0" smtClean="0"/>
              <a:t>field can predict </a:t>
            </a:r>
            <a:r>
              <a:rPr lang="en-US" sz="2400" dirty="0" smtClean="0"/>
              <a:t>accurately biological effect”</a:t>
            </a:r>
          </a:p>
          <a:p>
            <a:pPr eaLnBrk="1" hangingPunct="1">
              <a:lnSpc>
                <a:spcPct val="120000"/>
              </a:lnSpc>
              <a:spcBef>
                <a:spcPct val="30000"/>
              </a:spcBef>
            </a:pPr>
            <a:r>
              <a:rPr lang="en-US" sz="2400" dirty="0" smtClean="0"/>
              <a:t>Development of </a:t>
            </a:r>
            <a:r>
              <a:rPr lang="en-US" sz="2400" dirty="0" err="1" smtClean="0"/>
              <a:t>dosimetry</a:t>
            </a:r>
            <a:r>
              <a:rPr lang="en-US" sz="2400" dirty="0" smtClean="0"/>
              <a:t> instrumentation with response to predict biological effect in any radiation field is a challenge  to be addressed by ARDENT</a:t>
            </a:r>
            <a:endParaRPr lang="en-US" sz="2400" dirty="0" smtClean="0"/>
          </a:p>
          <a:p>
            <a:pPr eaLnBrk="1" hangingPunct="1">
              <a:lnSpc>
                <a:spcPct val="120000"/>
              </a:lnSpc>
              <a:spcBef>
                <a:spcPct val="30000"/>
              </a:spcBef>
            </a:pPr>
            <a:endParaRPr lang="en-US" sz="2400" dirty="0" smtClean="0"/>
          </a:p>
          <a:p>
            <a:pPr eaLnBrk="1" hangingPunct="1">
              <a:lnSpc>
                <a:spcPct val="120000"/>
              </a:lnSpc>
              <a:spcBef>
                <a:spcPct val="30000"/>
              </a:spcBef>
            </a:pPr>
            <a:endParaRPr lang="en-US" sz="2400" dirty="0" smtClean="0"/>
          </a:p>
          <a:p>
            <a:pPr eaLnBrk="1" hangingPunct="1">
              <a:lnSpc>
                <a:spcPct val="120000"/>
              </a:lnSpc>
              <a:spcBef>
                <a:spcPct val="30000"/>
              </a:spcBef>
            </a:pPr>
            <a:endParaRPr lang="en-US" sz="2400" dirty="0" smtClean="0"/>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pPr eaLnBrk="1" hangingPunct="1"/>
            <a:r>
              <a:rPr lang="en-US" sz="2800" smtClean="0"/>
              <a:t>Acknowledgement</a:t>
            </a:r>
            <a:endParaRPr lang="en-AU" sz="2800" smtClean="0"/>
          </a:p>
        </p:txBody>
      </p:sp>
      <p:sp>
        <p:nvSpPr>
          <p:cNvPr id="139267" name="Rectangle 3"/>
          <p:cNvSpPr>
            <a:spLocks noGrp="1" noChangeArrowheads="1"/>
          </p:cNvSpPr>
          <p:nvPr>
            <p:ph type="body" idx="1"/>
          </p:nvPr>
        </p:nvSpPr>
        <p:spPr/>
        <p:txBody>
          <a:bodyPr/>
          <a:lstStyle/>
          <a:p>
            <a:pPr eaLnBrk="1" hangingPunct="1"/>
            <a:r>
              <a:rPr lang="en-US" sz="2400" dirty="0" smtClean="0">
                <a:latin typeface="Arial" pitchFamily="34" charset="0"/>
                <a:cs typeface="Arial" pitchFamily="34" charset="0"/>
              </a:rPr>
              <a:t>ARDENT</a:t>
            </a:r>
          </a:p>
          <a:p>
            <a:pPr eaLnBrk="1" hangingPunct="1"/>
            <a:r>
              <a:rPr lang="en-US" sz="2400" dirty="0" smtClean="0">
                <a:latin typeface="Arial" pitchFamily="34" charset="0"/>
                <a:cs typeface="Arial" pitchFamily="34" charset="0"/>
              </a:rPr>
              <a:t>CMRP colleagues and PhD students  </a:t>
            </a:r>
            <a:endParaRPr lang="en-US" sz="2400" dirty="0" smtClean="0">
              <a:latin typeface="Arial" pitchFamily="34" charset="0"/>
              <a:cs typeface="Arial" pitchFamily="34" charset="0"/>
            </a:endParaRPr>
          </a:p>
          <a:p>
            <a:pPr eaLnBrk="1" hangingPunct="1"/>
            <a:r>
              <a:rPr lang="en-US" sz="2400" dirty="0" smtClean="0">
                <a:latin typeface="Arial" pitchFamily="34" charset="0"/>
                <a:cs typeface="Arial" pitchFamily="34" charset="0"/>
              </a:rPr>
              <a:t>Prof Tomas Kron ,Dr Alex Romanyukha and Dr David </a:t>
            </a:r>
            <a:r>
              <a:rPr lang="en-US" sz="2400" dirty="0" err="1" smtClean="0">
                <a:latin typeface="Arial" pitchFamily="34" charset="0"/>
                <a:cs typeface="Arial" pitchFamily="34" charset="0"/>
              </a:rPr>
              <a:t>Schauer</a:t>
            </a:r>
            <a:r>
              <a:rPr lang="en-US" sz="2400" dirty="0" smtClean="0">
                <a:latin typeface="Arial" pitchFamily="34" charset="0"/>
                <a:cs typeface="Arial" pitchFamily="34" charset="0"/>
              </a:rPr>
              <a:t>  for sharing some slides  </a:t>
            </a:r>
          </a:p>
          <a:p>
            <a:pPr eaLnBrk="1" hangingPunct="1"/>
            <a:endParaRPr lang="en-US" sz="2400" dirty="0" smtClean="0">
              <a:latin typeface="Arial" pitchFamily="34" charset="0"/>
              <a:cs typeface="Arial" pitchFamily="34" charset="0"/>
            </a:endParaRPr>
          </a:p>
          <a:p>
            <a:pPr eaLnBrk="1" hangingPunct="1">
              <a:buNone/>
            </a:pPr>
            <a:r>
              <a:rPr lang="en-US" sz="2400" b="1" dirty="0" smtClean="0">
                <a:latin typeface="Arial" pitchFamily="34" charset="0"/>
                <a:cs typeface="Arial" pitchFamily="34" charset="0"/>
              </a:rPr>
              <a:t>Recommended </a:t>
            </a:r>
            <a:r>
              <a:rPr lang="en-US" sz="2400" b="1" dirty="0" smtClean="0">
                <a:latin typeface="Arial" pitchFamily="34" charset="0"/>
                <a:cs typeface="Arial" pitchFamily="34" charset="0"/>
              </a:rPr>
              <a:t>R</a:t>
            </a:r>
            <a:r>
              <a:rPr lang="en-US" sz="2400" b="1" dirty="0" smtClean="0">
                <a:latin typeface="Arial" pitchFamily="34" charset="0"/>
                <a:cs typeface="Arial" pitchFamily="34" charset="0"/>
              </a:rPr>
              <a:t>eading.</a:t>
            </a:r>
          </a:p>
          <a:p>
            <a:pPr eaLnBrk="1" hangingPunct="1">
              <a:buNone/>
            </a:pPr>
            <a:r>
              <a:rPr lang="en-AU" sz="2400" dirty="0" smtClean="0">
                <a:latin typeface="Arial" pitchFamily="34" charset="0"/>
                <a:cs typeface="Arial" pitchFamily="34" charset="0"/>
              </a:rPr>
              <a:t>	Rosenfeld </a:t>
            </a:r>
            <a:r>
              <a:rPr lang="en-AU" sz="2400" dirty="0" smtClean="0">
                <a:latin typeface="Arial" pitchFamily="34" charset="0"/>
                <a:cs typeface="Arial" pitchFamily="34" charset="0"/>
              </a:rPr>
              <a:t>A.B. </a:t>
            </a:r>
            <a:r>
              <a:rPr lang="en-AU" sz="2400" dirty="0" smtClean="0">
                <a:latin typeface="Arial" pitchFamily="34" charset="0"/>
                <a:cs typeface="Arial" pitchFamily="34" charset="0"/>
              </a:rPr>
              <a:t>Kron </a:t>
            </a:r>
            <a:r>
              <a:rPr lang="en-AU" sz="2400" dirty="0" smtClean="0">
                <a:latin typeface="Arial" pitchFamily="34" charset="0"/>
                <a:cs typeface="Arial" pitchFamily="34" charset="0"/>
              </a:rPr>
              <a:t>T. </a:t>
            </a:r>
            <a:r>
              <a:rPr lang="en-AU" sz="2400" dirty="0" smtClean="0">
                <a:latin typeface="Arial" pitchFamily="34" charset="0"/>
                <a:cs typeface="Arial" pitchFamily="34" charset="0"/>
              </a:rPr>
              <a:t>,. </a:t>
            </a:r>
            <a:r>
              <a:rPr lang="en-AU" sz="2400" dirty="0" smtClean="0">
                <a:latin typeface="Arial" pitchFamily="34" charset="0"/>
                <a:cs typeface="Arial" pitchFamily="34" charset="0"/>
              </a:rPr>
              <a:t>d’Errico </a:t>
            </a:r>
            <a:r>
              <a:rPr lang="en-AU" sz="2400" dirty="0" smtClean="0">
                <a:latin typeface="Arial" pitchFamily="34" charset="0"/>
                <a:cs typeface="Arial" pitchFamily="34" charset="0"/>
              </a:rPr>
              <a:t>F, and. Moscovitch</a:t>
            </a:r>
            <a:r>
              <a:rPr lang="en-AU" sz="2400" dirty="0" smtClean="0">
                <a:latin typeface="Arial" pitchFamily="34" charset="0"/>
                <a:cs typeface="Arial" pitchFamily="34" charset="0"/>
              </a:rPr>
              <a:t> </a:t>
            </a:r>
            <a:r>
              <a:rPr lang="en-AU" sz="2400" dirty="0" smtClean="0">
                <a:latin typeface="Arial" pitchFamily="34" charset="0"/>
                <a:cs typeface="Arial" pitchFamily="34" charset="0"/>
              </a:rPr>
              <a:t>M. </a:t>
            </a:r>
            <a:r>
              <a:rPr lang="en-AU" sz="2400" dirty="0" smtClean="0">
                <a:latin typeface="Arial" pitchFamily="34" charset="0"/>
                <a:cs typeface="Arial" pitchFamily="34" charset="0"/>
              </a:rPr>
              <a:t>editors “</a:t>
            </a:r>
            <a:r>
              <a:rPr lang="en-AU" sz="2400" i="1" dirty="0" smtClean="0">
                <a:latin typeface="Arial" pitchFamily="34" charset="0"/>
                <a:cs typeface="Arial" pitchFamily="34" charset="0"/>
              </a:rPr>
              <a:t>Concepts and trends in medical radiation </a:t>
            </a:r>
            <a:r>
              <a:rPr lang="en-AU" sz="2400" i="1" dirty="0" err="1" smtClean="0">
                <a:latin typeface="Arial" pitchFamily="34" charset="0"/>
                <a:cs typeface="Arial" pitchFamily="34" charset="0"/>
              </a:rPr>
              <a:t>dosimetry</a:t>
            </a:r>
            <a:r>
              <a:rPr lang="en-AU" sz="2400" dirty="0" smtClean="0">
                <a:latin typeface="Arial" pitchFamily="34" charset="0"/>
                <a:cs typeface="Arial" pitchFamily="34" charset="0"/>
              </a:rPr>
              <a:t>”, American Institute of Physics </a:t>
            </a:r>
            <a:r>
              <a:rPr lang="en-AU" sz="2400" dirty="0" smtClean="0">
                <a:latin typeface="Arial" pitchFamily="34" charset="0"/>
                <a:cs typeface="Arial" pitchFamily="34" charset="0"/>
              </a:rPr>
              <a:t>,ISBN:978-0-7354-0901-9 </a:t>
            </a:r>
            <a:r>
              <a:rPr lang="en-AU" sz="2400" dirty="0" smtClean="0">
                <a:latin typeface="Arial" pitchFamily="34" charset="0"/>
                <a:cs typeface="Arial" pitchFamily="34" charset="0"/>
              </a:rPr>
              <a:t>(2011</a:t>
            </a:r>
            <a:r>
              <a:rPr lang="en-AU" sz="2400" dirty="0" smtClean="0">
                <a:latin typeface="Arial" pitchFamily="34" charset="0"/>
                <a:cs typeface="Arial" pitchFamily="34" charset="0"/>
              </a:rPr>
              <a:t>)</a:t>
            </a:r>
          </a:p>
          <a:p>
            <a:pPr eaLnBrk="1" hangingPunct="1">
              <a:buNone/>
            </a:pPr>
            <a:endParaRPr lang="en-AU" sz="2400" dirty="0" smtClean="0">
              <a:latin typeface="Arial" pitchFamily="34" charset="0"/>
              <a:cs typeface="Arial" pitchFamily="34" charset="0"/>
            </a:endParaRPr>
          </a:p>
          <a:p>
            <a:pPr marL="336550" lvl="2" indent="-336550" eaLnBrk="1" hangingPunct="1">
              <a:spcBef>
                <a:spcPts val="700"/>
              </a:spcBef>
              <a:buSzPct val="75000"/>
              <a:buNone/>
            </a:pPr>
            <a:r>
              <a:rPr lang="en-AU" sz="2400" dirty="0" smtClean="0">
                <a:solidFill>
                  <a:schemeClr val="tx2"/>
                </a:solidFill>
                <a:latin typeface="Arial" pitchFamily="34" charset="0"/>
                <a:cs typeface="Arial" pitchFamily="34" charset="0"/>
              </a:rPr>
              <a:t>	Metcalfe </a:t>
            </a:r>
            <a:r>
              <a:rPr lang="en-AU" sz="2400" dirty="0" smtClean="0">
                <a:solidFill>
                  <a:schemeClr val="tx2"/>
                </a:solidFill>
                <a:latin typeface="Arial" pitchFamily="34" charset="0"/>
                <a:cs typeface="Arial" pitchFamily="34" charset="0"/>
              </a:rPr>
              <a:t>P.; Kron T.; Hoban P.  </a:t>
            </a:r>
            <a:r>
              <a:rPr lang="en-AU" sz="2400" i="1" dirty="0" smtClean="0">
                <a:solidFill>
                  <a:schemeClr val="tx2"/>
                </a:solidFill>
                <a:latin typeface="Arial" pitchFamily="34" charset="0"/>
                <a:cs typeface="Arial" pitchFamily="34" charset="0"/>
              </a:rPr>
              <a:t>The physics of radiotherapy X-rays from linear accelerators</a:t>
            </a:r>
            <a:r>
              <a:rPr lang="en-AU" sz="2400" dirty="0" smtClean="0">
                <a:solidFill>
                  <a:schemeClr val="tx2"/>
                </a:solidFill>
                <a:latin typeface="Arial" pitchFamily="34" charset="0"/>
                <a:cs typeface="Arial" pitchFamily="34" charset="0"/>
              </a:rPr>
              <a:t>. 1997</a:t>
            </a:r>
            <a:r>
              <a:rPr lang="en-AU" dirty="0" smtClean="0">
                <a:solidFill>
                  <a:schemeClr val="tx2"/>
                </a:solidFill>
                <a:latin typeface="Arial" pitchFamily="34" charset="0"/>
                <a:cs typeface="Arial" pitchFamily="34" charset="0"/>
              </a:rPr>
              <a:t>. </a:t>
            </a:r>
          </a:p>
          <a:p>
            <a:pPr eaLnBrk="1" hangingPunct="1">
              <a:buNone/>
            </a:pPr>
            <a:endParaRPr lang="en-US" sz="2400" dirty="0" smtClean="0"/>
          </a:p>
          <a:p>
            <a:pPr eaLnBrk="1" hangingPunct="1">
              <a:buNone/>
            </a:pPr>
            <a:endParaRPr lang="en-US" sz="2400" dirty="0" smtClean="0"/>
          </a:p>
          <a:p>
            <a:pPr eaLnBrk="1" hangingPunct="1">
              <a:buNone/>
            </a:pPr>
            <a:endParaRPr lang="en-US" sz="2400" dirty="0" smtClean="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pPr eaLnBrk="1" hangingPunct="1"/>
            <a:r>
              <a:rPr lang="en-US" sz="2800" dirty="0" smtClean="0"/>
              <a:t>MMND and IPCT 2012   </a:t>
            </a:r>
            <a:endParaRPr lang="en-AU" sz="2800" dirty="0" smtClean="0"/>
          </a:p>
        </p:txBody>
      </p:sp>
      <p:sp>
        <p:nvSpPr>
          <p:cNvPr id="140291" name="Text Box 4"/>
          <p:cNvSpPr>
            <a:spLocks noGrp="1" noChangeArrowheads="1"/>
          </p:cNvSpPr>
          <p:nvPr>
            <p:ph type="body" idx="1"/>
          </p:nvPr>
        </p:nvSpPr>
        <p:spPr>
          <a:xfrm>
            <a:off x="2660072" y="4833257"/>
            <a:ext cx="4078865" cy="1123043"/>
          </a:xfrm>
        </p:spPr>
        <p:txBody>
          <a:bodyPr/>
          <a:lstStyle/>
          <a:p>
            <a:pPr eaLnBrk="1" hangingPunct="1">
              <a:buFont typeface="Century Gothic" pitchFamily="34" charset="0"/>
              <a:buNone/>
            </a:pPr>
            <a:r>
              <a:rPr lang="en-AU" sz="2000" dirty="0" smtClean="0"/>
              <a:t/>
            </a:r>
            <a:br>
              <a:rPr lang="en-AU" sz="2000" dirty="0" smtClean="0"/>
            </a:br>
            <a:endParaRPr lang="en-AU" sz="2000" dirty="0" smtClean="0"/>
          </a:p>
          <a:p>
            <a:pPr eaLnBrk="1" hangingPunct="1">
              <a:buFont typeface="Century Gothic" pitchFamily="34" charset="0"/>
              <a:buNone/>
            </a:pPr>
            <a:r>
              <a:rPr lang="en-AU" sz="2000" b="1" dirty="0" smtClean="0"/>
              <a:t>       6-9  December,  2012</a:t>
            </a:r>
          </a:p>
        </p:txBody>
      </p:sp>
      <p:pic>
        <p:nvPicPr>
          <p:cNvPr id="140292" name="Picture 5" descr="SSD16"/>
          <p:cNvPicPr>
            <a:picLocks noChangeAspect="1" noChangeArrowheads="1"/>
          </p:cNvPicPr>
          <p:nvPr/>
        </p:nvPicPr>
        <p:blipFill>
          <a:blip r:embed="rId2" cstate="print"/>
          <a:srcRect/>
          <a:stretch>
            <a:fillRect/>
          </a:stretch>
        </p:blipFill>
        <p:spPr bwMode="auto">
          <a:xfrm>
            <a:off x="7204075" y="4424363"/>
            <a:ext cx="1698625" cy="1709737"/>
          </a:xfrm>
          <a:prstGeom prst="rect">
            <a:avLst/>
          </a:prstGeom>
          <a:solidFill>
            <a:srgbClr val="6600CC"/>
          </a:solidFill>
          <a:ln w="9525" algn="in">
            <a:noFill/>
            <a:miter lim="800000"/>
            <a:headEnd/>
            <a:tailEnd/>
          </a:ln>
        </p:spPr>
      </p:pic>
      <p:pic>
        <p:nvPicPr>
          <p:cNvPr id="140293" name="Picture 7" descr="Picture1"/>
          <p:cNvPicPr>
            <a:picLocks noChangeAspect="1" noChangeArrowheads="1"/>
          </p:cNvPicPr>
          <p:nvPr/>
        </p:nvPicPr>
        <p:blipFill>
          <a:blip r:embed="rId3" cstate="print"/>
          <a:srcRect/>
          <a:stretch>
            <a:fillRect/>
          </a:stretch>
        </p:blipFill>
        <p:spPr bwMode="auto">
          <a:xfrm>
            <a:off x="2816927" y="2607705"/>
            <a:ext cx="3935413" cy="2563813"/>
          </a:xfrm>
          <a:prstGeom prst="rect">
            <a:avLst/>
          </a:prstGeom>
          <a:noFill/>
          <a:ln w="9525">
            <a:noFill/>
            <a:miter lim="800000"/>
            <a:headEnd/>
            <a:tailEnd/>
          </a:ln>
        </p:spPr>
      </p:pic>
      <p:sp>
        <p:nvSpPr>
          <p:cNvPr id="140294" name="Text Box 8"/>
          <p:cNvSpPr txBox="1">
            <a:spLocks noChangeArrowheads="1"/>
          </p:cNvSpPr>
          <p:nvPr/>
        </p:nvSpPr>
        <p:spPr bwMode="auto">
          <a:xfrm>
            <a:off x="3006725" y="1182688"/>
            <a:ext cx="184150" cy="300037"/>
          </a:xfrm>
          <a:prstGeom prst="rect">
            <a:avLst/>
          </a:prstGeom>
          <a:noFill/>
          <a:ln w="9525">
            <a:noFill/>
            <a:miter lim="800000"/>
            <a:headEnd/>
            <a:tailEnd/>
          </a:ln>
        </p:spPr>
        <p:txBody>
          <a:bodyPr wrap="none">
            <a:spAutoFit/>
          </a:bodyPr>
          <a:lstStyle/>
          <a:p>
            <a:endParaRPr lang="en-AU"/>
          </a:p>
        </p:txBody>
      </p:sp>
      <p:sp>
        <p:nvSpPr>
          <p:cNvPr id="140295" name="Rectangle 10"/>
          <p:cNvSpPr>
            <a:spLocks noChangeArrowheads="1"/>
          </p:cNvSpPr>
          <p:nvPr/>
        </p:nvSpPr>
        <p:spPr bwMode="auto">
          <a:xfrm>
            <a:off x="2067625" y="1289689"/>
            <a:ext cx="6090723" cy="1495794"/>
          </a:xfrm>
          <a:prstGeom prst="rect">
            <a:avLst/>
          </a:prstGeom>
          <a:noFill/>
          <a:ln w="9525">
            <a:noFill/>
            <a:miter lim="800000"/>
            <a:headEnd/>
            <a:tailEnd/>
          </a:ln>
        </p:spPr>
        <p:txBody>
          <a:bodyPr wrap="square">
            <a:spAutoFit/>
          </a:bodyPr>
          <a:lstStyle/>
          <a:p>
            <a:pPr algn="ctr"/>
            <a:r>
              <a:rPr lang="en-AU" sz="2000" b="1" dirty="0" smtClean="0">
                <a:solidFill>
                  <a:srgbClr val="000000"/>
                </a:solidFill>
                <a:latin typeface="Century Gothic" pitchFamily="34" charset="0"/>
              </a:rPr>
              <a:t>Mini-Micro-</a:t>
            </a:r>
            <a:r>
              <a:rPr lang="en-AU" sz="2000" b="1" dirty="0" err="1" smtClean="0">
                <a:solidFill>
                  <a:srgbClr val="000000"/>
                </a:solidFill>
                <a:latin typeface="Century Gothic" pitchFamily="34" charset="0"/>
              </a:rPr>
              <a:t>Nano</a:t>
            </a:r>
            <a:r>
              <a:rPr lang="en-AU" sz="2000" b="1" dirty="0" smtClean="0">
                <a:solidFill>
                  <a:srgbClr val="000000"/>
                </a:solidFill>
                <a:latin typeface="Century Gothic" pitchFamily="34" charset="0"/>
              </a:rPr>
              <a:t>-</a:t>
            </a:r>
            <a:r>
              <a:rPr lang="en-AU" sz="2000" b="1" dirty="0" err="1" smtClean="0">
                <a:solidFill>
                  <a:srgbClr val="000000"/>
                </a:solidFill>
                <a:latin typeface="Century Gothic" pitchFamily="34" charset="0"/>
              </a:rPr>
              <a:t>Dosimetry</a:t>
            </a:r>
            <a:r>
              <a:rPr lang="en-AU" sz="2000" b="1" dirty="0" smtClean="0">
                <a:solidFill>
                  <a:srgbClr val="000000"/>
                </a:solidFill>
                <a:latin typeface="Century Gothic" pitchFamily="34" charset="0"/>
              </a:rPr>
              <a:t> Workshop and </a:t>
            </a:r>
          </a:p>
          <a:p>
            <a:pPr algn="ctr"/>
            <a:r>
              <a:rPr lang="en-AU" sz="2000" b="1" dirty="0" smtClean="0">
                <a:solidFill>
                  <a:srgbClr val="000000"/>
                </a:solidFill>
                <a:latin typeface="Century Gothic" pitchFamily="34" charset="0"/>
              </a:rPr>
              <a:t>Modern Technologies of Prostate Cancer Treatment</a:t>
            </a:r>
          </a:p>
          <a:p>
            <a:pPr algn="ctr"/>
            <a:r>
              <a:rPr lang="en-AU" sz="2000" i="1" dirty="0" smtClean="0">
                <a:solidFill>
                  <a:srgbClr val="000000"/>
                </a:solidFill>
                <a:latin typeface="Century Gothic" pitchFamily="34" charset="0"/>
              </a:rPr>
              <a:t>Centre for Medical Radiation Physics </a:t>
            </a:r>
          </a:p>
          <a:p>
            <a:pPr algn="ctr"/>
            <a:r>
              <a:rPr lang="en-AU" sz="2000" i="1" dirty="0" smtClean="0">
                <a:solidFill>
                  <a:srgbClr val="000000"/>
                </a:solidFill>
                <a:latin typeface="Century Gothic" pitchFamily="34" charset="0"/>
              </a:rPr>
              <a:t>University of Wollongong  </a:t>
            </a:r>
            <a:endParaRPr lang="en-AU" sz="2000" i="1" dirty="0">
              <a:solidFill>
                <a:schemeClr val="tx1"/>
              </a:solidFill>
              <a:latin typeface="Century Gothic" pitchFamily="34" charset="0"/>
            </a:endParaRPr>
          </a:p>
          <a:p>
            <a:endParaRPr lang="en-AU" sz="2000" b="1" dirty="0">
              <a:solidFill>
                <a:srgbClr val="000000"/>
              </a:solidFill>
              <a:latin typeface="Century Gothic"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t>Arc Gantry Modulation</a:t>
            </a:r>
            <a:endParaRPr lang="en-AU" smtClean="0"/>
          </a:p>
        </p:txBody>
      </p:sp>
      <p:grpSp>
        <p:nvGrpSpPr>
          <p:cNvPr id="2" name="Group 17"/>
          <p:cNvGrpSpPr>
            <a:grpSpLocks/>
          </p:cNvGrpSpPr>
          <p:nvPr/>
        </p:nvGrpSpPr>
        <p:grpSpPr bwMode="auto">
          <a:xfrm>
            <a:off x="495300" y="2833688"/>
            <a:ext cx="2057400" cy="2062162"/>
            <a:chOff x="4857750" y="3109911"/>
            <a:chExt cx="3081339" cy="2799650"/>
          </a:xfrm>
        </p:grpSpPr>
        <p:pic>
          <p:nvPicPr>
            <p:cNvPr id="12" name="Picture 4" descr="http://scandidos.se/SCDO2981g.jpg"/>
            <p:cNvPicPr>
              <a:picLocks noChangeAspect="1" noChangeArrowheads="1"/>
            </p:cNvPicPr>
            <p:nvPr/>
          </p:nvPicPr>
          <p:blipFill>
            <a:blip r:embed="rId3" cstate="print"/>
            <a:srcRect/>
            <a:stretch>
              <a:fillRect/>
            </a:stretch>
          </p:blipFill>
          <p:spPr bwMode="auto">
            <a:xfrm>
              <a:off x="4962363" y="3198275"/>
              <a:ext cx="2976726" cy="2711286"/>
            </a:xfrm>
            <a:prstGeom prst="rect">
              <a:avLst/>
            </a:prstGeom>
            <a:ln w="19050" cap="sq">
              <a:solidFill>
                <a:srgbClr val="000000"/>
              </a:solidFill>
              <a:prstDash val="solid"/>
              <a:miter lim="800000"/>
            </a:ln>
            <a:effectLst>
              <a:outerShdw blurRad="50800" dist="38100" dir="2700000" algn="tl" rotWithShape="0">
                <a:srgbClr val="000000">
                  <a:alpha val="43000"/>
                </a:srgbClr>
              </a:outerShdw>
            </a:effectLst>
          </p:spPr>
        </p:pic>
        <p:sp>
          <p:nvSpPr>
            <p:cNvPr id="10254" name="Right Arrow 13"/>
            <p:cNvSpPr>
              <a:spLocks noChangeArrowheads="1"/>
            </p:cNvSpPr>
            <p:nvPr/>
          </p:nvSpPr>
          <p:spPr bwMode="auto">
            <a:xfrm rot="1102116">
              <a:off x="4857750" y="4019550"/>
              <a:ext cx="466725" cy="266700"/>
            </a:xfrm>
            <a:prstGeom prst="rightArrow">
              <a:avLst>
                <a:gd name="adj1" fmla="val 50000"/>
                <a:gd name="adj2" fmla="val 49997"/>
              </a:avLst>
            </a:prstGeom>
            <a:noFill/>
            <a:ln w="25400" algn="ctr">
              <a:solidFill>
                <a:srgbClr val="FF0000"/>
              </a:solidFill>
              <a:round/>
              <a:headEnd/>
              <a:tailEnd/>
            </a:ln>
          </p:spPr>
          <p:txBody>
            <a:bodyPr/>
            <a:lstStyle/>
            <a:p>
              <a:pPr algn="l">
                <a:lnSpc>
                  <a:spcPct val="76000"/>
                </a:lnSpc>
                <a:buClr>
                  <a:srgbClr val="000000"/>
                </a:buClr>
                <a:buSzPct val="100000"/>
                <a:buFont typeface="Arial" charset="0"/>
                <a:buNone/>
              </a:pPr>
              <a:endParaRPr lang="en-US"/>
            </a:p>
          </p:txBody>
        </p:sp>
        <p:sp>
          <p:nvSpPr>
            <p:cNvPr id="10255" name="Right Arrow 15"/>
            <p:cNvSpPr>
              <a:spLocks noChangeArrowheads="1"/>
            </p:cNvSpPr>
            <p:nvPr/>
          </p:nvSpPr>
          <p:spPr bwMode="auto">
            <a:xfrm rot="3284236">
              <a:off x="5467350" y="3209924"/>
              <a:ext cx="466725" cy="266700"/>
            </a:xfrm>
            <a:prstGeom prst="rightArrow">
              <a:avLst>
                <a:gd name="adj1" fmla="val 50000"/>
                <a:gd name="adj2" fmla="val 49997"/>
              </a:avLst>
            </a:prstGeom>
            <a:noFill/>
            <a:ln w="25400" algn="ctr">
              <a:solidFill>
                <a:srgbClr val="FF0000"/>
              </a:solidFill>
              <a:round/>
              <a:headEnd/>
              <a:tailEnd/>
            </a:ln>
          </p:spPr>
          <p:txBody>
            <a:bodyPr/>
            <a:lstStyle/>
            <a:p>
              <a:pPr algn="l">
                <a:lnSpc>
                  <a:spcPct val="76000"/>
                </a:lnSpc>
                <a:buClr>
                  <a:srgbClr val="000000"/>
                </a:buClr>
                <a:buSzPct val="100000"/>
                <a:buFont typeface="Arial" charset="0"/>
                <a:buNone/>
              </a:pPr>
              <a:endParaRPr lang="en-US"/>
            </a:p>
          </p:txBody>
        </p:sp>
      </p:grpSp>
      <p:pic>
        <p:nvPicPr>
          <p:cNvPr id="17" name="Picture 4" descr="http://scandidos.se/SCDO2981g.jpg"/>
          <p:cNvPicPr>
            <a:picLocks noChangeAspect="1" noChangeArrowheads="1"/>
          </p:cNvPicPr>
          <p:nvPr/>
        </p:nvPicPr>
        <p:blipFill>
          <a:blip r:embed="rId3" cstate="print"/>
          <a:srcRect/>
          <a:stretch>
            <a:fillRect/>
          </a:stretch>
        </p:blipFill>
        <p:spPr bwMode="auto">
          <a:xfrm>
            <a:off x="2974975" y="2908300"/>
            <a:ext cx="1987550" cy="1997075"/>
          </a:xfrm>
          <a:prstGeom prst="rect">
            <a:avLst/>
          </a:prstGeom>
          <a:ln w="19050" cap="sq">
            <a:solidFill>
              <a:srgbClr val="000000"/>
            </a:solidFill>
            <a:prstDash val="solid"/>
            <a:miter lim="800000"/>
          </a:ln>
          <a:effectLst>
            <a:outerShdw blurRad="50800" dist="38100" dir="2700000" algn="tl" rotWithShape="0">
              <a:srgbClr val="000000">
                <a:alpha val="43000"/>
              </a:srgbClr>
            </a:outerShdw>
          </a:effectLst>
        </p:spPr>
      </p:pic>
      <p:grpSp>
        <p:nvGrpSpPr>
          <p:cNvPr id="3" name="Group 10"/>
          <p:cNvGrpSpPr>
            <a:grpSpLocks/>
          </p:cNvGrpSpPr>
          <p:nvPr/>
        </p:nvGrpSpPr>
        <p:grpSpPr bwMode="auto">
          <a:xfrm rot="5400000">
            <a:off x="3276601" y="3122612"/>
            <a:ext cx="1498600" cy="1438275"/>
            <a:chOff x="4191000" y="3038474"/>
            <a:chExt cx="647700" cy="581026"/>
          </a:xfrm>
        </p:grpSpPr>
        <p:sp>
          <p:nvSpPr>
            <p:cNvPr id="10251" name="Curved Up Arrow 8"/>
            <p:cNvSpPr>
              <a:spLocks noChangeArrowheads="1"/>
            </p:cNvSpPr>
            <p:nvPr/>
          </p:nvSpPr>
          <p:spPr bwMode="auto">
            <a:xfrm flipH="1" flipV="1">
              <a:off x="4191000" y="3038474"/>
              <a:ext cx="600075" cy="295275"/>
            </a:xfrm>
            <a:prstGeom prst="curvedUpArrow">
              <a:avLst>
                <a:gd name="adj1" fmla="val 25008"/>
                <a:gd name="adj2" fmla="val 49997"/>
                <a:gd name="adj3" fmla="val 25000"/>
              </a:avLst>
            </a:prstGeom>
            <a:solidFill>
              <a:srgbClr val="00B8FF"/>
            </a:solidFill>
            <a:ln w="9525" algn="ctr">
              <a:solidFill>
                <a:schemeClr val="tx1"/>
              </a:solidFill>
              <a:round/>
              <a:headEnd/>
              <a:tailEnd/>
            </a:ln>
          </p:spPr>
          <p:txBody>
            <a:bodyPr/>
            <a:lstStyle/>
            <a:p>
              <a:endParaRPr lang="en-US"/>
            </a:p>
          </p:txBody>
        </p:sp>
        <p:sp>
          <p:nvSpPr>
            <p:cNvPr id="10252" name="Curved Up Arrow 9"/>
            <p:cNvSpPr>
              <a:spLocks noChangeArrowheads="1"/>
            </p:cNvSpPr>
            <p:nvPr/>
          </p:nvSpPr>
          <p:spPr bwMode="auto">
            <a:xfrm>
              <a:off x="4238625" y="3343275"/>
              <a:ext cx="600075" cy="276225"/>
            </a:xfrm>
            <a:prstGeom prst="curvedUpArrow">
              <a:avLst>
                <a:gd name="adj1" fmla="val 24993"/>
                <a:gd name="adj2" fmla="val 49996"/>
                <a:gd name="adj3" fmla="val 25000"/>
              </a:avLst>
            </a:prstGeom>
            <a:solidFill>
              <a:srgbClr val="00B8FF"/>
            </a:solidFill>
            <a:ln w="9525" algn="ctr">
              <a:solidFill>
                <a:schemeClr val="tx1"/>
              </a:solidFill>
              <a:round/>
              <a:headEnd/>
              <a:tailEnd/>
            </a:ln>
          </p:spPr>
          <p:txBody>
            <a:bodyPr/>
            <a:lstStyle/>
            <a:p>
              <a:endParaRPr lang="en-US"/>
            </a:p>
          </p:txBody>
        </p:sp>
      </p:grpSp>
      <p:pic>
        <p:nvPicPr>
          <p:cNvPr id="23" name="MLC_3_ImageMovie.wmv">
            <a:hlinkClick r:id="" action="ppaction://media"/>
          </p:cNvPr>
          <p:cNvPicPr>
            <a:picLocks noRot="1" noChangeAspect="1"/>
          </p:cNvPicPr>
          <p:nvPr>
            <a:videoFile r:link="rId1"/>
          </p:nvPr>
        </p:nvPicPr>
        <p:blipFill>
          <a:blip r:embed="rId4" cstate="print"/>
          <a:srcRect/>
          <a:stretch>
            <a:fillRect/>
          </a:stretch>
        </p:blipFill>
        <p:spPr bwMode="auto">
          <a:xfrm>
            <a:off x="5381625" y="2743200"/>
            <a:ext cx="3486150" cy="2324100"/>
          </a:xfrm>
          <a:prstGeom prst="rect">
            <a:avLst/>
          </a:prstGeom>
          <a:noFill/>
          <a:ln w="12700">
            <a:solidFill>
              <a:schemeClr val="tx1"/>
            </a:solidFill>
            <a:miter lim="800000"/>
            <a:headEnd/>
            <a:tailEnd/>
          </a:ln>
        </p:spPr>
      </p:pic>
      <p:sp>
        <p:nvSpPr>
          <p:cNvPr id="10247" name="TextBox 24"/>
          <p:cNvSpPr txBox="1">
            <a:spLocks noChangeArrowheads="1"/>
          </p:cNvSpPr>
          <p:nvPr/>
        </p:nvSpPr>
        <p:spPr bwMode="auto">
          <a:xfrm>
            <a:off x="411163" y="2143125"/>
            <a:ext cx="2828851" cy="373051"/>
          </a:xfrm>
          <a:prstGeom prst="rect">
            <a:avLst/>
          </a:prstGeom>
          <a:noFill/>
          <a:ln w="9525">
            <a:noFill/>
            <a:miter lim="800000"/>
            <a:headEnd/>
            <a:tailEnd/>
          </a:ln>
        </p:spPr>
        <p:txBody>
          <a:bodyPr wrap="none">
            <a:spAutoFit/>
          </a:bodyPr>
          <a:lstStyle/>
          <a:p>
            <a:r>
              <a:rPr lang="en-US" sz="2400" dirty="0">
                <a:solidFill>
                  <a:schemeClr val="tx1"/>
                </a:solidFill>
              </a:rPr>
              <a:t>Static </a:t>
            </a:r>
            <a:r>
              <a:rPr lang="en-US" sz="2400" dirty="0" smtClean="0">
                <a:solidFill>
                  <a:schemeClr val="tx1"/>
                </a:solidFill>
              </a:rPr>
              <a:t>gantry-IMRT</a:t>
            </a:r>
            <a:endParaRPr lang="en-US" sz="2400" dirty="0">
              <a:solidFill>
                <a:schemeClr val="tx1"/>
              </a:solidFill>
            </a:endParaRPr>
          </a:p>
        </p:txBody>
      </p:sp>
      <p:sp>
        <p:nvSpPr>
          <p:cNvPr id="10248" name="TextBox 25"/>
          <p:cNvSpPr txBox="1">
            <a:spLocks noChangeArrowheads="1"/>
          </p:cNvSpPr>
          <p:nvPr/>
        </p:nvSpPr>
        <p:spPr bwMode="auto">
          <a:xfrm>
            <a:off x="3519488" y="2085975"/>
            <a:ext cx="1016240" cy="373051"/>
          </a:xfrm>
          <a:prstGeom prst="rect">
            <a:avLst/>
          </a:prstGeom>
          <a:noFill/>
          <a:ln w="9525">
            <a:noFill/>
            <a:miter lim="800000"/>
            <a:headEnd/>
            <a:tailEnd/>
          </a:ln>
        </p:spPr>
        <p:txBody>
          <a:bodyPr wrap="none">
            <a:spAutoFit/>
          </a:bodyPr>
          <a:lstStyle/>
          <a:p>
            <a:r>
              <a:rPr lang="en-US" sz="2400" dirty="0">
                <a:solidFill>
                  <a:schemeClr val="tx1"/>
                </a:solidFill>
              </a:rPr>
              <a:t>VMAT</a:t>
            </a:r>
          </a:p>
        </p:txBody>
      </p:sp>
      <p:sp>
        <p:nvSpPr>
          <p:cNvPr id="10249" name="TextBox 26"/>
          <p:cNvSpPr txBox="1">
            <a:spLocks noChangeArrowheads="1"/>
          </p:cNvSpPr>
          <p:nvPr/>
        </p:nvSpPr>
        <p:spPr bwMode="auto">
          <a:xfrm>
            <a:off x="6280150" y="2085975"/>
            <a:ext cx="1965153" cy="373051"/>
          </a:xfrm>
          <a:prstGeom prst="rect">
            <a:avLst/>
          </a:prstGeom>
          <a:noFill/>
          <a:ln w="9525">
            <a:noFill/>
            <a:miter lim="800000"/>
            <a:headEnd/>
            <a:tailEnd/>
          </a:ln>
        </p:spPr>
        <p:txBody>
          <a:bodyPr wrap="none">
            <a:spAutoFit/>
          </a:bodyPr>
          <a:lstStyle/>
          <a:p>
            <a:r>
              <a:rPr lang="en-US" sz="2400" dirty="0" err="1">
                <a:solidFill>
                  <a:schemeClr val="tx1"/>
                </a:solidFill>
              </a:rPr>
              <a:t>Tomotherapy</a:t>
            </a:r>
            <a:endParaRPr lang="en-US" sz="2400" dirty="0">
              <a:solidFill>
                <a:schemeClr val="tx1"/>
              </a:solidFill>
            </a:endParaRPr>
          </a:p>
        </p:txBody>
      </p:sp>
      <p:pic>
        <p:nvPicPr>
          <p:cNvPr id="10250" name="Picture 4" descr="catdog2"/>
          <p:cNvPicPr>
            <a:picLocks noChangeAspect="1" noChangeArrowheads="1"/>
          </p:cNvPicPr>
          <p:nvPr/>
        </p:nvPicPr>
        <p:blipFill>
          <a:blip r:embed="rId5" cstate="print"/>
          <a:srcRect t="20349"/>
          <a:stretch>
            <a:fillRect/>
          </a:stretch>
        </p:blipFill>
        <p:spPr bwMode="auto">
          <a:xfrm>
            <a:off x="842963" y="333375"/>
            <a:ext cx="1366837" cy="15097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2973" fill="hold"/>
                                        <p:tgtEl>
                                          <p:spTgt spid="2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23"/>
                </p:tgtEl>
              </p:cMediaNode>
            </p:video>
            <p:seq concurrent="1" nextAc="seek">
              <p:cTn id="8" restart="whenNotActive" fill="hold" evtFilter="cancelBubble" nodeType="interactiveSeq">
                <p:stCondLst>
                  <p:cond evt="onClick" delay="0">
                    <p:tgtEl>
                      <p:spTgt spid="2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3"/>
                                        </p:tgtEl>
                                      </p:cBhvr>
                                    </p:cmd>
                                  </p:childTnLst>
                                </p:cTn>
                              </p:par>
                            </p:childTnLst>
                          </p:cTn>
                        </p:par>
                      </p:childTnLst>
                    </p:cTn>
                  </p:par>
                </p:childTnLst>
              </p:cTn>
              <p:nextCondLst>
                <p:cond evt="onClick" delay="0">
                  <p:tgtEl>
                    <p:spTgt spid="23"/>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t>Arc Gantry Modulation</a:t>
            </a:r>
            <a:endParaRPr lang="en-AU" smtClean="0"/>
          </a:p>
        </p:txBody>
      </p:sp>
      <p:sp>
        <p:nvSpPr>
          <p:cNvPr id="11267" name="Content Placeholder 2"/>
          <p:cNvSpPr>
            <a:spLocks noGrp="1"/>
          </p:cNvSpPr>
          <p:nvPr>
            <p:ph idx="1"/>
          </p:nvPr>
        </p:nvSpPr>
        <p:spPr>
          <a:xfrm>
            <a:off x="433388" y="942975"/>
            <a:ext cx="6321425" cy="1422400"/>
          </a:xfrm>
        </p:spPr>
        <p:txBody>
          <a:bodyPr/>
          <a:lstStyle/>
          <a:p>
            <a:pPr marL="533400" indent="-533400">
              <a:buFont typeface="Century Gothic" pitchFamily="34" charset="0"/>
              <a:buNone/>
            </a:pPr>
            <a:endParaRPr lang="en-US" sz="2400" dirty="0" smtClean="0"/>
          </a:p>
          <a:p>
            <a:pPr marL="533400" indent="-533400"/>
            <a:r>
              <a:rPr lang="en-US" sz="2400" dirty="0" smtClean="0">
                <a:latin typeface="Arial" pitchFamily="34" charset="0"/>
                <a:cs typeface="Arial" pitchFamily="34" charset="0"/>
              </a:rPr>
              <a:t>Arc Gantry Modulation</a:t>
            </a:r>
          </a:p>
          <a:p>
            <a:pPr marL="533400" indent="-533400"/>
            <a:r>
              <a:rPr lang="en-US" sz="2400" dirty="0" smtClean="0">
                <a:latin typeface="Arial" pitchFamily="34" charset="0"/>
                <a:cs typeface="Arial" pitchFamily="34" charset="0"/>
              </a:rPr>
              <a:t>“Volumetric Modulated Arc Therapy”</a:t>
            </a:r>
          </a:p>
          <a:p>
            <a:pPr marL="533400" indent="-533400"/>
            <a:r>
              <a:rPr lang="en-US" sz="2400" dirty="0" smtClean="0">
                <a:latin typeface="Arial" pitchFamily="34" charset="0"/>
                <a:cs typeface="Arial" pitchFamily="34" charset="0"/>
              </a:rPr>
              <a:t>(VMAT)</a:t>
            </a:r>
          </a:p>
          <a:p>
            <a:pPr marL="533400" indent="-533400"/>
            <a:endParaRPr lang="en-US" sz="2400" dirty="0" smtClean="0"/>
          </a:p>
          <a:p>
            <a:pPr marL="533400" indent="-533400"/>
            <a:endParaRPr lang="en-US" sz="2400" dirty="0" smtClean="0"/>
          </a:p>
          <a:p>
            <a:pPr marL="533400" indent="-533400">
              <a:buFont typeface="Century Gothic" pitchFamily="34" charset="0"/>
              <a:buNone/>
            </a:pPr>
            <a:endParaRPr lang="en-US" sz="2400" dirty="0" smtClean="0"/>
          </a:p>
        </p:txBody>
      </p:sp>
      <p:pic>
        <p:nvPicPr>
          <p:cNvPr id="11268" name="Picture 3" descr="prostate2.tif"/>
          <p:cNvPicPr>
            <a:picLocks noChangeAspect="1"/>
          </p:cNvPicPr>
          <p:nvPr/>
        </p:nvPicPr>
        <p:blipFill>
          <a:blip r:embed="rId2" cstate="print"/>
          <a:srcRect l="49658" t="16121"/>
          <a:stretch>
            <a:fillRect/>
          </a:stretch>
        </p:blipFill>
        <p:spPr bwMode="auto">
          <a:xfrm>
            <a:off x="1123950" y="2743200"/>
            <a:ext cx="3457575" cy="3086100"/>
          </a:xfrm>
          <a:prstGeom prst="rect">
            <a:avLst/>
          </a:prstGeom>
          <a:noFill/>
          <a:ln w="28575">
            <a:solidFill>
              <a:schemeClr val="tx1"/>
            </a:solidFill>
            <a:miter lim="800000"/>
            <a:headEnd/>
            <a:tailEnd/>
          </a:ln>
        </p:spPr>
      </p:pic>
      <p:grpSp>
        <p:nvGrpSpPr>
          <p:cNvPr id="2" name="Group 10"/>
          <p:cNvGrpSpPr>
            <a:grpSpLocks/>
          </p:cNvGrpSpPr>
          <p:nvPr/>
        </p:nvGrpSpPr>
        <p:grpSpPr bwMode="auto">
          <a:xfrm rot="5400000">
            <a:off x="2152651" y="3636962"/>
            <a:ext cx="1498600" cy="1438275"/>
            <a:chOff x="4191000" y="3038474"/>
            <a:chExt cx="647700" cy="581026"/>
          </a:xfrm>
        </p:grpSpPr>
        <p:sp>
          <p:nvSpPr>
            <p:cNvPr id="11272" name="Curved Up Arrow 8"/>
            <p:cNvSpPr>
              <a:spLocks noChangeArrowheads="1"/>
            </p:cNvSpPr>
            <p:nvPr/>
          </p:nvSpPr>
          <p:spPr bwMode="auto">
            <a:xfrm flipH="1" flipV="1">
              <a:off x="4191000" y="3038474"/>
              <a:ext cx="600075" cy="295275"/>
            </a:xfrm>
            <a:prstGeom prst="curvedUpArrow">
              <a:avLst>
                <a:gd name="adj1" fmla="val 25008"/>
                <a:gd name="adj2" fmla="val 49997"/>
                <a:gd name="adj3" fmla="val 25000"/>
              </a:avLst>
            </a:prstGeom>
            <a:solidFill>
              <a:srgbClr val="00B8FF"/>
            </a:solidFill>
            <a:ln w="9525" algn="ctr">
              <a:solidFill>
                <a:schemeClr val="tx1"/>
              </a:solidFill>
              <a:round/>
              <a:headEnd/>
              <a:tailEnd/>
            </a:ln>
          </p:spPr>
          <p:txBody>
            <a:bodyPr/>
            <a:lstStyle/>
            <a:p>
              <a:endParaRPr lang="en-US"/>
            </a:p>
          </p:txBody>
        </p:sp>
        <p:sp>
          <p:nvSpPr>
            <p:cNvPr id="11273" name="Curved Up Arrow 9"/>
            <p:cNvSpPr>
              <a:spLocks noChangeArrowheads="1"/>
            </p:cNvSpPr>
            <p:nvPr/>
          </p:nvSpPr>
          <p:spPr bwMode="auto">
            <a:xfrm>
              <a:off x="4238625" y="3343275"/>
              <a:ext cx="600075" cy="276225"/>
            </a:xfrm>
            <a:prstGeom prst="curvedUpArrow">
              <a:avLst>
                <a:gd name="adj1" fmla="val 24993"/>
                <a:gd name="adj2" fmla="val 49996"/>
                <a:gd name="adj3" fmla="val 25000"/>
              </a:avLst>
            </a:prstGeom>
            <a:solidFill>
              <a:srgbClr val="00B8FF"/>
            </a:solidFill>
            <a:ln w="9525" algn="ctr">
              <a:solidFill>
                <a:schemeClr val="tx1"/>
              </a:solidFill>
              <a:round/>
              <a:headEnd/>
              <a:tailEnd/>
            </a:ln>
          </p:spPr>
          <p:txBody>
            <a:bodyPr/>
            <a:lstStyle/>
            <a:p>
              <a:endParaRPr lang="en-US"/>
            </a:p>
          </p:txBody>
        </p:sp>
      </p:grpSp>
      <p:pic>
        <p:nvPicPr>
          <p:cNvPr id="14" name="Content Placeholder 3" descr="arc1.gif"/>
          <p:cNvPicPr>
            <a:picLocks noChangeAspect="1"/>
          </p:cNvPicPr>
          <p:nvPr/>
        </p:nvPicPr>
        <p:blipFill>
          <a:blip r:embed="rId3" cstate="print"/>
          <a:srcRect/>
          <a:stretch>
            <a:fillRect/>
          </a:stretch>
        </p:blipFill>
        <p:spPr bwMode="auto">
          <a:xfrm>
            <a:off x="5267325" y="2708275"/>
            <a:ext cx="3457575" cy="3073400"/>
          </a:xfrm>
          <a:prstGeom prst="rect">
            <a:avLst/>
          </a:prstGeom>
          <a:noFill/>
          <a:ln w="28575" cap="sq">
            <a:solidFill>
              <a:srgbClr val="000000"/>
            </a:solidFill>
            <a:miter lim="800000"/>
            <a:headEnd/>
            <a:tailEnd/>
          </a:ln>
          <a:effectLst>
            <a:outerShdw dist="50800" dir="2700000" algn="tl" rotWithShape="0">
              <a:srgbClr val="000000">
                <a:alpha val="39999"/>
              </a:srgbClr>
            </a:outerShdw>
          </a:effectLst>
        </p:spPr>
      </p:pic>
      <p:sp>
        <p:nvSpPr>
          <p:cNvPr id="11271" name="TextBox 14"/>
          <p:cNvSpPr txBox="1">
            <a:spLocks noChangeArrowheads="1"/>
          </p:cNvSpPr>
          <p:nvPr/>
        </p:nvSpPr>
        <p:spPr bwMode="auto">
          <a:xfrm>
            <a:off x="6015038" y="5867400"/>
            <a:ext cx="2008187" cy="369888"/>
          </a:xfrm>
          <a:prstGeom prst="rect">
            <a:avLst/>
          </a:prstGeom>
          <a:noFill/>
          <a:ln w="9525">
            <a:noFill/>
            <a:miter lim="800000"/>
            <a:headEnd/>
            <a:tailEnd/>
          </a:ln>
        </p:spPr>
        <p:txBody>
          <a:bodyPr wrap="none">
            <a:spAutoFit/>
          </a:bodyPr>
          <a:lstStyle/>
          <a:p>
            <a:r>
              <a:rPr lang="en-US" dirty="0">
                <a:solidFill>
                  <a:schemeClr val="tx1"/>
                </a:solidFill>
              </a:rPr>
              <a:t>Beams Eye View</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z="3600" smtClean="0"/>
              <a:t>Plan Comparisons</a:t>
            </a:r>
            <a:endParaRPr lang="en-AU" sz="3200" smtClean="0"/>
          </a:p>
        </p:txBody>
      </p:sp>
      <p:pic>
        <p:nvPicPr>
          <p:cNvPr id="4" name="Content Placeholder 3" descr="Figure2_ab.tif"/>
          <p:cNvPicPr>
            <a:picLocks noGrp="1" noChangeAspect="1"/>
          </p:cNvPicPr>
          <p:nvPr>
            <p:ph idx="1"/>
          </p:nvPr>
        </p:nvPicPr>
        <p:blipFill>
          <a:blip r:embed="rId2" cstate="print"/>
          <a:srcRect b="50684"/>
          <a:stretch>
            <a:fillRect/>
          </a:stretch>
        </p:blipFill>
        <p:spPr>
          <a:xfrm>
            <a:off x="457200" y="2330450"/>
            <a:ext cx="4000500" cy="2811463"/>
          </a:xfrm>
          <a:ln w="25400" cap="sq">
            <a:solidFill>
              <a:srgbClr val="000000"/>
            </a:solidFill>
            <a:miter lim="800000"/>
          </a:ln>
          <a:effectLst>
            <a:outerShdw blurRad="50800" dist="38100" dir="2700000" algn="tl" rotWithShape="0">
              <a:srgbClr val="000000">
                <a:alpha val="43000"/>
              </a:srgbClr>
            </a:outerShdw>
          </a:effectLst>
        </p:spPr>
      </p:pic>
      <p:sp>
        <p:nvSpPr>
          <p:cNvPr id="12292" name="TextBox 5"/>
          <p:cNvSpPr txBox="1">
            <a:spLocks noChangeArrowheads="1"/>
          </p:cNvSpPr>
          <p:nvPr/>
        </p:nvSpPr>
        <p:spPr bwMode="auto">
          <a:xfrm>
            <a:off x="2849563" y="5772150"/>
            <a:ext cx="3103735" cy="326243"/>
          </a:xfrm>
          <a:prstGeom prst="rect">
            <a:avLst/>
          </a:prstGeom>
          <a:noFill/>
          <a:ln w="9525">
            <a:noFill/>
            <a:miter lim="800000"/>
            <a:headEnd/>
            <a:tailEnd/>
          </a:ln>
        </p:spPr>
        <p:txBody>
          <a:bodyPr wrap="none">
            <a:spAutoFit/>
          </a:bodyPr>
          <a:lstStyle/>
          <a:p>
            <a:pPr algn="l">
              <a:lnSpc>
                <a:spcPct val="76000"/>
              </a:lnSpc>
              <a:buClr>
                <a:srgbClr val="000000"/>
              </a:buClr>
              <a:buSzPct val="100000"/>
              <a:buFont typeface="Arial" charset="0"/>
              <a:buNone/>
            </a:pPr>
            <a:r>
              <a:rPr lang="en-US" sz="2000" dirty="0">
                <a:solidFill>
                  <a:schemeClr val="tx1"/>
                </a:solidFill>
              </a:rPr>
              <a:t>*average over 10 patients</a:t>
            </a:r>
            <a:endParaRPr lang="en-AU" sz="2000" dirty="0">
              <a:solidFill>
                <a:schemeClr val="tx1"/>
              </a:solidFill>
            </a:endParaRPr>
          </a:p>
        </p:txBody>
      </p:sp>
      <p:sp>
        <p:nvSpPr>
          <p:cNvPr id="12293" name="Text Box 17"/>
          <p:cNvSpPr txBox="1">
            <a:spLocks noChangeArrowheads="1"/>
          </p:cNvSpPr>
          <p:nvPr/>
        </p:nvSpPr>
        <p:spPr bwMode="auto">
          <a:xfrm>
            <a:off x="2416175" y="5260975"/>
            <a:ext cx="1351652" cy="326243"/>
          </a:xfrm>
          <a:prstGeom prst="rect">
            <a:avLst/>
          </a:prstGeom>
          <a:noFill/>
          <a:ln w="9525">
            <a:noFill/>
            <a:miter lim="800000"/>
            <a:headEnd/>
            <a:tailEnd/>
          </a:ln>
        </p:spPr>
        <p:txBody>
          <a:bodyPr wrap="none">
            <a:spAutoFit/>
          </a:bodyPr>
          <a:lstStyle/>
          <a:p>
            <a:pPr algn="l" defTabSz="914400"/>
            <a:r>
              <a:rPr lang="en-US" sz="2000" dirty="0">
                <a:solidFill>
                  <a:schemeClr val="tx1"/>
                </a:solidFill>
              </a:rPr>
              <a:t>Dose (</a:t>
            </a:r>
            <a:r>
              <a:rPr lang="en-US" sz="2000" dirty="0" err="1">
                <a:solidFill>
                  <a:schemeClr val="tx1"/>
                </a:solidFill>
              </a:rPr>
              <a:t>Gy</a:t>
            </a:r>
            <a:r>
              <a:rPr lang="en-US" sz="2000" dirty="0">
                <a:solidFill>
                  <a:schemeClr val="tx1"/>
                </a:solidFill>
              </a:rPr>
              <a:t>)</a:t>
            </a:r>
          </a:p>
        </p:txBody>
      </p:sp>
      <p:graphicFrame>
        <p:nvGraphicFramePr>
          <p:cNvPr id="6" name="Chart 5"/>
          <p:cNvGraphicFramePr>
            <a:graphicFrameLocks noGrp="1"/>
          </p:cNvGraphicFramePr>
          <p:nvPr/>
        </p:nvGraphicFramePr>
        <p:xfrm>
          <a:off x="4773408" y="2343376"/>
          <a:ext cx="4199142" cy="2771774"/>
        </p:xfrm>
        <a:graphic>
          <a:graphicData uri="http://schemas.openxmlformats.org/drawingml/2006/chart">
            <c:chart xmlns:c="http://schemas.openxmlformats.org/drawingml/2006/chart" xmlns:r="http://schemas.openxmlformats.org/officeDocument/2006/relationships" r:id="rId3"/>
          </a:graphicData>
        </a:graphic>
      </p:graphicFrame>
      <p:sp>
        <p:nvSpPr>
          <p:cNvPr id="12295" name="Rectangle 6"/>
          <p:cNvSpPr>
            <a:spLocks noChangeArrowheads="1"/>
          </p:cNvSpPr>
          <p:nvPr/>
        </p:nvSpPr>
        <p:spPr bwMode="auto">
          <a:xfrm>
            <a:off x="560388" y="1778000"/>
            <a:ext cx="3841750" cy="460375"/>
          </a:xfrm>
          <a:prstGeom prst="rect">
            <a:avLst/>
          </a:prstGeom>
          <a:noFill/>
          <a:ln w="9525">
            <a:noFill/>
            <a:miter lim="800000"/>
            <a:headEnd/>
            <a:tailEnd/>
          </a:ln>
        </p:spPr>
        <p:txBody>
          <a:bodyPr wrap="none">
            <a:spAutoFit/>
          </a:bodyPr>
          <a:lstStyle/>
          <a:p>
            <a:r>
              <a:rPr lang="en-US" sz="2400">
                <a:solidFill>
                  <a:schemeClr val="tx1"/>
                </a:solidFill>
              </a:rPr>
              <a:t>Dose Volume Histogram </a:t>
            </a:r>
          </a:p>
        </p:txBody>
      </p:sp>
      <p:sp>
        <p:nvSpPr>
          <p:cNvPr id="12296" name="Rectangle 7"/>
          <p:cNvSpPr>
            <a:spLocks noChangeArrowheads="1"/>
          </p:cNvSpPr>
          <p:nvPr/>
        </p:nvSpPr>
        <p:spPr bwMode="auto">
          <a:xfrm>
            <a:off x="4765675" y="1787525"/>
            <a:ext cx="4378325" cy="460375"/>
          </a:xfrm>
          <a:prstGeom prst="rect">
            <a:avLst/>
          </a:prstGeom>
          <a:noFill/>
          <a:ln w="9525">
            <a:noFill/>
            <a:miter lim="800000"/>
            <a:headEnd/>
            <a:tailEnd/>
          </a:ln>
        </p:spPr>
        <p:txBody>
          <a:bodyPr wrap="none">
            <a:spAutoFit/>
          </a:bodyPr>
          <a:lstStyle/>
          <a:p>
            <a:r>
              <a:rPr lang="en-US" sz="2400">
                <a:solidFill>
                  <a:schemeClr val="tx1"/>
                </a:solidFill>
              </a:rPr>
              <a:t>Normal Tissue Complication </a:t>
            </a:r>
          </a:p>
        </p:txBody>
      </p:sp>
      <p:sp>
        <p:nvSpPr>
          <p:cNvPr id="12297" name="TextBox 8"/>
          <p:cNvSpPr txBox="1">
            <a:spLocks noChangeArrowheads="1"/>
          </p:cNvSpPr>
          <p:nvPr/>
        </p:nvSpPr>
        <p:spPr bwMode="auto">
          <a:xfrm>
            <a:off x="6519863" y="2800350"/>
            <a:ext cx="1062037" cy="369888"/>
          </a:xfrm>
          <a:prstGeom prst="rect">
            <a:avLst/>
          </a:prstGeom>
          <a:noFill/>
          <a:ln w="9525">
            <a:noFill/>
            <a:miter lim="800000"/>
            <a:headEnd/>
            <a:tailEnd/>
          </a:ln>
        </p:spPr>
        <p:txBody>
          <a:bodyPr>
            <a:spAutoFit/>
          </a:bodyPr>
          <a:lstStyle/>
          <a:p>
            <a:r>
              <a:rPr lang="en-US">
                <a:solidFill>
                  <a:schemeClr val="tx1"/>
                </a:solidFill>
              </a:rPr>
              <a:t>VMAT</a:t>
            </a:r>
          </a:p>
        </p:txBody>
      </p:sp>
      <p:sp>
        <p:nvSpPr>
          <p:cNvPr id="10" name="Content Placeholder 2"/>
          <p:cNvSpPr txBox="1">
            <a:spLocks/>
          </p:cNvSpPr>
          <p:nvPr/>
        </p:nvSpPr>
        <p:spPr bwMode="auto">
          <a:xfrm>
            <a:off x="404813" y="676274"/>
            <a:ext cx="8343402" cy="934161"/>
          </a:xfrm>
          <a:prstGeom prst="rect">
            <a:avLst/>
          </a:prstGeom>
          <a:noFill/>
          <a:ln w="9525">
            <a:noFill/>
            <a:round/>
            <a:headEnd/>
            <a:tailEnd/>
          </a:ln>
        </p:spPr>
        <p:txBody>
          <a:bodyPr lIns="90000" tIns="46800" rIns="90000" bIns="46800"/>
          <a:lstStyle/>
          <a:p>
            <a:pPr marL="533400" indent="-533400" algn="l" eaLnBrk="0" hangingPunct="0">
              <a:lnSpc>
                <a:spcPct val="76000"/>
              </a:lnSpc>
              <a:spcBef>
                <a:spcPts val="700"/>
              </a:spcBef>
              <a:buClr>
                <a:srgbClr val="00007D"/>
              </a:buClr>
              <a:buSzPct val="75000"/>
              <a:buFont typeface="Century Gothic" pitchFamily="34" charset="0"/>
              <a:buNone/>
              <a:defRPr/>
            </a:pPr>
            <a:endParaRPr lang="en-US" sz="2400" kern="0" dirty="0">
              <a:solidFill>
                <a:srgbClr val="000000"/>
              </a:solidFill>
              <a:latin typeface="+mn-lt"/>
              <a:cs typeface="+mn-cs"/>
            </a:endParaRPr>
          </a:p>
          <a:p>
            <a:pPr marL="533400" indent="-533400" algn="l" eaLnBrk="0" hangingPunct="0">
              <a:lnSpc>
                <a:spcPct val="76000"/>
              </a:lnSpc>
              <a:spcBef>
                <a:spcPts val="700"/>
              </a:spcBef>
              <a:buClr>
                <a:srgbClr val="00007D"/>
              </a:buClr>
              <a:buSzPct val="75000"/>
              <a:buFont typeface="Century Gothic" pitchFamily="34" charset="0"/>
              <a:buChar char="•"/>
              <a:defRPr/>
            </a:pPr>
            <a:r>
              <a:rPr lang="en-US" sz="2800" kern="0" dirty="0">
                <a:solidFill>
                  <a:srgbClr val="000000"/>
                </a:solidFill>
              </a:rPr>
              <a:t>Arc modulation </a:t>
            </a:r>
            <a:r>
              <a:rPr lang="en-US" sz="2800" kern="0" dirty="0" err="1">
                <a:solidFill>
                  <a:srgbClr val="000000"/>
                </a:solidFill>
              </a:rPr>
              <a:t>vs</a:t>
            </a:r>
            <a:r>
              <a:rPr lang="en-US" sz="2800" kern="0" dirty="0">
                <a:solidFill>
                  <a:srgbClr val="000000"/>
                </a:solidFill>
              </a:rPr>
              <a:t> static gantry modulation</a:t>
            </a:r>
          </a:p>
          <a:p>
            <a:pPr marL="533400" indent="-533400" algn="l" eaLnBrk="0" hangingPunct="0">
              <a:lnSpc>
                <a:spcPct val="76000"/>
              </a:lnSpc>
              <a:spcBef>
                <a:spcPts val="700"/>
              </a:spcBef>
              <a:buClr>
                <a:srgbClr val="00007D"/>
              </a:buClr>
              <a:buSzPct val="75000"/>
              <a:buFont typeface="Century Gothic" pitchFamily="34" charset="0"/>
              <a:buNone/>
              <a:defRPr/>
            </a:pPr>
            <a:endParaRPr lang="en-US" sz="2400" kern="0" dirty="0">
              <a:solidFill>
                <a:srgbClr val="000000"/>
              </a:solidFill>
              <a:latin typeface="+mn-lt"/>
              <a:cs typeface="+mn-cs"/>
            </a:endParaRPr>
          </a:p>
        </p:txBody>
      </p:sp>
      <p:pic>
        <p:nvPicPr>
          <p:cNvPr id="11" name="Picture 7"/>
          <p:cNvPicPr>
            <a:picLocks noChangeAspect="1" noChangeArrowheads="1"/>
          </p:cNvPicPr>
          <p:nvPr/>
        </p:nvPicPr>
        <p:blipFill>
          <a:blip r:embed="rId4" cstate="print"/>
          <a:srcRect/>
          <a:stretch>
            <a:fillRect/>
          </a:stretch>
        </p:blipFill>
        <p:spPr bwMode="auto">
          <a:xfrm>
            <a:off x="4791075" y="2324100"/>
            <a:ext cx="4171950" cy="28479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09600" y="228600"/>
            <a:ext cx="7772400" cy="838200"/>
          </a:xfrm>
        </p:spPr>
        <p:txBody>
          <a:bodyPr/>
          <a:lstStyle/>
          <a:p>
            <a:r>
              <a:rPr lang="en-GB"/>
              <a:t>The dose bath...</a:t>
            </a:r>
          </a:p>
        </p:txBody>
      </p:sp>
      <p:sp>
        <p:nvSpPr>
          <p:cNvPr id="13315" name="Rectangle 3"/>
          <p:cNvSpPr>
            <a:spLocks noGrp="1" noChangeArrowheads="1"/>
          </p:cNvSpPr>
          <p:nvPr>
            <p:ph type="body" sz="half" idx="2"/>
          </p:nvPr>
        </p:nvSpPr>
        <p:spPr>
          <a:xfrm>
            <a:off x="466106" y="1102426"/>
            <a:ext cx="4953000" cy="4800600"/>
          </a:xfrm>
        </p:spPr>
        <p:txBody>
          <a:bodyPr/>
          <a:lstStyle/>
          <a:p>
            <a:r>
              <a:rPr lang="en-GB" dirty="0">
                <a:latin typeface="Arial" pitchFamily="34" charset="0"/>
                <a:cs typeface="Arial" pitchFamily="34" charset="0"/>
              </a:rPr>
              <a:t>Due to increased </a:t>
            </a:r>
            <a:r>
              <a:rPr lang="en-GB" dirty="0" smtClean="0">
                <a:latin typeface="Arial" pitchFamily="34" charset="0"/>
                <a:cs typeface="Arial" pitchFamily="34" charset="0"/>
              </a:rPr>
              <a:t>MU </a:t>
            </a:r>
            <a:r>
              <a:rPr lang="en-GB" dirty="0">
                <a:latin typeface="Arial" pitchFamily="34" charset="0"/>
                <a:cs typeface="Arial" pitchFamily="34" charset="0"/>
              </a:rPr>
              <a:t>per Gray there is more leakage</a:t>
            </a:r>
          </a:p>
          <a:p>
            <a:r>
              <a:rPr lang="en-GB" dirty="0">
                <a:latin typeface="Arial" pitchFamily="34" charset="0"/>
                <a:cs typeface="Arial" pitchFamily="34" charset="0"/>
              </a:rPr>
              <a:t>Due to more beams dose is spread </a:t>
            </a:r>
            <a:r>
              <a:rPr lang="en-GB" dirty="0" smtClean="0">
                <a:latin typeface="Arial" pitchFamily="34" charset="0"/>
                <a:cs typeface="Arial" pitchFamily="34" charset="0"/>
              </a:rPr>
              <a:t>through larger volume</a:t>
            </a:r>
          </a:p>
          <a:p>
            <a:r>
              <a:rPr lang="en-GB" dirty="0" smtClean="0">
                <a:solidFill>
                  <a:srgbClr val="FF0000"/>
                </a:solidFill>
                <a:latin typeface="Arial" pitchFamily="34" charset="0"/>
                <a:cs typeface="Arial" pitchFamily="34" charset="0"/>
              </a:rPr>
              <a:t>Out of field </a:t>
            </a:r>
            <a:r>
              <a:rPr lang="en-GB" dirty="0" err="1" smtClean="0">
                <a:solidFill>
                  <a:srgbClr val="FF0000"/>
                </a:solidFill>
                <a:latin typeface="Arial" pitchFamily="34" charset="0"/>
                <a:cs typeface="Arial" pitchFamily="34" charset="0"/>
              </a:rPr>
              <a:t>dosimetry</a:t>
            </a:r>
            <a:r>
              <a:rPr lang="en-GB" dirty="0" smtClean="0">
                <a:solidFill>
                  <a:srgbClr val="FF0000"/>
                </a:solidFill>
                <a:latin typeface="Arial" pitchFamily="34" charset="0"/>
                <a:cs typeface="Arial" pitchFamily="34" charset="0"/>
              </a:rPr>
              <a:t> is important</a:t>
            </a:r>
            <a:endParaRPr lang="en-GB" dirty="0">
              <a:solidFill>
                <a:srgbClr val="FF0000"/>
              </a:solidFill>
              <a:latin typeface="Arial" pitchFamily="34" charset="0"/>
              <a:cs typeface="Arial" pitchFamily="34" charset="0"/>
            </a:endParaRPr>
          </a:p>
        </p:txBody>
      </p:sp>
      <p:pic>
        <p:nvPicPr>
          <p:cNvPr id="13316" name="Picture 4" descr="fine60elecdiseq2"/>
          <p:cNvPicPr>
            <a:picLocks noGrp="1" noChangeAspect="1" noChangeArrowheads="1"/>
          </p:cNvPicPr>
          <p:nvPr>
            <p:ph type="clipArt" sz="half" idx="1"/>
          </p:nvPr>
        </p:nvPicPr>
        <p:blipFill>
          <a:blip r:embed="rId2" cstate="print"/>
          <a:srcRect/>
          <a:stretch>
            <a:fillRect/>
          </a:stretch>
        </p:blipFill>
        <p:spPr>
          <a:xfrm>
            <a:off x="5562600" y="1219200"/>
            <a:ext cx="3276600" cy="4719638"/>
          </a:xfrm>
          <a:ln w="12700">
            <a:solidFill>
              <a:srgbClr val="FF3300"/>
            </a:solidFill>
          </a:ln>
        </p:spPr>
      </p:pic>
      <p:pic>
        <p:nvPicPr>
          <p:cNvPr id="13317" name="Picture 5" descr="david_marat"/>
          <p:cNvPicPr>
            <a:picLocks noChangeAspect="1" noChangeArrowheads="1"/>
          </p:cNvPicPr>
          <p:nvPr/>
        </p:nvPicPr>
        <p:blipFill>
          <a:blip r:embed="rId3" cstate="print"/>
          <a:srcRect t="31667"/>
          <a:stretch>
            <a:fillRect/>
          </a:stretch>
        </p:blipFill>
        <p:spPr bwMode="auto">
          <a:xfrm>
            <a:off x="3462287" y="3681350"/>
            <a:ext cx="2774237" cy="2527157"/>
          </a:xfrm>
          <a:prstGeom prst="rect">
            <a:avLst/>
          </a:prstGeom>
          <a:noFill/>
          <a:ln w="9525">
            <a:solidFill>
              <a:srgbClr val="FF3300"/>
            </a:solidFill>
            <a:miter lim="800000"/>
            <a:headEnd/>
            <a:tailEnd/>
          </a:ln>
        </p:spPr>
      </p:pic>
      <p:sp>
        <p:nvSpPr>
          <p:cNvPr id="13318" name="Text Box 6"/>
          <p:cNvSpPr txBox="1">
            <a:spLocks noChangeArrowheads="1"/>
          </p:cNvSpPr>
          <p:nvPr/>
        </p:nvSpPr>
        <p:spPr bwMode="auto">
          <a:xfrm>
            <a:off x="3228975" y="6019800"/>
            <a:ext cx="804863" cy="396875"/>
          </a:xfrm>
          <a:prstGeom prst="rect">
            <a:avLst/>
          </a:prstGeom>
          <a:noFill/>
          <a:ln w="9525">
            <a:noFill/>
            <a:miter lim="800000"/>
            <a:headEnd/>
            <a:tailEnd/>
          </a:ln>
          <a:effectLst/>
        </p:spPr>
        <p:txBody>
          <a:bodyPr wrap="none">
            <a:spAutoFit/>
          </a:bodyPr>
          <a:lstStyle/>
          <a:p>
            <a:pPr algn="r" eaLnBrk="0" hangingPunct="0"/>
            <a:r>
              <a:rPr lang="en-GB" sz="2000" dirty="0">
                <a:solidFill>
                  <a:srgbClr val="FF99FF"/>
                </a:solidFill>
              </a:rPr>
              <a:t>David</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738" name="Rectangle 2"/>
          <p:cNvSpPr>
            <a:spLocks noGrp="1" noChangeArrowheads="1"/>
          </p:cNvSpPr>
          <p:nvPr>
            <p:ph type="title"/>
          </p:nvPr>
        </p:nvSpPr>
        <p:spPr>
          <a:xfrm>
            <a:off x="1721921" y="250372"/>
            <a:ext cx="6841177" cy="865909"/>
          </a:xfrm>
        </p:spPr>
        <p:txBody>
          <a:bodyPr/>
          <a:lstStyle/>
          <a:p>
            <a:r>
              <a:rPr lang="en-US" sz="3600" dirty="0"/>
              <a:t>The </a:t>
            </a:r>
            <a:r>
              <a:rPr lang="en-US" sz="3600" dirty="0" err="1"/>
              <a:t>dosimetric</a:t>
            </a:r>
            <a:r>
              <a:rPr lang="en-US" sz="3600" dirty="0"/>
              <a:t> environment:</a:t>
            </a:r>
          </a:p>
        </p:txBody>
      </p:sp>
      <p:sp>
        <p:nvSpPr>
          <p:cNvPr id="500739" name="Rectangle 3"/>
          <p:cNvSpPr>
            <a:spLocks noGrp="1" noChangeArrowheads="1"/>
          </p:cNvSpPr>
          <p:nvPr>
            <p:ph type="body" idx="1"/>
          </p:nvPr>
        </p:nvSpPr>
        <p:spPr>
          <a:xfrm>
            <a:off x="685800" y="1981200"/>
            <a:ext cx="7766050" cy="4648200"/>
          </a:xfrm>
        </p:spPr>
        <p:txBody>
          <a:bodyPr/>
          <a:lstStyle/>
          <a:p>
            <a:r>
              <a:rPr lang="en-US" sz="3200" dirty="0">
                <a:latin typeface="Arial" pitchFamily="34" charset="0"/>
                <a:cs typeface="Arial" pitchFamily="34" charset="0"/>
              </a:rPr>
              <a:t>Phantoms:</a:t>
            </a:r>
          </a:p>
          <a:p>
            <a:pPr lvl="1" algn="just">
              <a:buClr>
                <a:srgbClr val="FF0000"/>
              </a:buClr>
              <a:buFontTx/>
              <a:buChar char="•"/>
            </a:pPr>
            <a:r>
              <a:rPr lang="en-AU" sz="2800" dirty="0">
                <a:latin typeface="Arial" charset="0"/>
              </a:rPr>
              <a:t>A phantom represents the radiation properties of the patient and allows the introduction of a radiation detector into this environment, a task that would be difficult in a real patient. </a:t>
            </a:r>
          </a:p>
          <a:p>
            <a:pPr lvl="1" algn="just">
              <a:buClr>
                <a:srgbClr val="FF0000"/>
              </a:buClr>
              <a:buFontTx/>
              <a:buChar char="•"/>
            </a:pPr>
            <a:r>
              <a:rPr lang="en-AU" sz="2800" dirty="0">
                <a:latin typeface="Arial" charset="0"/>
              </a:rPr>
              <a:t>A very important example is the scanning water phantom. </a:t>
            </a:r>
          </a:p>
          <a:p>
            <a:pPr lvl="1" algn="just">
              <a:buClr>
                <a:srgbClr val="FF0000"/>
              </a:buClr>
              <a:buFontTx/>
              <a:buChar char="•"/>
            </a:pPr>
            <a:r>
              <a:rPr lang="en-AU" sz="2800" dirty="0">
                <a:latin typeface="Arial" charset="0"/>
              </a:rPr>
              <a:t>Alternatively, the phantom can be made of slabs of tissue mimicking material or even shaped as a human body.</a:t>
            </a:r>
            <a:r>
              <a:rPr lang="en-AU" sz="2800" dirty="0">
                <a:latin typeface="Times New Roman" pitchFamily="18" charset="0"/>
              </a:rPr>
              <a:t> </a:t>
            </a:r>
            <a:endParaRPr lang="en-US"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786" name="Rectangle 2"/>
          <p:cNvSpPr>
            <a:spLocks noGrp="1" noChangeArrowheads="1"/>
          </p:cNvSpPr>
          <p:nvPr>
            <p:ph type="title"/>
          </p:nvPr>
        </p:nvSpPr>
        <p:spPr>
          <a:xfrm>
            <a:off x="409433" y="990600"/>
            <a:ext cx="4695967" cy="1524000"/>
          </a:xfrm>
          <a:solidFill>
            <a:schemeClr val="bg1"/>
          </a:solidFill>
        </p:spPr>
        <p:txBody>
          <a:bodyPr/>
          <a:lstStyle/>
          <a:p>
            <a:r>
              <a:rPr lang="en-US" dirty="0">
                <a:latin typeface="Arial" charset="0"/>
              </a:rPr>
              <a:t>Scanning water phantom</a:t>
            </a:r>
          </a:p>
        </p:txBody>
      </p:sp>
      <p:pic>
        <p:nvPicPr>
          <p:cNvPr id="502787" name="Picture 3" descr="\\Ntwspf45-1\d\USERS\MAE\comp2.bmp"/>
          <p:cNvPicPr>
            <a:picLocks noChangeAspect="1" noChangeArrowheads="1"/>
          </p:cNvPicPr>
          <p:nvPr/>
        </p:nvPicPr>
        <p:blipFill>
          <a:blip r:embed="rId3" cstate="print"/>
          <a:srcRect l="894"/>
          <a:stretch>
            <a:fillRect/>
          </a:stretch>
        </p:blipFill>
        <p:spPr bwMode="auto">
          <a:xfrm>
            <a:off x="850076" y="2532413"/>
            <a:ext cx="4191000" cy="3411538"/>
          </a:xfrm>
          <a:prstGeom prst="rect">
            <a:avLst/>
          </a:prstGeom>
          <a:noFill/>
          <a:ln w="9525">
            <a:solidFill>
              <a:srgbClr val="FF3300"/>
            </a:solidFill>
            <a:miter lim="800000"/>
            <a:headEnd/>
            <a:tailEnd/>
          </a:ln>
        </p:spPr>
      </p:pic>
      <p:pic>
        <p:nvPicPr>
          <p:cNvPr id="502788" name="Picture 4" descr="C:\books\barton\mod5dosim\figures\f1watertank.jpg"/>
          <p:cNvPicPr>
            <a:picLocks noChangeAspect="1" noChangeArrowheads="1"/>
          </p:cNvPicPr>
          <p:nvPr/>
        </p:nvPicPr>
        <p:blipFill>
          <a:blip r:embed="rId4" cstate="print"/>
          <a:srcRect/>
          <a:stretch>
            <a:fillRect/>
          </a:stretch>
        </p:blipFill>
        <p:spPr bwMode="auto">
          <a:xfrm>
            <a:off x="5474525" y="1112322"/>
            <a:ext cx="3108325" cy="5029200"/>
          </a:xfrm>
          <a:prstGeom prst="rect">
            <a:avLst/>
          </a:prstGeom>
          <a:noFill/>
          <a:ln w="57150">
            <a:solidFill>
              <a:srgbClr val="FF3300"/>
            </a:solidFill>
            <a:miter lim="800000"/>
            <a:headEnd/>
            <a:tailEnd/>
          </a:ln>
        </p:spPr>
      </p:pic>
      <p:sp>
        <p:nvSpPr>
          <p:cNvPr id="502789" name="Rectangle 5"/>
          <p:cNvSpPr>
            <a:spLocks noChangeArrowheads="1"/>
          </p:cNvSpPr>
          <p:nvPr/>
        </p:nvSpPr>
        <p:spPr bwMode="auto">
          <a:xfrm>
            <a:off x="5486400" y="6019800"/>
            <a:ext cx="3048000" cy="228600"/>
          </a:xfrm>
          <a:prstGeom prst="rect">
            <a:avLst/>
          </a:prstGeom>
          <a:solidFill>
            <a:srgbClr val="FFFFFF"/>
          </a:solidFill>
          <a:ln w="12700">
            <a:solidFill>
              <a:srgbClr val="FFFFFF"/>
            </a:solidFill>
            <a:miter lim="800000"/>
            <a:headEnd type="none" w="sm" len="sm"/>
            <a:tailEnd type="none" w="sm" len="sm"/>
          </a:ln>
          <a:effectLst/>
        </p:spPr>
        <p:txBody>
          <a:bodyPr wrap="none" anchor="ctr"/>
          <a:lstStyle/>
          <a:p>
            <a:pPr algn="ctr"/>
            <a:endParaRPr lang="en-GB">
              <a:solidFill>
                <a:schemeClr val="bg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834" name="Rectangle 2"/>
          <p:cNvSpPr>
            <a:spLocks noGrp="1" noChangeArrowheads="1"/>
          </p:cNvSpPr>
          <p:nvPr>
            <p:ph type="title"/>
          </p:nvPr>
        </p:nvSpPr>
        <p:spPr/>
        <p:txBody>
          <a:bodyPr/>
          <a:lstStyle/>
          <a:p>
            <a:r>
              <a:rPr lang="en-US" dirty="0" smtClean="0"/>
              <a:t>Slab Solid Water phantom</a:t>
            </a:r>
            <a:endParaRPr lang="en-US" dirty="0"/>
          </a:p>
        </p:txBody>
      </p:sp>
      <p:pic>
        <p:nvPicPr>
          <p:cNvPr id="504835" name="Picture 3" descr="C:\publications\talks\pictures\equipment\phantomslab.JPG"/>
          <p:cNvPicPr>
            <a:picLocks noChangeAspect="1" noChangeArrowheads="1"/>
          </p:cNvPicPr>
          <p:nvPr/>
        </p:nvPicPr>
        <p:blipFill>
          <a:blip r:embed="rId3" cstate="print"/>
          <a:srcRect/>
          <a:stretch>
            <a:fillRect/>
          </a:stretch>
        </p:blipFill>
        <p:spPr bwMode="auto">
          <a:xfrm>
            <a:off x="909452" y="2048493"/>
            <a:ext cx="7696200" cy="3679825"/>
          </a:xfrm>
          <a:prstGeom prst="rect">
            <a:avLst/>
          </a:prstGeom>
          <a:noFill/>
          <a:ln w="57150">
            <a:solidFill>
              <a:srgbClr val="CC0099"/>
            </a:solid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6882" name="Rectangle 1026"/>
          <p:cNvSpPr>
            <a:spLocks noGrp="1" noChangeArrowheads="1"/>
          </p:cNvSpPr>
          <p:nvPr>
            <p:ph type="title"/>
          </p:nvPr>
        </p:nvSpPr>
        <p:spPr>
          <a:xfrm>
            <a:off x="723330" y="304800"/>
            <a:ext cx="8147715" cy="718782"/>
          </a:xfrm>
        </p:spPr>
        <p:txBody>
          <a:bodyPr/>
          <a:lstStyle/>
          <a:p>
            <a:r>
              <a:rPr lang="en-US" dirty="0"/>
              <a:t>Tissue equivalent materials</a:t>
            </a:r>
          </a:p>
        </p:txBody>
      </p:sp>
      <p:sp>
        <p:nvSpPr>
          <p:cNvPr id="506883" name="Rectangle 1027"/>
          <p:cNvSpPr>
            <a:spLocks noGrp="1" noChangeArrowheads="1"/>
          </p:cNvSpPr>
          <p:nvPr>
            <p:ph type="body" idx="1"/>
          </p:nvPr>
        </p:nvSpPr>
        <p:spPr>
          <a:xfrm>
            <a:off x="457963" y="1375105"/>
            <a:ext cx="8223250" cy="5105400"/>
          </a:xfrm>
        </p:spPr>
        <p:txBody>
          <a:bodyPr/>
          <a:lstStyle/>
          <a:p>
            <a:r>
              <a:rPr lang="en-US" sz="2800" dirty="0">
                <a:latin typeface="Arial" charset="0"/>
              </a:rPr>
              <a:t>Many specifically manufacturer materials such as solid water (previous slide), white water, plastic water, …</a:t>
            </a:r>
          </a:p>
          <a:p>
            <a:r>
              <a:rPr lang="en-US" sz="2800" dirty="0">
                <a:latin typeface="Arial" charset="0"/>
              </a:rPr>
              <a:t>Polystyrene (good for megavoltage beams, not ideal for low energy photons)</a:t>
            </a:r>
          </a:p>
          <a:p>
            <a:r>
              <a:rPr lang="en-US" sz="2800" dirty="0">
                <a:latin typeface="Arial" charset="0"/>
              </a:rPr>
              <a:t>Perspex (other names: PMMA, </a:t>
            </a:r>
            <a:r>
              <a:rPr lang="en-US" sz="2800" dirty="0" err="1">
                <a:latin typeface="Arial" charset="0"/>
              </a:rPr>
              <a:t>plexiglass</a:t>
            </a:r>
            <a:r>
              <a:rPr lang="en-US" sz="2800" dirty="0">
                <a:latin typeface="Arial" charset="0"/>
              </a:rPr>
              <a:t>) - tissue </a:t>
            </a:r>
            <a:r>
              <a:rPr lang="en-US" sz="2800" dirty="0" smtClean="0">
                <a:latin typeface="Arial" charset="0"/>
              </a:rPr>
              <a:t>equivalent (TE) </a:t>
            </a:r>
            <a:r>
              <a:rPr lang="en-US" sz="2800" dirty="0">
                <a:latin typeface="Arial" charset="0"/>
              </a:rPr>
              <a:t>composition, but with higher  physical density - correction is necessary.</a:t>
            </a:r>
            <a:endParaRPr lang="en-US" dirty="0">
              <a:latin typeface="Arial" charset="0"/>
            </a:endParaRPr>
          </a:p>
        </p:txBody>
      </p:sp>
      <p:sp>
        <p:nvSpPr>
          <p:cNvPr id="5" name="TextBox 4"/>
          <p:cNvSpPr txBox="1"/>
          <p:nvPr/>
        </p:nvSpPr>
        <p:spPr>
          <a:xfrm>
            <a:off x="204717" y="4653886"/>
            <a:ext cx="8939284" cy="419795"/>
          </a:xfrm>
          <a:prstGeom prst="rect">
            <a:avLst/>
          </a:prstGeom>
          <a:noFill/>
        </p:spPr>
        <p:txBody>
          <a:bodyPr wrap="square" rtlCol="0">
            <a:spAutoFit/>
          </a:bodyPr>
          <a:lstStyle/>
          <a:p>
            <a:r>
              <a:rPr lang="en-US" sz="2800" dirty="0" smtClean="0">
                <a:solidFill>
                  <a:srgbClr val="FF0000"/>
                </a:solidFill>
              </a:rPr>
              <a:t>TE for X-ray not necessary TE  for other radiation fields </a:t>
            </a:r>
            <a:endParaRPr lang="en-US" sz="2800" dirty="0">
              <a:solidFill>
                <a:srgbClr val="FF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8930" name="Rectangle 1026"/>
          <p:cNvSpPr>
            <a:spLocks noGrp="1" noChangeArrowheads="1"/>
          </p:cNvSpPr>
          <p:nvPr>
            <p:ph type="title"/>
          </p:nvPr>
        </p:nvSpPr>
        <p:spPr/>
        <p:txBody>
          <a:bodyPr/>
          <a:lstStyle/>
          <a:p>
            <a:r>
              <a:rPr lang="en-US"/>
              <a:t>Anthropomorphic phantom</a:t>
            </a:r>
          </a:p>
        </p:txBody>
      </p:sp>
      <p:pic>
        <p:nvPicPr>
          <p:cNvPr id="508931" name="Picture 1027" descr="C:\publications\talks\pictures\projects\TROG\matnigli.JPG"/>
          <p:cNvPicPr>
            <a:picLocks noChangeAspect="1" noChangeArrowheads="1"/>
          </p:cNvPicPr>
          <p:nvPr/>
        </p:nvPicPr>
        <p:blipFill>
          <a:blip r:embed="rId3" cstate="print"/>
          <a:srcRect l="11511" t="10652" r="6270" b="10519"/>
          <a:stretch>
            <a:fillRect/>
          </a:stretch>
        </p:blipFill>
        <p:spPr bwMode="auto">
          <a:xfrm>
            <a:off x="762000" y="2286000"/>
            <a:ext cx="3810000" cy="2819400"/>
          </a:xfrm>
          <a:prstGeom prst="rect">
            <a:avLst/>
          </a:prstGeom>
          <a:noFill/>
          <a:ln w="38100">
            <a:solidFill>
              <a:srgbClr val="CC0099"/>
            </a:solidFill>
            <a:miter lim="800000"/>
            <a:headEnd/>
            <a:tailEnd/>
          </a:ln>
        </p:spPr>
      </p:pic>
      <p:sp>
        <p:nvSpPr>
          <p:cNvPr id="508932" name="Text Box 1028"/>
          <p:cNvSpPr txBox="1">
            <a:spLocks noChangeArrowheads="1"/>
          </p:cNvSpPr>
          <p:nvPr/>
        </p:nvSpPr>
        <p:spPr bwMode="auto">
          <a:xfrm>
            <a:off x="4800600" y="4343400"/>
            <a:ext cx="1655325" cy="513346"/>
          </a:xfrm>
          <a:prstGeom prst="rect">
            <a:avLst/>
          </a:prstGeom>
          <a:noFill/>
          <a:ln w="12700">
            <a:noFill/>
            <a:miter lim="800000"/>
            <a:headEnd type="none" w="sm" len="sm"/>
            <a:tailEnd type="none" w="sm" len="sm"/>
          </a:ln>
          <a:effectLst/>
        </p:spPr>
        <p:txBody>
          <a:bodyPr wrap="none">
            <a:spAutoFit/>
          </a:bodyPr>
          <a:lstStyle/>
          <a:p>
            <a:r>
              <a:rPr lang="en-US" dirty="0">
                <a:solidFill>
                  <a:schemeClr val="tx1"/>
                </a:solidFill>
              </a:rPr>
              <a:t>Whole body</a:t>
            </a:r>
          </a:p>
          <a:p>
            <a:r>
              <a:rPr lang="en-US" dirty="0">
                <a:solidFill>
                  <a:schemeClr val="tx1"/>
                </a:solidFill>
              </a:rPr>
              <a:t>phantom: ART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Outline</a:t>
            </a:r>
            <a:endParaRPr lang="en-AU" smtClean="0"/>
          </a:p>
        </p:txBody>
      </p:sp>
      <p:sp>
        <p:nvSpPr>
          <p:cNvPr id="20483" name="Rectangle 3"/>
          <p:cNvSpPr>
            <a:spLocks noGrp="1" noChangeArrowheads="1"/>
          </p:cNvSpPr>
          <p:nvPr>
            <p:ph type="body" idx="1"/>
          </p:nvPr>
        </p:nvSpPr>
        <p:spPr>
          <a:xfrm>
            <a:off x="537056" y="1059638"/>
            <a:ext cx="8606944" cy="5283200"/>
          </a:xfrm>
        </p:spPr>
        <p:txBody>
          <a:bodyPr/>
          <a:lstStyle/>
          <a:p>
            <a:pPr eaLnBrk="1" hangingPunct="1">
              <a:lnSpc>
                <a:spcPct val="56000"/>
              </a:lnSpc>
            </a:pPr>
            <a:r>
              <a:rPr lang="en-US" sz="3200" dirty="0" smtClean="0">
                <a:latin typeface="Arial" pitchFamily="34" charset="0"/>
                <a:cs typeface="Arial" pitchFamily="34" charset="0"/>
              </a:rPr>
              <a:t>Introduction-What is it </a:t>
            </a:r>
            <a:r>
              <a:rPr lang="en-US" sz="3200" dirty="0" err="1" smtClean="0">
                <a:latin typeface="Arial" pitchFamily="34" charset="0"/>
                <a:cs typeface="Arial" pitchFamily="34" charset="0"/>
              </a:rPr>
              <a:t>Dosimetry</a:t>
            </a:r>
            <a:r>
              <a:rPr lang="en-US" sz="3200" dirty="0" smtClean="0">
                <a:latin typeface="Arial" pitchFamily="34" charset="0"/>
                <a:cs typeface="Arial" pitchFamily="34" charset="0"/>
              </a:rPr>
              <a:t>?</a:t>
            </a:r>
          </a:p>
          <a:p>
            <a:pPr eaLnBrk="1" hangingPunct="1">
              <a:lnSpc>
                <a:spcPct val="56000"/>
              </a:lnSpc>
            </a:pPr>
            <a:endParaRPr lang="en-US" sz="3200" dirty="0" smtClean="0">
              <a:latin typeface="Arial" pitchFamily="34" charset="0"/>
              <a:cs typeface="Arial" pitchFamily="34" charset="0"/>
            </a:endParaRPr>
          </a:p>
          <a:p>
            <a:pPr eaLnBrk="1" hangingPunct="1">
              <a:lnSpc>
                <a:spcPct val="56000"/>
              </a:lnSpc>
            </a:pPr>
            <a:r>
              <a:rPr lang="en-US" sz="3200" dirty="0" smtClean="0">
                <a:latin typeface="Arial" pitchFamily="34" charset="0"/>
                <a:cs typeface="Arial" pitchFamily="34" charset="0"/>
              </a:rPr>
              <a:t>Medical </a:t>
            </a:r>
            <a:r>
              <a:rPr lang="en-US" sz="3200" dirty="0" err="1" smtClean="0">
                <a:latin typeface="Arial" pitchFamily="34" charset="0"/>
                <a:cs typeface="Arial" pitchFamily="34" charset="0"/>
              </a:rPr>
              <a:t>Dosimetry</a:t>
            </a:r>
            <a:r>
              <a:rPr lang="en-US" sz="3200" dirty="0" smtClean="0">
                <a:latin typeface="Arial" pitchFamily="34" charset="0"/>
                <a:cs typeface="Arial" pitchFamily="34" charset="0"/>
              </a:rPr>
              <a:t>-Applications</a:t>
            </a:r>
          </a:p>
          <a:p>
            <a:pPr lvl="1" eaLnBrk="1" hangingPunct="1">
              <a:lnSpc>
                <a:spcPct val="56000"/>
              </a:lnSpc>
            </a:pPr>
            <a:r>
              <a:rPr lang="en-US" sz="2800" dirty="0" err="1" smtClean="0">
                <a:latin typeface="Arial" pitchFamily="34" charset="0"/>
                <a:cs typeface="Arial" pitchFamily="34" charset="0"/>
              </a:rPr>
              <a:t>Dosimetry</a:t>
            </a:r>
            <a:r>
              <a:rPr lang="en-US" sz="2800" dirty="0" smtClean="0">
                <a:latin typeface="Arial" pitchFamily="34" charset="0"/>
                <a:cs typeface="Arial" pitchFamily="34" charset="0"/>
              </a:rPr>
              <a:t> in radiation therapy</a:t>
            </a:r>
          </a:p>
          <a:p>
            <a:pPr lvl="1" eaLnBrk="1" hangingPunct="1">
              <a:lnSpc>
                <a:spcPct val="56000"/>
              </a:lnSpc>
            </a:pPr>
            <a:r>
              <a:rPr lang="en-US" sz="2800" dirty="0" smtClean="0">
                <a:latin typeface="Arial" pitchFamily="34" charset="0"/>
                <a:cs typeface="Arial" pitchFamily="34" charset="0"/>
              </a:rPr>
              <a:t>Internal </a:t>
            </a:r>
            <a:r>
              <a:rPr lang="en-US" sz="2800" dirty="0" err="1" smtClean="0">
                <a:latin typeface="Arial" pitchFamily="34" charset="0"/>
                <a:cs typeface="Arial" pitchFamily="34" charset="0"/>
              </a:rPr>
              <a:t>dosimetry</a:t>
            </a:r>
            <a:endParaRPr lang="en-US" sz="2800" dirty="0" smtClean="0">
              <a:latin typeface="Arial" pitchFamily="34" charset="0"/>
              <a:cs typeface="Arial" pitchFamily="34" charset="0"/>
            </a:endParaRPr>
          </a:p>
          <a:p>
            <a:pPr lvl="1" eaLnBrk="1" hangingPunct="1">
              <a:lnSpc>
                <a:spcPct val="56000"/>
              </a:lnSpc>
            </a:pPr>
            <a:r>
              <a:rPr lang="en-US" sz="2800" dirty="0" err="1" smtClean="0">
                <a:latin typeface="Arial" pitchFamily="34" charset="0"/>
                <a:cs typeface="Arial" pitchFamily="34" charset="0"/>
              </a:rPr>
              <a:t>Dosimetry</a:t>
            </a:r>
            <a:r>
              <a:rPr lang="en-US" sz="2800" dirty="0" smtClean="0">
                <a:latin typeface="Arial" pitchFamily="34" charset="0"/>
                <a:cs typeface="Arial" pitchFamily="34" charset="0"/>
              </a:rPr>
              <a:t> in radiology </a:t>
            </a:r>
          </a:p>
          <a:p>
            <a:pPr lvl="1" eaLnBrk="1" hangingPunct="1">
              <a:lnSpc>
                <a:spcPct val="56000"/>
              </a:lnSpc>
              <a:buNone/>
            </a:pPr>
            <a:endParaRPr lang="en-US" sz="2800" dirty="0" smtClean="0">
              <a:latin typeface="Arial" pitchFamily="34" charset="0"/>
              <a:cs typeface="Arial" pitchFamily="34" charset="0"/>
            </a:endParaRPr>
          </a:p>
          <a:p>
            <a:pPr eaLnBrk="1" hangingPunct="1">
              <a:lnSpc>
                <a:spcPct val="56000"/>
              </a:lnSpc>
            </a:pPr>
            <a:r>
              <a:rPr lang="en-US" sz="3200" dirty="0" smtClean="0">
                <a:latin typeface="Arial" pitchFamily="34" charset="0"/>
                <a:cs typeface="Arial" pitchFamily="34" charset="0"/>
              </a:rPr>
              <a:t>Radiation Protection </a:t>
            </a:r>
            <a:r>
              <a:rPr lang="en-US" sz="3200" dirty="0" err="1" smtClean="0">
                <a:latin typeface="Arial" pitchFamily="34" charset="0"/>
                <a:cs typeface="Arial" pitchFamily="34" charset="0"/>
              </a:rPr>
              <a:t>Dosimetry</a:t>
            </a:r>
            <a:r>
              <a:rPr lang="en-US" sz="3200" dirty="0" smtClean="0">
                <a:latin typeface="Arial" pitchFamily="34" charset="0"/>
                <a:cs typeface="Arial" pitchFamily="34" charset="0"/>
              </a:rPr>
              <a:t>-Applications</a:t>
            </a:r>
          </a:p>
          <a:p>
            <a:pPr eaLnBrk="1" hangingPunct="1">
              <a:lnSpc>
                <a:spcPct val="56000"/>
              </a:lnSpc>
              <a:buNone/>
            </a:pPr>
            <a:endParaRPr lang="en-US" sz="3200" dirty="0" smtClean="0">
              <a:latin typeface="Arial" pitchFamily="34" charset="0"/>
              <a:cs typeface="Arial" pitchFamily="34" charset="0"/>
            </a:endParaRPr>
          </a:p>
          <a:p>
            <a:pPr lvl="1" eaLnBrk="1" hangingPunct="1">
              <a:lnSpc>
                <a:spcPct val="56000"/>
              </a:lnSpc>
            </a:pPr>
            <a:r>
              <a:rPr lang="en-US" sz="2800" dirty="0" err="1" smtClean="0">
                <a:latin typeface="Arial" pitchFamily="34" charset="0"/>
                <a:cs typeface="Arial" pitchFamily="34" charset="0"/>
              </a:rPr>
              <a:t>Dosimetry</a:t>
            </a:r>
            <a:r>
              <a:rPr lang="en-US" sz="2800" dirty="0" smtClean="0">
                <a:latin typeface="Arial" pitchFamily="34" charset="0"/>
                <a:cs typeface="Arial" pitchFamily="34" charset="0"/>
              </a:rPr>
              <a:t> in mixed fields (accelerators, avionic, space)</a:t>
            </a:r>
          </a:p>
          <a:p>
            <a:pPr lvl="1" eaLnBrk="1" hangingPunct="1">
              <a:lnSpc>
                <a:spcPct val="56000"/>
              </a:lnSpc>
            </a:pPr>
            <a:r>
              <a:rPr lang="en-US" sz="2800" dirty="0" smtClean="0">
                <a:latin typeface="Arial" pitchFamily="34" charset="0"/>
                <a:cs typeface="Arial" pitchFamily="34" charset="0"/>
              </a:rPr>
              <a:t>Biological </a:t>
            </a:r>
            <a:r>
              <a:rPr lang="en-US" sz="2800" dirty="0" err="1" smtClean="0">
                <a:latin typeface="Arial" pitchFamily="34" charset="0"/>
                <a:cs typeface="Arial" pitchFamily="34" charset="0"/>
              </a:rPr>
              <a:t>dosimetry</a:t>
            </a:r>
            <a:endParaRPr lang="en-US" sz="2800" dirty="0" smtClean="0">
              <a:latin typeface="Arial" pitchFamily="34" charset="0"/>
              <a:cs typeface="Arial" pitchFamily="34" charset="0"/>
            </a:endParaRPr>
          </a:p>
          <a:p>
            <a:pPr lvl="1" eaLnBrk="1" hangingPunct="1">
              <a:lnSpc>
                <a:spcPct val="56000"/>
              </a:lnSpc>
            </a:pPr>
            <a:r>
              <a:rPr lang="en-US" sz="2800" dirty="0" err="1" smtClean="0">
                <a:latin typeface="Arial" pitchFamily="34" charset="0"/>
                <a:cs typeface="Arial" pitchFamily="34" charset="0"/>
              </a:rPr>
              <a:t>Microdosimetry</a:t>
            </a:r>
            <a:r>
              <a:rPr lang="en-US" sz="2800" dirty="0" smtClean="0">
                <a:latin typeface="Arial" pitchFamily="34" charset="0"/>
                <a:cs typeface="Arial" pitchFamily="34" charset="0"/>
              </a:rPr>
              <a:t> </a:t>
            </a:r>
          </a:p>
          <a:p>
            <a:pPr lvl="1" eaLnBrk="1" hangingPunct="1">
              <a:lnSpc>
                <a:spcPct val="56000"/>
              </a:lnSpc>
            </a:pPr>
            <a:r>
              <a:rPr lang="en-US" sz="2800" dirty="0" err="1" smtClean="0">
                <a:latin typeface="Arial" pitchFamily="34" charset="0"/>
                <a:cs typeface="Arial" pitchFamily="34" charset="0"/>
              </a:rPr>
              <a:t>Nanodosimetry</a:t>
            </a:r>
            <a:r>
              <a:rPr lang="en-US" sz="2800" dirty="0" smtClean="0">
                <a:latin typeface="Arial" pitchFamily="34" charset="0"/>
                <a:cs typeface="Arial" pitchFamily="34" charset="0"/>
              </a:rPr>
              <a:t> </a:t>
            </a:r>
          </a:p>
          <a:p>
            <a:pPr lvl="1" eaLnBrk="1" hangingPunct="1">
              <a:lnSpc>
                <a:spcPct val="56000"/>
              </a:lnSpc>
            </a:pPr>
            <a:r>
              <a:rPr lang="en-US" sz="2800" dirty="0" smtClean="0">
                <a:latin typeface="Arial" pitchFamily="34" charset="0"/>
                <a:cs typeface="Arial" pitchFamily="34" charset="0"/>
              </a:rPr>
              <a:t>Simulation </a:t>
            </a:r>
            <a:r>
              <a:rPr lang="en-US" sz="2800" dirty="0" err="1" smtClean="0">
                <a:latin typeface="Arial" pitchFamily="34" charset="0"/>
                <a:cs typeface="Arial" pitchFamily="34" charset="0"/>
              </a:rPr>
              <a:t>dosimetry</a:t>
            </a:r>
            <a:r>
              <a:rPr lang="en-US" sz="2800" dirty="0" smtClean="0">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978" name="Rectangle 1026"/>
          <p:cNvSpPr>
            <a:spLocks noGrp="1" noChangeArrowheads="1"/>
          </p:cNvSpPr>
          <p:nvPr>
            <p:ph type="title"/>
          </p:nvPr>
        </p:nvSpPr>
        <p:spPr>
          <a:xfrm>
            <a:off x="771896" y="228600"/>
            <a:ext cx="7686304" cy="1018309"/>
          </a:xfrm>
        </p:spPr>
        <p:txBody>
          <a:bodyPr/>
          <a:lstStyle/>
          <a:p>
            <a:r>
              <a:rPr lang="en-US" sz="3200" dirty="0"/>
              <a:t>Allows placement of radiation detectors in the phantom</a:t>
            </a:r>
            <a:endParaRPr lang="en-US" dirty="0"/>
          </a:p>
        </p:txBody>
      </p:sp>
      <p:pic>
        <p:nvPicPr>
          <p:cNvPr id="510979" name="Picture 1027" descr="C:\publications\talks\pictures\projects\TROG\TrogColo.jpg"/>
          <p:cNvPicPr>
            <a:picLocks noChangeAspect="1" noChangeArrowheads="1"/>
          </p:cNvPicPr>
          <p:nvPr/>
        </p:nvPicPr>
        <p:blipFill>
          <a:blip r:embed="rId3" cstate="print"/>
          <a:srcRect/>
          <a:stretch>
            <a:fillRect/>
          </a:stretch>
        </p:blipFill>
        <p:spPr bwMode="auto">
          <a:xfrm>
            <a:off x="3200400" y="2133600"/>
            <a:ext cx="4648200" cy="3486150"/>
          </a:xfrm>
          <a:prstGeom prst="rect">
            <a:avLst/>
          </a:prstGeom>
          <a:noFill/>
          <a:ln w="57150">
            <a:solidFill>
              <a:srgbClr val="FFFF66"/>
            </a:solidFill>
            <a:miter lim="800000"/>
            <a:headEnd/>
            <a:tailEnd/>
          </a:ln>
        </p:spPr>
      </p:pic>
      <p:sp>
        <p:nvSpPr>
          <p:cNvPr id="510980" name="Text Box 1028"/>
          <p:cNvSpPr txBox="1">
            <a:spLocks noChangeArrowheads="1"/>
          </p:cNvSpPr>
          <p:nvPr/>
        </p:nvSpPr>
        <p:spPr bwMode="auto">
          <a:xfrm>
            <a:off x="644520" y="5029200"/>
            <a:ext cx="2430474" cy="653769"/>
          </a:xfrm>
          <a:prstGeom prst="rect">
            <a:avLst/>
          </a:prstGeom>
          <a:noFill/>
          <a:ln w="12700">
            <a:noFill/>
            <a:miter lim="800000"/>
            <a:headEnd type="none" w="sm" len="sm"/>
            <a:tailEnd type="none" w="sm" len="sm"/>
          </a:ln>
          <a:effectLst/>
        </p:spPr>
        <p:txBody>
          <a:bodyPr wrap="none">
            <a:spAutoFit/>
          </a:bodyPr>
          <a:lstStyle/>
          <a:p>
            <a:pPr algn="ctr"/>
            <a:r>
              <a:rPr lang="en-US" sz="2400" dirty="0">
                <a:solidFill>
                  <a:schemeClr val="tx1"/>
                </a:solidFill>
              </a:rPr>
              <a:t>Includes</a:t>
            </a:r>
          </a:p>
          <a:p>
            <a:pPr algn="ctr"/>
            <a:r>
              <a:rPr lang="en-US" sz="2400" dirty="0" err="1">
                <a:solidFill>
                  <a:schemeClr val="tx1"/>
                </a:solidFill>
              </a:rPr>
              <a:t>inhomogeneities</a:t>
            </a:r>
            <a:endParaRPr lang="en-US" sz="2400" dirty="0">
              <a:solidFill>
                <a:schemeClr val="tx1"/>
              </a:solidFill>
            </a:endParaRPr>
          </a:p>
        </p:txBody>
      </p:sp>
      <p:sp>
        <p:nvSpPr>
          <p:cNvPr id="510981" name="Line 1029"/>
          <p:cNvSpPr>
            <a:spLocks noChangeShapeType="1"/>
          </p:cNvSpPr>
          <p:nvPr/>
        </p:nvSpPr>
        <p:spPr bwMode="auto">
          <a:xfrm flipV="1">
            <a:off x="2743200" y="4495800"/>
            <a:ext cx="2209800" cy="838200"/>
          </a:xfrm>
          <a:prstGeom prst="line">
            <a:avLst/>
          </a:prstGeom>
          <a:noFill/>
          <a:ln w="12700">
            <a:solidFill>
              <a:srgbClr val="FFFF66"/>
            </a:solidFill>
            <a:round/>
            <a:headEnd type="none" w="sm" len="sm"/>
            <a:tailEnd type="none" w="sm" len="sm"/>
          </a:ln>
          <a:effectLst/>
        </p:spPr>
        <p:txBody>
          <a:bodyPr wrap="none" anchor="ctr"/>
          <a:lstStyle/>
          <a:p>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6" name="Rectangle 1026"/>
          <p:cNvSpPr>
            <a:spLocks noGrp="1" noChangeArrowheads="1"/>
          </p:cNvSpPr>
          <p:nvPr>
            <p:ph type="title"/>
          </p:nvPr>
        </p:nvSpPr>
        <p:spPr>
          <a:xfrm>
            <a:off x="831272" y="304800"/>
            <a:ext cx="4120737" cy="823356"/>
          </a:xfrm>
        </p:spPr>
        <p:txBody>
          <a:bodyPr/>
          <a:lstStyle/>
          <a:p>
            <a:r>
              <a:rPr lang="en-US" dirty="0">
                <a:latin typeface="Arial" charset="0"/>
              </a:rPr>
              <a:t>RANDO phantom</a:t>
            </a:r>
          </a:p>
        </p:txBody>
      </p:sp>
      <p:pic>
        <p:nvPicPr>
          <p:cNvPr id="513027" name="Picture 1027" descr="C:\books\IAEA\resource\IAEAoff\IAEApictures\Rando.jpg"/>
          <p:cNvPicPr>
            <a:picLocks noChangeAspect="1" noChangeArrowheads="1"/>
          </p:cNvPicPr>
          <p:nvPr/>
        </p:nvPicPr>
        <p:blipFill>
          <a:blip r:embed="rId2" cstate="print"/>
          <a:srcRect/>
          <a:stretch>
            <a:fillRect/>
          </a:stretch>
        </p:blipFill>
        <p:spPr bwMode="auto">
          <a:xfrm>
            <a:off x="5334000" y="381000"/>
            <a:ext cx="3454400" cy="5181600"/>
          </a:xfrm>
          <a:prstGeom prst="rect">
            <a:avLst/>
          </a:prstGeom>
          <a:noFill/>
        </p:spPr>
      </p:pic>
      <p:pic>
        <p:nvPicPr>
          <p:cNvPr id="513028" name="Picture 1028" descr="C:\books\IAEA\resource\IAEAoff\IAEApictures\RandoCT.jpg"/>
          <p:cNvPicPr>
            <a:picLocks noChangeAspect="1" noChangeArrowheads="1"/>
          </p:cNvPicPr>
          <p:nvPr/>
        </p:nvPicPr>
        <p:blipFill>
          <a:blip r:embed="rId3" cstate="print"/>
          <a:srcRect/>
          <a:stretch>
            <a:fillRect/>
          </a:stretch>
        </p:blipFill>
        <p:spPr bwMode="auto">
          <a:xfrm>
            <a:off x="780803" y="1235034"/>
            <a:ext cx="3429000" cy="2286000"/>
          </a:xfrm>
          <a:prstGeom prst="rect">
            <a:avLst/>
          </a:prstGeom>
          <a:noFill/>
        </p:spPr>
      </p:pic>
      <p:sp>
        <p:nvSpPr>
          <p:cNvPr id="513029" name="Text Box 1029"/>
          <p:cNvSpPr txBox="1">
            <a:spLocks noChangeArrowheads="1"/>
          </p:cNvSpPr>
          <p:nvPr/>
        </p:nvSpPr>
        <p:spPr bwMode="auto">
          <a:xfrm>
            <a:off x="5486400" y="533400"/>
            <a:ext cx="793750" cy="457200"/>
          </a:xfrm>
          <a:prstGeom prst="rect">
            <a:avLst/>
          </a:prstGeom>
          <a:noFill/>
          <a:ln w="12700">
            <a:noFill/>
            <a:miter lim="800000"/>
            <a:headEnd type="none" w="sm" len="sm"/>
            <a:tailEnd type="none" w="sm" len="sm"/>
          </a:ln>
          <a:effectLst/>
        </p:spPr>
        <p:txBody>
          <a:bodyPr wrap="none">
            <a:spAutoFit/>
          </a:bodyPr>
          <a:lstStyle/>
          <a:p>
            <a:r>
              <a:rPr lang="en-US"/>
              <a:t>torso</a:t>
            </a:r>
          </a:p>
        </p:txBody>
      </p:sp>
      <p:sp>
        <p:nvSpPr>
          <p:cNvPr id="513030" name="Text Box 1030"/>
          <p:cNvSpPr txBox="1">
            <a:spLocks noChangeArrowheads="1"/>
          </p:cNvSpPr>
          <p:nvPr/>
        </p:nvSpPr>
        <p:spPr bwMode="auto">
          <a:xfrm>
            <a:off x="609600" y="3829050"/>
            <a:ext cx="1609736" cy="560153"/>
          </a:xfrm>
          <a:prstGeom prst="rect">
            <a:avLst/>
          </a:prstGeom>
          <a:noFill/>
          <a:ln w="12700">
            <a:noFill/>
            <a:miter lim="800000"/>
            <a:headEnd type="none" w="sm" len="sm"/>
            <a:tailEnd type="none" w="sm" len="sm"/>
          </a:ln>
          <a:effectLst/>
        </p:spPr>
        <p:txBody>
          <a:bodyPr wrap="none">
            <a:spAutoFit/>
          </a:bodyPr>
          <a:lstStyle/>
          <a:p>
            <a:r>
              <a:rPr lang="en-US" sz="2000" dirty="0">
                <a:solidFill>
                  <a:schemeClr val="tx1"/>
                </a:solidFill>
              </a:rPr>
              <a:t>CT slice </a:t>
            </a:r>
          </a:p>
          <a:p>
            <a:r>
              <a:rPr lang="en-US" sz="2000" dirty="0">
                <a:solidFill>
                  <a:schemeClr val="tx1"/>
                </a:solidFill>
              </a:rPr>
              <a:t>through lung</a:t>
            </a:r>
          </a:p>
        </p:txBody>
      </p:sp>
      <p:pic>
        <p:nvPicPr>
          <p:cNvPr id="513031" name="Picture 1031" descr="C:\books\IAEA\resource\IAEAoff\IAEApictures\Randohead.jpg"/>
          <p:cNvPicPr>
            <a:picLocks noChangeAspect="1" noChangeArrowheads="1"/>
          </p:cNvPicPr>
          <p:nvPr/>
        </p:nvPicPr>
        <p:blipFill>
          <a:blip r:embed="rId4" cstate="print"/>
          <a:srcRect/>
          <a:stretch>
            <a:fillRect/>
          </a:stretch>
        </p:blipFill>
        <p:spPr bwMode="auto">
          <a:xfrm>
            <a:off x="2476500" y="3638550"/>
            <a:ext cx="3886200" cy="2590800"/>
          </a:xfrm>
          <a:prstGeom prst="rect">
            <a:avLst/>
          </a:prstGeom>
          <a:noFill/>
        </p:spPr>
      </p:pic>
      <p:sp>
        <p:nvSpPr>
          <p:cNvPr id="513032" name="Text Box 1032"/>
          <p:cNvSpPr txBox="1">
            <a:spLocks noChangeArrowheads="1"/>
          </p:cNvSpPr>
          <p:nvPr/>
        </p:nvSpPr>
        <p:spPr bwMode="auto">
          <a:xfrm>
            <a:off x="6400800" y="5638800"/>
            <a:ext cx="1354858" cy="560153"/>
          </a:xfrm>
          <a:prstGeom prst="rect">
            <a:avLst/>
          </a:prstGeom>
          <a:noFill/>
          <a:ln w="12700">
            <a:noFill/>
            <a:miter lim="800000"/>
            <a:headEnd type="none" w="sm" len="sm"/>
            <a:tailEnd type="none" w="sm" len="sm"/>
          </a:ln>
          <a:effectLst/>
        </p:spPr>
        <p:txBody>
          <a:bodyPr wrap="none">
            <a:spAutoFit/>
          </a:bodyPr>
          <a:lstStyle/>
          <a:p>
            <a:r>
              <a:rPr lang="en-US" sz="2000" dirty="0">
                <a:solidFill>
                  <a:schemeClr val="tx1"/>
                </a:solidFill>
              </a:rPr>
              <a:t>Head with</a:t>
            </a:r>
          </a:p>
          <a:p>
            <a:r>
              <a:rPr lang="en-US" sz="2000" dirty="0">
                <a:solidFill>
                  <a:schemeClr val="tx1"/>
                </a:solidFill>
              </a:rPr>
              <a:t>TLD holes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2"/>
          <p:cNvSpPr>
            <a:spLocks noGrp="1"/>
          </p:cNvSpPr>
          <p:nvPr>
            <p:ph type="title"/>
          </p:nvPr>
        </p:nvSpPr>
        <p:spPr/>
        <p:txBody>
          <a:bodyPr/>
          <a:lstStyle/>
          <a:p>
            <a:r>
              <a:rPr lang="en-US" dirty="0" smtClean="0"/>
              <a:t>Physics </a:t>
            </a:r>
            <a:r>
              <a:rPr lang="en-US" dirty="0" err="1" smtClean="0"/>
              <a:t>Dosimetry</a:t>
            </a:r>
            <a:r>
              <a:rPr lang="en-US" dirty="0" smtClean="0"/>
              <a:t> Options for QA</a:t>
            </a:r>
          </a:p>
        </p:txBody>
      </p:sp>
      <p:sp>
        <p:nvSpPr>
          <p:cNvPr id="6" name="Content Placeholder 2"/>
          <p:cNvSpPr txBox="1">
            <a:spLocks/>
          </p:cNvSpPr>
          <p:nvPr/>
        </p:nvSpPr>
        <p:spPr bwMode="auto">
          <a:xfrm>
            <a:off x="390525" y="1427163"/>
            <a:ext cx="6321425" cy="1733550"/>
          </a:xfrm>
          <a:prstGeom prst="rect">
            <a:avLst/>
          </a:prstGeom>
          <a:noFill/>
          <a:ln w="9525">
            <a:noFill/>
            <a:round/>
            <a:headEnd/>
            <a:tailEnd/>
          </a:ln>
        </p:spPr>
        <p:txBody>
          <a:bodyPr lIns="90000" tIns="46800" rIns="90000" bIns="46800"/>
          <a:lstStyle/>
          <a:p>
            <a:pPr marL="533400" indent="-533400" eaLnBrk="0" hangingPunct="0">
              <a:spcBef>
                <a:spcPts val="700"/>
              </a:spcBef>
              <a:buClr>
                <a:srgbClr val="00007D"/>
              </a:buClr>
              <a:buSzPct val="75000"/>
              <a:buFont typeface="Century Gothic" pitchFamily="34" charset="0"/>
              <a:buNone/>
              <a:defRPr/>
            </a:pPr>
            <a:endParaRPr lang="en-US" sz="2400" kern="0" dirty="0">
              <a:solidFill>
                <a:srgbClr val="000000"/>
              </a:solidFill>
              <a:latin typeface="+mn-lt"/>
              <a:cs typeface="+mn-cs"/>
            </a:endParaRPr>
          </a:p>
          <a:p>
            <a:pPr marL="533400" indent="-533400" eaLnBrk="0" hangingPunct="0">
              <a:spcBef>
                <a:spcPts val="700"/>
              </a:spcBef>
              <a:buClr>
                <a:srgbClr val="00007D"/>
              </a:buClr>
              <a:buSzPct val="75000"/>
              <a:defRPr/>
            </a:pPr>
            <a:endParaRPr lang="en-US" sz="2400" kern="0" dirty="0">
              <a:solidFill>
                <a:srgbClr val="000000"/>
              </a:solidFill>
              <a:latin typeface="+mn-lt"/>
              <a:cs typeface="+mn-cs"/>
            </a:endParaRPr>
          </a:p>
          <a:p>
            <a:pPr marL="533400" indent="-533400" eaLnBrk="0" hangingPunct="0">
              <a:spcBef>
                <a:spcPts val="700"/>
              </a:spcBef>
              <a:buClr>
                <a:srgbClr val="00007D"/>
              </a:buClr>
              <a:buSzPct val="75000"/>
              <a:buFont typeface="Century Gothic" pitchFamily="34" charset="0"/>
              <a:buChar char="•"/>
              <a:defRPr/>
            </a:pPr>
            <a:endParaRPr lang="en-US" sz="2400" kern="0" dirty="0">
              <a:solidFill>
                <a:srgbClr val="000000"/>
              </a:solidFill>
              <a:latin typeface="+mn-lt"/>
              <a:cs typeface="+mn-cs"/>
            </a:endParaRPr>
          </a:p>
          <a:p>
            <a:pPr marL="533400" indent="-533400" eaLnBrk="0" hangingPunct="0">
              <a:spcBef>
                <a:spcPts val="700"/>
              </a:spcBef>
              <a:buClr>
                <a:srgbClr val="00007D"/>
              </a:buClr>
              <a:buSzPct val="75000"/>
              <a:buFont typeface="Century Gothic" pitchFamily="34" charset="0"/>
              <a:buChar char="•"/>
              <a:defRPr/>
            </a:pPr>
            <a:endParaRPr lang="en-US" sz="2400" kern="0" dirty="0">
              <a:solidFill>
                <a:srgbClr val="000000"/>
              </a:solidFill>
              <a:latin typeface="+mn-lt"/>
              <a:cs typeface="+mn-cs"/>
            </a:endParaRPr>
          </a:p>
          <a:p>
            <a:pPr marL="533400" indent="-533400" eaLnBrk="0" hangingPunct="0">
              <a:spcBef>
                <a:spcPts val="700"/>
              </a:spcBef>
              <a:buClr>
                <a:srgbClr val="00007D"/>
              </a:buClr>
              <a:buSzPct val="75000"/>
              <a:buFont typeface="Century Gothic" pitchFamily="34" charset="0"/>
              <a:buChar char="•"/>
              <a:defRPr/>
            </a:pPr>
            <a:endParaRPr lang="en-AU" sz="2400" kern="0" dirty="0">
              <a:solidFill>
                <a:srgbClr val="000000"/>
              </a:solidFill>
              <a:latin typeface="+mn-lt"/>
              <a:cs typeface="+mn-cs"/>
            </a:endParaRPr>
          </a:p>
        </p:txBody>
      </p:sp>
      <p:sp>
        <p:nvSpPr>
          <p:cNvPr id="8" name="Content Placeholder 2"/>
          <p:cNvSpPr txBox="1">
            <a:spLocks/>
          </p:cNvSpPr>
          <p:nvPr/>
        </p:nvSpPr>
        <p:spPr bwMode="auto">
          <a:xfrm>
            <a:off x="395288" y="2047875"/>
            <a:ext cx="6321425" cy="2628900"/>
          </a:xfrm>
          <a:prstGeom prst="rect">
            <a:avLst/>
          </a:prstGeom>
          <a:noFill/>
          <a:ln w="9525">
            <a:noFill/>
            <a:round/>
            <a:headEnd/>
            <a:tailEnd/>
          </a:ln>
        </p:spPr>
        <p:txBody>
          <a:bodyPr lIns="90000" tIns="46800" rIns="90000" bIns="46800"/>
          <a:lstStyle/>
          <a:p>
            <a:pPr marL="533400" indent="-533400" eaLnBrk="0" hangingPunct="0">
              <a:spcBef>
                <a:spcPts val="700"/>
              </a:spcBef>
              <a:buClr>
                <a:srgbClr val="00007D"/>
              </a:buClr>
              <a:buSzPct val="75000"/>
              <a:defRPr/>
            </a:pPr>
            <a:endParaRPr lang="en-US" sz="2400" kern="0" dirty="0">
              <a:solidFill>
                <a:srgbClr val="000000"/>
              </a:solidFill>
              <a:latin typeface="+mn-lt"/>
              <a:cs typeface="+mn-cs"/>
            </a:endParaRPr>
          </a:p>
          <a:p>
            <a:pPr marL="533400" indent="-533400" eaLnBrk="0" hangingPunct="0">
              <a:spcBef>
                <a:spcPts val="700"/>
              </a:spcBef>
              <a:buClr>
                <a:srgbClr val="00007D"/>
              </a:buClr>
              <a:buSzPct val="75000"/>
              <a:buFont typeface="Century Gothic" pitchFamily="34" charset="0"/>
              <a:buChar char="•"/>
              <a:defRPr/>
            </a:pPr>
            <a:endParaRPr lang="en-US" sz="2400" kern="0" dirty="0">
              <a:solidFill>
                <a:srgbClr val="000000"/>
              </a:solidFill>
              <a:latin typeface="+mn-lt"/>
              <a:cs typeface="+mn-cs"/>
            </a:endParaRPr>
          </a:p>
          <a:p>
            <a:pPr marL="533400" indent="-533400" eaLnBrk="0" hangingPunct="0">
              <a:spcBef>
                <a:spcPts val="700"/>
              </a:spcBef>
              <a:buClr>
                <a:srgbClr val="00007D"/>
              </a:buClr>
              <a:buSzPct val="75000"/>
              <a:buFont typeface="Century Gothic" pitchFamily="34" charset="0"/>
              <a:buChar char="•"/>
              <a:defRPr/>
            </a:pPr>
            <a:endParaRPr lang="en-US" sz="2400" kern="0" dirty="0">
              <a:solidFill>
                <a:srgbClr val="000000"/>
              </a:solidFill>
              <a:latin typeface="+mn-lt"/>
              <a:cs typeface="+mn-cs"/>
            </a:endParaRPr>
          </a:p>
          <a:p>
            <a:pPr marL="533400" indent="-533400" eaLnBrk="0" hangingPunct="0">
              <a:spcBef>
                <a:spcPts val="700"/>
              </a:spcBef>
              <a:buClr>
                <a:srgbClr val="00007D"/>
              </a:buClr>
              <a:buSzPct val="75000"/>
              <a:buFont typeface="Century Gothic" pitchFamily="34" charset="0"/>
              <a:buChar char="•"/>
              <a:defRPr/>
            </a:pPr>
            <a:endParaRPr lang="en-US" sz="2400" kern="0" dirty="0">
              <a:solidFill>
                <a:srgbClr val="000000"/>
              </a:solidFill>
              <a:latin typeface="+mn-lt"/>
              <a:cs typeface="+mn-cs"/>
            </a:endParaRPr>
          </a:p>
          <a:p>
            <a:pPr marL="533400" indent="-533400" eaLnBrk="0" hangingPunct="0">
              <a:spcBef>
                <a:spcPts val="700"/>
              </a:spcBef>
              <a:buClr>
                <a:srgbClr val="00007D"/>
              </a:buClr>
              <a:buSzPct val="75000"/>
              <a:buFont typeface="Century Gothic" pitchFamily="34" charset="0"/>
              <a:buChar char="•"/>
              <a:defRPr/>
            </a:pPr>
            <a:endParaRPr lang="en-AU" sz="2400" kern="0" dirty="0">
              <a:solidFill>
                <a:srgbClr val="000000"/>
              </a:solidFill>
              <a:latin typeface="+mn-lt"/>
              <a:cs typeface="+mn-cs"/>
            </a:endParaRPr>
          </a:p>
        </p:txBody>
      </p:sp>
      <p:sp>
        <p:nvSpPr>
          <p:cNvPr id="17413" name="Content Placeholder 2"/>
          <p:cNvSpPr>
            <a:spLocks noGrp="1"/>
          </p:cNvSpPr>
          <p:nvPr>
            <p:ph idx="1"/>
          </p:nvPr>
        </p:nvSpPr>
        <p:spPr>
          <a:xfrm>
            <a:off x="461963" y="2143125"/>
            <a:ext cx="5243512" cy="3005138"/>
          </a:xfrm>
        </p:spPr>
        <p:txBody>
          <a:bodyPr/>
          <a:lstStyle/>
          <a:p>
            <a:pPr marL="533400" indent="-533400">
              <a:buFont typeface="Century Gothic" pitchFamily="34" charset="0"/>
              <a:buNone/>
            </a:pPr>
            <a:endParaRPr lang="en-US" sz="2400" dirty="0" smtClean="0"/>
          </a:p>
          <a:p>
            <a:pPr marL="533400" indent="-533400"/>
            <a:r>
              <a:rPr lang="en-US" dirty="0" err="1" smtClean="0">
                <a:latin typeface="Arial" pitchFamily="34" charset="0"/>
                <a:cs typeface="Arial" pitchFamily="34" charset="0"/>
              </a:rPr>
              <a:t>Fluence</a:t>
            </a:r>
            <a:r>
              <a:rPr lang="en-US" dirty="0" smtClean="0">
                <a:latin typeface="Arial" pitchFamily="34" charset="0"/>
                <a:cs typeface="Arial" pitchFamily="34" charset="0"/>
              </a:rPr>
              <a:t> array detector</a:t>
            </a:r>
            <a:br>
              <a:rPr lang="en-US" dirty="0" smtClean="0">
                <a:latin typeface="Arial" pitchFamily="34" charset="0"/>
                <a:cs typeface="Arial" pitchFamily="34" charset="0"/>
              </a:rPr>
            </a:br>
            <a:r>
              <a:rPr lang="en-US" dirty="0" smtClean="0">
                <a:latin typeface="Arial" pitchFamily="34" charset="0"/>
                <a:cs typeface="Arial" pitchFamily="34" charset="0"/>
              </a:rPr>
              <a:t>- Magic Plate (CMRP)</a:t>
            </a:r>
          </a:p>
          <a:p>
            <a:pPr marL="533400" indent="-533400">
              <a:buFont typeface="Century Gothic" pitchFamily="34" charset="0"/>
              <a:buNone/>
            </a:pPr>
            <a:endParaRPr lang="en-US" dirty="0" smtClean="0">
              <a:latin typeface="Arial" pitchFamily="34" charset="0"/>
              <a:cs typeface="Arial" pitchFamily="34" charset="0"/>
            </a:endParaRPr>
          </a:p>
          <a:p>
            <a:pPr marL="533400" indent="-533400"/>
            <a:r>
              <a:rPr lang="en-US" dirty="0" smtClean="0">
                <a:latin typeface="Arial" pitchFamily="34" charset="0"/>
                <a:cs typeface="Arial" pitchFamily="34" charset="0"/>
              </a:rPr>
              <a:t>Phantom on couch</a:t>
            </a:r>
            <a:br>
              <a:rPr lang="en-US" dirty="0" smtClean="0">
                <a:latin typeface="Arial" pitchFamily="34" charset="0"/>
                <a:cs typeface="Arial" pitchFamily="34" charset="0"/>
              </a:rPr>
            </a:br>
            <a:r>
              <a:rPr lang="en-US" dirty="0" smtClean="0">
                <a:latin typeface="Arial" pitchFamily="34" charset="0"/>
                <a:cs typeface="Arial" pitchFamily="34" charset="0"/>
              </a:rPr>
              <a:t>-2D diode array (Delta4)</a:t>
            </a:r>
          </a:p>
          <a:p>
            <a:pPr marL="533400" indent="-533400"/>
            <a:endParaRPr lang="en-US" dirty="0" smtClean="0">
              <a:latin typeface="Arial" pitchFamily="34" charset="0"/>
              <a:cs typeface="Arial" pitchFamily="34" charset="0"/>
            </a:endParaRPr>
          </a:p>
          <a:p>
            <a:pPr marL="533400" indent="-533400"/>
            <a:r>
              <a:rPr lang="en-US" dirty="0" smtClean="0">
                <a:latin typeface="Arial" pitchFamily="34" charset="0"/>
                <a:cs typeface="Arial" pitchFamily="34" charset="0"/>
              </a:rPr>
              <a:t>Exit detector – e.g. EPID</a:t>
            </a:r>
          </a:p>
          <a:p>
            <a:pPr marL="533400" indent="-533400"/>
            <a:endParaRPr lang="en-US" sz="2400" dirty="0" smtClean="0"/>
          </a:p>
          <a:p>
            <a:pPr marL="533400" indent="-533400"/>
            <a:endParaRPr lang="en-AU" sz="2400" dirty="0" smtClean="0"/>
          </a:p>
        </p:txBody>
      </p:sp>
      <p:pic>
        <p:nvPicPr>
          <p:cNvPr id="17414" name="Picture 3" descr="D:\Documents 10\Conferences\SSD16\SSD 16 Talk Delta 4\Photos Cines\DSC02605paint50%.JPG"/>
          <p:cNvPicPr>
            <a:picLocks noChangeAspect="1" noChangeArrowheads="1"/>
          </p:cNvPicPr>
          <p:nvPr/>
        </p:nvPicPr>
        <p:blipFill>
          <a:blip r:embed="rId2" cstate="print"/>
          <a:srcRect/>
          <a:stretch>
            <a:fillRect/>
          </a:stretch>
        </p:blipFill>
        <p:spPr bwMode="auto">
          <a:xfrm>
            <a:off x="5867400" y="1816100"/>
            <a:ext cx="2838450" cy="3784600"/>
          </a:xfrm>
          <a:prstGeom prst="rect">
            <a:avLst/>
          </a:prstGeom>
          <a:noFill/>
          <a:ln w="12700">
            <a:solidFill>
              <a:schemeClr val="tx2"/>
            </a:solidFill>
            <a:miter lim="800000"/>
            <a:headEnd/>
            <a:tailEnd/>
          </a:ln>
        </p:spPr>
      </p:pic>
      <p:sp>
        <p:nvSpPr>
          <p:cNvPr id="17415" name="Right Arrow 6"/>
          <p:cNvSpPr>
            <a:spLocks noChangeArrowheads="1"/>
          </p:cNvSpPr>
          <p:nvPr/>
        </p:nvSpPr>
        <p:spPr bwMode="auto">
          <a:xfrm>
            <a:off x="4714875" y="2895600"/>
            <a:ext cx="1933575" cy="95250"/>
          </a:xfrm>
          <a:prstGeom prst="rightArrow">
            <a:avLst>
              <a:gd name="adj1" fmla="val 50000"/>
              <a:gd name="adj2" fmla="val 49998"/>
            </a:avLst>
          </a:prstGeom>
          <a:noFill/>
          <a:ln w="25400" algn="ctr">
            <a:solidFill>
              <a:srgbClr val="FF0000"/>
            </a:solidFill>
            <a:round/>
            <a:headEnd/>
            <a:tailEnd/>
          </a:ln>
        </p:spPr>
        <p:txBody>
          <a:bodyPr/>
          <a:lstStyle/>
          <a:p>
            <a:pPr algn="l">
              <a:lnSpc>
                <a:spcPct val="76000"/>
              </a:lnSpc>
              <a:buClr>
                <a:srgbClr val="000000"/>
              </a:buClr>
              <a:buSzPct val="100000"/>
              <a:buFont typeface="Arial" charset="0"/>
              <a:buNone/>
            </a:pPr>
            <a:endParaRPr lang="en-US"/>
          </a:p>
        </p:txBody>
      </p:sp>
      <p:sp>
        <p:nvSpPr>
          <p:cNvPr id="17416" name="Right Arrow 9"/>
          <p:cNvSpPr>
            <a:spLocks noChangeArrowheads="1"/>
          </p:cNvSpPr>
          <p:nvPr/>
        </p:nvSpPr>
        <p:spPr bwMode="auto">
          <a:xfrm>
            <a:off x="4714875" y="3752850"/>
            <a:ext cx="1666875" cy="123825"/>
          </a:xfrm>
          <a:prstGeom prst="rightArrow">
            <a:avLst>
              <a:gd name="adj1" fmla="val 50000"/>
              <a:gd name="adj2" fmla="val 49982"/>
            </a:avLst>
          </a:prstGeom>
          <a:noFill/>
          <a:ln w="25400" algn="ctr">
            <a:solidFill>
              <a:srgbClr val="FF0000"/>
            </a:solidFill>
            <a:round/>
            <a:headEnd/>
            <a:tailEnd/>
          </a:ln>
        </p:spPr>
        <p:txBody>
          <a:bodyPr/>
          <a:lstStyle/>
          <a:p>
            <a:pPr algn="l">
              <a:lnSpc>
                <a:spcPct val="76000"/>
              </a:lnSpc>
              <a:buClr>
                <a:srgbClr val="000000"/>
              </a:buClr>
              <a:buSzPct val="100000"/>
              <a:buFont typeface="Arial" charset="0"/>
              <a:buNone/>
            </a:pPr>
            <a:endParaRPr lang="en-US"/>
          </a:p>
        </p:txBody>
      </p:sp>
      <p:sp>
        <p:nvSpPr>
          <p:cNvPr id="17417" name="Right Arrow 10"/>
          <p:cNvSpPr>
            <a:spLocks noChangeArrowheads="1"/>
          </p:cNvSpPr>
          <p:nvPr/>
        </p:nvSpPr>
        <p:spPr bwMode="auto">
          <a:xfrm>
            <a:off x="4733925" y="4572000"/>
            <a:ext cx="2524125" cy="152400"/>
          </a:xfrm>
          <a:prstGeom prst="rightArrow">
            <a:avLst>
              <a:gd name="adj1" fmla="val 50000"/>
              <a:gd name="adj2" fmla="val 49994"/>
            </a:avLst>
          </a:prstGeom>
          <a:noFill/>
          <a:ln w="25400" algn="ctr">
            <a:solidFill>
              <a:srgbClr val="FF0000"/>
            </a:solidFill>
            <a:round/>
            <a:headEnd/>
            <a:tailEnd/>
          </a:ln>
        </p:spPr>
        <p:txBody>
          <a:bodyPr/>
          <a:lstStyle/>
          <a:p>
            <a:pPr algn="l">
              <a:lnSpc>
                <a:spcPct val="76000"/>
              </a:lnSpc>
              <a:buClr>
                <a:srgbClr val="000000"/>
              </a:buClr>
              <a:buSzPct val="100000"/>
              <a:buFont typeface="Arial" charset="0"/>
              <a:buNone/>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idx="1"/>
          </p:nvPr>
        </p:nvSpPr>
        <p:spPr>
          <a:xfrm>
            <a:off x="259308" y="1209675"/>
            <a:ext cx="5827168" cy="4829175"/>
          </a:xfrm>
        </p:spPr>
        <p:txBody>
          <a:bodyPr/>
          <a:lstStyle/>
          <a:p>
            <a:pPr marL="533400" indent="-533400">
              <a:buFont typeface="Century Gothic" pitchFamily="34" charset="0"/>
              <a:buNone/>
            </a:pPr>
            <a:endParaRPr lang="en-US" sz="2400" dirty="0" smtClean="0"/>
          </a:p>
          <a:p>
            <a:pPr marL="533400" indent="-533400"/>
            <a:r>
              <a:rPr lang="en-US" dirty="0" smtClean="0">
                <a:latin typeface="Arial" pitchFamily="34" charset="0"/>
                <a:cs typeface="Arial" pitchFamily="34" charset="0"/>
              </a:rPr>
              <a:t>2D diode array 1069 detectors</a:t>
            </a:r>
          </a:p>
          <a:p>
            <a:pPr marL="533400" indent="-533400"/>
            <a:r>
              <a:rPr lang="en-US" dirty="0" smtClean="0">
                <a:latin typeface="Arial" pitchFamily="34" charset="0"/>
                <a:cs typeface="Arial" pitchFamily="34" charset="0"/>
              </a:rPr>
              <a:t>Angle offset 90 degree</a:t>
            </a:r>
          </a:p>
          <a:p>
            <a:pPr marL="533400" indent="-533400"/>
            <a:r>
              <a:rPr lang="en-US" dirty="0" smtClean="0">
                <a:latin typeface="Arial" pitchFamily="34" charset="0"/>
                <a:cs typeface="Arial" pitchFamily="34" charset="0"/>
              </a:rPr>
              <a:t>Detector spatial resolution 1mm</a:t>
            </a:r>
          </a:p>
          <a:p>
            <a:pPr marL="533400" indent="-533400"/>
            <a:r>
              <a:rPr lang="en-US" dirty="0" smtClean="0">
                <a:latin typeface="Arial" pitchFamily="34" charset="0"/>
                <a:cs typeface="Arial" pitchFamily="34" charset="0"/>
              </a:rPr>
              <a:t>Diode separation 5mm, 10mm</a:t>
            </a:r>
          </a:p>
          <a:p>
            <a:pPr marL="533400" indent="-533400"/>
            <a:r>
              <a:rPr lang="en-US" dirty="0" smtClean="0">
                <a:latin typeface="Arial" pitchFamily="34" charset="0"/>
                <a:cs typeface="Arial" pitchFamily="34" charset="0"/>
              </a:rPr>
              <a:t>Acrylic Phantom 20cm Cylinder</a:t>
            </a:r>
          </a:p>
          <a:p>
            <a:pPr marL="533400" indent="-533400"/>
            <a:endParaRPr lang="en-US" sz="2400" dirty="0" smtClean="0"/>
          </a:p>
          <a:p>
            <a:pPr marL="533400" indent="-533400"/>
            <a:endParaRPr lang="en-AU" sz="2400" dirty="0" smtClean="0"/>
          </a:p>
        </p:txBody>
      </p:sp>
      <p:pic>
        <p:nvPicPr>
          <p:cNvPr id="18435" name="Picture 40"/>
          <p:cNvPicPr>
            <a:picLocks noChangeAspect="1" noChangeArrowheads="1"/>
          </p:cNvPicPr>
          <p:nvPr/>
        </p:nvPicPr>
        <p:blipFill>
          <a:blip r:embed="rId2" cstate="print"/>
          <a:srcRect/>
          <a:stretch>
            <a:fillRect/>
          </a:stretch>
        </p:blipFill>
        <p:spPr bwMode="auto">
          <a:xfrm>
            <a:off x="6065838" y="2144713"/>
            <a:ext cx="2909887" cy="2633662"/>
          </a:xfrm>
          <a:prstGeom prst="rect">
            <a:avLst/>
          </a:prstGeom>
          <a:noFill/>
          <a:ln w="12700">
            <a:solidFill>
              <a:schemeClr val="tx1"/>
            </a:solidFill>
            <a:miter lim="800000"/>
            <a:headEnd/>
            <a:tailEnd/>
          </a:ln>
        </p:spPr>
      </p:pic>
      <p:sp>
        <p:nvSpPr>
          <p:cNvPr id="6" name="Title 1"/>
          <p:cNvSpPr txBox="1">
            <a:spLocks/>
          </p:cNvSpPr>
          <p:nvPr/>
        </p:nvSpPr>
        <p:spPr bwMode="auto">
          <a:xfrm>
            <a:off x="608013" y="484188"/>
            <a:ext cx="8223250" cy="574675"/>
          </a:xfrm>
          <a:prstGeom prst="rect">
            <a:avLst/>
          </a:prstGeom>
          <a:noFill/>
          <a:ln w="9525">
            <a:noFill/>
            <a:round/>
            <a:headEnd/>
            <a:tailEnd/>
          </a:ln>
        </p:spPr>
        <p:txBody>
          <a:bodyPr lIns="90000" tIns="46800" rIns="90000" bIns="46800" anchor="ctr"/>
          <a:lstStyle/>
          <a:p>
            <a:pPr eaLnBrk="0" hangingPunct="0">
              <a:defRPr/>
            </a:pPr>
            <a:r>
              <a:rPr lang="en-AU" sz="4000" b="1" kern="0" dirty="0" err="1" smtClean="0">
                <a:solidFill>
                  <a:srgbClr val="000000"/>
                </a:solidFill>
                <a:latin typeface="+mj-lt"/>
                <a:ea typeface="+mj-ea"/>
                <a:cs typeface="+mj-cs"/>
              </a:rPr>
              <a:t>Dosimetry</a:t>
            </a:r>
            <a:r>
              <a:rPr lang="en-AU" sz="4000" b="1" kern="0" dirty="0" smtClean="0">
                <a:solidFill>
                  <a:srgbClr val="000000"/>
                </a:solidFill>
                <a:latin typeface="+mj-lt"/>
                <a:ea typeface="+mj-ea"/>
                <a:cs typeface="+mj-cs"/>
              </a:rPr>
              <a:t> Media- Delta</a:t>
            </a:r>
            <a:r>
              <a:rPr lang="en-AU" sz="4000" b="1" kern="0" baseline="30000" dirty="0" smtClean="0">
                <a:solidFill>
                  <a:srgbClr val="000000"/>
                </a:solidFill>
                <a:latin typeface="+mj-lt"/>
                <a:ea typeface="+mj-ea"/>
                <a:cs typeface="+mj-cs"/>
              </a:rPr>
              <a:t>4</a:t>
            </a:r>
            <a:endParaRPr lang="en-AU" sz="4000" b="1" kern="0" dirty="0">
              <a:solidFill>
                <a:srgbClr val="000000"/>
              </a:solidFill>
              <a:latin typeface="+mj-lt"/>
              <a:ea typeface="+mj-ea"/>
              <a:cs typeface="+mj-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2"/>
          <p:cNvSpPr>
            <a:spLocks noGrp="1"/>
          </p:cNvSpPr>
          <p:nvPr>
            <p:ph type="title"/>
          </p:nvPr>
        </p:nvSpPr>
        <p:spPr/>
        <p:txBody>
          <a:bodyPr/>
          <a:lstStyle/>
          <a:p>
            <a:r>
              <a:rPr lang="en-US" dirty="0" smtClean="0"/>
              <a:t>Physics </a:t>
            </a:r>
            <a:r>
              <a:rPr lang="en-US" dirty="0" err="1" smtClean="0"/>
              <a:t>Dosimetry</a:t>
            </a:r>
            <a:r>
              <a:rPr lang="en-US" dirty="0" smtClean="0"/>
              <a:t> Process</a:t>
            </a:r>
          </a:p>
        </p:txBody>
      </p:sp>
      <p:sp>
        <p:nvSpPr>
          <p:cNvPr id="6" name="Content Placeholder 2"/>
          <p:cNvSpPr txBox="1">
            <a:spLocks/>
          </p:cNvSpPr>
          <p:nvPr/>
        </p:nvSpPr>
        <p:spPr bwMode="auto">
          <a:xfrm>
            <a:off x="390525" y="1427163"/>
            <a:ext cx="6321425" cy="1733550"/>
          </a:xfrm>
          <a:prstGeom prst="rect">
            <a:avLst/>
          </a:prstGeom>
          <a:noFill/>
          <a:ln w="9525">
            <a:noFill/>
            <a:round/>
            <a:headEnd/>
            <a:tailEnd/>
          </a:ln>
        </p:spPr>
        <p:txBody>
          <a:bodyPr lIns="90000" tIns="46800" rIns="90000" bIns="46800"/>
          <a:lstStyle/>
          <a:p>
            <a:pPr marL="533400" indent="-533400" eaLnBrk="0" hangingPunct="0">
              <a:spcBef>
                <a:spcPts val="700"/>
              </a:spcBef>
              <a:buClr>
                <a:srgbClr val="00007D"/>
              </a:buClr>
              <a:buSzPct val="75000"/>
              <a:buFont typeface="Century Gothic" pitchFamily="34" charset="0"/>
              <a:buNone/>
              <a:defRPr/>
            </a:pPr>
            <a:endParaRPr lang="en-US" sz="2400" kern="0" dirty="0">
              <a:solidFill>
                <a:srgbClr val="000000"/>
              </a:solidFill>
              <a:latin typeface="+mn-lt"/>
              <a:cs typeface="+mn-cs"/>
            </a:endParaRPr>
          </a:p>
          <a:p>
            <a:pPr marL="533400" indent="-533400" eaLnBrk="0" hangingPunct="0">
              <a:spcBef>
                <a:spcPts val="700"/>
              </a:spcBef>
              <a:buClr>
                <a:srgbClr val="00007D"/>
              </a:buClr>
              <a:buSzPct val="75000"/>
              <a:defRPr/>
            </a:pPr>
            <a:endParaRPr lang="en-US" sz="2400" kern="0" dirty="0">
              <a:solidFill>
                <a:srgbClr val="000000"/>
              </a:solidFill>
              <a:latin typeface="+mn-lt"/>
              <a:cs typeface="+mn-cs"/>
            </a:endParaRPr>
          </a:p>
          <a:p>
            <a:pPr marL="533400" indent="-533400" eaLnBrk="0" hangingPunct="0">
              <a:spcBef>
                <a:spcPts val="700"/>
              </a:spcBef>
              <a:buClr>
                <a:srgbClr val="00007D"/>
              </a:buClr>
              <a:buSzPct val="75000"/>
              <a:buFont typeface="Century Gothic" pitchFamily="34" charset="0"/>
              <a:buChar char="•"/>
              <a:defRPr/>
            </a:pPr>
            <a:endParaRPr lang="en-US" sz="2400" kern="0" dirty="0">
              <a:solidFill>
                <a:srgbClr val="000000"/>
              </a:solidFill>
              <a:latin typeface="+mn-lt"/>
              <a:cs typeface="+mn-cs"/>
            </a:endParaRPr>
          </a:p>
          <a:p>
            <a:pPr marL="533400" indent="-533400" eaLnBrk="0" hangingPunct="0">
              <a:spcBef>
                <a:spcPts val="700"/>
              </a:spcBef>
              <a:buClr>
                <a:srgbClr val="00007D"/>
              </a:buClr>
              <a:buSzPct val="75000"/>
              <a:buFont typeface="Century Gothic" pitchFamily="34" charset="0"/>
              <a:buChar char="•"/>
              <a:defRPr/>
            </a:pPr>
            <a:endParaRPr lang="en-US" sz="2400" kern="0" dirty="0">
              <a:solidFill>
                <a:srgbClr val="000000"/>
              </a:solidFill>
              <a:latin typeface="+mn-lt"/>
              <a:cs typeface="+mn-cs"/>
            </a:endParaRPr>
          </a:p>
          <a:p>
            <a:pPr marL="533400" indent="-533400" eaLnBrk="0" hangingPunct="0">
              <a:spcBef>
                <a:spcPts val="700"/>
              </a:spcBef>
              <a:buClr>
                <a:srgbClr val="00007D"/>
              </a:buClr>
              <a:buSzPct val="75000"/>
              <a:buFont typeface="Century Gothic" pitchFamily="34" charset="0"/>
              <a:buChar char="•"/>
              <a:defRPr/>
            </a:pPr>
            <a:endParaRPr lang="en-AU" sz="2400" kern="0" dirty="0">
              <a:solidFill>
                <a:srgbClr val="000000"/>
              </a:solidFill>
              <a:latin typeface="+mn-lt"/>
              <a:cs typeface="+mn-cs"/>
            </a:endParaRPr>
          </a:p>
        </p:txBody>
      </p:sp>
      <p:sp>
        <p:nvSpPr>
          <p:cNvPr id="8" name="Content Placeholder 2"/>
          <p:cNvSpPr txBox="1">
            <a:spLocks/>
          </p:cNvSpPr>
          <p:nvPr/>
        </p:nvSpPr>
        <p:spPr bwMode="auto">
          <a:xfrm>
            <a:off x="395288" y="2047875"/>
            <a:ext cx="6321425" cy="2628900"/>
          </a:xfrm>
          <a:prstGeom prst="rect">
            <a:avLst/>
          </a:prstGeom>
          <a:noFill/>
          <a:ln w="9525">
            <a:noFill/>
            <a:round/>
            <a:headEnd/>
            <a:tailEnd/>
          </a:ln>
        </p:spPr>
        <p:txBody>
          <a:bodyPr lIns="90000" tIns="46800" rIns="90000" bIns="46800"/>
          <a:lstStyle/>
          <a:p>
            <a:pPr marL="533400" indent="-533400" eaLnBrk="0" hangingPunct="0">
              <a:spcBef>
                <a:spcPts val="700"/>
              </a:spcBef>
              <a:buClr>
                <a:srgbClr val="00007D"/>
              </a:buClr>
              <a:buSzPct val="75000"/>
              <a:defRPr/>
            </a:pPr>
            <a:endParaRPr lang="en-US" sz="2400" kern="0" dirty="0">
              <a:solidFill>
                <a:srgbClr val="000000"/>
              </a:solidFill>
              <a:latin typeface="+mn-lt"/>
              <a:cs typeface="+mn-cs"/>
            </a:endParaRPr>
          </a:p>
          <a:p>
            <a:pPr marL="533400" indent="-533400" eaLnBrk="0" hangingPunct="0">
              <a:spcBef>
                <a:spcPts val="700"/>
              </a:spcBef>
              <a:buClr>
                <a:srgbClr val="00007D"/>
              </a:buClr>
              <a:buSzPct val="75000"/>
              <a:buFont typeface="Century Gothic" pitchFamily="34" charset="0"/>
              <a:buChar char="•"/>
              <a:defRPr/>
            </a:pPr>
            <a:endParaRPr lang="en-US" sz="2400" kern="0" dirty="0">
              <a:solidFill>
                <a:srgbClr val="000000"/>
              </a:solidFill>
              <a:latin typeface="+mn-lt"/>
              <a:cs typeface="+mn-cs"/>
            </a:endParaRPr>
          </a:p>
          <a:p>
            <a:pPr marL="533400" indent="-533400" eaLnBrk="0" hangingPunct="0">
              <a:spcBef>
                <a:spcPts val="700"/>
              </a:spcBef>
              <a:buClr>
                <a:srgbClr val="00007D"/>
              </a:buClr>
              <a:buSzPct val="75000"/>
              <a:buFont typeface="Century Gothic" pitchFamily="34" charset="0"/>
              <a:buChar char="•"/>
              <a:defRPr/>
            </a:pPr>
            <a:endParaRPr lang="en-US" sz="2400" kern="0" dirty="0">
              <a:solidFill>
                <a:srgbClr val="000000"/>
              </a:solidFill>
              <a:latin typeface="+mn-lt"/>
              <a:cs typeface="+mn-cs"/>
            </a:endParaRPr>
          </a:p>
          <a:p>
            <a:pPr marL="533400" indent="-533400" eaLnBrk="0" hangingPunct="0">
              <a:spcBef>
                <a:spcPts val="700"/>
              </a:spcBef>
              <a:buClr>
                <a:srgbClr val="00007D"/>
              </a:buClr>
              <a:buSzPct val="75000"/>
              <a:buFont typeface="Century Gothic" pitchFamily="34" charset="0"/>
              <a:buChar char="•"/>
              <a:defRPr/>
            </a:pPr>
            <a:endParaRPr lang="en-US" sz="2400" kern="0" dirty="0">
              <a:solidFill>
                <a:srgbClr val="000000"/>
              </a:solidFill>
              <a:latin typeface="+mn-lt"/>
              <a:cs typeface="+mn-cs"/>
            </a:endParaRPr>
          </a:p>
          <a:p>
            <a:pPr marL="533400" indent="-533400" eaLnBrk="0" hangingPunct="0">
              <a:spcBef>
                <a:spcPts val="700"/>
              </a:spcBef>
              <a:buClr>
                <a:srgbClr val="00007D"/>
              </a:buClr>
              <a:buSzPct val="75000"/>
              <a:buFont typeface="Century Gothic" pitchFamily="34" charset="0"/>
              <a:buChar char="•"/>
              <a:defRPr/>
            </a:pPr>
            <a:endParaRPr lang="en-AU" sz="2400" kern="0" dirty="0">
              <a:solidFill>
                <a:srgbClr val="000000"/>
              </a:solidFill>
              <a:latin typeface="+mn-lt"/>
              <a:cs typeface="+mn-cs"/>
            </a:endParaRPr>
          </a:p>
        </p:txBody>
      </p:sp>
      <p:sp>
        <p:nvSpPr>
          <p:cNvPr id="1030" name="Content Placeholder 2"/>
          <p:cNvSpPr>
            <a:spLocks noGrp="1"/>
          </p:cNvSpPr>
          <p:nvPr>
            <p:ph idx="1"/>
          </p:nvPr>
        </p:nvSpPr>
        <p:spPr>
          <a:xfrm>
            <a:off x="433388" y="942975"/>
            <a:ext cx="8710612" cy="3005138"/>
          </a:xfrm>
        </p:spPr>
        <p:txBody>
          <a:bodyPr/>
          <a:lstStyle/>
          <a:p>
            <a:pPr marL="533400" indent="-533400">
              <a:buFont typeface="Century Gothic" pitchFamily="34" charset="0"/>
              <a:buNone/>
            </a:pPr>
            <a:endParaRPr lang="en-US" sz="2400" dirty="0" smtClean="0"/>
          </a:p>
          <a:p>
            <a:pPr marL="533400" indent="-533400"/>
            <a:r>
              <a:rPr lang="en-US" dirty="0" smtClean="0">
                <a:latin typeface="Arial" pitchFamily="34" charset="0"/>
                <a:cs typeface="Arial" pitchFamily="34" charset="0"/>
              </a:rPr>
              <a:t>Deemed requirement for  all “modulation” methods</a:t>
            </a:r>
          </a:p>
          <a:p>
            <a:pPr marL="533400" indent="-533400"/>
            <a:endParaRPr lang="en-US" dirty="0" smtClean="0">
              <a:latin typeface="Arial" pitchFamily="34" charset="0"/>
              <a:cs typeface="Arial" pitchFamily="34" charset="0"/>
            </a:endParaRPr>
          </a:p>
          <a:p>
            <a:pPr marL="533400" indent="-533400"/>
            <a:r>
              <a:rPr lang="en-US" dirty="0" smtClean="0">
                <a:latin typeface="Arial" pitchFamily="34" charset="0"/>
                <a:cs typeface="Arial" pitchFamily="34" charset="0"/>
              </a:rPr>
              <a:t>These checks not required for conformal (3DCRT)</a:t>
            </a:r>
          </a:p>
          <a:p>
            <a:pPr marL="533400" indent="-533400"/>
            <a:endParaRPr lang="en-US" dirty="0" smtClean="0">
              <a:latin typeface="Arial" pitchFamily="34" charset="0"/>
              <a:cs typeface="Arial" pitchFamily="34" charset="0"/>
            </a:endParaRPr>
          </a:p>
          <a:p>
            <a:pPr marL="533400" indent="-533400"/>
            <a:r>
              <a:rPr lang="en-US" dirty="0" smtClean="0">
                <a:latin typeface="Arial" pitchFamily="34" charset="0"/>
                <a:cs typeface="Arial" pitchFamily="34" charset="0"/>
              </a:rPr>
              <a:t>Research question what does Delta</a:t>
            </a:r>
            <a:r>
              <a:rPr lang="en-AU" baseline="30000" dirty="0" smtClean="0">
                <a:latin typeface="Arial" pitchFamily="34" charset="0"/>
                <a:cs typeface="Arial" pitchFamily="34" charset="0"/>
              </a:rPr>
              <a:t>4</a:t>
            </a:r>
            <a:r>
              <a:rPr lang="en-US" dirty="0" smtClean="0">
                <a:latin typeface="Arial" pitchFamily="34" charset="0"/>
                <a:cs typeface="Arial" pitchFamily="34" charset="0"/>
              </a:rPr>
              <a:t> bring to... party?</a:t>
            </a:r>
          </a:p>
          <a:p>
            <a:pPr marL="533400" indent="-533400"/>
            <a:endParaRPr lang="en-US" sz="2400" dirty="0" smtClean="0"/>
          </a:p>
          <a:p>
            <a:pPr marL="533400" indent="-533400"/>
            <a:endParaRPr lang="en-US" sz="2400" dirty="0" smtClean="0"/>
          </a:p>
          <a:p>
            <a:pPr marL="533400" indent="-533400"/>
            <a:endParaRPr lang="en-AU" sz="2400" dirty="0" smtClean="0"/>
          </a:p>
        </p:txBody>
      </p:sp>
      <p:pic>
        <p:nvPicPr>
          <p:cNvPr id="1031" name="Picture 9"/>
          <p:cNvPicPr>
            <a:picLocks noChangeAspect="1" noChangeArrowheads="1"/>
          </p:cNvPicPr>
          <p:nvPr/>
        </p:nvPicPr>
        <p:blipFill>
          <a:blip r:embed="rId3" cstate="print"/>
          <a:srcRect r="-3700"/>
          <a:stretch>
            <a:fillRect/>
          </a:stretch>
        </p:blipFill>
        <p:spPr bwMode="auto">
          <a:xfrm>
            <a:off x="1574800" y="3770313"/>
            <a:ext cx="4795838" cy="1355725"/>
          </a:xfrm>
          <a:prstGeom prst="rect">
            <a:avLst/>
          </a:prstGeom>
          <a:noFill/>
          <a:ln w="9525">
            <a:noFill/>
            <a:miter lim="800000"/>
            <a:headEnd/>
            <a:tailEnd/>
          </a:ln>
        </p:spPr>
      </p:pic>
      <p:graphicFrame>
        <p:nvGraphicFramePr>
          <p:cNvPr id="1026" name="Object 6"/>
          <p:cNvGraphicFramePr>
            <a:graphicFrameLocks noChangeAspect="1"/>
          </p:cNvGraphicFramePr>
          <p:nvPr/>
        </p:nvGraphicFramePr>
        <p:xfrm>
          <a:off x="454025" y="4095750"/>
          <a:ext cx="942975" cy="833438"/>
        </p:xfrm>
        <a:graphic>
          <a:graphicData uri="http://schemas.openxmlformats.org/presentationml/2006/ole">
            <p:oleObj spid="_x0000_s178178" name="ClipArt" r:id="rId4" imgW="1485000" imgH="1313640" progId="">
              <p:embed/>
            </p:oleObj>
          </a:graphicData>
        </a:graphic>
      </p:graphicFrame>
      <p:pic>
        <p:nvPicPr>
          <p:cNvPr id="1032" name="Picture 11" descr="Arty"/>
          <p:cNvPicPr>
            <a:picLocks noChangeAspect="1" noChangeArrowheads="1"/>
          </p:cNvPicPr>
          <p:nvPr/>
        </p:nvPicPr>
        <p:blipFill>
          <a:blip r:embed="rId5" cstate="print"/>
          <a:srcRect/>
          <a:stretch>
            <a:fillRect/>
          </a:stretch>
        </p:blipFill>
        <p:spPr bwMode="auto">
          <a:xfrm>
            <a:off x="6178550" y="3771900"/>
            <a:ext cx="2117725" cy="1352550"/>
          </a:xfrm>
          <a:prstGeom prst="rect">
            <a:avLst/>
          </a:prstGeom>
          <a:noFill/>
          <a:ln w="9525">
            <a:noFill/>
            <a:miter lim="800000"/>
            <a:headEnd/>
            <a:tailEnd/>
          </a:ln>
        </p:spPr>
      </p:pic>
      <p:sp>
        <p:nvSpPr>
          <p:cNvPr id="1033" name="AutoShape 12"/>
          <p:cNvSpPr>
            <a:spLocks noChangeArrowheads="1"/>
          </p:cNvSpPr>
          <p:nvPr/>
        </p:nvSpPr>
        <p:spPr bwMode="auto">
          <a:xfrm>
            <a:off x="8321675" y="4854575"/>
            <a:ext cx="250825" cy="784225"/>
          </a:xfrm>
          <a:prstGeom prst="curvedLeftArrow">
            <a:avLst>
              <a:gd name="adj1" fmla="val 70464"/>
              <a:gd name="adj2" fmla="val 140928"/>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1034" name="AutoShape 17"/>
          <p:cNvSpPr>
            <a:spLocks noChangeArrowheads="1"/>
          </p:cNvSpPr>
          <p:nvPr/>
        </p:nvSpPr>
        <p:spPr bwMode="auto">
          <a:xfrm>
            <a:off x="5876925" y="3409950"/>
            <a:ext cx="441325" cy="249238"/>
          </a:xfrm>
          <a:prstGeom prst="rightArrow">
            <a:avLst>
              <a:gd name="adj1" fmla="val 50000"/>
              <a:gd name="adj2" fmla="val 62401"/>
            </a:avLst>
          </a:prstGeom>
          <a:solidFill>
            <a:schemeClr val="accent1"/>
          </a:solidFill>
          <a:ln w="9525">
            <a:solidFill>
              <a:schemeClr val="tx1"/>
            </a:solidFill>
            <a:miter lim="800000"/>
            <a:headEnd/>
            <a:tailEnd/>
          </a:ln>
        </p:spPr>
        <p:txBody>
          <a:bodyPr wrap="none" anchor="ctr"/>
          <a:lstStyle/>
          <a:p>
            <a:endParaRPr lang="en-US"/>
          </a:p>
        </p:txBody>
      </p:sp>
      <p:sp>
        <p:nvSpPr>
          <p:cNvPr id="1035" name="AutoShape 17"/>
          <p:cNvSpPr>
            <a:spLocks noChangeArrowheads="1"/>
          </p:cNvSpPr>
          <p:nvPr/>
        </p:nvSpPr>
        <p:spPr bwMode="auto">
          <a:xfrm>
            <a:off x="3667125" y="3448050"/>
            <a:ext cx="441325" cy="249238"/>
          </a:xfrm>
          <a:prstGeom prst="rightArrow">
            <a:avLst>
              <a:gd name="adj1" fmla="val 50000"/>
              <a:gd name="adj2" fmla="val 62401"/>
            </a:avLst>
          </a:prstGeom>
          <a:solidFill>
            <a:schemeClr val="accent1"/>
          </a:solidFill>
          <a:ln w="9525">
            <a:solidFill>
              <a:schemeClr val="tx1"/>
            </a:solidFill>
            <a:miter lim="800000"/>
            <a:headEnd/>
            <a:tailEnd/>
          </a:ln>
        </p:spPr>
        <p:txBody>
          <a:bodyPr wrap="none" anchor="ctr"/>
          <a:lstStyle/>
          <a:p>
            <a:endParaRPr lang="en-US"/>
          </a:p>
        </p:txBody>
      </p:sp>
      <p:pic>
        <p:nvPicPr>
          <p:cNvPr id="26" name="Picture 40"/>
          <p:cNvPicPr>
            <a:picLocks noChangeAspect="1" noChangeArrowheads="1"/>
          </p:cNvPicPr>
          <p:nvPr/>
        </p:nvPicPr>
        <p:blipFill>
          <a:blip r:embed="rId6" cstate="print"/>
          <a:srcRect/>
          <a:stretch>
            <a:fillRect/>
          </a:stretch>
        </p:blipFill>
        <p:spPr bwMode="auto">
          <a:xfrm>
            <a:off x="3886200" y="3762375"/>
            <a:ext cx="2247900" cy="1343025"/>
          </a:xfrm>
          <a:prstGeom prst="rect">
            <a:avLst/>
          </a:prstGeom>
          <a:noFill/>
          <a:ln w="12700">
            <a:solidFill>
              <a:schemeClr val="tx1"/>
            </a:solidFill>
            <a:miter lim="800000"/>
            <a:headEnd/>
            <a:tailEnd/>
          </a:ln>
        </p:spPr>
      </p:pic>
      <p:sp>
        <p:nvSpPr>
          <p:cNvPr id="1037" name="TextBox 26"/>
          <p:cNvSpPr txBox="1">
            <a:spLocks noChangeArrowheads="1"/>
          </p:cNvSpPr>
          <p:nvPr/>
        </p:nvSpPr>
        <p:spPr bwMode="auto">
          <a:xfrm>
            <a:off x="7083425" y="5638800"/>
            <a:ext cx="1044575" cy="523875"/>
          </a:xfrm>
          <a:prstGeom prst="rect">
            <a:avLst/>
          </a:prstGeom>
          <a:noFill/>
          <a:ln w="9525">
            <a:noFill/>
            <a:miter lim="800000"/>
            <a:headEnd/>
            <a:tailEnd/>
          </a:ln>
        </p:spPr>
        <p:txBody>
          <a:bodyPr wrap="none">
            <a:spAutoFit/>
          </a:bodyPr>
          <a:lstStyle/>
          <a:p>
            <a:r>
              <a:rPr lang="en-US" sz="2800">
                <a:solidFill>
                  <a:schemeClr val="tx1"/>
                </a:solidFill>
              </a:rPr>
              <a:t>Treat</a:t>
            </a:r>
          </a:p>
        </p:txBody>
      </p:sp>
      <p:pic>
        <p:nvPicPr>
          <p:cNvPr id="15" name="Picture 40"/>
          <p:cNvPicPr>
            <a:picLocks noChangeAspect="1" noChangeArrowheads="1"/>
          </p:cNvPicPr>
          <p:nvPr/>
        </p:nvPicPr>
        <p:blipFill>
          <a:blip r:embed="rId6" cstate="print"/>
          <a:srcRect/>
          <a:stretch>
            <a:fillRect/>
          </a:stretch>
        </p:blipFill>
        <p:spPr bwMode="auto">
          <a:xfrm>
            <a:off x="6096000" y="3771900"/>
            <a:ext cx="2247900" cy="1343025"/>
          </a:xfrm>
          <a:prstGeom prst="rect">
            <a:avLst/>
          </a:prstGeom>
          <a:noFill/>
          <a:ln w="12700">
            <a:solidFill>
              <a:schemeClr val="tx1"/>
            </a:solidFill>
            <a:miter lim="800000"/>
            <a:headEnd/>
            <a:tailEnd/>
          </a:ln>
        </p:spPr>
      </p:pic>
      <p:pic>
        <p:nvPicPr>
          <p:cNvPr id="1039" name="Picture 11"/>
          <p:cNvPicPr>
            <a:picLocks noChangeAspect="1" noChangeArrowheads="1"/>
          </p:cNvPicPr>
          <p:nvPr/>
        </p:nvPicPr>
        <p:blipFill>
          <a:blip r:embed="rId7" cstate="print"/>
          <a:srcRect/>
          <a:stretch>
            <a:fillRect/>
          </a:stretch>
        </p:blipFill>
        <p:spPr bwMode="auto">
          <a:xfrm>
            <a:off x="5202238" y="5286375"/>
            <a:ext cx="1665287" cy="927100"/>
          </a:xfrm>
          <a:prstGeom prst="rect">
            <a:avLst/>
          </a:prstGeom>
          <a:noFill/>
          <a:ln w="12700">
            <a:solidFill>
              <a:schemeClr val="tx1"/>
            </a:solidFill>
            <a:miter lim="800000"/>
            <a:headEnd/>
            <a:tailEnd/>
          </a:ln>
        </p:spPr>
      </p:pic>
      <p:pic>
        <p:nvPicPr>
          <p:cNvPr id="16" name="Picture 24"/>
          <p:cNvPicPr>
            <a:picLocks noChangeAspect="1" noChangeArrowheads="1"/>
          </p:cNvPicPr>
          <p:nvPr/>
        </p:nvPicPr>
        <p:blipFill>
          <a:blip r:embed="rId8" cstate="print"/>
          <a:srcRect/>
          <a:stretch>
            <a:fillRect/>
          </a:stretch>
        </p:blipFill>
        <p:spPr bwMode="auto">
          <a:xfrm>
            <a:off x="5162550" y="5235575"/>
            <a:ext cx="1720850" cy="1006475"/>
          </a:xfrm>
          <a:prstGeom prst="rect">
            <a:avLst/>
          </a:prstGeom>
          <a:noFill/>
          <a:ln w="12700">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box(in)">
                                      <p:cBhvr>
                                        <p:cTn id="12" dur="500"/>
                                        <p:tgtEl>
                                          <p:spTgt spid="26"/>
                                        </p:tgtEl>
                                      </p:cBhvr>
                                    </p:animEffect>
                                  </p:childTnLst>
                                </p:cTn>
                              </p:par>
                              <p:par>
                                <p:cTn id="13" presetID="4" presetClass="entr" presetSubtype="16"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ox(in)">
                                      <p:cBhvr>
                                        <p:cTn id="15" dur="500"/>
                                        <p:tgtEl>
                                          <p:spTgt spid="15"/>
                                        </p:tgtEl>
                                      </p:cBhvr>
                                    </p:animEffect>
                                  </p:childTnLst>
                                </p:cTn>
                              </p:par>
                              <p:par>
                                <p:cTn id="16" presetID="4" presetClass="entr" presetSubtype="16"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box(in)">
                                      <p:cBhvr>
                                        <p:cTn id="1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sz="2800" smtClean="0"/>
              <a:t>Magic Plate (MP)</a:t>
            </a:r>
          </a:p>
        </p:txBody>
      </p:sp>
      <p:pic>
        <p:nvPicPr>
          <p:cNvPr id="510979" name="Picture 3" descr="IMG_3702"/>
          <p:cNvPicPr>
            <a:picLocks noGrp="1" noChangeAspect="1" noChangeArrowheads="1"/>
          </p:cNvPicPr>
          <p:nvPr>
            <p:ph sz="half" idx="1"/>
          </p:nvPr>
        </p:nvPicPr>
        <p:blipFill>
          <a:blip r:embed="rId2" cstate="print"/>
          <a:srcRect/>
          <a:stretch>
            <a:fillRect/>
          </a:stretch>
        </p:blipFill>
        <p:spPr>
          <a:xfrm>
            <a:off x="561975" y="1073150"/>
            <a:ext cx="3829050" cy="5105400"/>
          </a:xfrm>
          <a:ln>
            <a:solidFill>
              <a:schemeClr val="tx1"/>
            </a:solidFill>
            <a:miter lim="800000"/>
          </a:ln>
          <a:effectLst>
            <a:outerShdw dist="107763" dir="2700000" algn="ctr" rotWithShape="0">
              <a:schemeClr val="bg2">
                <a:alpha val="50000"/>
              </a:schemeClr>
            </a:outerShdw>
          </a:effectLst>
        </p:spPr>
      </p:pic>
      <p:sp>
        <p:nvSpPr>
          <p:cNvPr id="41988" name="Rectangle 4"/>
          <p:cNvSpPr>
            <a:spLocks noGrp="1" noChangeArrowheads="1"/>
          </p:cNvSpPr>
          <p:nvPr>
            <p:ph type="body" sz="half" idx="2"/>
          </p:nvPr>
        </p:nvSpPr>
        <p:spPr/>
        <p:txBody>
          <a:bodyPr/>
          <a:lstStyle/>
          <a:p>
            <a:pPr marL="342900" indent="-342900" eaLnBrk="1" hangingPunct="1">
              <a:lnSpc>
                <a:spcPct val="100000"/>
              </a:lnSpc>
              <a:spcBef>
                <a:spcPct val="20000"/>
              </a:spcBef>
              <a:buClr>
                <a:srgbClr val="000000"/>
              </a:buClr>
              <a:buSzPct val="100000"/>
              <a:buFont typeface="Times New Roman" pitchFamily="18" charset="0"/>
              <a:buChar char="•"/>
            </a:pPr>
            <a:r>
              <a:rPr lang="en-US" dirty="0" smtClean="0">
                <a:latin typeface="Arial" pitchFamily="34" charset="0"/>
                <a:cs typeface="Arial" pitchFamily="34" charset="0"/>
              </a:rPr>
              <a:t>Two dimensional 11 x 11 cm Si diode array</a:t>
            </a:r>
          </a:p>
          <a:p>
            <a:pPr marL="342900" indent="-342900" eaLnBrk="1" hangingPunct="1">
              <a:lnSpc>
                <a:spcPct val="100000"/>
              </a:lnSpc>
              <a:spcBef>
                <a:spcPct val="20000"/>
              </a:spcBef>
              <a:buClr>
                <a:srgbClr val="000000"/>
              </a:buClr>
              <a:buSzPct val="100000"/>
              <a:buFont typeface="Times New Roman" pitchFamily="18" charset="0"/>
              <a:buChar char="•"/>
            </a:pPr>
            <a:r>
              <a:rPr lang="en-US" dirty="0" smtClean="0">
                <a:latin typeface="Arial" pitchFamily="34" charset="0"/>
                <a:cs typeface="Arial" pitchFamily="34" charset="0"/>
              </a:rPr>
              <a:t>50 </a:t>
            </a:r>
            <a:r>
              <a:rPr lang="en-US" dirty="0" smtClean="0">
                <a:latin typeface="Arial" pitchFamily="34" charset="0"/>
                <a:cs typeface="Arial" pitchFamily="34" charset="0"/>
                <a:sym typeface="Symbol" pitchFamily="18" charset="2"/>
              </a:rPr>
              <a:t></a:t>
            </a:r>
            <a:r>
              <a:rPr lang="en-US" dirty="0" smtClean="0">
                <a:latin typeface="Arial" pitchFamily="34" charset="0"/>
                <a:cs typeface="Arial" pitchFamily="34" charset="0"/>
              </a:rPr>
              <a:t>m thick Si </a:t>
            </a:r>
          </a:p>
          <a:p>
            <a:pPr marL="342900" indent="-342900" eaLnBrk="1" hangingPunct="1">
              <a:lnSpc>
                <a:spcPct val="100000"/>
              </a:lnSpc>
              <a:spcBef>
                <a:spcPct val="20000"/>
              </a:spcBef>
              <a:buClr>
                <a:srgbClr val="000000"/>
              </a:buClr>
              <a:buSzPct val="100000"/>
              <a:buFont typeface="Times New Roman" pitchFamily="18" charset="0"/>
              <a:buChar char="•"/>
            </a:pPr>
            <a:r>
              <a:rPr lang="en-US" dirty="0" smtClean="0">
                <a:latin typeface="Arial" pitchFamily="34" charset="0"/>
                <a:cs typeface="Arial" pitchFamily="34" charset="0"/>
              </a:rPr>
              <a:t>Area: 0.5 x 0.5 mm</a:t>
            </a:r>
            <a:r>
              <a:rPr lang="en-US" baseline="30000" dirty="0" smtClean="0">
                <a:latin typeface="Arial" pitchFamily="34" charset="0"/>
                <a:cs typeface="Arial" pitchFamily="34" charset="0"/>
              </a:rPr>
              <a:t>2</a:t>
            </a:r>
            <a:endParaRPr lang="en-US" dirty="0" smtClean="0">
              <a:latin typeface="Arial" pitchFamily="34" charset="0"/>
              <a:cs typeface="Arial" pitchFamily="34" charset="0"/>
            </a:endParaRPr>
          </a:p>
          <a:p>
            <a:pPr marL="342900" indent="-342900" eaLnBrk="1" hangingPunct="1">
              <a:lnSpc>
                <a:spcPct val="100000"/>
              </a:lnSpc>
              <a:spcBef>
                <a:spcPct val="20000"/>
              </a:spcBef>
              <a:buClr>
                <a:srgbClr val="000000"/>
              </a:buClr>
              <a:buSzPct val="100000"/>
              <a:buFont typeface="Times New Roman" pitchFamily="18" charset="0"/>
              <a:buChar char="•"/>
            </a:pPr>
            <a:r>
              <a:rPr lang="en-US" dirty="0" smtClean="0">
                <a:latin typeface="Arial" pitchFamily="34" charset="0"/>
                <a:cs typeface="Arial" pitchFamily="34" charset="0"/>
              </a:rPr>
              <a:t>Pitch 1 cm and 0.5cm</a:t>
            </a:r>
          </a:p>
          <a:p>
            <a:pPr marL="342900" indent="-342900" eaLnBrk="1" hangingPunct="1">
              <a:lnSpc>
                <a:spcPct val="100000"/>
              </a:lnSpc>
              <a:spcBef>
                <a:spcPct val="20000"/>
              </a:spcBef>
              <a:buClr>
                <a:srgbClr val="000000"/>
              </a:buClr>
              <a:buSzPct val="100000"/>
              <a:buFont typeface="Times New Roman" pitchFamily="18" charset="0"/>
              <a:buChar char="•"/>
            </a:pPr>
            <a:endParaRPr lang="en-US" sz="2400" dirty="0" smtClean="0"/>
          </a:p>
        </p:txBody>
      </p:sp>
      <p:sp>
        <p:nvSpPr>
          <p:cNvPr id="5" name="TextBox 4"/>
          <p:cNvSpPr txBox="1"/>
          <p:nvPr/>
        </p:nvSpPr>
        <p:spPr>
          <a:xfrm>
            <a:off x="4885898" y="4735773"/>
            <a:ext cx="3430234" cy="419795"/>
          </a:xfrm>
          <a:prstGeom prst="rect">
            <a:avLst/>
          </a:prstGeom>
          <a:noFill/>
        </p:spPr>
        <p:txBody>
          <a:bodyPr wrap="none" rtlCol="0">
            <a:spAutoFit/>
          </a:bodyPr>
          <a:lstStyle/>
          <a:p>
            <a:r>
              <a:rPr lang="en-US" sz="2800" dirty="0" smtClean="0">
                <a:solidFill>
                  <a:schemeClr val="tx1"/>
                </a:solidFill>
              </a:rPr>
              <a:t>Transmission 99.8%</a:t>
            </a:r>
            <a:endParaRPr lang="en-US" sz="2800" dirty="0">
              <a:solidFill>
                <a:schemeClr val="tx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399" y="435935"/>
            <a:ext cx="8229601" cy="686650"/>
          </a:xfrm>
        </p:spPr>
        <p:txBody>
          <a:bodyPr>
            <a:normAutofit/>
          </a:bodyPr>
          <a:lstStyle/>
          <a:p>
            <a:r>
              <a:rPr lang="en-AU" dirty="0" smtClean="0"/>
              <a:t>Real-time dose display</a:t>
            </a:r>
            <a:endParaRPr lang="en-AU" dirty="0"/>
          </a:p>
        </p:txBody>
      </p:sp>
      <p:pic>
        <p:nvPicPr>
          <p:cNvPr id="7" name="Mov-G100.wmv">
            <a:hlinkClick r:id="" action="ppaction://media"/>
          </p:cNvPr>
          <p:cNvPicPr>
            <a:picLocks noGrp="1" noRot="1" noChangeAspect="1"/>
          </p:cNvPicPr>
          <p:nvPr>
            <p:ph sz="half" idx="1"/>
            <a:videoFile r:link="rId1"/>
          </p:nvPr>
        </p:nvPicPr>
        <p:blipFill>
          <a:blip r:embed="rId3" cstate="print"/>
          <a:stretch>
            <a:fillRect/>
          </a:stretch>
        </p:blipFill>
        <p:spPr>
          <a:xfrm>
            <a:off x="901699" y="1051600"/>
            <a:ext cx="6936929" cy="520269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002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dirty="0" smtClean="0"/>
              <a:t>Magic Plate mounting on a </a:t>
            </a:r>
            <a:r>
              <a:rPr lang="en-US" dirty="0" err="1" smtClean="0"/>
              <a:t>Linac</a:t>
            </a:r>
            <a:r>
              <a:rPr lang="en-US" dirty="0" smtClean="0"/>
              <a:t> gantry</a:t>
            </a:r>
          </a:p>
        </p:txBody>
      </p:sp>
      <p:pic>
        <p:nvPicPr>
          <p:cNvPr id="512003" name="Picture 3" descr="magic_plate 003_compressed"/>
          <p:cNvPicPr>
            <a:picLocks noGrp="1" noChangeAspect="1" noChangeArrowheads="1"/>
          </p:cNvPicPr>
          <p:nvPr>
            <p:ph sz="half" idx="2"/>
          </p:nvPr>
        </p:nvPicPr>
        <p:blipFill>
          <a:blip r:embed="rId2" cstate="print"/>
          <a:srcRect/>
          <a:stretch>
            <a:fillRect/>
          </a:stretch>
        </p:blipFill>
        <p:spPr>
          <a:xfrm>
            <a:off x="4949825" y="1098550"/>
            <a:ext cx="3403600" cy="5105400"/>
          </a:xfrm>
          <a:ln>
            <a:solidFill>
              <a:schemeClr val="tx1"/>
            </a:solidFill>
            <a:miter lim="800000"/>
          </a:ln>
          <a:effectLst>
            <a:outerShdw dist="107763" dir="2700000" algn="ctr" rotWithShape="0">
              <a:srgbClr val="808080">
                <a:alpha val="50000"/>
              </a:srgbClr>
            </a:outerShdw>
          </a:effectLst>
        </p:spPr>
      </p:pic>
      <p:sp>
        <p:nvSpPr>
          <p:cNvPr id="512004" name="Text Box 4"/>
          <p:cNvSpPr txBox="1">
            <a:spLocks noChangeArrowheads="1"/>
          </p:cNvSpPr>
          <p:nvPr/>
        </p:nvSpPr>
        <p:spPr bwMode="auto">
          <a:xfrm>
            <a:off x="340436" y="2359902"/>
            <a:ext cx="4490872" cy="1729641"/>
          </a:xfrm>
          <a:prstGeom prst="rect">
            <a:avLst/>
          </a:prstGeom>
          <a:noFill/>
          <a:ln w="9525">
            <a:noFill/>
            <a:miter lim="800000"/>
            <a:headEnd/>
            <a:tailEnd/>
          </a:ln>
          <a:effectLst/>
        </p:spPr>
        <p:txBody>
          <a:bodyPr wrap="square">
            <a:spAutoFit/>
          </a:bodyPr>
          <a:lstStyle/>
          <a:p>
            <a:pPr algn="ctr"/>
            <a:r>
              <a:rPr lang="en-US" sz="2800" dirty="0">
                <a:solidFill>
                  <a:schemeClr val="tx1"/>
                </a:solidFill>
              </a:rPr>
              <a:t>From in a phantom  QA </a:t>
            </a:r>
          </a:p>
          <a:p>
            <a:pPr algn="ctr"/>
            <a:r>
              <a:rPr lang="en-US" sz="2800" dirty="0">
                <a:solidFill>
                  <a:schemeClr val="tx1"/>
                </a:solidFill>
              </a:rPr>
              <a:t>to </a:t>
            </a:r>
          </a:p>
          <a:p>
            <a:pPr algn="ctr"/>
            <a:r>
              <a:rPr lang="en-US" sz="2800" i="1" dirty="0">
                <a:solidFill>
                  <a:schemeClr val="tx1"/>
                </a:solidFill>
              </a:rPr>
              <a:t>In vivo</a:t>
            </a:r>
            <a:r>
              <a:rPr lang="en-US" sz="2800" dirty="0">
                <a:solidFill>
                  <a:schemeClr val="tx1"/>
                </a:solidFill>
              </a:rPr>
              <a:t> real time </a:t>
            </a:r>
            <a:r>
              <a:rPr lang="en-US" sz="2800" dirty="0" err="1">
                <a:solidFill>
                  <a:schemeClr val="tx1"/>
                </a:solidFill>
              </a:rPr>
              <a:t>fluence</a:t>
            </a:r>
            <a:r>
              <a:rPr lang="en-US" sz="2800" dirty="0">
                <a:solidFill>
                  <a:schemeClr val="tx1"/>
                </a:solidFill>
              </a:rPr>
              <a:t> </a:t>
            </a:r>
          </a:p>
          <a:p>
            <a:pPr algn="ctr"/>
            <a:r>
              <a:rPr lang="en-US" sz="2800" dirty="0">
                <a:solidFill>
                  <a:schemeClr val="tx1"/>
                </a:solidFill>
              </a:rPr>
              <a:t>verification</a:t>
            </a:r>
          </a:p>
          <a:p>
            <a:pPr algn="ctr"/>
            <a:r>
              <a:rPr lang="en-US" sz="2800" dirty="0">
                <a:solidFill>
                  <a:schemeClr val="tx1"/>
                </a:solidFill>
              </a:rPr>
              <a:t>in </a:t>
            </a:r>
            <a:r>
              <a:rPr lang="en-US" sz="2800" dirty="0" err="1">
                <a:solidFill>
                  <a:schemeClr val="tx1"/>
                </a:solidFill>
              </a:rPr>
              <a:t>RapidArc</a:t>
            </a:r>
            <a:r>
              <a:rPr lang="en-US" sz="2800" dirty="0">
                <a:solidFill>
                  <a:schemeClr val="tx1"/>
                </a:solidFill>
              </a:rPr>
              <a:t> RT and IMRT</a:t>
            </a:r>
            <a:r>
              <a:rPr lang="en-US" sz="2800" dirty="0"/>
              <a:t> </a:t>
            </a:r>
            <a:endParaRPr lang="en-AU" sz="28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body" idx="1"/>
          </p:nvPr>
        </p:nvSpPr>
        <p:spPr>
          <a:xfrm>
            <a:off x="5213445" y="1149350"/>
            <a:ext cx="3930555" cy="4514471"/>
          </a:xfrm>
        </p:spPr>
        <p:txBody>
          <a:bodyPr/>
          <a:lstStyle/>
          <a:p>
            <a:pPr eaLnBrk="1" hangingPunct="1"/>
            <a:r>
              <a:rPr lang="en-US" dirty="0" smtClean="0">
                <a:latin typeface="Arial" pitchFamily="34" charset="0"/>
                <a:cs typeface="Arial" pitchFamily="34" charset="0"/>
              </a:rPr>
              <a:t>Generation of electron-hole pairs in silicon oxide by ionizing radiation</a:t>
            </a:r>
          </a:p>
          <a:p>
            <a:pPr eaLnBrk="1" hangingPunct="1"/>
            <a:r>
              <a:rPr lang="en-US" dirty="0" smtClean="0">
                <a:latin typeface="Arial" pitchFamily="34" charset="0"/>
                <a:cs typeface="Arial" pitchFamily="34" charset="0"/>
              </a:rPr>
              <a:t>Trapping of holes on the SiO</a:t>
            </a:r>
            <a:r>
              <a:rPr lang="en-US" baseline="-25000" dirty="0" smtClean="0">
                <a:latin typeface="Arial" pitchFamily="34" charset="0"/>
                <a:cs typeface="Arial" pitchFamily="34" charset="0"/>
              </a:rPr>
              <a:t>2</a:t>
            </a:r>
            <a:r>
              <a:rPr lang="en-US" dirty="0" smtClean="0">
                <a:latin typeface="Arial" pitchFamily="34" charset="0"/>
                <a:cs typeface="Arial" pitchFamily="34" charset="0"/>
              </a:rPr>
              <a:t>-Si interface</a:t>
            </a:r>
          </a:p>
          <a:p>
            <a:pPr eaLnBrk="1" hangingPunct="1"/>
            <a:r>
              <a:rPr lang="en-US" dirty="0" smtClean="0">
                <a:latin typeface="Arial" pitchFamily="34" charset="0"/>
                <a:cs typeface="Arial" pitchFamily="34" charset="0"/>
              </a:rPr>
              <a:t>Shift in the IV characteristics leading to a change in the threshold voltage under constant channel current</a:t>
            </a:r>
          </a:p>
          <a:p>
            <a:pPr eaLnBrk="1" hangingPunct="1"/>
            <a:endParaRPr lang="en-AU" sz="2400" dirty="0" smtClean="0"/>
          </a:p>
        </p:txBody>
      </p:sp>
      <p:pic>
        <p:nvPicPr>
          <p:cNvPr id="46083" name="Picture 3" descr="MOSFET"/>
          <p:cNvPicPr>
            <a:picLocks noChangeAspect="1" noChangeArrowheads="1"/>
          </p:cNvPicPr>
          <p:nvPr/>
        </p:nvPicPr>
        <p:blipFill>
          <a:blip r:embed="rId2" cstate="print"/>
          <a:srcRect/>
          <a:stretch>
            <a:fillRect/>
          </a:stretch>
        </p:blipFill>
        <p:spPr bwMode="auto">
          <a:xfrm>
            <a:off x="501650" y="1023938"/>
            <a:ext cx="4724400" cy="3776662"/>
          </a:xfrm>
          <a:prstGeom prst="rect">
            <a:avLst/>
          </a:prstGeom>
          <a:noFill/>
          <a:ln w="9525">
            <a:noFill/>
            <a:miter lim="800000"/>
            <a:headEnd/>
            <a:tailEnd/>
          </a:ln>
        </p:spPr>
      </p:pic>
      <p:sp>
        <p:nvSpPr>
          <p:cNvPr id="46084" name="Rectangle 4"/>
          <p:cNvSpPr>
            <a:spLocks noGrp="1" noChangeArrowheads="1"/>
          </p:cNvSpPr>
          <p:nvPr>
            <p:ph type="title"/>
          </p:nvPr>
        </p:nvSpPr>
        <p:spPr>
          <a:xfrm>
            <a:off x="-215900" y="387350"/>
            <a:ext cx="9144000" cy="438150"/>
          </a:xfrm>
        </p:spPr>
        <p:txBody>
          <a:bodyPr lIns="91440" tIns="45720" rIns="91440" bIns="45720"/>
          <a:lstStyle/>
          <a:p>
            <a:pPr eaLnBrk="1" hangingPunct="1"/>
            <a:r>
              <a:rPr lang="en-US" sz="2400" smtClean="0"/>
              <a:t>Advanced MOSFET Dosimetry-Principle of Operation</a:t>
            </a:r>
            <a:endParaRPr lang="en-AU" sz="2400" smtClean="0"/>
          </a:p>
        </p:txBody>
      </p:sp>
      <p:sp>
        <p:nvSpPr>
          <p:cNvPr id="46085" name="Text Box 5"/>
          <p:cNvSpPr txBox="1">
            <a:spLocks noChangeArrowheads="1"/>
          </p:cNvSpPr>
          <p:nvPr/>
        </p:nvSpPr>
        <p:spPr bwMode="auto">
          <a:xfrm>
            <a:off x="1517650" y="2370138"/>
            <a:ext cx="533400" cy="396875"/>
          </a:xfrm>
          <a:prstGeom prst="rect">
            <a:avLst/>
          </a:prstGeom>
          <a:noFill/>
          <a:ln w="9525">
            <a:noFill/>
            <a:miter lim="800000"/>
            <a:headEnd/>
            <a:tailEnd/>
          </a:ln>
        </p:spPr>
        <p:txBody>
          <a:bodyPr>
            <a:spAutoFit/>
          </a:bodyPr>
          <a:lstStyle/>
          <a:p>
            <a:pPr>
              <a:lnSpc>
                <a:spcPct val="100000"/>
              </a:lnSpc>
              <a:spcBef>
                <a:spcPct val="50000"/>
              </a:spcBef>
              <a:buClrTx/>
              <a:buSzTx/>
              <a:buFontTx/>
              <a:buNone/>
            </a:pPr>
            <a:r>
              <a:rPr lang="en-US" sz="2000">
                <a:solidFill>
                  <a:srgbClr val="FF0000"/>
                </a:solidFill>
                <a:latin typeface="Times New Roman" pitchFamily="18" charset="0"/>
              </a:rPr>
              <a:t>t</a:t>
            </a:r>
            <a:r>
              <a:rPr lang="en-US" sz="2000" baseline="-25000">
                <a:solidFill>
                  <a:srgbClr val="FF0000"/>
                </a:solidFill>
                <a:latin typeface="Times New Roman" pitchFamily="18" charset="0"/>
              </a:rPr>
              <a:t>ox</a:t>
            </a:r>
            <a:endParaRPr lang="en-AU" sz="2000">
              <a:solidFill>
                <a:srgbClr val="FF0000"/>
              </a:solidFill>
              <a:latin typeface="Times New Roman" pitchFamily="18" charset="0"/>
            </a:endParaRPr>
          </a:p>
        </p:txBody>
      </p:sp>
      <p:sp>
        <p:nvSpPr>
          <p:cNvPr id="46086" name="Line 6"/>
          <p:cNvSpPr>
            <a:spLocks noChangeShapeType="1"/>
          </p:cNvSpPr>
          <p:nvPr/>
        </p:nvSpPr>
        <p:spPr bwMode="auto">
          <a:xfrm>
            <a:off x="1936750" y="2408238"/>
            <a:ext cx="0" cy="304800"/>
          </a:xfrm>
          <a:prstGeom prst="line">
            <a:avLst/>
          </a:prstGeom>
          <a:noFill/>
          <a:ln w="9525">
            <a:solidFill>
              <a:srgbClr val="FF0000"/>
            </a:solidFill>
            <a:round/>
            <a:headEnd/>
            <a:tailEnd type="triangle" w="med" len="med"/>
          </a:ln>
        </p:spPr>
        <p:txBody>
          <a:bodyPr wrap="none"/>
          <a:lstStyle/>
          <a:p>
            <a:endParaRPr lang="en-US"/>
          </a:p>
        </p:txBody>
      </p:sp>
      <p:sp>
        <p:nvSpPr>
          <p:cNvPr id="46087" name="Line 7"/>
          <p:cNvSpPr>
            <a:spLocks noChangeShapeType="1"/>
          </p:cNvSpPr>
          <p:nvPr/>
        </p:nvSpPr>
        <p:spPr bwMode="auto">
          <a:xfrm>
            <a:off x="2133600" y="2903538"/>
            <a:ext cx="1066800" cy="0"/>
          </a:xfrm>
          <a:prstGeom prst="line">
            <a:avLst/>
          </a:prstGeom>
          <a:noFill/>
          <a:ln w="9525">
            <a:solidFill>
              <a:srgbClr val="FF0000"/>
            </a:solidFill>
            <a:round/>
            <a:headEnd/>
            <a:tailEnd type="triangle" w="med" len="med"/>
          </a:ln>
        </p:spPr>
        <p:txBody>
          <a:bodyPr wrap="none"/>
          <a:lstStyle/>
          <a:p>
            <a:endParaRPr lang="en-US"/>
          </a:p>
        </p:txBody>
      </p:sp>
      <p:sp>
        <p:nvSpPr>
          <p:cNvPr id="46088" name="Text Box 8"/>
          <p:cNvSpPr txBox="1">
            <a:spLocks noChangeArrowheads="1"/>
          </p:cNvSpPr>
          <p:nvPr/>
        </p:nvSpPr>
        <p:spPr bwMode="auto">
          <a:xfrm>
            <a:off x="1812925" y="2725738"/>
            <a:ext cx="533400" cy="396875"/>
          </a:xfrm>
          <a:prstGeom prst="rect">
            <a:avLst/>
          </a:prstGeom>
          <a:noFill/>
          <a:ln w="9525">
            <a:noFill/>
            <a:miter lim="800000"/>
            <a:headEnd/>
            <a:tailEnd/>
          </a:ln>
        </p:spPr>
        <p:txBody>
          <a:bodyPr>
            <a:spAutoFit/>
          </a:bodyPr>
          <a:lstStyle/>
          <a:p>
            <a:pPr>
              <a:lnSpc>
                <a:spcPct val="100000"/>
              </a:lnSpc>
              <a:spcBef>
                <a:spcPct val="50000"/>
              </a:spcBef>
              <a:buClrTx/>
              <a:buSzTx/>
              <a:buFontTx/>
              <a:buNone/>
            </a:pPr>
            <a:r>
              <a:rPr lang="en-US" sz="2000">
                <a:solidFill>
                  <a:srgbClr val="FF0000"/>
                </a:solidFill>
                <a:latin typeface="Times New Roman" pitchFamily="18" charset="0"/>
              </a:rPr>
              <a:t>I</a:t>
            </a:r>
            <a:endParaRPr lang="en-AU" sz="2000">
              <a:solidFill>
                <a:srgbClr val="FF0000"/>
              </a:solidFill>
              <a:latin typeface="Times New Roman" pitchFamily="18" charset="0"/>
            </a:endParaRPr>
          </a:p>
        </p:txBody>
      </p:sp>
      <p:sp>
        <p:nvSpPr>
          <p:cNvPr id="46089" name="Text Box 9"/>
          <p:cNvSpPr txBox="1">
            <a:spLocks noChangeArrowheads="1"/>
          </p:cNvSpPr>
          <p:nvPr/>
        </p:nvSpPr>
        <p:spPr bwMode="auto">
          <a:xfrm>
            <a:off x="404813" y="4786313"/>
            <a:ext cx="7672387" cy="1311275"/>
          </a:xfrm>
          <a:prstGeom prst="rect">
            <a:avLst/>
          </a:prstGeom>
          <a:noFill/>
          <a:ln w="9525">
            <a:noFill/>
            <a:miter lim="800000"/>
            <a:headEnd/>
            <a:tailEnd/>
          </a:ln>
        </p:spPr>
        <p:txBody>
          <a:bodyPr>
            <a:spAutoFit/>
          </a:bodyPr>
          <a:lstStyle/>
          <a:p>
            <a:pPr>
              <a:lnSpc>
                <a:spcPct val="100000"/>
              </a:lnSpc>
              <a:spcBef>
                <a:spcPct val="50000"/>
              </a:spcBef>
              <a:buClrTx/>
              <a:buSzTx/>
              <a:buFontTx/>
              <a:buNone/>
            </a:pPr>
            <a:r>
              <a:rPr lang="en-US" sz="2000" dirty="0">
                <a:solidFill>
                  <a:schemeClr val="tx1"/>
                </a:solidFill>
                <a:sym typeface="Symbol" pitchFamily="18" charset="2"/>
              </a:rPr>
              <a:t>Passive mode - </a:t>
            </a:r>
            <a:r>
              <a:rPr lang="en-AU" sz="2000" dirty="0">
                <a:solidFill>
                  <a:schemeClr val="tx1"/>
                </a:solidFill>
                <a:sym typeface="Symbol" pitchFamily="18" charset="2"/>
              </a:rPr>
              <a:t></a:t>
            </a:r>
            <a:r>
              <a:rPr lang="en-US" sz="2000" dirty="0" err="1">
                <a:solidFill>
                  <a:schemeClr val="tx1"/>
                </a:solidFill>
                <a:sym typeface="Symbol" pitchFamily="18" charset="2"/>
              </a:rPr>
              <a:t>V</a:t>
            </a:r>
            <a:r>
              <a:rPr lang="en-US" sz="2000" baseline="-25000" dirty="0" err="1">
                <a:solidFill>
                  <a:schemeClr val="tx1"/>
                </a:solidFill>
                <a:sym typeface="Symbol" pitchFamily="18" charset="2"/>
              </a:rPr>
              <a:t>th</a:t>
            </a:r>
            <a:r>
              <a:rPr lang="en-US" sz="2000" baseline="30000" dirty="0">
                <a:solidFill>
                  <a:schemeClr val="tx1"/>
                </a:solidFill>
                <a:sym typeface="Symbol" pitchFamily="18" charset="2"/>
              </a:rPr>
              <a:t> </a:t>
            </a:r>
            <a:r>
              <a:rPr lang="en-US" sz="2000" dirty="0">
                <a:solidFill>
                  <a:schemeClr val="tx1"/>
                </a:solidFill>
                <a:sym typeface="Symbol" pitchFamily="18" charset="2"/>
              </a:rPr>
              <a:t>~ 0.0022 D</a:t>
            </a:r>
            <a:r>
              <a:rPr lang="en-US" sz="2000" baseline="30000" dirty="0">
                <a:solidFill>
                  <a:schemeClr val="tx1"/>
                </a:solidFill>
                <a:sym typeface="Symbol" pitchFamily="18" charset="2"/>
              </a:rPr>
              <a:t>0.4 </a:t>
            </a:r>
            <a:r>
              <a:rPr lang="en-US" sz="2000" dirty="0">
                <a:solidFill>
                  <a:schemeClr val="tx1"/>
                </a:solidFill>
                <a:sym typeface="Symbol" pitchFamily="18" charset="2"/>
              </a:rPr>
              <a:t>t</a:t>
            </a:r>
            <a:r>
              <a:rPr lang="en-US" sz="2000" baseline="-25000" dirty="0">
                <a:solidFill>
                  <a:schemeClr val="tx1"/>
                </a:solidFill>
                <a:sym typeface="Symbol" pitchFamily="18" charset="2"/>
              </a:rPr>
              <a:t>ox</a:t>
            </a:r>
            <a:r>
              <a:rPr lang="en-US" sz="2000" baseline="30000" dirty="0">
                <a:solidFill>
                  <a:schemeClr val="tx1"/>
                </a:solidFill>
                <a:sym typeface="Symbol" pitchFamily="18" charset="2"/>
              </a:rPr>
              <a:t>2 </a:t>
            </a:r>
            <a:r>
              <a:rPr lang="en-US" sz="2000" dirty="0">
                <a:solidFill>
                  <a:schemeClr val="tx1"/>
                </a:solidFill>
                <a:sym typeface="Symbol" pitchFamily="18" charset="2"/>
              </a:rPr>
              <a:t>f</a:t>
            </a:r>
          </a:p>
          <a:p>
            <a:pPr>
              <a:lnSpc>
                <a:spcPct val="100000"/>
              </a:lnSpc>
              <a:spcBef>
                <a:spcPct val="50000"/>
              </a:spcBef>
              <a:buClrTx/>
              <a:buSzTx/>
              <a:buFontTx/>
              <a:buNone/>
            </a:pPr>
            <a:r>
              <a:rPr lang="en-US" sz="2000" dirty="0">
                <a:solidFill>
                  <a:schemeClr val="tx1"/>
                </a:solidFill>
              </a:rPr>
              <a:t>Active mode - </a:t>
            </a:r>
            <a:r>
              <a:rPr lang="en-AU" sz="2000" dirty="0">
                <a:solidFill>
                  <a:schemeClr val="tx1"/>
                </a:solidFill>
                <a:sym typeface="Symbol" pitchFamily="18" charset="2"/>
              </a:rPr>
              <a:t></a:t>
            </a:r>
            <a:r>
              <a:rPr lang="en-US" sz="2000" dirty="0" err="1">
                <a:solidFill>
                  <a:schemeClr val="tx1"/>
                </a:solidFill>
                <a:sym typeface="Symbol" pitchFamily="18" charset="2"/>
              </a:rPr>
              <a:t>V</a:t>
            </a:r>
            <a:r>
              <a:rPr lang="en-US" sz="2000" baseline="-25000" dirty="0" err="1">
                <a:solidFill>
                  <a:schemeClr val="tx1"/>
                </a:solidFill>
                <a:sym typeface="Symbol" pitchFamily="18" charset="2"/>
              </a:rPr>
              <a:t>th</a:t>
            </a:r>
            <a:r>
              <a:rPr lang="en-US" sz="2000" baseline="30000" dirty="0">
                <a:solidFill>
                  <a:schemeClr val="tx1"/>
                </a:solidFill>
                <a:sym typeface="Symbol" pitchFamily="18" charset="2"/>
              </a:rPr>
              <a:t> </a:t>
            </a:r>
            <a:r>
              <a:rPr lang="en-US" sz="2000" dirty="0">
                <a:solidFill>
                  <a:schemeClr val="tx1"/>
                </a:solidFill>
                <a:sym typeface="Symbol" pitchFamily="18" charset="2"/>
              </a:rPr>
              <a:t>~ 0.04 D</a:t>
            </a:r>
            <a:r>
              <a:rPr lang="en-US" sz="2000" baseline="30000" dirty="0">
                <a:solidFill>
                  <a:schemeClr val="tx1"/>
                </a:solidFill>
                <a:sym typeface="Symbol" pitchFamily="18" charset="2"/>
              </a:rPr>
              <a:t> </a:t>
            </a:r>
            <a:r>
              <a:rPr lang="en-US" sz="2000" dirty="0">
                <a:solidFill>
                  <a:schemeClr val="tx1"/>
                </a:solidFill>
                <a:sym typeface="Symbol" pitchFamily="18" charset="2"/>
              </a:rPr>
              <a:t>t</a:t>
            </a:r>
            <a:r>
              <a:rPr lang="en-US" sz="2000" baseline="-25000" dirty="0">
                <a:solidFill>
                  <a:schemeClr val="tx1"/>
                </a:solidFill>
                <a:sym typeface="Symbol" pitchFamily="18" charset="2"/>
              </a:rPr>
              <a:t>ox</a:t>
            </a:r>
            <a:r>
              <a:rPr lang="en-US" sz="2000" baseline="30000" dirty="0">
                <a:solidFill>
                  <a:schemeClr val="tx1"/>
                </a:solidFill>
                <a:sym typeface="Symbol" pitchFamily="18" charset="2"/>
              </a:rPr>
              <a:t>2 </a:t>
            </a:r>
            <a:r>
              <a:rPr lang="en-US" sz="2000" dirty="0">
                <a:solidFill>
                  <a:schemeClr val="tx1"/>
                </a:solidFill>
                <a:sym typeface="Symbol" pitchFamily="18" charset="2"/>
              </a:rPr>
              <a:t>f</a:t>
            </a:r>
          </a:p>
          <a:p>
            <a:pPr>
              <a:lnSpc>
                <a:spcPct val="100000"/>
              </a:lnSpc>
              <a:spcBef>
                <a:spcPct val="50000"/>
              </a:spcBef>
              <a:buClrTx/>
              <a:buSzTx/>
              <a:buFontTx/>
              <a:buNone/>
            </a:pPr>
            <a:r>
              <a:rPr lang="en-US" sz="2000" dirty="0">
                <a:solidFill>
                  <a:schemeClr val="tx1"/>
                </a:solidFill>
              </a:rPr>
              <a:t>Active mode has a positive bias on the gate during operation</a:t>
            </a:r>
            <a:endParaRPr lang="en-AU" sz="2000" dirty="0">
              <a:solidFill>
                <a:schemeClr val="tx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pPr eaLnBrk="1" hangingPunct="1"/>
            <a:r>
              <a:rPr lang="en-US" sz="2800" smtClean="0"/>
              <a:t>MOSFET Chips</a:t>
            </a:r>
            <a:endParaRPr lang="en-AU" sz="2800" smtClean="0"/>
          </a:p>
        </p:txBody>
      </p:sp>
      <p:graphicFrame>
        <p:nvGraphicFramePr>
          <p:cNvPr id="4098" name="Object 3"/>
          <p:cNvGraphicFramePr>
            <a:graphicFrameLocks noChangeAspect="1"/>
          </p:cNvGraphicFramePr>
          <p:nvPr/>
        </p:nvGraphicFramePr>
        <p:xfrm>
          <a:off x="481013" y="1011238"/>
          <a:ext cx="4152900" cy="3101975"/>
        </p:xfrm>
        <a:graphic>
          <a:graphicData uri="http://schemas.openxmlformats.org/presentationml/2006/ole">
            <p:oleObj spid="_x0000_s4098" name="Picture" r:id="rId3" imgW="2639568" imgH="1972056" progId="Word.Picture.8">
              <p:embed/>
            </p:oleObj>
          </a:graphicData>
        </a:graphic>
      </p:graphicFrame>
      <p:pic>
        <p:nvPicPr>
          <p:cNvPr id="4100" name="Picture 4"/>
          <p:cNvPicPr>
            <a:picLocks noChangeAspect="1" noChangeArrowheads="1"/>
          </p:cNvPicPr>
          <p:nvPr/>
        </p:nvPicPr>
        <p:blipFill>
          <a:blip r:embed="rId4" cstate="print"/>
          <a:srcRect/>
          <a:stretch>
            <a:fillRect/>
          </a:stretch>
        </p:blipFill>
        <p:spPr bwMode="auto">
          <a:xfrm>
            <a:off x="4800600" y="3581400"/>
            <a:ext cx="3502025" cy="2636838"/>
          </a:xfrm>
          <a:prstGeom prst="rect">
            <a:avLst/>
          </a:prstGeom>
          <a:noFill/>
          <a:ln w="9525">
            <a:noFill/>
            <a:miter lim="800000"/>
            <a:headEnd/>
            <a:tailEnd/>
          </a:ln>
        </p:spPr>
      </p:pic>
      <p:sp>
        <p:nvSpPr>
          <p:cNvPr id="4101" name="Text Box 5"/>
          <p:cNvSpPr txBox="1">
            <a:spLocks noChangeArrowheads="1"/>
          </p:cNvSpPr>
          <p:nvPr/>
        </p:nvSpPr>
        <p:spPr bwMode="auto">
          <a:xfrm>
            <a:off x="693738" y="4314825"/>
            <a:ext cx="3884612" cy="830997"/>
          </a:xfrm>
          <a:prstGeom prst="rect">
            <a:avLst/>
          </a:prstGeom>
          <a:noFill/>
          <a:ln w="9525">
            <a:noFill/>
            <a:miter lim="800000"/>
            <a:headEnd/>
            <a:tailEnd/>
          </a:ln>
        </p:spPr>
        <p:txBody>
          <a:bodyPr>
            <a:spAutoFit/>
          </a:bodyPr>
          <a:lstStyle/>
          <a:p>
            <a:pPr>
              <a:lnSpc>
                <a:spcPct val="100000"/>
              </a:lnSpc>
              <a:spcBef>
                <a:spcPct val="50000"/>
              </a:spcBef>
              <a:buClrTx/>
              <a:buSzTx/>
              <a:buFontTx/>
              <a:buNone/>
            </a:pPr>
            <a:r>
              <a:rPr lang="en-US" sz="2400" dirty="0">
                <a:solidFill>
                  <a:schemeClr val="tx1"/>
                </a:solidFill>
              </a:rPr>
              <a:t>Single </a:t>
            </a:r>
            <a:r>
              <a:rPr lang="en-US" sz="2400" dirty="0" smtClean="0">
                <a:solidFill>
                  <a:schemeClr val="tx1"/>
                </a:solidFill>
              </a:rPr>
              <a:t>CMRP MOSFET detector</a:t>
            </a:r>
            <a:endParaRPr lang="en-US" sz="2400" dirty="0">
              <a:solidFill>
                <a:schemeClr val="tx1"/>
              </a:solidFill>
            </a:endParaRPr>
          </a:p>
        </p:txBody>
      </p:sp>
      <p:sp>
        <p:nvSpPr>
          <p:cNvPr id="4102" name="Text Box 6"/>
          <p:cNvSpPr txBox="1">
            <a:spLocks noChangeArrowheads="1"/>
          </p:cNvSpPr>
          <p:nvPr/>
        </p:nvSpPr>
        <p:spPr bwMode="auto">
          <a:xfrm>
            <a:off x="4703763" y="2673350"/>
            <a:ext cx="4440237" cy="457200"/>
          </a:xfrm>
          <a:prstGeom prst="rect">
            <a:avLst/>
          </a:prstGeom>
          <a:noFill/>
          <a:ln w="9525">
            <a:noFill/>
            <a:miter lim="800000"/>
            <a:headEnd/>
            <a:tailEnd/>
          </a:ln>
        </p:spPr>
        <p:txBody>
          <a:bodyPr>
            <a:spAutoFit/>
          </a:bodyPr>
          <a:lstStyle/>
          <a:p>
            <a:pPr>
              <a:lnSpc>
                <a:spcPct val="100000"/>
              </a:lnSpc>
              <a:spcBef>
                <a:spcPct val="50000"/>
              </a:spcBef>
              <a:buClrTx/>
              <a:buSzTx/>
              <a:buFontTx/>
              <a:buNone/>
            </a:pPr>
            <a:r>
              <a:rPr lang="en-US" sz="2400" dirty="0">
                <a:solidFill>
                  <a:schemeClr val="tx1"/>
                </a:solidFill>
              </a:rPr>
              <a:t>Quadruple MOSFET detector</a:t>
            </a:r>
            <a:endParaRPr lang="en-AU" sz="2400" dirty="0">
              <a:solidFill>
                <a:schemeClr val="tx1"/>
              </a:solidFill>
            </a:endParaRPr>
          </a:p>
        </p:txBody>
      </p:sp>
      <p:sp>
        <p:nvSpPr>
          <p:cNvPr id="4103" name="Text Box 7"/>
          <p:cNvSpPr txBox="1">
            <a:spLocks noChangeArrowheads="1"/>
          </p:cNvSpPr>
          <p:nvPr/>
        </p:nvSpPr>
        <p:spPr bwMode="auto">
          <a:xfrm>
            <a:off x="4876800" y="1087438"/>
            <a:ext cx="4038600" cy="1200329"/>
          </a:xfrm>
          <a:prstGeom prst="rect">
            <a:avLst/>
          </a:prstGeom>
          <a:noFill/>
          <a:ln w="9525">
            <a:noFill/>
            <a:miter lim="800000"/>
            <a:headEnd/>
            <a:tailEnd/>
          </a:ln>
        </p:spPr>
        <p:txBody>
          <a:bodyPr>
            <a:spAutoFit/>
          </a:bodyPr>
          <a:lstStyle/>
          <a:p>
            <a:pPr>
              <a:lnSpc>
                <a:spcPct val="100000"/>
              </a:lnSpc>
              <a:spcBef>
                <a:spcPct val="50000"/>
              </a:spcBef>
              <a:buClrTx/>
              <a:buSzTx/>
              <a:buFontTx/>
              <a:buNone/>
            </a:pPr>
            <a:r>
              <a:rPr lang="en-US" sz="2400" dirty="0">
                <a:solidFill>
                  <a:schemeClr val="tx1"/>
                </a:solidFill>
              </a:rPr>
              <a:t>Advantage of MOSFET detectors-Extremely thin sensitive volume (&lt;1mm)</a:t>
            </a:r>
            <a:endParaRPr lang="en-AU" sz="2400" dirty="0">
              <a:solidFill>
                <a:schemeClr val="tx1"/>
              </a:solidFill>
            </a:endParaRPr>
          </a:p>
        </p:txBody>
      </p:sp>
      <p:sp>
        <p:nvSpPr>
          <p:cNvPr id="187400" name="Text Box 8"/>
          <p:cNvSpPr txBox="1">
            <a:spLocks noChangeArrowheads="1"/>
          </p:cNvSpPr>
          <p:nvPr/>
        </p:nvSpPr>
        <p:spPr bwMode="auto">
          <a:xfrm>
            <a:off x="5407025" y="3138488"/>
            <a:ext cx="3187924" cy="373051"/>
          </a:xfrm>
          <a:prstGeom prst="rect">
            <a:avLst/>
          </a:prstGeom>
          <a:noFill/>
          <a:ln w="9525">
            <a:noFill/>
            <a:miter lim="800000"/>
            <a:headEnd/>
            <a:tailEnd/>
          </a:ln>
          <a:effectLst/>
        </p:spPr>
        <p:txBody>
          <a:bodyPr wrap="none">
            <a:spAutoFit/>
          </a:bodyPr>
          <a:lstStyle/>
          <a:p>
            <a:r>
              <a:rPr lang="en-US" sz="2400" dirty="0">
                <a:solidFill>
                  <a:schemeClr val="tx1"/>
                </a:solidFill>
              </a:rPr>
              <a:t>RADFET REM Oxford</a:t>
            </a:r>
            <a:endParaRPr lang="en-AU" sz="2400"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it </a:t>
            </a:r>
            <a:r>
              <a:rPr lang="en-US" dirty="0" err="1" smtClean="0"/>
              <a:t>dosimetry</a:t>
            </a:r>
            <a:r>
              <a:rPr lang="en-US" dirty="0" smtClean="0"/>
              <a:t>?</a:t>
            </a:r>
            <a:endParaRPr lang="en-US" dirty="0"/>
          </a:p>
        </p:txBody>
      </p:sp>
      <p:sp>
        <p:nvSpPr>
          <p:cNvPr id="3" name="Content Placeholder 2"/>
          <p:cNvSpPr>
            <a:spLocks noGrp="1"/>
          </p:cNvSpPr>
          <p:nvPr>
            <p:ph idx="1"/>
          </p:nvPr>
        </p:nvSpPr>
        <p:spPr>
          <a:xfrm>
            <a:off x="446087" y="1115088"/>
            <a:ext cx="8697913" cy="5105400"/>
          </a:xfrm>
        </p:spPr>
        <p:txBody>
          <a:bodyPr/>
          <a:lstStyle/>
          <a:p>
            <a:r>
              <a:rPr lang="en-GB" b="1" dirty="0" err="1" smtClean="0"/>
              <a:t>Dosimetry</a:t>
            </a:r>
            <a:r>
              <a:rPr lang="en-GB" b="1" dirty="0" smtClean="0"/>
              <a:t> is the determination of the delivery of energy to matter</a:t>
            </a:r>
          </a:p>
          <a:p>
            <a:r>
              <a:rPr lang="en-GB" dirty="0" smtClean="0">
                <a:solidFill>
                  <a:srgbClr val="FF0000"/>
                </a:solidFill>
                <a:latin typeface="Arial" pitchFamily="34" charset="0"/>
                <a:cs typeface="Arial" pitchFamily="34" charset="0"/>
              </a:rPr>
              <a:t>Radiation dose (absorbed dose)</a:t>
            </a:r>
            <a:r>
              <a:rPr lang="en-GB" dirty="0" smtClean="0">
                <a:latin typeface="Arial" pitchFamily="34" charset="0"/>
                <a:cs typeface="Arial" pitchFamily="34" charset="0"/>
              </a:rPr>
              <a:t>has a specific meaning which is connected to the absorbed energy per unit mass, </a:t>
            </a:r>
            <a:r>
              <a:rPr lang="en-GB" dirty="0" err="1" smtClean="0">
                <a:latin typeface="Arial" pitchFamily="34" charset="0"/>
                <a:cs typeface="Arial" pitchFamily="34" charset="0"/>
              </a:rPr>
              <a:t>Gy</a:t>
            </a:r>
            <a:endParaRPr lang="en-GB" dirty="0" smtClean="0">
              <a:latin typeface="Arial" pitchFamily="34" charset="0"/>
              <a:cs typeface="Arial" pitchFamily="34" charset="0"/>
            </a:endParaRPr>
          </a:p>
          <a:p>
            <a:r>
              <a:rPr lang="en-GB" dirty="0" err="1" smtClean="0">
                <a:latin typeface="Arial" pitchFamily="34" charset="0"/>
                <a:cs typeface="Arial" pitchFamily="34" charset="0"/>
              </a:rPr>
              <a:t>Dosimetry</a:t>
            </a:r>
            <a:r>
              <a:rPr lang="en-GB" dirty="0" smtClean="0">
                <a:latin typeface="Arial" pitchFamily="34" charset="0"/>
                <a:cs typeface="Arial" pitchFamily="34" charset="0"/>
              </a:rPr>
              <a:t> is possible only if one knows relation between the </a:t>
            </a:r>
            <a:r>
              <a:rPr lang="en-GB" dirty="0" err="1" smtClean="0">
                <a:latin typeface="Arial" pitchFamily="34" charset="0"/>
                <a:cs typeface="Arial" pitchFamily="34" charset="0"/>
              </a:rPr>
              <a:t>dosimetric</a:t>
            </a:r>
            <a:r>
              <a:rPr lang="en-GB" dirty="0" smtClean="0">
                <a:latin typeface="Arial" pitchFamily="34" charset="0"/>
                <a:cs typeface="Arial" pitchFamily="34" charset="0"/>
              </a:rPr>
              <a:t> quantity and measurable quantities (e.g. spectra and composition of radiation field)</a:t>
            </a:r>
          </a:p>
          <a:p>
            <a:r>
              <a:rPr lang="en-GB" dirty="0" smtClean="0">
                <a:latin typeface="Arial" pitchFamily="34" charset="0"/>
                <a:cs typeface="Arial" pitchFamily="34" charset="0"/>
              </a:rPr>
              <a:t>Ionizing energy impartation  can be described as  </a:t>
            </a:r>
            <a:r>
              <a:rPr lang="en-GB" dirty="0" smtClean="0">
                <a:solidFill>
                  <a:srgbClr val="FF0000"/>
                </a:solidFill>
                <a:latin typeface="Arial" pitchFamily="34" charset="0"/>
                <a:cs typeface="Arial" pitchFamily="34" charset="0"/>
              </a:rPr>
              <a:t>stochastic or  deterministic quantity </a:t>
            </a:r>
            <a:r>
              <a:rPr lang="en-GB" dirty="0" smtClean="0">
                <a:latin typeface="Arial" pitchFamily="34" charset="0"/>
                <a:cs typeface="Arial" pitchFamily="34" charset="0"/>
              </a:rPr>
              <a:t>depends on object size and time delivery (</a:t>
            </a:r>
            <a:r>
              <a:rPr lang="en-GB" dirty="0" err="1" smtClean="0">
                <a:latin typeface="Arial" pitchFamily="34" charset="0"/>
                <a:cs typeface="Arial" pitchFamily="34" charset="0"/>
              </a:rPr>
              <a:t>e.g.energy</a:t>
            </a:r>
            <a:r>
              <a:rPr lang="en-GB" dirty="0" smtClean="0">
                <a:latin typeface="Arial" pitchFamily="34" charset="0"/>
                <a:cs typeface="Arial" pitchFamily="34" charset="0"/>
              </a:rPr>
              <a:t> delivered to kidney is deterministic while to the cell in a kidney is probabilistic) </a:t>
            </a:r>
          </a:p>
          <a:p>
            <a:pPr>
              <a:buNone/>
            </a:pPr>
            <a:r>
              <a:rPr lang="en-GB" dirty="0" smtClean="0">
                <a:latin typeface="Arial" pitchFamily="34" charset="0"/>
                <a:cs typeface="Arial" pitchFamily="34" charset="0"/>
              </a:rPr>
              <a:t> </a:t>
            </a:r>
            <a:endParaRPr lang="en-US" dirty="0">
              <a:latin typeface="Arial" pitchFamily="34" charset="0"/>
              <a:cs typeface="Arial"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dosim3"/>
          <p:cNvPicPr>
            <a:picLocks noChangeAspect="1" noChangeArrowheads="1"/>
          </p:cNvPicPr>
          <p:nvPr/>
        </p:nvPicPr>
        <p:blipFill>
          <a:blip r:embed="rId2" cstate="print">
            <a:lum bright="36000"/>
          </a:blip>
          <a:srcRect t="16388" r="5869" b="4773"/>
          <a:stretch>
            <a:fillRect/>
          </a:stretch>
        </p:blipFill>
        <p:spPr bwMode="auto">
          <a:xfrm>
            <a:off x="1651000" y="1096963"/>
            <a:ext cx="6229350" cy="3913187"/>
          </a:xfrm>
          <a:prstGeom prst="rect">
            <a:avLst/>
          </a:prstGeom>
          <a:noFill/>
          <a:ln w="9525">
            <a:noFill/>
            <a:miter lim="800000"/>
            <a:headEnd/>
            <a:tailEnd/>
          </a:ln>
        </p:spPr>
      </p:pic>
      <p:sp>
        <p:nvSpPr>
          <p:cNvPr id="47107" name="Text Box 3"/>
          <p:cNvSpPr txBox="1">
            <a:spLocks noChangeArrowheads="1"/>
          </p:cNvSpPr>
          <p:nvPr/>
        </p:nvSpPr>
        <p:spPr bwMode="auto">
          <a:xfrm>
            <a:off x="0" y="414338"/>
            <a:ext cx="8780463" cy="519112"/>
          </a:xfrm>
          <a:prstGeom prst="rect">
            <a:avLst/>
          </a:prstGeom>
          <a:noFill/>
          <a:ln w="9525">
            <a:noFill/>
            <a:miter lim="800000"/>
            <a:headEnd/>
            <a:tailEnd/>
          </a:ln>
        </p:spPr>
        <p:txBody>
          <a:bodyPr>
            <a:spAutoFit/>
          </a:bodyPr>
          <a:lstStyle/>
          <a:p>
            <a:pPr algn="r" eaLnBrk="0" hangingPunct="0">
              <a:lnSpc>
                <a:spcPct val="100000"/>
              </a:lnSpc>
              <a:buClrTx/>
              <a:buSzTx/>
              <a:buFontTx/>
              <a:buNone/>
            </a:pPr>
            <a:r>
              <a:rPr lang="en-US" sz="2800" b="1">
                <a:solidFill>
                  <a:schemeClr val="tx2"/>
                </a:solidFill>
                <a:latin typeface="Century Gothic" pitchFamily="34" charset="0"/>
              </a:rPr>
              <a:t>Online MOSFET Dosimetry System</a:t>
            </a:r>
            <a:endParaRPr lang="en-AU" sz="2800" b="1">
              <a:solidFill>
                <a:schemeClr val="tx2"/>
              </a:solidFill>
              <a:latin typeface="Century Gothic" pitchFamily="34" charset="0"/>
            </a:endParaRPr>
          </a:p>
        </p:txBody>
      </p:sp>
      <p:sp>
        <p:nvSpPr>
          <p:cNvPr id="47108" name="Text Box 4"/>
          <p:cNvSpPr txBox="1">
            <a:spLocks noChangeArrowheads="1"/>
          </p:cNvSpPr>
          <p:nvPr/>
        </p:nvSpPr>
        <p:spPr bwMode="auto">
          <a:xfrm>
            <a:off x="701675" y="5106988"/>
            <a:ext cx="8056563" cy="830997"/>
          </a:xfrm>
          <a:prstGeom prst="rect">
            <a:avLst/>
          </a:prstGeom>
          <a:noFill/>
          <a:ln w="9525">
            <a:noFill/>
            <a:miter lim="800000"/>
            <a:headEnd/>
            <a:tailEnd/>
          </a:ln>
        </p:spPr>
        <p:txBody>
          <a:bodyPr>
            <a:spAutoFit/>
          </a:bodyPr>
          <a:lstStyle/>
          <a:p>
            <a:pPr>
              <a:lnSpc>
                <a:spcPct val="100000"/>
              </a:lnSpc>
              <a:spcBef>
                <a:spcPct val="50000"/>
              </a:spcBef>
              <a:buClrTx/>
              <a:buSzTx/>
              <a:buFontTx/>
              <a:buNone/>
            </a:pPr>
            <a:r>
              <a:rPr lang="en-US" sz="2400" dirty="0">
                <a:solidFill>
                  <a:schemeClr val="tx1"/>
                </a:solidFill>
              </a:rPr>
              <a:t>MOSFET Clinical </a:t>
            </a:r>
            <a:r>
              <a:rPr lang="en-US" sz="2400" dirty="0" err="1">
                <a:solidFill>
                  <a:schemeClr val="tx1"/>
                </a:solidFill>
              </a:rPr>
              <a:t>Dosimetry</a:t>
            </a:r>
            <a:r>
              <a:rPr lang="en-US" sz="2400" dirty="0">
                <a:solidFill>
                  <a:schemeClr val="tx1"/>
                </a:solidFill>
              </a:rPr>
              <a:t> System with MOSPLOT DAQ: designed and distributed by CMRP</a:t>
            </a:r>
            <a:endParaRPr lang="en-AU" sz="2400" dirty="0">
              <a:solidFill>
                <a:schemeClr val="tx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496888"/>
            <a:ext cx="8534400" cy="430212"/>
          </a:xfrm>
        </p:spPr>
        <p:txBody>
          <a:bodyPr/>
          <a:lstStyle/>
          <a:p>
            <a:pPr eaLnBrk="1" hangingPunct="1"/>
            <a:r>
              <a:rPr lang="en-US" sz="2400" smtClean="0"/>
              <a:t>Applications of High Spatial Resolution MOSFETs</a:t>
            </a:r>
            <a:endParaRPr lang="en-AU" sz="2400" smtClean="0"/>
          </a:p>
        </p:txBody>
      </p:sp>
      <p:pic>
        <p:nvPicPr>
          <p:cNvPr id="48131" name="Picture 3" descr="sf_setup_Anatoly"/>
          <p:cNvPicPr>
            <a:picLocks noChangeAspect="1" noChangeArrowheads="1"/>
          </p:cNvPicPr>
          <p:nvPr/>
        </p:nvPicPr>
        <p:blipFill>
          <a:blip r:embed="rId2" cstate="print"/>
          <a:srcRect/>
          <a:stretch>
            <a:fillRect/>
          </a:stretch>
        </p:blipFill>
        <p:spPr bwMode="auto">
          <a:xfrm>
            <a:off x="561975" y="1017588"/>
            <a:ext cx="2352675" cy="2195512"/>
          </a:xfrm>
          <a:prstGeom prst="rect">
            <a:avLst/>
          </a:prstGeom>
          <a:solidFill>
            <a:schemeClr val="accent2"/>
          </a:solidFill>
          <a:ln w="9525">
            <a:noFill/>
            <a:miter lim="800000"/>
            <a:headEnd/>
            <a:tailEnd/>
          </a:ln>
        </p:spPr>
      </p:pic>
      <p:sp>
        <p:nvSpPr>
          <p:cNvPr id="48132" name="Text Box 4"/>
          <p:cNvSpPr txBox="1">
            <a:spLocks noChangeArrowheads="1"/>
          </p:cNvSpPr>
          <p:nvPr/>
        </p:nvSpPr>
        <p:spPr bwMode="auto">
          <a:xfrm>
            <a:off x="3352800" y="1219200"/>
            <a:ext cx="5791200" cy="1569660"/>
          </a:xfrm>
          <a:prstGeom prst="rect">
            <a:avLst/>
          </a:prstGeom>
          <a:noFill/>
          <a:ln w="9525">
            <a:noFill/>
            <a:miter lim="800000"/>
            <a:headEnd/>
            <a:tailEnd/>
          </a:ln>
        </p:spPr>
        <p:txBody>
          <a:bodyPr>
            <a:spAutoFit/>
          </a:bodyPr>
          <a:lstStyle/>
          <a:p>
            <a:pPr>
              <a:lnSpc>
                <a:spcPct val="100000"/>
              </a:lnSpc>
              <a:spcBef>
                <a:spcPct val="50000"/>
              </a:spcBef>
              <a:buClrTx/>
              <a:buSzTx/>
              <a:buFontTx/>
              <a:buNone/>
            </a:pPr>
            <a:r>
              <a:rPr lang="en-US" sz="2400" dirty="0">
                <a:solidFill>
                  <a:schemeClr val="tx1"/>
                </a:solidFill>
              </a:rPr>
              <a:t>Verification of spatial resolution of edge on MOSFET detector in scanning mode using a standard water tank and electronics</a:t>
            </a:r>
            <a:endParaRPr lang="en-AU" sz="2400" dirty="0">
              <a:solidFill>
                <a:schemeClr val="tx1"/>
              </a:solidFill>
            </a:endParaRPr>
          </a:p>
        </p:txBody>
      </p:sp>
      <p:grpSp>
        <p:nvGrpSpPr>
          <p:cNvPr id="48133" name="Group 5"/>
          <p:cNvGrpSpPr>
            <a:grpSpLocks/>
          </p:cNvGrpSpPr>
          <p:nvPr/>
        </p:nvGrpSpPr>
        <p:grpSpPr bwMode="auto">
          <a:xfrm>
            <a:off x="433388" y="3308350"/>
            <a:ext cx="5651500" cy="3001963"/>
            <a:chOff x="43" y="2020"/>
            <a:chExt cx="3816" cy="1936"/>
          </a:xfrm>
        </p:grpSpPr>
        <p:sp>
          <p:nvSpPr>
            <p:cNvPr id="48180" name="Rectangle 6"/>
            <p:cNvSpPr>
              <a:spLocks noChangeArrowheads="1"/>
            </p:cNvSpPr>
            <p:nvPr/>
          </p:nvSpPr>
          <p:spPr bwMode="auto">
            <a:xfrm>
              <a:off x="43" y="2020"/>
              <a:ext cx="3816" cy="1936"/>
            </a:xfrm>
            <a:prstGeom prst="rect">
              <a:avLst/>
            </a:prstGeom>
            <a:solidFill>
              <a:srgbClr val="FFFFFF"/>
            </a:solidFill>
            <a:ln w="0">
              <a:solidFill>
                <a:srgbClr val="000000"/>
              </a:solidFill>
              <a:miter lim="800000"/>
              <a:headEnd/>
              <a:tailEnd/>
            </a:ln>
          </p:spPr>
          <p:txBody>
            <a:bodyPr/>
            <a:lstStyle/>
            <a:p>
              <a:endParaRPr lang="en-AU"/>
            </a:p>
          </p:txBody>
        </p:sp>
        <p:sp>
          <p:nvSpPr>
            <p:cNvPr id="48181" name="Rectangle 7"/>
            <p:cNvSpPr>
              <a:spLocks noChangeArrowheads="1"/>
            </p:cNvSpPr>
            <p:nvPr/>
          </p:nvSpPr>
          <p:spPr bwMode="auto">
            <a:xfrm>
              <a:off x="531" y="2424"/>
              <a:ext cx="2451" cy="1100"/>
            </a:xfrm>
            <a:prstGeom prst="rect">
              <a:avLst/>
            </a:prstGeom>
            <a:solidFill>
              <a:srgbClr val="C0C0C0"/>
            </a:solidFill>
            <a:ln w="9525">
              <a:noFill/>
              <a:miter lim="800000"/>
              <a:headEnd/>
              <a:tailEnd/>
            </a:ln>
          </p:spPr>
          <p:txBody>
            <a:bodyPr/>
            <a:lstStyle/>
            <a:p>
              <a:endParaRPr lang="en-AU"/>
            </a:p>
          </p:txBody>
        </p:sp>
        <p:sp>
          <p:nvSpPr>
            <p:cNvPr id="48182" name="Line 8"/>
            <p:cNvSpPr>
              <a:spLocks noChangeShapeType="1"/>
            </p:cNvSpPr>
            <p:nvPr/>
          </p:nvSpPr>
          <p:spPr bwMode="auto">
            <a:xfrm>
              <a:off x="531" y="3367"/>
              <a:ext cx="2451" cy="1"/>
            </a:xfrm>
            <a:prstGeom prst="line">
              <a:avLst/>
            </a:prstGeom>
            <a:noFill/>
            <a:ln w="0">
              <a:solidFill>
                <a:srgbClr val="000000"/>
              </a:solidFill>
              <a:round/>
              <a:headEnd/>
              <a:tailEnd/>
            </a:ln>
          </p:spPr>
          <p:txBody>
            <a:bodyPr/>
            <a:lstStyle/>
            <a:p>
              <a:endParaRPr lang="en-US"/>
            </a:p>
          </p:txBody>
        </p:sp>
        <p:sp>
          <p:nvSpPr>
            <p:cNvPr id="48183" name="Line 9"/>
            <p:cNvSpPr>
              <a:spLocks noChangeShapeType="1"/>
            </p:cNvSpPr>
            <p:nvPr/>
          </p:nvSpPr>
          <p:spPr bwMode="auto">
            <a:xfrm>
              <a:off x="531" y="3210"/>
              <a:ext cx="2451" cy="1"/>
            </a:xfrm>
            <a:prstGeom prst="line">
              <a:avLst/>
            </a:prstGeom>
            <a:noFill/>
            <a:ln w="0">
              <a:solidFill>
                <a:srgbClr val="000000"/>
              </a:solidFill>
              <a:round/>
              <a:headEnd/>
              <a:tailEnd/>
            </a:ln>
          </p:spPr>
          <p:txBody>
            <a:bodyPr/>
            <a:lstStyle/>
            <a:p>
              <a:endParaRPr lang="en-US"/>
            </a:p>
          </p:txBody>
        </p:sp>
        <p:sp>
          <p:nvSpPr>
            <p:cNvPr id="48184" name="Line 10"/>
            <p:cNvSpPr>
              <a:spLocks noChangeShapeType="1"/>
            </p:cNvSpPr>
            <p:nvPr/>
          </p:nvSpPr>
          <p:spPr bwMode="auto">
            <a:xfrm>
              <a:off x="531" y="3053"/>
              <a:ext cx="2451" cy="1"/>
            </a:xfrm>
            <a:prstGeom prst="line">
              <a:avLst/>
            </a:prstGeom>
            <a:noFill/>
            <a:ln w="0">
              <a:solidFill>
                <a:srgbClr val="000000"/>
              </a:solidFill>
              <a:round/>
              <a:headEnd/>
              <a:tailEnd/>
            </a:ln>
          </p:spPr>
          <p:txBody>
            <a:bodyPr/>
            <a:lstStyle/>
            <a:p>
              <a:endParaRPr lang="en-US"/>
            </a:p>
          </p:txBody>
        </p:sp>
        <p:sp>
          <p:nvSpPr>
            <p:cNvPr id="48185" name="Line 11"/>
            <p:cNvSpPr>
              <a:spLocks noChangeShapeType="1"/>
            </p:cNvSpPr>
            <p:nvPr/>
          </p:nvSpPr>
          <p:spPr bwMode="auto">
            <a:xfrm>
              <a:off x="531" y="2896"/>
              <a:ext cx="2451" cy="1"/>
            </a:xfrm>
            <a:prstGeom prst="line">
              <a:avLst/>
            </a:prstGeom>
            <a:noFill/>
            <a:ln w="0">
              <a:solidFill>
                <a:srgbClr val="000000"/>
              </a:solidFill>
              <a:round/>
              <a:headEnd/>
              <a:tailEnd/>
            </a:ln>
          </p:spPr>
          <p:txBody>
            <a:bodyPr/>
            <a:lstStyle/>
            <a:p>
              <a:endParaRPr lang="en-US"/>
            </a:p>
          </p:txBody>
        </p:sp>
        <p:sp>
          <p:nvSpPr>
            <p:cNvPr id="48186" name="Line 12"/>
            <p:cNvSpPr>
              <a:spLocks noChangeShapeType="1"/>
            </p:cNvSpPr>
            <p:nvPr/>
          </p:nvSpPr>
          <p:spPr bwMode="auto">
            <a:xfrm>
              <a:off x="531" y="2739"/>
              <a:ext cx="2451" cy="1"/>
            </a:xfrm>
            <a:prstGeom prst="line">
              <a:avLst/>
            </a:prstGeom>
            <a:noFill/>
            <a:ln w="0">
              <a:solidFill>
                <a:srgbClr val="000000"/>
              </a:solidFill>
              <a:round/>
              <a:headEnd/>
              <a:tailEnd/>
            </a:ln>
          </p:spPr>
          <p:txBody>
            <a:bodyPr/>
            <a:lstStyle/>
            <a:p>
              <a:endParaRPr lang="en-US"/>
            </a:p>
          </p:txBody>
        </p:sp>
        <p:sp>
          <p:nvSpPr>
            <p:cNvPr id="48187" name="Line 13"/>
            <p:cNvSpPr>
              <a:spLocks noChangeShapeType="1"/>
            </p:cNvSpPr>
            <p:nvPr/>
          </p:nvSpPr>
          <p:spPr bwMode="auto">
            <a:xfrm>
              <a:off x="531" y="2581"/>
              <a:ext cx="2451" cy="1"/>
            </a:xfrm>
            <a:prstGeom prst="line">
              <a:avLst/>
            </a:prstGeom>
            <a:noFill/>
            <a:ln w="0">
              <a:solidFill>
                <a:srgbClr val="000000"/>
              </a:solidFill>
              <a:round/>
              <a:headEnd/>
              <a:tailEnd/>
            </a:ln>
          </p:spPr>
          <p:txBody>
            <a:bodyPr/>
            <a:lstStyle/>
            <a:p>
              <a:endParaRPr lang="en-US"/>
            </a:p>
          </p:txBody>
        </p:sp>
        <p:sp>
          <p:nvSpPr>
            <p:cNvPr id="48188" name="Line 14"/>
            <p:cNvSpPr>
              <a:spLocks noChangeShapeType="1"/>
            </p:cNvSpPr>
            <p:nvPr/>
          </p:nvSpPr>
          <p:spPr bwMode="auto">
            <a:xfrm>
              <a:off x="531" y="2424"/>
              <a:ext cx="2451" cy="1"/>
            </a:xfrm>
            <a:prstGeom prst="line">
              <a:avLst/>
            </a:prstGeom>
            <a:noFill/>
            <a:ln w="0">
              <a:solidFill>
                <a:srgbClr val="000000"/>
              </a:solidFill>
              <a:round/>
              <a:headEnd/>
              <a:tailEnd/>
            </a:ln>
          </p:spPr>
          <p:txBody>
            <a:bodyPr/>
            <a:lstStyle/>
            <a:p>
              <a:endParaRPr lang="en-US"/>
            </a:p>
          </p:txBody>
        </p:sp>
        <p:sp>
          <p:nvSpPr>
            <p:cNvPr id="48189" name="Rectangle 15"/>
            <p:cNvSpPr>
              <a:spLocks noChangeArrowheads="1"/>
            </p:cNvSpPr>
            <p:nvPr/>
          </p:nvSpPr>
          <p:spPr bwMode="auto">
            <a:xfrm>
              <a:off x="531" y="2424"/>
              <a:ext cx="2451" cy="1100"/>
            </a:xfrm>
            <a:prstGeom prst="rect">
              <a:avLst/>
            </a:prstGeom>
            <a:noFill/>
            <a:ln w="9525">
              <a:solidFill>
                <a:srgbClr val="808080"/>
              </a:solidFill>
              <a:miter lim="800000"/>
              <a:headEnd/>
              <a:tailEnd/>
            </a:ln>
          </p:spPr>
          <p:txBody>
            <a:bodyPr/>
            <a:lstStyle/>
            <a:p>
              <a:endParaRPr lang="en-AU"/>
            </a:p>
          </p:txBody>
        </p:sp>
        <p:sp>
          <p:nvSpPr>
            <p:cNvPr id="48190" name="Line 16"/>
            <p:cNvSpPr>
              <a:spLocks noChangeShapeType="1"/>
            </p:cNvSpPr>
            <p:nvPr/>
          </p:nvSpPr>
          <p:spPr bwMode="auto">
            <a:xfrm>
              <a:off x="531" y="2424"/>
              <a:ext cx="1" cy="1100"/>
            </a:xfrm>
            <a:prstGeom prst="line">
              <a:avLst/>
            </a:prstGeom>
            <a:noFill/>
            <a:ln w="0">
              <a:solidFill>
                <a:srgbClr val="000000"/>
              </a:solidFill>
              <a:round/>
              <a:headEnd/>
              <a:tailEnd/>
            </a:ln>
          </p:spPr>
          <p:txBody>
            <a:bodyPr/>
            <a:lstStyle/>
            <a:p>
              <a:endParaRPr lang="en-US"/>
            </a:p>
          </p:txBody>
        </p:sp>
        <p:sp>
          <p:nvSpPr>
            <p:cNvPr id="48191" name="Line 17"/>
            <p:cNvSpPr>
              <a:spLocks noChangeShapeType="1"/>
            </p:cNvSpPr>
            <p:nvPr/>
          </p:nvSpPr>
          <p:spPr bwMode="auto">
            <a:xfrm>
              <a:off x="502" y="3524"/>
              <a:ext cx="29" cy="1"/>
            </a:xfrm>
            <a:prstGeom prst="line">
              <a:avLst/>
            </a:prstGeom>
            <a:noFill/>
            <a:ln w="0">
              <a:solidFill>
                <a:srgbClr val="000000"/>
              </a:solidFill>
              <a:round/>
              <a:headEnd/>
              <a:tailEnd/>
            </a:ln>
          </p:spPr>
          <p:txBody>
            <a:bodyPr/>
            <a:lstStyle/>
            <a:p>
              <a:endParaRPr lang="en-US"/>
            </a:p>
          </p:txBody>
        </p:sp>
        <p:sp>
          <p:nvSpPr>
            <p:cNvPr id="48192" name="Line 18"/>
            <p:cNvSpPr>
              <a:spLocks noChangeShapeType="1"/>
            </p:cNvSpPr>
            <p:nvPr/>
          </p:nvSpPr>
          <p:spPr bwMode="auto">
            <a:xfrm>
              <a:off x="502" y="3367"/>
              <a:ext cx="29" cy="1"/>
            </a:xfrm>
            <a:prstGeom prst="line">
              <a:avLst/>
            </a:prstGeom>
            <a:noFill/>
            <a:ln w="0">
              <a:solidFill>
                <a:srgbClr val="000000"/>
              </a:solidFill>
              <a:round/>
              <a:headEnd/>
              <a:tailEnd/>
            </a:ln>
          </p:spPr>
          <p:txBody>
            <a:bodyPr/>
            <a:lstStyle/>
            <a:p>
              <a:endParaRPr lang="en-US"/>
            </a:p>
          </p:txBody>
        </p:sp>
        <p:sp>
          <p:nvSpPr>
            <p:cNvPr id="48193" name="Line 19"/>
            <p:cNvSpPr>
              <a:spLocks noChangeShapeType="1"/>
            </p:cNvSpPr>
            <p:nvPr/>
          </p:nvSpPr>
          <p:spPr bwMode="auto">
            <a:xfrm>
              <a:off x="502" y="3210"/>
              <a:ext cx="29" cy="1"/>
            </a:xfrm>
            <a:prstGeom prst="line">
              <a:avLst/>
            </a:prstGeom>
            <a:noFill/>
            <a:ln w="0">
              <a:solidFill>
                <a:srgbClr val="000000"/>
              </a:solidFill>
              <a:round/>
              <a:headEnd/>
              <a:tailEnd/>
            </a:ln>
          </p:spPr>
          <p:txBody>
            <a:bodyPr/>
            <a:lstStyle/>
            <a:p>
              <a:endParaRPr lang="en-US"/>
            </a:p>
          </p:txBody>
        </p:sp>
        <p:sp>
          <p:nvSpPr>
            <p:cNvPr id="48194" name="Line 20"/>
            <p:cNvSpPr>
              <a:spLocks noChangeShapeType="1"/>
            </p:cNvSpPr>
            <p:nvPr/>
          </p:nvSpPr>
          <p:spPr bwMode="auto">
            <a:xfrm>
              <a:off x="502" y="3053"/>
              <a:ext cx="29" cy="1"/>
            </a:xfrm>
            <a:prstGeom prst="line">
              <a:avLst/>
            </a:prstGeom>
            <a:noFill/>
            <a:ln w="0">
              <a:solidFill>
                <a:srgbClr val="000000"/>
              </a:solidFill>
              <a:round/>
              <a:headEnd/>
              <a:tailEnd/>
            </a:ln>
          </p:spPr>
          <p:txBody>
            <a:bodyPr/>
            <a:lstStyle/>
            <a:p>
              <a:endParaRPr lang="en-US"/>
            </a:p>
          </p:txBody>
        </p:sp>
        <p:sp>
          <p:nvSpPr>
            <p:cNvPr id="48195" name="Line 21"/>
            <p:cNvSpPr>
              <a:spLocks noChangeShapeType="1"/>
            </p:cNvSpPr>
            <p:nvPr/>
          </p:nvSpPr>
          <p:spPr bwMode="auto">
            <a:xfrm>
              <a:off x="502" y="2896"/>
              <a:ext cx="29" cy="1"/>
            </a:xfrm>
            <a:prstGeom prst="line">
              <a:avLst/>
            </a:prstGeom>
            <a:noFill/>
            <a:ln w="0">
              <a:solidFill>
                <a:srgbClr val="000000"/>
              </a:solidFill>
              <a:round/>
              <a:headEnd/>
              <a:tailEnd/>
            </a:ln>
          </p:spPr>
          <p:txBody>
            <a:bodyPr/>
            <a:lstStyle/>
            <a:p>
              <a:endParaRPr lang="en-US"/>
            </a:p>
          </p:txBody>
        </p:sp>
        <p:sp>
          <p:nvSpPr>
            <p:cNvPr id="48196" name="Line 22"/>
            <p:cNvSpPr>
              <a:spLocks noChangeShapeType="1"/>
            </p:cNvSpPr>
            <p:nvPr/>
          </p:nvSpPr>
          <p:spPr bwMode="auto">
            <a:xfrm>
              <a:off x="502" y="2739"/>
              <a:ext cx="29" cy="1"/>
            </a:xfrm>
            <a:prstGeom prst="line">
              <a:avLst/>
            </a:prstGeom>
            <a:noFill/>
            <a:ln w="0">
              <a:solidFill>
                <a:srgbClr val="000000"/>
              </a:solidFill>
              <a:round/>
              <a:headEnd/>
              <a:tailEnd/>
            </a:ln>
          </p:spPr>
          <p:txBody>
            <a:bodyPr/>
            <a:lstStyle/>
            <a:p>
              <a:endParaRPr lang="en-US"/>
            </a:p>
          </p:txBody>
        </p:sp>
        <p:sp>
          <p:nvSpPr>
            <p:cNvPr id="48197" name="Line 23"/>
            <p:cNvSpPr>
              <a:spLocks noChangeShapeType="1"/>
            </p:cNvSpPr>
            <p:nvPr/>
          </p:nvSpPr>
          <p:spPr bwMode="auto">
            <a:xfrm>
              <a:off x="502" y="2581"/>
              <a:ext cx="29" cy="1"/>
            </a:xfrm>
            <a:prstGeom prst="line">
              <a:avLst/>
            </a:prstGeom>
            <a:noFill/>
            <a:ln w="0">
              <a:solidFill>
                <a:srgbClr val="000000"/>
              </a:solidFill>
              <a:round/>
              <a:headEnd/>
              <a:tailEnd/>
            </a:ln>
          </p:spPr>
          <p:txBody>
            <a:bodyPr/>
            <a:lstStyle/>
            <a:p>
              <a:endParaRPr lang="en-US"/>
            </a:p>
          </p:txBody>
        </p:sp>
        <p:sp>
          <p:nvSpPr>
            <p:cNvPr id="48198" name="Line 24"/>
            <p:cNvSpPr>
              <a:spLocks noChangeShapeType="1"/>
            </p:cNvSpPr>
            <p:nvPr/>
          </p:nvSpPr>
          <p:spPr bwMode="auto">
            <a:xfrm>
              <a:off x="502" y="2424"/>
              <a:ext cx="29" cy="1"/>
            </a:xfrm>
            <a:prstGeom prst="line">
              <a:avLst/>
            </a:prstGeom>
            <a:noFill/>
            <a:ln w="0">
              <a:solidFill>
                <a:srgbClr val="000000"/>
              </a:solidFill>
              <a:round/>
              <a:headEnd/>
              <a:tailEnd/>
            </a:ln>
          </p:spPr>
          <p:txBody>
            <a:bodyPr/>
            <a:lstStyle/>
            <a:p>
              <a:endParaRPr lang="en-US"/>
            </a:p>
          </p:txBody>
        </p:sp>
        <p:sp>
          <p:nvSpPr>
            <p:cNvPr id="48199" name="Line 25"/>
            <p:cNvSpPr>
              <a:spLocks noChangeShapeType="1"/>
            </p:cNvSpPr>
            <p:nvPr/>
          </p:nvSpPr>
          <p:spPr bwMode="auto">
            <a:xfrm>
              <a:off x="531" y="3524"/>
              <a:ext cx="2451" cy="1"/>
            </a:xfrm>
            <a:prstGeom prst="line">
              <a:avLst/>
            </a:prstGeom>
            <a:noFill/>
            <a:ln w="0">
              <a:solidFill>
                <a:srgbClr val="000000"/>
              </a:solidFill>
              <a:round/>
              <a:headEnd/>
              <a:tailEnd/>
            </a:ln>
          </p:spPr>
          <p:txBody>
            <a:bodyPr/>
            <a:lstStyle/>
            <a:p>
              <a:endParaRPr lang="en-US"/>
            </a:p>
          </p:txBody>
        </p:sp>
        <p:sp>
          <p:nvSpPr>
            <p:cNvPr id="48200" name="Line 26"/>
            <p:cNvSpPr>
              <a:spLocks noChangeShapeType="1"/>
            </p:cNvSpPr>
            <p:nvPr/>
          </p:nvSpPr>
          <p:spPr bwMode="auto">
            <a:xfrm flipV="1">
              <a:off x="531" y="3524"/>
              <a:ext cx="1" cy="29"/>
            </a:xfrm>
            <a:prstGeom prst="line">
              <a:avLst/>
            </a:prstGeom>
            <a:noFill/>
            <a:ln w="0">
              <a:solidFill>
                <a:srgbClr val="000000"/>
              </a:solidFill>
              <a:round/>
              <a:headEnd/>
              <a:tailEnd/>
            </a:ln>
          </p:spPr>
          <p:txBody>
            <a:bodyPr/>
            <a:lstStyle/>
            <a:p>
              <a:endParaRPr lang="en-US"/>
            </a:p>
          </p:txBody>
        </p:sp>
        <p:sp>
          <p:nvSpPr>
            <p:cNvPr id="48201" name="Line 27"/>
            <p:cNvSpPr>
              <a:spLocks noChangeShapeType="1"/>
            </p:cNvSpPr>
            <p:nvPr/>
          </p:nvSpPr>
          <p:spPr bwMode="auto">
            <a:xfrm flipV="1">
              <a:off x="1021" y="3524"/>
              <a:ext cx="1" cy="29"/>
            </a:xfrm>
            <a:prstGeom prst="line">
              <a:avLst/>
            </a:prstGeom>
            <a:noFill/>
            <a:ln w="0">
              <a:solidFill>
                <a:srgbClr val="000000"/>
              </a:solidFill>
              <a:round/>
              <a:headEnd/>
              <a:tailEnd/>
            </a:ln>
          </p:spPr>
          <p:txBody>
            <a:bodyPr/>
            <a:lstStyle/>
            <a:p>
              <a:endParaRPr lang="en-US"/>
            </a:p>
          </p:txBody>
        </p:sp>
        <p:sp>
          <p:nvSpPr>
            <p:cNvPr id="48202" name="Line 28"/>
            <p:cNvSpPr>
              <a:spLocks noChangeShapeType="1"/>
            </p:cNvSpPr>
            <p:nvPr/>
          </p:nvSpPr>
          <p:spPr bwMode="auto">
            <a:xfrm flipV="1">
              <a:off x="1512" y="3524"/>
              <a:ext cx="1" cy="29"/>
            </a:xfrm>
            <a:prstGeom prst="line">
              <a:avLst/>
            </a:prstGeom>
            <a:noFill/>
            <a:ln w="0">
              <a:solidFill>
                <a:srgbClr val="000000"/>
              </a:solidFill>
              <a:round/>
              <a:headEnd/>
              <a:tailEnd/>
            </a:ln>
          </p:spPr>
          <p:txBody>
            <a:bodyPr/>
            <a:lstStyle/>
            <a:p>
              <a:endParaRPr lang="en-US"/>
            </a:p>
          </p:txBody>
        </p:sp>
        <p:sp>
          <p:nvSpPr>
            <p:cNvPr id="48203" name="Line 29"/>
            <p:cNvSpPr>
              <a:spLocks noChangeShapeType="1"/>
            </p:cNvSpPr>
            <p:nvPr/>
          </p:nvSpPr>
          <p:spPr bwMode="auto">
            <a:xfrm flipV="1">
              <a:off x="2001" y="3524"/>
              <a:ext cx="1" cy="29"/>
            </a:xfrm>
            <a:prstGeom prst="line">
              <a:avLst/>
            </a:prstGeom>
            <a:noFill/>
            <a:ln w="0">
              <a:solidFill>
                <a:srgbClr val="000000"/>
              </a:solidFill>
              <a:round/>
              <a:headEnd/>
              <a:tailEnd/>
            </a:ln>
          </p:spPr>
          <p:txBody>
            <a:bodyPr/>
            <a:lstStyle/>
            <a:p>
              <a:endParaRPr lang="en-US"/>
            </a:p>
          </p:txBody>
        </p:sp>
        <p:sp>
          <p:nvSpPr>
            <p:cNvPr id="48204" name="Line 30"/>
            <p:cNvSpPr>
              <a:spLocks noChangeShapeType="1"/>
            </p:cNvSpPr>
            <p:nvPr/>
          </p:nvSpPr>
          <p:spPr bwMode="auto">
            <a:xfrm flipV="1">
              <a:off x="2492" y="3524"/>
              <a:ext cx="1" cy="29"/>
            </a:xfrm>
            <a:prstGeom prst="line">
              <a:avLst/>
            </a:prstGeom>
            <a:noFill/>
            <a:ln w="0">
              <a:solidFill>
                <a:srgbClr val="000000"/>
              </a:solidFill>
              <a:round/>
              <a:headEnd/>
              <a:tailEnd/>
            </a:ln>
          </p:spPr>
          <p:txBody>
            <a:bodyPr/>
            <a:lstStyle/>
            <a:p>
              <a:endParaRPr lang="en-US"/>
            </a:p>
          </p:txBody>
        </p:sp>
        <p:sp>
          <p:nvSpPr>
            <p:cNvPr id="48205" name="Line 31"/>
            <p:cNvSpPr>
              <a:spLocks noChangeShapeType="1"/>
            </p:cNvSpPr>
            <p:nvPr/>
          </p:nvSpPr>
          <p:spPr bwMode="auto">
            <a:xfrm flipV="1">
              <a:off x="2982" y="3524"/>
              <a:ext cx="1" cy="29"/>
            </a:xfrm>
            <a:prstGeom prst="line">
              <a:avLst/>
            </a:prstGeom>
            <a:noFill/>
            <a:ln w="0">
              <a:solidFill>
                <a:srgbClr val="000000"/>
              </a:solidFill>
              <a:round/>
              <a:headEnd/>
              <a:tailEnd/>
            </a:ln>
          </p:spPr>
          <p:txBody>
            <a:bodyPr/>
            <a:lstStyle/>
            <a:p>
              <a:endParaRPr lang="en-US"/>
            </a:p>
          </p:txBody>
        </p:sp>
        <p:sp>
          <p:nvSpPr>
            <p:cNvPr id="48206" name="Line 32"/>
            <p:cNvSpPr>
              <a:spLocks noChangeShapeType="1"/>
            </p:cNvSpPr>
            <p:nvPr/>
          </p:nvSpPr>
          <p:spPr bwMode="auto">
            <a:xfrm flipV="1">
              <a:off x="580" y="3310"/>
              <a:ext cx="48" cy="39"/>
            </a:xfrm>
            <a:prstGeom prst="line">
              <a:avLst/>
            </a:prstGeom>
            <a:noFill/>
            <a:ln w="9525">
              <a:solidFill>
                <a:srgbClr val="000080"/>
              </a:solidFill>
              <a:round/>
              <a:headEnd/>
              <a:tailEnd/>
            </a:ln>
          </p:spPr>
          <p:txBody>
            <a:bodyPr/>
            <a:lstStyle/>
            <a:p>
              <a:endParaRPr lang="en-US"/>
            </a:p>
          </p:txBody>
        </p:sp>
        <p:sp>
          <p:nvSpPr>
            <p:cNvPr id="48207" name="Line 33"/>
            <p:cNvSpPr>
              <a:spLocks noChangeShapeType="1"/>
            </p:cNvSpPr>
            <p:nvPr/>
          </p:nvSpPr>
          <p:spPr bwMode="auto">
            <a:xfrm flipV="1">
              <a:off x="628" y="3270"/>
              <a:ext cx="51" cy="40"/>
            </a:xfrm>
            <a:prstGeom prst="line">
              <a:avLst/>
            </a:prstGeom>
            <a:noFill/>
            <a:ln w="9525">
              <a:solidFill>
                <a:srgbClr val="000080"/>
              </a:solidFill>
              <a:round/>
              <a:headEnd/>
              <a:tailEnd/>
            </a:ln>
          </p:spPr>
          <p:txBody>
            <a:bodyPr/>
            <a:lstStyle/>
            <a:p>
              <a:endParaRPr lang="en-US"/>
            </a:p>
          </p:txBody>
        </p:sp>
        <p:sp>
          <p:nvSpPr>
            <p:cNvPr id="48208" name="Line 34"/>
            <p:cNvSpPr>
              <a:spLocks noChangeShapeType="1"/>
            </p:cNvSpPr>
            <p:nvPr/>
          </p:nvSpPr>
          <p:spPr bwMode="auto">
            <a:xfrm flipV="1">
              <a:off x="679" y="3231"/>
              <a:ext cx="48" cy="39"/>
            </a:xfrm>
            <a:prstGeom prst="line">
              <a:avLst/>
            </a:prstGeom>
            <a:noFill/>
            <a:ln w="9525">
              <a:solidFill>
                <a:srgbClr val="000080"/>
              </a:solidFill>
              <a:round/>
              <a:headEnd/>
              <a:tailEnd/>
            </a:ln>
          </p:spPr>
          <p:txBody>
            <a:bodyPr/>
            <a:lstStyle/>
            <a:p>
              <a:endParaRPr lang="en-US"/>
            </a:p>
          </p:txBody>
        </p:sp>
        <p:sp>
          <p:nvSpPr>
            <p:cNvPr id="48209" name="Line 35"/>
            <p:cNvSpPr>
              <a:spLocks noChangeShapeType="1"/>
            </p:cNvSpPr>
            <p:nvPr/>
          </p:nvSpPr>
          <p:spPr bwMode="auto">
            <a:xfrm flipV="1">
              <a:off x="727" y="3191"/>
              <a:ext cx="49" cy="40"/>
            </a:xfrm>
            <a:prstGeom prst="line">
              <a:avLst/>
            </a:prstGeom>
            <a:noFill/>
            <a:ln w="9525">
              <a:solidFill>
                <a:srgbClr val="000080"/>
              </a:solidFill>
              <a:round/>
              <a:headEnd/>
              <a:tailEnd/>
            </a:ln>
          </p:spPr>
          <p:txBody>
            <a:bodyPr/>
            <a:lstStyle/>
            <a:p>
              <a:endParaRPr lang="en-US"/>
            </a:p>
          </p:txBody>
        </p:sp>
        <p:sp>
          <p:nvSpPr>
            <p:cNvPr id="48210" name="Line 36"/>
            <p:cNvSpPr>
              <a:spLocks noChangeShapeType="1"/>
            </p:cNvSpPr>
            <p:nvPr/>
          </p:nvSpPr>
          <p:spPr bwMode="auto">
            <a:xfrm flipV="1">
              <a:off x="776" y="3152"/>
              <a:ext cx="48" cy="39"/>
            </a:xfrm>
            <a:prstGeom prst="line">
              <a:avLst/>
            </a:prstGeom>
            <a:noFill/>
            <a:ln w="9525">
              <a:solidFill>
                <a:srgbClr val="000080"/>
              </a:solidFill>
              <a:round/>
              <a:headEnd/>
              <a:tailEnd/>
            </a:ln>
          </p:spPr>
          <p:txBody>
            <a:bodyPr/>
            <a:lstStyle/>
            <a:p>
              <a:endParaRPr lang="en-US"/>
            </a:p>
          </p:txBody>
        </p:sp>
        <p:sp>
          <p:nvSpPr>
            <p:cNvPr id="48211" name="Line 37"/>
            <p:cNvSpPr>
              <a:spLocks noChangeShapeType="1"/>
            </p:cNvSpPr>
            <p:nvPr/>
          </p:nvSpPr>
          <p:spPr bwMode="auto">
            <a:xfrm flipV="1">
              <a:off x="824" y="3114"/>
              <a:ext cx="52" cy="38"/>
            </a:xfrm>
            <a:prstGeom prst="line">
              <a:avLst/>
            </a:prstGeom>
            <a:noFill/>
            <a:ln w="9525">
              <a:solidFill>
                <a:srgbClr val="000080"/>
              </a:solidFill>
              <a:round/>
              <a:headEnd/>
              <a:tailEnd/>
            </a:ln>
          </p:spPr>
          <p:txBody>
            <a:bodyPr/>
            <a:lstStyle/>
            <a:p>
              <a:endParaRPr lang="en-US"/>
            </a:p>
          </p:txBody>
        </p:sp>
        <p:sp>
          <p:nvSpPr>
            <p:cNvPr id="48212" name="Line 38"/>
            <p:cNvSpPr>
              <a:spLocks noChangeShapeType="1"/>
            </p:cNvSpPr>
            <p:nvPr/>
          </p:nvSpPr>
          <p:spPr bwMode="auto">
            <a:xfrm flipV="1">
              <a:off x="876" y="3075"/>
              <a:ext cx="48" cy="39"/>
            </a:xfrm>
            <a:prstGeom prst="line">
              <a:avLst/>
            </a:prstGeom>
            <a:noFill/>
            <a:ln w="9525">
              <a:solidFill>
                <a:srgbClr val="000080"/>
              </a:solidFill>
              <a:round/>
              <a:headEnd/>
              <a:tailEnd/>
            </a:ln>
          </p:spPr>
          <p:txBody>
            <a:bodyPr/>
            <a:lstStyle/>
            <a:p>
              <a:endParaRPr lang="en-US"/>
            </a:p>
          </p:txBody>
        </p:sp>
        <p:sp>
          <p:nvSpPr>
            <p:cNvPr id="48213" name="Line 39"/>
            <p:cNvSpPr>
              <a:spLocks noChangeShapeType="1"/>
            </p:cNvSpPr>
            <p:nvPr/>
          </p:nvSpPr>
          <p:spPr bwMode="auto">
            <a:xfrm flipV="1">
              <a:off x="924" y="3037"/>
              <a:ext cx="49" cy="38"/>
            </a:xfrm>
            <a:prstGeom prst="line">
              <a:avLst/>
            </a:prstGeom>
            <a:noFill/>
            <a:ln w="9525">
              <a:solidFill>
                <a:srgbClr val="000080"/>
              </a:solidFill>
              <a:round/>
              <a:headEnd/>
              <a:tailEnd/>
            </a:ln>
          </p:spPr>
          <p:txBody>
            <a:bodyPr/>
            <a:lstStyle/>
            <a:p>
              <a:endParaRPr lang="en-US"/>
            </a:p>
          </p:txBody>
        </p:sp>
        <p:sp>
          <p:nvSpPr>
            <p:cNvPr id="48214" name="Line 40"/>
            <p:cNvSpPr>
              <a:spLocks noChangeShapeType="1"/>
            </p:cNvSpPr>
            <p:nvPr/>
          </p:nvSpPr>
          <p:spPr bwMode="auto">
            <a:xfrm flipV="1">
              <a:off x="973" y="2998"/>
              <a:ext cx="47" cy="39"/>
            </a:xfrm>
            <a:prstGeom prst="line">
              <a:avLst/>
            </a:prstGeom>
            <a:noFill/>
            <a:ln w="9525">
              <a:solidFill>
                <a:srgbClr val="000080"/>
              </a:solidFill>
              <a:round/>
              <a:headEnd/>
              <a:tailEnd/>
            </a:ln>
          </p:spPr>
          <p:txBody>
            <a:bodyPr/>
            <a:lstStyle/>
            <a:p>
              <a:endParaRPr lang="en-US"/>
            </a:p>
          </p:txBody>
        </p:sp>
        <p:sp>
          <p:nvSpPr>
            <p:cNvPr id="48215" name="Line 41"/>
            <p:cNvSpPr>
              <a:spLocks noChangeShapeType="1"/>
            </p:cNvSpPr>
            <p:nvPr/>
          </p:nvSpPr>
          <p:spPr bwMode="auto">
            <a:xfrm flipV="1">
              <a:off x="1020" y="2957"/>
              <a:ext cx="49" cy="41"/>
            </a:xfrm>
            <a:prstGeom prst="line">
              <a:avLst/>
            </a:prstGeom>
            <a:noFill/>
            <a:ln w="9525">
              <a:solidFill>
                <a:srgbClr val="000080"/>
              </a:solidFill>
              <a:round/>
              <a:headEnd/>
              <a:tailEnd/>
            </a:ln>
          </p:spPr>
          <p:txBody>
            <a:bodyPr/>
            <a:lstStyle/>
            <a:p>
              <a:endParaRPr lang="en-US"/>
            </a:p>
          </p:txBody>
        </p:sp>
        <p:sp>
          <p:nvSpPr>
            <p:cNvPr id="48216" name="Line 42"/>
            <p:cNvSpPr>
              <a:spLocks noChangeShapeType="1"/>
            </p:cNvSpPr>
            <p:nvPr/>
          </p:nvSpPr>
          <p:spPr bwMode="auto">
            <a:xfrm flipV="1">
              <a:off x="1069" y="2915"/>
              <a:ext cx="52" cy="42"/>
            </a:xfrm>
            <a:prstGeom prst="line">
              <a:avLst/>
            </a:prstGeom>
            <a:noFill/>
            <a:ln w="9525">
              <a:solidFill>
                <a:srgbClr val="000080"/>
              </a:solidFill>
              <a:round/>
              <a:headEnd/>
              <a:tailEnd/>
            </a:ln>
          </p:spPr>
          <p:txBody>
            <a:bodyPr/>
            <a:lstStyle/>
            <a:p>
              <a:endParaRPr lang="en-US"/>
            </a:p>
          </p:txBody>
        </p:sp>
        <p:sp>
          <p:nvSpPr>
            <p:cNvPr id="48217" name="Line 43"/>
            <p:cNvSpPr>
              <a:spLocks noChangeShapeType="1"/>
            </p:cNvSpPr>
            <p:nvPr/>
          </p:nvSpPr>
          <p:spPr bwMode="auto">
            <a:xfrm flipV="1">
              <a:off x="1121" y="2876"/>
              <a:ext cx="48" cy="39"/>
            </a:xfrm>
            <a:prstGeom prst="line">
              <a:avLst/>
            </a:prstGeom>
            <a:noFill/>
            <a:ln w="9525">
              <a:solidFill>
                <a:srgbClr val="000080"/>
              </a:solidFill>
              <a:round/>
              <a:headEnd/>
              <a:tailEnd/>
            </a:ln>
          </p:spPr>
          <p:txBody>
            <a:bodyPr/>
            <a:lstStyle/>
            <a:p>
              <a:endParaRPr lang="en-US"/>
            </a:p>
          </p:txBody>
        </p:sp>
        <p:sp>
          <p:nvSpPr>
            <p:cNvPr id="48218" name="Line 44"/>
            <p:cNvSpPr>
              <a:spLocks noChangeShapeType="1"/>
            </p:cNvSpPr>
            <p:nvPr/>
          </p:nvSpPr>
          <p:spPr bwMode="auto">
            <a:xfrm flipV="1">
              <a:off x="1169" y="2837"/>
              <a:ext cx="48" cy="39"/>
            </a:xfrm>
            <a:prstGeom prst="line">
              <a:avLst/>
            </a:prstGeom>
            <a:noFill/>
            <a:ln w="9525">
              <a:solidFill>
                <a:srgbClr val="000080"/>
              </a:solidFill>
              <a:round/>
              <a:headEnd/>
              <a:tailEnd/>
            </a:ln>
          </p:spPr>
          <p:txBody>
            <a:bodyPr/>
            <a:lstStyle/>
            <a:p>
              <a:endParaRPr lang="en-US"/>
            </a:p>
          </p:txBody>
        </p:sp>
        <p:sp>
          <p:nvSpPr>
            <p:cNvPr id="48219" name="Line 45"/>
            <p:cNvSpPr>
              <a:spLocks noChangeShapeType="1"/>
            </p:cNvSpPr>
            <p:nvPr/>
          </p:nvSpPr>
          <p:spPr bwMode="auto">
            <a:xfrm flipV="1">
              <a:off x="1217" y="2800"/>
              <a:ext cx="49" cy="37"/>
            </a:xfrm>
            <a:prstGeom prst="line">
              <a:avLst/>
            </a:prstGeom>
            <a:noFill/>
            <a:ln w="9525">
              <a:solidFill>
                <a:srgbClr val="000080"/>
              </a:solidFill>
              <a:round/>
              <a:headEnd/>
              <a:tailEnd/>
            </a:ln>
          </p:spPr>
          <p:txBody>
            <a:bodyPr/>
            <a:lstStyle/>
            <a:p>
              <a:endParaRPr lang="en-US"/>
            </a:p>
          </p:txBody>
        </p:sp>
        <p:sp>
          <p:nvSpPr>
            <p:cNvPr id="48220" name="Line 46"/>
            <p:cNvSpPr>
              <a:spLocks noChangeShapeType="1"/>
            </p:cNvSpPr>
            <p:nvPr/>
          </p:nvSpPr>
          <p:spPr bwMode="auto">
            <a:xfrm flipV="1">
              <a:off x="1266" y="2761"/>
              <a:ext cx="48" cy="39"/>
            </a:xfrm>
            <a:prstGeom prst="line">
              <a:avLst/>
            </a:prstGeom>
            <a:noFill/>
            <a:ln w="9525">
              <a:solidFill>
                <a:srgbClr val="000080"/>
              </a:solidFill>
              <a:round/>
              <a:headEnd/>
              <a:tailEnd/>
            </a:ln>
          </p:spPr>
          <p:txBody>
            <a:bodyPr/>
            <a:lstStyle/>
            <a:p>
              <a:endParaRPr lang="en-US"/>
            </a:p>
          </p:txBody>
        </p:sp>
        <p:sp>
          <p:nvSpPr>
            <p:cNvPr id="48221" name="Line 47"/>
            <p:cNvSpPr>
              <a:spLocks noChangeShapeType="1"/>
            </p:cNvSpPr>
            <p:nvPr/>
          </p:nvSpPr>
          <p:spPr bwMode="auto">
            <a:xfrm flipV="1">
              <a:off x="1314" y="2722"/>
              <a:ext cx="51" cy="39"/>
            </a:xfrm>
            <a:prstGeom prst="line">
              <a:avLst/>
            </a:prstGeom>
            <a:noFill/>
            <a:ln w="9525">
              <a:solidFill>
                <a:srgbClr val="000080"/>
              </a:solidFill>
              <a:round/>
              <a:headEnd/>
              <a:tailEnd/>
            </a:ln>
          </p:spPr>
          <p:txBody>
            <a:bodyPr/>
            <a:lstStyle/>
            <a:p>
              <a:endParaRPr lang="en-US"/>
            </a:p>
          </p:txBody>
        </p:sp>
        <p:sp>
          <p:nvSpPr>
            <p:cNvPr id="48222" name="Line 48"/>
            <p:cNvSpPr>
              <a:spLocks noChangeShapeType="1"/>
            </p:cNvSpPr>
            <p:nvPr/>
          </p:nvSpPr>
          <p:spPr bwMode="auto">
            <a:xfrm flipV="1">
              <a:off x="1365" y="2685"/>
              <a:ext cx="48" cy="37"/>
            </a:xfrm>
            <a:prstGeom prst="line">
              <a:avLst/>
            </a:prstGeom>
            <a:noFill/>
            <a:ln w="9525">
              <a:solidFill>
                <a:srgbClr val="000080"/>
              </a:solidFill>
              <a:round/>
              <a:headEnd/>
              <a:tailEnd/>
            </a:ln>
          </p:spPr>
          <p:txBody>
            <a:bodyPr/>
            <a:lstStyle/>
            <a:p>
              <a:endParaRPr lang="en-US"/>
            </a:p>
          </p:txBody>
        </p:sp>
        <p:sp>
          <p:nvSpPr>
            <p:cNvPr id="48223" name="Line 49"/>
            <p:cNvSpPr>
              <a:spLocks noChangeShapeType="1"/>
            </p:cNvSpPr>
            <p:nvPr/>
          </p:nvSpPr>
          <p:spPr bwMode="auto">
            <a:xfrm flipV="1">
              <a:off x="1413" y="2666"/>
              <a:ext cx="49" cy="19"/>
            </a:xfrm>
            <a:prstGeom prst="line">
              <a:avLst/>
            </a:prstGeom>
            <a:noFill/>
            <a:ln w="9525">
              <a:solidFill>
                <a:srgbClr val="000080"/>
              </a:solidFill>
              <a:round/>
              <a:headEnd/>
              <a:tailEnd/>
            </a:ln>
          </p:spPr>
          <p:txBody>
            <a:bodyPr/>
            <a:lstStyle/>
            <a:p>
              <a:endParaRPr lang="en-US"/>
            </a:p>
          </p:txBody>
        </p:sp>
        <p:sp>
          <p:nvSpPr>
            <p:cNvPr id="48224" name="Line 50"/>
            <p:cNvSpPr>
              <a:spLocks noChangeShapeType="1"/>
            </p:cNvSpPr>
            <p:nvPr/>
          </p:nvSpPr>
          <p:spPr bwMode="auto">
            <a:xfrm flipV="1">
              <a:off x="1462" y="2654"/>
              <a:ext cx="49" cy="12"/>
            </a:xfrm>
            <a:prstGeom prst="line">
              <a:avLst/>
            </a:prstGeom>
            <a:noFill/>
            <a:ln w="9525">
              <a:solidFill>
                <a:srgbClr val="000080"/>
              </a:solidFill>
              <a:round/>
              <a:headEnd/>
              <a:tailEnd/>
            </a:ln>
          </p:spPr>
          <p:txBody>
            <a:bodyPr/>
            <a:lstStyle/>
            <a:p>
              <a:endParaRPr lang="en-US"/>
            </a:p>
          </p:txBody>
        </p:sp>
        <p:sp>
          <p:nvSpPr>
            <p:cNvPr id="48225" name="Line 51"/>
            <p:cNvSpPr>
              <a:spLocks noChangeShapeType="1"/>
            </p:cNvSpPr>
            <p:nvPr/>
          </p:nvSpPr>
          <p:spPr bwMode="auto">
            <a:xfrm flipV="1">
              <a:off x="1511" y="2647"/>
              <a:ext cx="49" cy="7"/>
            </a:xfrm>
            <a:prstGeom prst="line">
              <a:avLst/>
            </a:prstGeom>
            <a:noFill/>
            <a:ln w="9525">
              <a:solidFill>
                <a:srgbClr val="000080"/>
              </a:solidFill>
              <a:round/>
              <a:headEnd/>
              <a:tailEnd/>
            </a:ln>
          </p:spPr>
          <p:txBody>
            <a:bodyPr/>
            <a:lstStyle/>
            <a:p>
              <a:endParaRPr lang="en-US"/>
            </a:p>
          </p:txBody>
        </p:sp>
        <p:sp>
          <p:nvSpPr>
            <p:cNvPr id="48226" name="Line 52"/>
            <p:cNvSpPr>
              <a:spLocks noChangeShapeType="1"/>
            </p:cNvSpPr>
            <p:nvPr/>
          </p:nvSpPr>
          <p:spPr bwMode="auto">
            <a:xfrm flipV="1">
              <a:off x="1560" y="2641"/>
              <a:ext cx="51" cy="6"/>
            </a:xfrm>
            <a:prstGeom prst="line">
              <a:avLst/>
            </a:prstGeom>
            <a:noFill/>
            <a:ln w="9525">
              <a:solidFill>
                <a:srgbClr val="000080"/>
              </a:solidFill>
              <a:round/>
              <a:headEnd/>
              <a:tailEnd/>
            </a:ln>
          </p:spPr>
          <p:txBody>
            <a:bodyPr/>
            <a:lstStyle/>
            <a:p>
              <a:endParaRPr lang="en-US"/>
            </a:p>
          </p:txBody>
        </p:sp>
        <p:sp>
          <p:nvSpPr>
            <p:cNvPr id="48227" name="Line 53"/>
            <p:cNvSpPr>
              <a:spLocks noChangeShapeType="1"/>
            </p:cNvSpPr>
            <p:nvPr/>
          </p:nvSpPr>
          <p:spPr bwMode="auto">
            <a:xfrm flipV="1">
              <a:off x="1611" y="2637"/>
              <a:ext cx="48" cy="4"/>
            </a:xfrm>
            <a:prstGeom prst="line">
              <a:avLst/>
            </a:prstGeom>
            <a:noFill/>
            <a:ln w="9525">
              <a:solidFill>
                <a:srgbClr val="000080"/>
              </a:solidFill>
              <a:round/>
              <a:headEnd/>
              <a:tailEnd/>
            </a:ln>
          </p:spPr>
          <p:txBody>
            <a:bodyPr/>
            <a:lstStyle/>
            <a:p>
              <a:endParaRPr lang="en-US"/>
            </a:p>
          </p:txBody>
        </p:sp>
        <p:sp>
          <p:nvSpPr>
            <p:cNvPr id="48228" name="Line 54"/>
            <p:cNvSpPr>
              <a:spLocks noChangeShapeType="1"/>
            </p:cNvSpPr>
            <p:nvPr/>
          </p:nvSpPr>
          <p:spPr bwMode="auto">
            <a:xfrm flipV="1">
              <a:off x="1659" y="2632"/>
              <a:ext cx="48" cy="5"/>
            </a:xfrm>
            <a:prstGeom prst="line">
              <a:avLst/>
            </a:prstGeom>
            <a:noFill/>
            <a:ln w="9525">
              <a:solidFill>
                <a:srgbClr val="000080"/>
              </a:solidFill>
              <a:round/>
              <a:headEnd/>
              <a:tailEnd/>
            </a:ln>
          </p:spPr>
          <p:txBody>
            <a:bodyPr/>
            <a:lstStyle/>
            <a:p>
              <a:endParaRPr lang="en-US"/>
            </a:p>
          </p:txBody>
        </p:sp>
        <p:sp>
          <p:nvSpPr>
            <p:cNvPr id="48229" name="Line 55"/>
            <p:cNvSpPr>
              <a:spLocks noChangeShapeType="1"/>
            </p:cNvSpPr>
            <p:nvPr/>
          </p:nvSpPr>
          <p:spPr bwMode="auto">
            <a:xfrm flipV="1">
              <a:off x="1707" y="2627"/>
              <a:ext cx="49" cy="5"/>
            </a:xfrm>
            <a:prstGeom prst="line">
              <a:avLst/>
            </a:prstGeom>
            <a:noFill/>
            <a:ln w="9525">
              <a:solidFill>
                <a:srgbClr val="000080"/>
              </a:solidFill>
              <a:round/>
              <a:headEnd/>
              <a:tailEnd/>
            </a:ln>
          </p:spPr>
          <p:txBody>
            <a:bodyPr/>
            <a:lstStyle/>
            <a:p>
              <a:endParaRPr lang="en-US"/>
            </a:p>
          </p:txBody>
        </p:sp>
        <p:sp>
          <p:nvSpPr>
            <p:cNvPr id="48230" name="Line 56"/>
            <p:cNvSpPr>
              <a:spLocks noChangeShapeType="1"/>
            </p:cNvSpPr>
            <p:nvPr/>
          </p:nvSpPr>
          <p:spPr bwMode="auto">
            <a:xfrm flipV="1">
              <a:off x="1756" y="2624"/>
              <a:ext cx="49" cy="3"/>
            </a:xfrm>
            <a:prstGeom prst="line">
              <a:avLst/>
            </a:prstGeom>
            <a:noFill/>
            <a:ln w="9525">
              <a:solidFill>
                <a:srgbClr val="000080"/>
              </a:solidFill>
              <a:round/>
              <a:headEnd/>
              <a:tailEnd/>
            </a:ln>
          </p:spPr>
          <p:txBody>
            <a:bodyPr/>
            <a:lstStyle/>
            <a:p>
              <a:endParaRPr lang="en-US"/>
            </a:p>
          </p:txBody>
        </p:sp>
        <p:sp>
          <p:nvSpPr>
            <p:cNvPr id="48231" name="Line 57"/>
            <p:cNvSpPr>
              <a:spLocks noChangeShapeType="1"/>
            </p:cNvSpPr>
            <p:nvPr/>
          </p:nvSpPr>
          <p:spPr bwMode="auto">
            <a:xfrm flipV="1">
              <a:off x="1805" y="2621"/>
              <a:ext cx="51" cy="3"/>
            </a:xfrm>
            <a:prstGeom prst="line">
              <a:avLst/>
            </a:prstGeom>
            <a:noFill/>
            <a:ln w="9525">
              <a:solidFill>
                <a:srgbClr val="000080"/>
              </a:solidFill>
              <a:round/>
              <a:headEnd/>
              <a:tailEnd/>
            </a:ln>
          </p:spPr>
          <p:txBody>
            <a:bodyPr/>
            <a:lstStyle/>
            <a:p>
              <a:endParaRPr lang="en-US"/>
            </a:p>
          </p:txBody>
        </p:sp>
        <p:sp>
          <p:nvSpPr>
            <p:cNvPr id="48232" name="Line 58"/>
            <p:cNvSpPr>
              <a:spLocks noChangeShapeType="1"/>
            </p:cNvSpPr>
            <p:nvPr/>
          </p:nvSpPr>
          <p:spPr bwMode="auto">
            <a:xfrm flipV="1">
              <a:off x="1856" y="2616"/>
              <a:ext cx="48" cy="5"/>
            </a:xfrm>
            <a:prstGeom prst="line">
              <a:avLst/>
            </a:prstGeom>
            <a:noFill/>
            <a:ln w="9525">
              <a:solidFill>
                <a:srgbClr val="000080"/>
              </a:solidFill>
              <a:round/>
              <a:headEnd/>
              <a:tailEnd/>
            </a:ln>
          </p:spPr>
          <p:txBody>
            <a:bodyPr/>
            <a:lstStyle/>
            <a:p>
              <a:endParaRPr lang="en-US"/>
            </a:p>
          </p:txBody>
        </p:sp>
        <p:sp>
          <p:nvSpPr>
            <p:cNvPr id="48233" name="Line 59"/>
            <p:cNvSpPr>
              <a:spLocks noChangeShapeType="1"/>
            </p:cNvSpPr>
            <p:nvPr/>
          </p:nvSpPr>
          <p:spPr bwMode="auto">
            <a:xfrm flipV="1">
              <a:off x="1904" y="2613"/>
              <a:ext cx="48" cy="3"/>
            </a:xfrm>
            <a:prstGeom prst="line">
              <a:avLst/>
            </a:prstGeom>
            <a:noFill/>
            <a:ln w="9525">
              <a:solidFill>
                <a:srgbClr val="000080"/>
              </a:solidFill>
              <a:round/>
              <a:headEnd/>
              <a:tailEnd/>
            </a:ln>
          </p:spPr>
          <p:txBody>
            <a:bodyPr/>
            <a:lstStyle/>
            <a:p>
              <a:endParaRPr lang="en-US"/>
            </a:p>
          </p:txBody>
        </p:sp>
        <p:sp>
          <p:nvSpPr>
            <p:cNvPr id="48234" name="Line 60"/>
            <p:cNvSpPr>
              <a:spLocks noChangeShapeType="1"/>
            </p:cNvSpPr>
            <p:nvPr/>
          </p:nvSpPr>
          <p:spPr bwMode="auto">
            <a:xfrm flipV="1">
              <a:off x="1952" y="2608"/>
              <a:ext cx="49" cy="5"/>
            </a:xfrm>
            <a:prstGeom prst="line">
              <a:avLst/>
            </a:prstGeom>
            <a:noFill/>
            <a:ln w="9525">
              <a:solidFill>
                <a:srgbClr val="000080"/>
              </a:solidFill>
              <a:round/>
              <a:headEnd/>
              <a:tailEnd/>
            </a:ln>
          </p:spPr>
          <p:txBody>
            <a:bodyPr/>
            <a:lstStyle/>
            <a:p>
              <a:endParaRPr lang="en-US"/>
            </a:p>
          </p:txBody>
        </p:sp>
        <p:sp>
          <p:nvSpPr>
            <p:cNvPr id="48235" name="Line 61"/>
            <p:cNvSpPr>
              <a:spLocks noChangeShapeType="1"/>
            </p:cNvSpPr>
            <p:nvPr/>
          </p:nvSpPr>
          <p:spPr bwMode="auto">
            <a:xfrm>
              <a:off x="2001" y="2608"/>
              <a:ext cx="48" cy="1"/>
            </a:xfrm>
            <a:prstGeom prst="line">
              <a:avLst/>
            </a:prstGeom>
            <a:noFill/>
            <a:ln w="9525">
              <a:solidFill>
                <a:srgbClr val="000080"/>
              </a:solidFill>
              <a:round/>
              <a:headEnd/>
              <a:tailEnd/>
            </a:ln>
          </p:spPr>
          <p:txBody>
            <a:bodyPr/>
            <a:lstStyle/>
            <a:p>
              <a:endParaRPr lang="en-US"/>
            </a:p>
          </p:txBody>
        </p:sp>
        <p:sp>
          <p:nvSpPr>
            <p:cNvPr id="48236" name="Line 62"/>
            <p:cNvSpPr>
              <a:spLocks noChangeShapeType="1"/>
            </p:cNvSpPr>
            <p:nvPr/>
          </p:nvSpPr>
          <p:spPr bwMode="auto">
            <a:xfrm flipV="1">
              <a:off x="2049" y="2605"/>
              <a:ext cx="51" cy="3"/>
            </a:xfrm>
            <a:prstGeom prst="line">
              <a:avLst/>
            </a:prstGeom>
            <a:noFill/>
            <a:ln w="9525">
              <a:solidFill>
                <a:srgbClr val="000080"/>
              </a:solidFill>
              <a:round/>
              <a:headEnd/>
              <a:tailEnd/>
            </a:ln>
          </p:spPr>
          <p:txBody>
            <a:bodyPr/>
            <a:lstStyle/>
            <a:p>
              <a:endParaRPr lang="en-US"/>
            </a:p>
          </p:txBody>
        </p:sp>
        <p:sp>
          <p:nvSpPr>
            <p:cNvPr id="48237" name="Line 63"/>
            <p:cNvSpPr>
              <a:spLocks noChangeShapeType="1"/>
            </p:cNvSpPr>
            <p:nvPr/>
          </p:nvSpPr>
          <p:spPr bwMode="auto">
            <a:xfrm flipV="1">
              <a:off x="2100" y="2602"/>
              <a:ext cx="49" cy="3"/>
            </a:xfrm>
            <a:prstGeom prst="line">
              <a:avLst/>
            </a:prstGeom>
            <a:noFill/>
            <a:ln w="9525">
              <a:solidFill>
                <a:srgbClr val="000080"/>
              </a:solidFill>
              <a:round/>
              <a:headEnd/>
              <a:tailEnd/>
            </a:ln>
          </p:spPr>
          <p:txBody>
            <a:bodyPr/>
            <a:lstStyle/>
            <a:p>
              <a:endParaRPr lang="en-US"/>
            </a:p>
          </p:txBody>
        </p:sp>
        <p:sp>
          <p:nvSpPr>
            <p:cNvPr id="48238" name="Line 64"/>
            <p:cNvSpPr>
              <a:spLocks noChangeShapeType="1"/>
            </p:cNvSpPr>
            <p:nvPr/>
          </p:nvSpPr>
          <p:spPr bwMode="auto">
            <a:xfrm flipV="1">
              <a:off x="2149" y="2599"/>
              <a:ext cx="49" cy="3"/>
            </a:xfrm>
            <a:prstGeom prst="line">
              <a:avLst/>
            </a:prstGeom>
            <a:noFill/>
            <a:ln w="9525">
              <a:solidFill>
                <a:srgbClr val="000080"/>
              </a:solidFill>
              <a:round/>
              <a:headEnd/>
              <a:tailEnd/>
            </a:ln>
          </p:spPr>
          <p:txBody>
            <a:bodyPr/>
            <a:lstStyle/>
            <a:p>
              <a:endParaRPr lang="en-US"/>
            </a:p>
          </p:txBody>
        </p:sp>
        <p:sp>
          <p:nvSpPr>
            <p:cNvPr id="48239" name="Line 65"/>
            <p:cNvSpPr>
              <a:spLocks noChangeShapeType="1"/>
            </p:cNvSpPr>
            <p:nvPr/>
          </p:nvSpPr>
          <p:spPr bwMode="auto">
            <a:xfrm flipV="1">
              <a:off x="2198" y="2594"/>
              <a:ext cx="48" cy="5"/>
            </a:xfrm>
            <a:prstGeom prst="line">
              <a:avLst/>
            </a:prstGeom>
            <a:noFill/>
            <a:ln w="9525">
              <a:solidFill>
                <a:srgbClr val="000080"/>
              </a:solidFill>
              <a:round/>
              <a:headEnd/>
              <a:tailEnd/>
            </a:ln>
          </p:spPr>
          <p:txBody>
            <a:bodyPr/>
            <a:lstStyle/>
            <a:p>
              <a:endParaRPr lang="en-US"/>
            </a:p>
          </p:txBody>
        </p:sp>
        <p:sp>
          <p:nvSpPr>
            <p:cNvPr id="48240" name="Line 66"/>
            <p:cNvSpPr>
              <a:spLocks noChangeShapeType="1"/>
            </p:cNvSpPr>
            <p:nvPr/>
          </p:nvSpPr>
          <p:spPr bwMode="auto">
            <a:xfrm flipV="1">
              <a:off x="2246" y="2591"/>
              <a:ext cx="51" cy="3"/>
            </a:xfrm>
            <a:prstGeom prst="line">
              <a:avLst/>
            </a:prstGeom>
            <a:noFill/>
            <a:ln w="9525">
              <a:solidFill>
                <a:srgbClr val="000080"/>
              </a:solidFill>
              <a:round/>
              <a:headEnd/>
              <a:tailEnd/>
            </a:ln>
          </p:spPr>
          <p:txBody>
            <a:bodyPr/>
            <a:lstStyle/>
            <a:p>
              <a:endParaRPr lang="en-US"/>
            </a:p>
          </p:txBody>
        </p:sp>
        <p:sp>
          <p:nvSpPr>
            <p:cNvPr id="48241" name="Line 67"/>
            <p:cNvSpPr>
              <a:spLocks noChangeShapeType="1"/>
            </p:cNvSpPr>
            <p:nvPr/>
          </p:nvSpPr>
          <p:spPr bwMode="auto">
            <a:xfrm flipV="1">
              <a:off x="2297" y="2590"/>
              <a:ext cx="48" cy="1"/>
            </a:xfrm>
            <a:prstGeom prst="line">
              <a:avLst/>
            </a:prstGeom>
            <a:noFill/>
            <a:ln w="9525">
              <a:solidFill>
                <a:srgbClr val="000080"/>
              </a:solidFill>
              <a:round/>
              <a:headEnd/>
              <a:tailEnd/>
            </a:ln>
          </p:spPr>
          <p:txBody>
            <a:bodyPr/>
            <a:lstStyle/>
            <a:p>
              <a:endParaRPr lang="en-US"/>
            </a:p>
          </p:txBody>
        </p:sp>
        <p:sp>
          <p:nvSpPr>
            <p:cNvPr id="48242" name="Line 68"/>
            <p:cNvSpPr>
              <a:spLocks noChangeShapeType="1"/>
            </p:cNvSpPr>
            <p:nvPr/>
          </p:nvSpPr>
          <p:spPr bwMode="auto">
            <a:xfrm flipV="1">
              <a:off x="2345" y="2588"/>
              <a:ext cx="49" cy="2"/>
            </a:xfrm>
            <a:prstGeom prst="line">
              <a:avLst/>
            </a:prstGeom>
            <a:noFill/>
            <a:ln w="9525">
              <a:solidFill>
                <a:srgbClr val="000080"/>
              </a:solidFill>
              <a:round/>
              <a:headEnd/>
              <a:tailEnd/>
            </a:ln>
          </p:spPr>
          <p:txBody>
            <a:bodyPr/>
            <a:lstStyle/>
            <a:p>
              <a:endParaRPr lang="en-US"/>
            </a:p>
          </p:txBody>
        </p:sp>
        <p:sp>
          <p:nvSpPr>
            <p:cNvPr id="48243" name="Line 69"/>
            <p:cNvSpPr>
              <a:spLocks noChangeShapeType="1"/>
            </p:cNvSpPr>
            <p:nvPr/>
          </p:nvSpPr>
          <p:spPr bwMode="auto">
            <a:xfrm flipV="1">
              <a:off x="2394" y="2584"/>
              <a:ext cx="48" cy="4"/>
            </a:xfrm>
            <a:prstGeom prst="line">
              <a:avLst/>
            </a:prstGeom>
            <a:noFill/>
            <a:ln w="9525">
              <a:solidFill>
                <a:srgbClr val="000080"/>
              </a:solidFill>
              <a:round/>
              <a:headEnd/>
              <a:tailEnd/>
            </a:ln>
          </p:spPr>
          <p:txBody>
            <a:bodyPr/>
            <a:lstStyle/>
            <a:p>
              <a:endParaRPr lang="en-US"/>
            </a:p>
          </p:txBody>
        </p:sp>
        <p:sp>
          <p:nvSpPr>
            <p:cNvPr id="48244" name="Line 70"/>
            <p:cNvSpPr>
              <a:spLocks noChangeShapeType="1"/>
            </p:cNvSpPr>
            <p:nvPr/>
          </p:nvSpPr>
          <p:spPr bwMode="auto">
            <a:xfrm flipV="1">
              <a:off x="2442" y="2581"/>
              <a:ext cx="49" cy="3"/>
            </a:xfrm>
            <a:prstGeom prst="line">
              <a:avLst/>
            </a:prstGeom>
            <a:noFill/>
            <a:ln w="9525">
              <a:solidFill>
                <a:srgbClr val="000080"/>
              </a:solidFill>
              <a:round/>
              <a:headEnd/>
              <a:tailEnd/>
            </a:ln>
          </p:spPr>
          <p:txBody>
            <a:bodyPr/>
            <a:lstStyle/>
            <a:p>
              <a:endParaRPr lang="en-US"/>
            </a:p>
          </p:txBody>
        </p:sp>
        <p:sp>
          <p:nvSpPr>
            <p:cNvPr id="48245" name="Line 71"/>
            <p:cNvSpPr>
              <a:spLocks noChangeShapeType="1"/>
            </p:cNvSpPr>
            <p:nvPr/>
          </p:nvSpPr>
          <p:spPr bwMode="auto">
            <a:xfrm flipV="1">
              <a:off x="2491" y="2578"/>
              <a:ext cx="52" cy="3"/>
            </a:xfrm>
            <a:prstGeom prst="line">
              <a:avLst/>
            </a:prstGeom>
            <a:noFill/>
            <a:ln w="9525">
              <a:solidFill>
                <a:srgbClr val="000080"/>
              </a:solidFill>
              <a:round/>
              <a:headEnd/>
              <a:tailEnd/>
            </a:ln>
          </p:spPr>
          <p:txBody>
            <a:bodyPr/>
            <a:lstStyle/>
            <a:p>
              <a:endParaRPr lang="en-US"/>
            </a:p>
          </p:txBody>
        </p:sp>
        <p:sp>
          <p:nvSpPr>
            <p:cNvPr id="48246" name="Line 72"/>
            <p:cNvSpPr>
              <a:spLocks noChangeShapeType="1"/>
            </p:cNvSpPr>
            <p:nvPr/>
          </p:nvSpPr>
          <p:spPr bwMode="auto">
            <a:xfrm flipV="1">
              <a:off x="2543" y="2577"/>
              <a:ext cx="48" cy="1"/>
            </a:xfrm>
            <a:prstGeom prst="line">
              <a:avLst/>
            </a:prstGeom>
            <a:noFill/>
            <a:ln w="9525">
              <a:solidFill>
                <a:srgbClr val="000080"/>
              </a:solidFill>
              <a:round/>
              <a:headEnd/>
              <a:tailEnd/>
            </a:ln>
          </p:spPr>
          <p:txBody>
            <a:bodyPr/>
            <a:lstStyle/>
            <a:p>
              <a:endParaRPr lang="en-US"/>
            </a:p>
          </p:txBody>
        </p:sp>
        <p:sp>
          <p:nvSpPr>
            <p:cNvPr id="48247" name="Line 73"/>
            <p:cNvSpPr>
              <a:spLocks noChangeShapeType="1"/>
            </p:cNvSpPr>
            <p:nvPr/>
          </p:nvSpPr>
          <p:spPr bwMode="auto">
            <a:xfrm flipV="1">
              <a:off x="2591" y="2575"/>
              <a:ext cx="48" cy="2"/>
            </a:xfrm>
            <a:prstGeom prst="line">
              <a:avLst/>
            </a:prstGeom>
            <a:noFill/>
            <a:ln w="9525">
              <a:solidFill>
                <a:srgbClr val="000080"/>
              </a:solidFill>
              <a:round/>
              <a:headEnd/>
              <a:tailEnd/>
            </a:ln>
          </p:spPr>
          <p:txBody>
            <a:bodyPr/>
            <a:lstStyle/>
            <a:p>
              <a:endParaRPr lang="en-US"/>
            </a:p>
          </p:txBody>
        </p:sp>
        <p:sp>
          <p:nvSpPr>
            <p:cNvPr id="48248" name="Line 74"/>
            <p:cNvSpPr>
              <a:spLocks noChangeShapeType="1"/>
            </p:cNvSpPr>
            <p:nvPr/>
          </p:nvSpPr>
          <p:spPr bwMode="auto">
            <a:xfrm>
              <a:off x="2639" y="2575"/>
              <a:ext cx="48" cy="1"/>
            </a:xfrm>
            <a:prstGeom prst="line">
              <a:avLst/>
            </a:prstGeom>
            <a:noFill/>
            <a:ln w="9525">
              <a:solidFill>
                <a:srgbClr val="000080"/>
              </a:solidFill>
              <a:round/>
              <a:headEnd/>
              <a:tailEnd/>
            </a:ln>
          </p:spPr>
          <p:txBody>
            <a:bodyPr/>
            <a:lstStyle/>
            <a:p>
              <a:endParaRPr lang="en-US"/>
            </a:p>
          </p:txBody>
        </p:sp>
        <p:sp>
          <p:nvSpPr>
            <p:cNvPr id="48249" name="Line 75"/>
            <p:cNvSpPr>
              <a:spLocks noChangeShapeType="1"/>
            </p:cNvSpPr>
            <p:nvPr/>
          </p:nvSpPr>
          <p:spPr bwMode="auto">
            <a:xfrm>
              <a:off x="2687" y="2575"/>
              <a:ext cx="49" cy="1"/>
            </a:xfrm>
            <a:prstGeom prst="line">
              <a:avLst/>
            </a:prstGeom>
            <a:noFill/>
            <a:ln w="9525">
              <a:solidFill>
                <a:srgbClr val="000080"/>
              </a:solidFill>
              <a:round/>
              <a:headEnd/>
              <a:tailEnd/>
            </a:ln>
          </p:spPr>
          <p:txBody>
            <a:bodyPr/>
            <a:lstStyle/>
            <a:p>
              <a:endParaRPr lang="en-US"/>
            </a:p>
          </p:txBody>
        </p:sp>
        <p:sp>
          <p:nvSpPr>
            <p:cNvPr id="48250" name="Freeform 76"/>
            <p:cNvSpPr>
              <a:spLocks/>
            </p:cNvSpPr>
            <p:nvPr/>
          </p:nvSpPr>
          <p:spPr bwMode="auto">
            <a:xfrm>
              <a:off x="564" y="3333"/>
              <a:ext cx="31" cy="31"/>
            </a:xfrm>
            <a:custGeom>
              <a:avLst/>
              <a:gdLst>
                <a:gd name="T0" fmla="*/ 15 w 63"/>
                <a:gd name="T1" fmla="*/ 0 h 63"/>
                <a:gd name="T2" fmla="*/ 31 w 63"/>
                <a:gd name="T3" fmla="*/ 15 h 63"/>
                <a:gd name="T4" fmla="*/ 15 w 63"/>
                <a:gd name="T5" fmla="*/ 31 h 63"/>
                <a:gd name="T6" fmla="*/ 0 w 63"/>
                <a:gd name="T7" fmla="*/ 15 h 63"/>
                <a:gd name="T8" fmla="*/ 15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1"/>
                  </a:lnTo>
                  <a:lnTo>
                    <a:pt x="31" y="63"/>
                  </a:lnTo>
                  <a:lnTo>
                    <a:pt x="0" y="31"/>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51" name="Freeform 77"/>
            <p:cNvSpPr>
              <a:spLocks/>
            </p:cNvSpPr>
            <p:nvPr/>
          </p:nvSpPr>
          <p:spPr bwMode="auto">
            <a:xfrm>
              <a:off x="612" y="3295"/>
              <a:ext cx="31" cy="31"/>
            </a:xfrm>
            <a:custGeom>
              <a:avLst/>
              <a:gdLst>
                <a:gd name="T0" fmla="*/ 15 w 63"/>
                <a:gd name="T1" fmla="*/ 0 h 63"/>
                <a:gd name="T2" fmla="*/ 31 w 63"/>
                <a:gd name="T3" fmla="*/ 16 h 63"/>
                <a:gd name="T4" fmla="*/ 15 w 63"/>
                <a:gd name="T5" fmla="*/ 31 h 63"/>
                <a:gd name="T6" fmla="*/ 0 w 63"/>
                <a:gd name="T7" fmla="*/ 16 h 63"/>
                <a:gd name="T8" fmla="*/ 15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2"/>
                  </a:lnTo>
                  <a:lnTo>
                    <a:pt x="31" y="63"/>
                  </a:lnTo>
                  <a:lnTo>
                    <a:pt x="0" y="32"/>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52" name="Freeform 78"/>
            <p:cNvSpPr>
              <a:spLocks/>
            </p:cNvSpPr>
            <p:nvPr/>
          </p:nvSpPr>
          <p:spPr bwMode="auto">
            <a:xfrm>
              <a:off x="663" y="3254"/>
              <a:ext cx="31" cy="32"/>
            </a:xfrm>
            <a:custGeom>
              <a:avLst/>
              <a:gdLst>
                <a:gd name="T0" fmla="*/ 15 w 63"/>
                <a:gd name="T1" fmla="*/ 0 h 63"/>
                <a:gd name="T2" fmla="*/ 31 w 63"/>
                <a:gd name="T3" fmla="*/ 16 h 63"/>
                <a:gd name="T4" fmla="*/ 15 w 63"/>
                <a:gd name="T5" fmla="*/ 32 h 63"/>
                <a:gd name="T6" fmla="*/ 0 w 63"/>
                <a:gd name="T7" fmla="*/ 16 h 63"/>
                <a:gd name="T8" fmla="*/ 15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2"/>
                  </a:lnTo>
                  <a:lnTo>
                    <a:pt x="31" y="63"/>
                  </a:lnTo>
                  <a:lnTo>
                    <a:pt x="0" y="32"/>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53" name="Freeform 79"/>
            <p:cNvSpPr>
              <a:spLocks/>
            </p:cNvSpPr>
            <p:nvPr/>
          </p:nvSpPr>
          <p:spPr bwMode="auto">
            <a:xfrm>
              <a:off x="712" y="3215"/>
              <a:ext cx="31" cy="32"/>
            </a:xfrm>
            <a:custGeom>
              <a:avLst/>
              <a:gdLst>
                <a:gd name="T0" fmla="*/ 16 w 63"/>
                <a:gd name="T1" fmla="*/ 0 h 63"/>
                <a:gd name="T2" fmla="*/ 31 w 63"/>
                <a:gd name="T3" fmla="*/ 16 h 63"/>
                <a:gd name="T4" fmla="*/ 16 w 63"/>
                <a:gd name="T5" fmla="*/ 32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2" y="0"/>
                  </a:moveTo>
                  <a:lnTo>
                    <a:pt x="63" y="31"/>
                  </a:lnTo>
                  <a:lnTo>
                    <a:pt x="32" y="63"/>
                  </a:lnTo>
                  <a:lnTo>
                    <a:pt x="0" y="31"/>
                  </a:lnTo>
                  <a:lnTo>
                    <a:pt x="32" y="0"/>
                  </a:lnTo>
                  <a:close/>
                </a:path>
              </a:pathLst>
            </a:custGeom>
            <a:solidFill>
              <a:srgbClr val="000080"/>
            </a:solidFill>
            <a:ln w="9525">
              <a:solidFill>
                <a:srgbClr val="000080"/>
              </a:solidFill>
              <a:prstDash val="solid"/>
              <a:round/>
              <a:headEnd/>
              <a:tailEnd/>
            </a:ln>
          </p:spPr>
          <p:txBody>
            <a:bodyPr/>
            <a:lstStyle/>
            <a:p>
              <a:endParaRPr lang="en-US"/>
            </a:p>
          </p:txBody>
        </p:sp>
        <p:sp>
          <p:nvSpPr>
            <p:cNvPr id="48254" name="Freeform 80"/>
            <p:cNvSpPr>
              <a:spLocks/>
            </p:cNvSpPr>
            <p:nvPr/>
          </p:nvSpPr>
          <p:spPr bwMode="auto">
            <a:xfrm>
              <a:off x="760" y="3175"/>
              <a:ext cx="32" cy="32"/>
            </a:xfrm>
            <a:custGeom>
              <a:avLst/>
              <a:gdLst>
                <a:gd name="T0" fmla="*/ 16 w 63"/>
                <a:gd name="T1" fmla="*/ 0 h 63"/>
                <a:gd name="T2" fmla="*/ 32 w 63"/>
                <a:gd name="T3" fmla="*/ 16 h 63"/>
                <a:gd name="T4" fmla="*/ 16 w 63"/>
                <a:gd name="T5" fmla="*/ 32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2"/>
                  </a:lnTo>
                  <a:lnTo>
                    <a:pt x="31" y="63"/>
                  </a:lnTo>
                  <a:lnTo>
                    <a:pt x="0" y="32"/>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55" name="Freeform 81"/>
            <p:cNvSpPr>
              <a:spLocks/>
            </p:cNvSpPr>
            <p:nvPr/>
          </p:nvSpPr>
          <p:spPr bwMode="auto">
            <a:xfrm>
              <a:off x="808" y="3136"/>
              <a:ext cx="32" cy="32"/>
            </a:xfrm>
            <a:custGeom>
              <a:avLst/>
              <a:gdLst>
                <a:gd name="T0" fmla="*/ 16 w 63"/>
                <a:gd name="T1" fmla="*/ 0 h 63"/>
                <a:gd name="T2" fmla="*/ 32 w 63"/>
                <a:gd name="T3" fmla="*/ 16 h 63"/>
                <a:gd name="T4" fmla="*/ 16 w 63"/>
                <a:gd name="T5" fmla="*/ 32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2"/>
                  </a:lnTo>
                  <a:lnTo>
                    <a:pt x="31" y="63"/>
                  </a:lnTo>
                  <a:lnTo>
                    <a:pt x="0" y="32"/>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56" name="Freeform 82"/>
            <p:cNvSpPr>
              <a:spLocks/>
            </p:cNvSpPr>
            <p:nvPr/>
          </p:nvSpPr>
          <p:spPr bwMode="auto">
            <a:xfrm>
              <a:off x="860" y="3099"/>
              <a:ext cx="32" cy="31"/>
            </a:xfrm>
            <a:custGeom>
              <a:avLst/>
              <a:gdLst>
                <a:gd name="T0" fmla="*/ 16 w 63"/>
                <a:gd name="T1" fmla="*/ 0 h 63"/>
                <a:gd name="T2" fmla="*/ 32 w 63"/>
                <a:gd name="T3" fmla="*/ 16 h 63"/>
                <a:gd name="T4" fmla="*/ 16 w 63"/>
                <a:gd name="T5" fmla="*/ 31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2" y="0"/>
                  </a:moveTo>
                  <a:lnTo>
                    <a:pt x="63" y="32"/>
                  </a:lnTo>
                  <a:lnTo>
                    <a:pt x="32" y="63"/>
                  </a:lnTo>
                  <a:lnTo>
                    <a:pt x="0" y="32"/>
                  </a:lnTo>
                  <a:lnTo>
                    <a:pt x="32" y="0"/>
                  </a:lnTo>
                  <a:close/>
                </a:path>
              </a:pathLst>
            </a:custGeom>
            <a:solidFill>
              <a:srgbClr val="000080"/>
            </a:solidFill>
            <a:ln w="9525">
              <a:solidFill>
                <a:srgbClr val="000080"/>
              </a:solidFill>
              <a:prstDash val="solid"/>
              <a:round/>
              <a:headEnd/>
              <a:tailEnd/>
            </a:ln>
          </p:spPr>
          <p:txBody>
            <a:bodyPr/>
            <a:lstStyle/>
            <a:p>
              <a:endParaRPr lang="en-US"/>
            </a:p>
          </p:txBody>
        </p:sp>
        <p:sp>
          <p:nvSpPr>
            <p:cNvPr id="48257" name="Freeform 83"/>
            <p:cNvSpPr>
              <a:spLocks/>
            </p:cNvSpPr>
            <p:nvPr/>
          </p:nvSpPr>
          <p:spPr bwMode="auto">
            <a:xfrm>
              <a:off x="908" y="3059"/>
              <a:ext cx="32" cy="31"/>
            </a:xfrm>
            <a:custGeom>
              <a:avLst/>
              <a:gdLst>
                <a:gd name="T0" fmla="*/ 16 w 63"/>
                <a:gd name="T1" fmla="*/ 0 h 63"/>
                <a:gd name="T2" fmla="*/ 32 w 63"/>
                <a:gd name="T3" fmla="*/ 15 h 63"/>
                <a:gd name="T4" fmla="*/ 16 w 63"/>
                <a:gd name="T5" fmla="*/ 31 h 63"/>
                <a:gd name="T6" fmla="*/ 0 w 63"/>
                <a:gd name="T7" fmla="*/ 15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2" y="0"/>
                  </a:moveTo>
                  <a:lnTo>
                    <a:pt x="63" y="31"/>
                  </a:lnTo>
                  <a:lnTo>
                    <a:pt x="32" y="63"/>
                  </a:lnTo>
                  <a:lnTo>
                    <a:pt x="0" y="31"/>
                  </a:lnTo>
                  <a:lnTo>
                    <a:pt x="32" y="0"/>
                  </a:lnTo>
                  <a:close/>
                </a:path>
              </a:pathLst>
            </a:custGeom>
            <a:solidFill>
              <a:srgbClr val="000080"/>
            </a:solidFill>
            <a:ln w="9525">
              <a:solidFill>
                <a:srgbClr val="000080"/>
              </a:solidFill>
              <a:prstDash val="solid"/>
              <a:round/>
              <a:headEnd/>
              <a:tailEnd/>
            </a:ln>
          </p:spPr>
          <p:txBody>
            <a:bodyPr/>
            <a:lstStyle/>
            <a:p>
              <a:endParaRPr lang="en-US"/>
            </a:p>
          </p:txBody>
        </p:sp>
        <p:sp>
          <p:nvSpPr>
            <p:cNvPr id="48258" name="Freeform 84"/>
            <p:cNvSpPr>
              <a:spLocks/>
            </p:cNvSpPr>
            <p:nvPr/>
          </p:nvSpPr>
          <p:spPr bwMode="auto">
            <a:xfrm>
              <a:off x="957" y="3021"/>
              <a:ext cx="31" cy="32"/>
            </a:xfrm>
            <a:custGeom>
              <a:avLst/>
              <a:gdLst>
                <a:gd name="T0" fmla="*/ 16 w 62"/>
                <a:gd name="T1" fmla="*/ 0 h 63"/>
                <a:gd name="T2" fmla="*/ 31 w 62"/>
                <a:gd name="T3" fmla="*/ 16 h 63"/>
                <a:gd name="T4" fmla="*/ 16 w 62"/>
                <a:gd name="T5" fmla="*/ 32 h 63"/>
                <a:gd name="T6" fmla="*/ 0 w 62"/>
                <a:gd name="T7" fmla="*/ 16 h 63"/>
                <a:gd name="T8" fmla="*/ 16 w 62"/>
                <a:gd name="T9" fmla="*/ 0 h 63"/>
                <a:gd name="T10" fmla="*/ 0 60000 65536"/>
                <a:gd name="T11" fmla="*/ 0 60000 65536"/>
                <a:gd name="T12" fmla="*/ 0 60000 65536"/>
                <a:gd name="T13" fmla="*/ 0 60000 65536"/>
                <a:gd name="T14" fmla="*/ 0 60000 65536"/>
                <a:gd name="T15" fmla="*/ 0 w 62"/>
                <a:gd name="T16" fmla="*/ 0 h 63"/>
                <a:gd name="T17" fmla="*/ 62 w 62"/>
                <a:gd name="T18" fmla="*/ 63 h 63"/>
              </a:gdLst>
              <a:ahLst/>
              <a:cxnLst>
                <a:cxn ang="T10">
                  <a:pos x="T0" y="T1"/>
                </a:cxn>
                <a:cxn ang="T11">
                  <a:pos x="T2" y="T3"/>
                </a:cxn>
                <a:cxn ang="T12">
                  <a:pos x="T4" y="T5"/>
                </a:cxn>
                <a:cxn ang="T13">
                  <a:pos x="T6" y="T7"/>
                </a:cxn>
                <a:cxn ang="T14">
                  <a:pos x="T8" y="T9"/>
                </a:cxn>
              </a:cxnLst>
              <a:rect l="T15" t="T16" r="T17" b="T18"/>
              <a:pathLst>
                <a:path w="62" h="63">
                  <a:moveTo>
                    <a:pt x="31" y="0"/>
                  </a:moveTo>
                  <a:lnTo>
                    <a:pt x="62" y="31"/>
                  </a:lnTo>
                  <a:lnTo>
                    <a:pt x="31" y="63"/>
                  </a:lnTo>
                  <a:lnTo>
                    <a:pt x="0" y="31"/>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59" name="Freeform 85"/>
            <p:cNvSpPr>
              <a:spLocks/>
            </p:cNvSpPr>
            <p:nvPr/>
          </p:nvSpPr>
          <p:spPr bwMode="auto">
            <a:xfrm>
              <a:off x="1005" y="2982"/>
              <a:ext cx="31" cy="32"/>
            </a:xfrm>
            <a:custGeom>
              <a:avLst/>
              <a:gdLst>
                <a:gd name="T0" fmla="*/ 16 w 63"/>
                <a:gd name="T1" fmla="*/ 0 h 64"/>
                <a:gd name="T2" fmla="*/ 31 w 63"/>
                <a:gd name="T3" fmla="*/ 16 h 64"/>
                <a:gd name="T4" fmla="*/ 16 w 63"/>
                <a:gd name="T5" fmla="*/ 32 h 64"/>
                <a:gd name="T6" fmla="*/ 0 w 63"/>
                <a:gd name="T7" fmla="*/ 16 h 64"/>
                <a:gd name="T8" fmla="*/ 16 w 63"/>
                <a:gd name="T9" fmla="*/ 0 h 64"/>
                <a:gd name="T10" fmla="*/ 0 60000 65536"/>
                <a:gd name="T11" fmla="*/ 0 60000 65536"/>
                <a:gd name="T12" fmla="*/ 0 60000 65536"/>
                <a:gd name="T13" fmla="*/ 0 60000 65536"/>
                <a:gd name="T14" fmla="*/ 0 60000 65536"/>
                <a:gd name="T15" fmla="*/ 0 w 63"/>
                <a:gd name="T16" fmla="*/ 0 h 64"/>
                <a:gd name="T17" fmla="*/ 63 w 63"/>
                <a:gd name="T18" fmla="*/ 64 h 64"/>
              </a:gdLst>
              <a:ahLst/>
              <a:cxnLst>
                <a:cxn ang="T10">
                  <a:pos x="T0" y="T1"/>
                </a:cxn>
                <a:cxn ang="T11">
                  <a:pos x="T2" y="T3"/>
                </a:cxn>
                <a:cxn ang="T12">
                  <a:pos x="T4" y="T5"/>
                </a:cxn>
                <a:cxn ang="T13">
                  <a:pos x="T6" y="T7"/>
                </a:cxn>
                <a:cxn ang="T14">
                  <a:pos x="T8" y="T9"/>
                </a:cxn>
              </a:cxnLst>
              <a:rect l="T15" t="T16" r="T17" b="T18"/>
              <a:pathLst>
                <a:path w="63" h="64">
                  <a:moveTo>
                    <a:pt x="32" y="0"/>
                  </a:moveTo>
                  <a:lnTo>
                    <a:pt x="63" y="32"/>
                  </a:lnTo>
                  <a:lnTo>
                    <a:pt x="32" y="64"/>
                  </a:lnTo>
                  <a:lnTo>
                    <a:pt x="0" y="32"/>
                  </a:lnTo>
                  <a:lnTo>
                    <a:pt x="32" y="0"/>
                  </a:lnTo>
                  <a:close/>
                </a:path>
              </a:pathLst>
            </a:custGeom>
            <a:solidFill>
              <a:srgbClr val="000080"/>
            </a:solidFill>
            <a:ln w="9525">
              <a:solidFill>
                <a:srgbClr val="000080"/>
              </a:solidFill>
              <a:prstDash val="solid"/>
              <a:round/>
              <a:headEnd/>
              <a:tailEnd/>
            </a:ln>
          </p:spPr>
          <p:txBody>
            <a:bodyPr/>
            <a:lstStyle/>
            <a:p>
              <a:endParaRPr lang="en-US"/>
            </a:p>
          </p:txBody>
        </p:sp>
        <p:sp>
          <p:nvSpPr>
            <p:cNvPr id="48260" name="Freeform 86"/>
            <p:cNvSpPr>
              <a:spLocks/>
            </p:cNvSpPr>
            <p:nvPr/>
          </p:nvSpPr>
          <p:spPr bwMode="auto">
            <a:xfrm>
              <a:off x="1053" y="2941"/>
              <a:ext cx="32" cy="31"/>
            </a:xfrm>
            <a:custGeom>
              <a:avLst/>
              <a:gdLst>
                <a:gd name="T0" fmla="*/ 16 w 63"/>
                <a:gd name="T1" fmla="*/ 0 h 63"/>
                <a:gd name="T2" fmla="*/ 32 w 63"/>
                <a:gd name="T3" fmla="*/ 15 h 63"/>
                <a:gd name="T4" fmla="*/ 16 w 63"/>
                <a:gd name="T5" fmla="*/ 31 h 63"/>
                <a:gd name="T6" fmla="*/ 0 w 63"/>
                <a:gd name="T7" fmla="*/ 15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1"/>
                  </a:lnTo>
                  <a:lnTo>
                    <a:pt x="31" y="63"/>
                  </a:lnTo>
                  <a:lnTo>
                    <a:pt x="0" y="31"/>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61" name="Freeform 87"/>
            <p:cNvSpPr>
              <a:spLocks/>
            </p:cNvSpPr>
            <p:nvPr/>
          </p:nvSpPr>
          <p:spPr bwMode="auto">
            <a:xfrm>
              <a:off x="1105" y="2899"/>
              <a:ext cx="32" cy="31"/>
            </a:xfrm>
            <a:custGeom>
              <a:avLst/>
              <a:gdLst>
                <a:gd name="T0" fmla="*/ 16 w 63"/>
                <a:gd name="T1" fmla="*/ 0 h 63"/>
                <a:gd name="T2" fmla="*/ 32 w 63"/>
                <a:gd name="T3" fmla="*/ 15 h 63"/>
                <a:gd name="T4" fmla="*/ 16 w 63"/>
                <a:gd name="T5" fmla="*/ 31 h 63"/>
                <a:gd name="T6" fmla="*/ 0 w 63"/>
                <a:gd name="T7" fmla="*/ 15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2" y="0"/>
                  </a:moveTo>
                  <a:lnTo>
                    <a:pt x="63" y="31"/>
                  </a:lnTo>
                  <a:lnTo>
                    <a:pt x="32" y="63"/>
                  </a:lnTo>
                  <a:lnTo>
                    <a:pt x="0" y="31"/>
                  </a:lnTo>
                  <a:lnTo>
                    <a:pt x="32" y="0"/>
                  </a:lnTo>
                  <a:close/>
                </a:path>
              </a:pathLst>
            </a:custGeom>
            <a:solidFill>
              <a:srgbClr val="000080"/>
            </a:solidFill>
            <a:ln w="9525">
              <a:solidFill>
                <a:srgbClr val="000080"/>
              </a:solidFill>
              <a:prstDash val="solid"/>
              <a:round/>
              <a:headEnd/>
              <a:tailEnd/>
            </a:ln>
          </p:spPr>
          <p:txBody>
            <a:bodyPr/>
            <a:lstStyle/>
            <a:p>
              <a:endParaRPr lang="en-US"/>
            </a:p>
          </p:txBody>
        </p:sp>
        <p:sp>
          <p:nvSpPr>
            <p:cNvPr id="48262" name="Freeform 88"/>
            <p:cNvSpPr>
              <a:spLocks/>
            </p:cNvSpPr>
            <p:nvPr/>
          </p:nvSpPr>
          <p:spPr bwMode="auto">
            <a:xfrm>
              <a:off x="1153" y="2860"/>
              <a:ext cx="32" cy="31"/>
            </a:xfrm>
            <a:custGeom>
              <a:avLst/>
              <a:gdLst>
                <a:gd name="T0" fmla="*/ 16 w 63"/>
                <a:gd name="T1" fmla="*/ 0 h 63"/>
                <a:gd name="T2" fmla="*/ 32 w 63"/>
                <a:gd name="T3" fmla="*/ 15 h 63"/>
                <a:gd name="T4" fmla="*/ 16 w 63"/>
                <a:gd name="T5" fmla="*/ 31 h 63"/>
                <a:gd name="T6" fmla="*/ 0 w 63"/>
                <a:gd name="T7" fmla="*/ 15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2" y="0"/>
                  </a:moveTo>
                  <a:lnTo>
                    <a:pt x="63" y="31"/>
                  </a:lnTo>
                  <a:lnTo>
                    <a:pt x="32" y="63"/>
                  </a:lnTo>
                  <a:lnTo>
                    <a:pt x="0" y="31"/>
                  </a:lnTo>
                  <a:lnTo>
                    <a:pt x="32" y="0"/>
                  </a:lnTo>
                  <a:close/>
                </a:path>
              </a:pathLst>
            </a:custGeom>
            <a:solidFill>
              <a:srgbClr val="000080"/>
            </a:solidFill>
            <a:ln w="9525">
              <a:solidFill>
                <a:srgbClr val="000080"/>
              </a:solidFill>
              <a:prstDash val="solid"/>
              <a:round/>
              <a:headEnd/>
              <a:tailEnd/>
            </a:ln>
          </p:spPr>
          <p:txBody>
            <a:bodyPr/>
            <a:lstStyle/>
            <a:p>
              <a:endParaRPr lang="en-US"/>
            </a:p>
          </p:txBody>
        </p:sp>
        <p:sp>
          <p:nvSpPr>
            <p:cNvPr id="48263" name="Freeform 89"/>
            <p:cNvSpPr>
              <a:spLocks/>
            </p:cNvSpPr>
            <p:nvPr/>
          </p:nvSpPr>
          <p:spPr bwMode="auto">
            <a:xfrm>
              <a:off x="1201" y="2822"/>
              <a:ext cx="32" cy="31"/>
            </a:xfrm>
            <a:custGeom>
              <a:avLst/>
              <a:gdLst>
                <a:gd name="T0" fmla="*/ 16 w 63"/>
                <a:gd name="T1" fmla="*/ 0 h 63"/>
                <a:gd name="T2" fmla="*/ 32 w 63"/>
                <a:gd name="T3" fmla="*/ 16 h 63"/>
                <a:gd name="T4" fmla="*/ 16 w 63"/>
                <a:gd name="T5" fmla="*/ 31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2" y="0"/>
                  </a:moveTo>
                  <a:lnTo>
                    <a:pt x="63" y="32"/>
                  </a:lnTo>
                  <a:lnTo>
                    <a:pt x="32" y="63"/>
                  </a:lnTo>
                  <a:lnTo>
                    <a:pt x="0" y="32"/>
                  </a:lnTo>
                  <a:lnTo>
                    <a:pt x="32" y="0"/>
                  </a:lnTo>
                  <a:close/>
                </a:path>
              </a:pathLst>
            </a:custGeom>
            <a:solidFill>
              <a:srgbClr val="000080"/>
            </a:solidFill>
            <a:ln w="9525">
              <a:solidFill>
                <a:srgbClr val="000080"/>
              </a:solidFill>
              <a:prstDash val="solid"/>
              <a:round/>
              <a:headEnd/>
              <a:tailEnd/>
            </a:ln>
          </p:spPr>
          <p:txBody>
            <a:bodyPr/>
            <a:lstStyle/>
            <a:p>
              <a:endParaRPr lang="en-US"/>
            </a:p>
          </p:txBody>
        </p:sp>
        <p:sp>
          <p:nvSpPr>
            <p:cNvPr id="48264" name="Freeform 90"/>
            <p:cNvSpPr>
              <a:spLocks/>
            </p:cNvSpPr>
            <p:nvPr/>
          </p:nvSpPr>
          <p:spPr bwMode="auto">
            <a:xfrm>
              <a:off x="1250" y="2784"/>
              <a:ext cx="31" cy="32"/>
            </a:xfrm>
            <a:custGeom>
              <a:avLst/>
              <a:gdLst>
                <a:gd name="T0" fmla="*/ 15 w 63"/>
                <a:gd name="T1" fmla="*/ 0 h 63"/>
                <a:gd name="T2" fmla="*/ 31 w 63"/>
                <a:gd name="T3" fmla="*/ 16 h 63"/>
                <a:gd name="T4" fmla="*/ 15 w 63"/>
                <a:gd name="T5" fmla="*/ 32 h 63"/>
                <a:gd name="T6" fmla="*/ 0 w 63"/>
                <a:gd name="T7" fmla="*/ 16 h 63"/>
                <a:gd name="T8" fmla="*/ 15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2"/>
                  </a:lnTo>
                  <a:lnTo>
                    <a:pt x="31" y="63"/>
                  </a:lnTo>
                  <a:lnTo>
                    <a:pt x="0" y="32"/>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65" name="Freeform 91"/>
            <p:cNvSpPr>
              <a:spLocks/>
            </p:cNvSpPr>
            <p:nvPr/>
          </p:nvSpPr>
          <p:spPr bwMode="auto">
            <a:xfrm>
              <a:off x="1299" y="2745"/>
              <a:ext cx="31" cy="32"/>
            </a:xfrm>
            <a:custGeom>
              <a:avLst/>
              <a:gdLst>
                <a:gd name="T0" fmla="*/ 16 w 63"/>
                <a:gd name="T1" fmla="*/ 0 h 63"/>
                <a:gd name="T2" fmla="*/ 31 w 63"/>
                <a:gd name="T3" fmla="*/ 16 h 63"/>
                <a:gd name="T4" fmla="*/ 16 w 63"/>
                <a:gd name="T5" fmla="*/ 32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2" y="0"/>
                  </a:moveTo>
                  <a:lnTo>
                    <a:pt x="63" y="32"/>
                  </a:lnTo>
                  <a:lnTo>
                    <a:pt x="32" y="63"/>
                  </a:lnTo>
                  <a:lnTo>
                    <a:pt x="0" y="32"/>
                  </a:lnTo>
                  <a:lnTo>
                    <a:pt x="32" y="0"/>
                  </a:lnTo>
                  <a:close/>
                </a:path>
              </a:pathLst>
            </a:custGeom>
            <a:solidFill>
              <a:srgbClr val="000080"/>
            </a:solidFill>
            <a:ln w="9525">
              <a:solidFill>
                <a:srgbClr val="000080"/>
              </a:solidFill>
              <a:prstDash val="solid"/>
              <a:round/>
              <a:headEnd/>
              <a:tailEnd/>
            </a:ln>
          </p:spPr>
          <p:txBody>
            <a:bodyPr/>
            <a:lstStyle/>
            <a:p>
              <a:endParaRPr lang="en-US"/>
            </a:p>
          </p:txBody>
        </p:sp>
        <p:sp>
          <p:nvSpPr>
            <p:cNvPr id="48266" name="Freeform 92"/>
            <p:cNvSpPr>
              <a:spLocks/>
            </p:cNvSpPr>
            <p:nvPr/>
          </p:nvSpPr>
          <p:spPr bwMode="auto">
            <a:xfrm>
              <a:off x="1350" y="2706"/>
              <a:ext cx="31" cy="31"/>
            </a:xfrm>
            <a:custGeom>
              <a:avLst/>
              <a:gdLst>
                <a:gd name="T0" fmla="*/ 16 w 63"/>
                <a:gd name="T1" fmla="*/ 0 h 63"/>
                <a:gd name="T2" fmla="*/ 31 w 63"/>
                <a:gd name="T3" fmla="*/ 15 h 63"/>
                <a:gd name="T4" fmla="*/ 16 w 63"/>
                <a:gd name="T5" fmla="*/ 31 h 63"/>
                <a:gd name="T6" fmla="*/ 0 w 63"/>
                <a:gd name="T7" fmla="*/ 15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2" y="0"/>
                  </a:moveTo>
                  <a:lnTo>
                    <a:pt x="63" y="31"/>
                  </a:lnTo>
                  <a:lnTo>
                    <a:pt x="32" y="63"/>
                  </a:lnTo>
                  <a:lnTo>
                    <a:pt x="0" y="31"/>
                  </a:lnTo>
                  <a:lnTo>
                    <a:pt x="32" y="0"/>
                  </a:lnTo>
                  <a:close/>
                </a:path>
              </a:pathLst>
            </a:custGeom>
            <a:solidFill>
              <a:srgbClr val="000080"/>
            </a:solidFill>
            <a:ln w="9525">
              <a:solidFill>
                <a:srgbClr val="000080"/>
              </a:solidFill>
              <a:prstDash val="solid"/>
              <a:round/>
              <a:headEnd/>
              <a:tailEnd/>
            </a:ln>
          </p:spPr>
          <p:txBody>
            <a:bodyPr/>
            <a:lstStyle/>
            <a:p>
              <a:endParaRPr lang="en-US"/>
            </a:p>
          </p:txBody>
        </p:sp>
        <p:sp>
          <p:nvSpPr>
            <p:cNvPr id="48267" name="Freeform 93"/>
            <p:cNvSpPr>
              <a:spLocks/>
            </p:cNvSpPr>
            <p:nvPr/>
          </p:nvSpPr>
          <p:spPr bwMode="auto">
            <a:xfrm>
              <a:off x="1398" y="2669"/>
              <a:ext cx="31" cy="32"/>
            </a:xfrm>
            <a:custGeom>
              <a:avLst/>
              <a:gdLst>
                <a:gd name="T0" fmla="*/ 16 w 63"/>
                <a:gd name="T1" fmla="*/ 0 h 63"/>
                <a:gd name="T2" fmla="*/ 31 w 63"/>
                <a:gd name="T3" fmla="*/ 16 h 63"/>
                <a:gd name="T4" fmla="*/ 16 w 63"/>
                <a:gd name="T5" fmla="*/ 32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2" y="0"/>
                  </a:moveTo>
                  <a:lnTo>
                    <a:pt x="63" y="32"/>
                  </a:lnTo>
                  <a:lnTo>
                    <a:pt x="32" y="63"/>
                  </a:lnTo>
                  <a:lnTo>
                    <a:pt x="0" y="32"/>
                  </a:lnTo>
                  <a:lnTo>
                    <a:pt x="32" y="0"/>
                  </a:lnTo>
                  <a:close/>
                </a:path>
              </a:pathLst>
            </a:custGeom>
            <a:solidFill>
              <a:srgbClr val="000080"/>
            </a:solidFill>
            <a:ln w="9525">
              <a:solidFill>
                <a:srgbClr val="000080"/>
              </a:solidFill>
              <a:prstDash val="solid"/>
              <a:round/>
              <a:headEnd/>
              <a:tailEnd/>
            </a:ln>
          </p:spPr>
          <p:txBody>
            <a:bodyPr/>
            <a:lstStyle/>
            <a:p>
              <a:endParaRPr lang="en-US"/>
            </a:p>
          </p:txBody>
        </p:sp>
        <p:sp>
          <p:nvSpPr>
            <p:cNvPr id="48268" name="Freeform 94"/>
            <p:cNvSpPr>
              <a:spLocks/>
            </p:cNvSpPr>
            <p:nvPr/>
          </p:nvSpPr>
          <p:spPr bwMode="auto">
            <a:xfrm>
              <a:off x="1446" y="2650"/>
              <a:ext cx="32" cy="32"/>
            </a:xfrm>
            <a:custGeom>
              <a:avLst/>
              <a:gdLst>
                <a:gd name="T0" fmla="*/ 16 w 63"/>
                <a:gd name="T1" fmla="*/ 0 h 63"/>
                <a:gd name="T2" fmla="*/ 32 w 63"/>
                <a:gd name="T3" fmla="*/ 16 h 63"/>
                <a:gd name="T4" fmla="*/ 16 w 63"/>
                <a:gd name="T5" fmla="*/ 32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1"/>
                  </a:lnTo>
                  <a:lnTo>
                    <a:pt x="31" y="63"/>
                  </a:lnTo>
                  <a:lnTo>
                    <a:pt x="0" y="31"/>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69" name="Freeform 95"/>
            <p:cNvSpPr>
              <a:spLocks/>
            </p:cNvSpPr>
            <p:nvPr/>
          </p:nvSpPr>
          <p:spPr bwMode="auto">
            <a:xfrm>
              <a:off x="1495" y="2638"/>
              <a:ext cx="32" cy="32"/>
            </a:xfrm>
            <a:custGeom>
              <a:avLst/>
              <a:gdLst>
                <a:gd name="T0" fmla="*/ 16 w 63"/>
                <a:gd name="T1" fmla="*/ 0 h 63"/>
                <a:gd name="T2" fmla="*/ 32 w 63"/>
                <a:gd name="T3" fmla="*/ 16 h 63"/>
                <a:gd name="T4" fmla="*/ 16 w 63"/>
                <a:gd name="T5" fmla="*/ 32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2" y="0"/>
                  </a:moveTo>
                  <a:lnTo>
                    <a:pt x="63" y="31"/>
                  </a:lnTo>
                  <a:lnTo>
                    <a:pt x="32" y="63"/>
                  </a:lnTo>
                  <a:lnTo>
                    <a:pt x="0" y="31"/>
                  </a:lnTo>
                  <a:lnTo>
                    <a:pt x="32" y="0"/>
                  </a:lnTo>
                  <a:close/>
                </a:path>
              </a:pathLst>
            </a:custGeom>
            <a:solidFill>
              <a:srgbClr val="000080"/>
            </a:solidFill>
            <a:ln w="9525">
              <a:solidFill>
                <a:srgbClr val="000080"/>
              </a:solidFill>
              <a:prstDash val="solid"/>
              <a:round/>
              <a:headEnd/>
              <a:tailEnd/>
            </a:ln>
          </p:spPr>
          <p:txBody>
            <a:bodyPr/>
            <a:lstStyle/>
            <a:p>
              <a:endParaRPr lang="en-US"/>
            </a:p>
          </p:txBody>
        </p:sp>
        <p:sp>
          <p:nvSpPr>
            <p:cNvPr id="48270" name="Freeform 96"/>
            <p:cNvSpPr>
              <a:spLocks/>
            </p:cNvSpPr>
            <p:nvPr/>
          </p:nvSpPr>
          <p:spPr bwMode="auto">
            <a:xfrm>
              <a:off x="1544" y="2632"/>
              <a:ext cx="31" cy="31"/>
            </a:xfrm>
            <a:custGeom>
              <a:avLst/>
              <a:gdLst>
                <a:gd name="T0" fmla="*/ 15 w 63"/>
                <a:gd name="T1" fmla="*/ 0 h 63"/>
                <a:gd name="T2" fmla="*/ 31 w 63"/>
                <a:gd name="T3" fmla="*/ 16 h 63"/>
                <a:gd name="T4" fmla="*/ 15 w 63"/>
                <a:gd name="T5" fmla="*/ 31 h 63"/>
                <a:gd name="T6" fmla="*/ 0 w 63"/>
                <a:gd name="T7" fmla="*/ 16 h 63"/>
                <a:gd name="T8" fmla="*/ 15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2"/>
                  </a:lnTo>
                  <a:lnTo>
                    <a:pt x="31" y="63"/>
                  </a:lnTo>
                  <a:lnTo>
                    <a:pt x="0" y="32"/>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71" name="Freeform 97"/>
            <p:cNvSpPr>
              <a:spLocks/>
            </p:cNvSpPr>
            <p:nvPr/>
          </p:nvSpPr>
          <p:spPr bwMode="auto">
            <a:xfrm>
              <a:off x="1595" y="2626"/>
              <a:ext cx="31" cy="31"/>
            </a:xfrm>
            <a:custGeom>
              <a:avLst/>
              <a:gdLst>
                <a:gd name="T0" fmla="*/ 15 w 63"/>
                <a:gd name="T1" fmla="*/ 0 h 63"/>
                <a:gd name="T2" fmla="*/ 31 w 63"/>
                <a:gd name="T3" fmla="*/ 16 h 63"/>
                <a:gd name="T4" fmla="*/ 15 w 63"/>
                <a:gd name="T5" fmla="*/ 31 h 63"/>
                <a:gd name="T6" fmla="*/ 0 w 63"/>
                <a:gd name="T7" fmla="*/ 16 h 63"/>
                <a:gd name="T8" fmla="*/ 15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2"/>
                  </a:lnTo>
                  <a:lnTo>
                    <a:pt x="31" y="63"/>
                  </a:lnTo>
                  <a:lnTo>
                    <a:pt x="0" y="32"/>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72" name="Freeform 98"/>
            <p:cNvSpPr>
              <a:spLocks/>
            </p:cNvSpPr>
            <p:nvPr/>
          </p:nvSpPr>
          <p:spPr bwMode="auto">
            <a:xfrm>
              <a:off x="1643" y="2621"/>
              <a:ext cx="31" cy="32"/>
            </a:xfrm>
            <a:custGeom>
              <a:avLst/>
              <a:gdLst>
                <a:gd name="T0" fmla="*/ 15 w 63"/>
                <a:gd name="T1" fmla="*/ 0 h 63"/>
                <a:gd name="T2" fmla="*/ 31 w 63"/>
                <a:gd name="T3" fmla="*/ 16 h 63"/>
                <a:gd name="T4" fmla="*/ 15 w 63"/>
                <a:gd name="T5" fmla="*/ 32 h 63"/>
                <a:gd name="T6" fmla="*/ 0 w 63"/>
                <a:gd name="T7" fmla="*/ 16 h 63"/>
                <a:gd name="T8" fmla="*/ 15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2"/>
                  </a:lnTo>
                  <a:lnTo>
                    <a:pt x="31" y="63"/>
                  </a:lnTo>
                  <a:lnTo>
                    <a:pt x="0" y="32"/>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73" name="Freeform 99"/>
            <p:cNvSpPr>
              <a:spLocks/>
            </p:cNvSpPr>
            <p:nvPr/>
          </p:nvSpPr>
          <p:spPr bwMode="auto">
            <a:xfrm>
              <a:off x="1692" y="2616"/>
              <a:ext cx="31" cy="31"/>
            </a:xfrm>
            <a:custGeom>
              <a:avLst/>
              <a:gdLst>
                <a:gd name="T0" fmla="*/ 16 w 63"/>
                <a:gd name="T1" fmla="*/ 0 h 63"/>
                <a:gd name="T2" fmla="*/ 31 w 63"/>
                <a:gd name="T3" fmla="*/ 15 h 63"/>
                <a:gd name="T4" fmla="*/ 16 w 63"/>
                <a:gd name="T5" fmla="*/ 31 h 63"/>
                <a:gd name="T6" fmla="*/ 0 w 63"/>
                <a:gd name="T7" fmla="*/ 15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2" y="0"/>
                  </a:moveTo>
                  <a:lnTo>
                    <a:pt x="63" y="31"/>
                  </a:lnTo>
                  <a:lnTo>
                    <a:pt x="32" y="63"/>
                  </a:lnTo>
                  <a:lnTo>
                    <a:pt x="0" y="31"/>
                  </a:lnTo>
                  <a:lnTo>
                    <a:pt x="32" y="0"/>
                  </a:lnTo>
                  <a:close/>
                </a:path>
              </a:pathLst>
            </a:custGeom>
            <a:solidFill>
              <a:srgbClr val="000080"/>
            </a:solidFill>
            <a:ln w="9525">
              <a:solidFill>
                <a:srgbClr val="000080"/>
              </a:solidFill>
              <a:prstDash val="solid"/>
              <a:round/>
              <a:headEnd/>
              <a:tailEnd/>
            </a:ln>
          </p:spPr>
          <p:txBody>
            <a:bodyPr/>
            <a:lstStyle/>
            <a:p>
              <a:endParaRPr lang="en-US"/>
            </a:p>
          </p:txBody>
        </p:sp>
        <p:sp>
          <p:nvSpPr>
            <p:cNvPr id="48274" name="Freeform 100"/>
            <p:cNvSpPr>
              <a:spLocks/>
            </p:cNvSpPr>
            <p:nvPr/>
          </p:nvSpPr>
          <p:spPr bwMode="auto">
            <a:xfrm>
              <a:off x="1740" y="2611"/>
              <a:ext cx="32" cy="32"/>
            </a:xfrm>
            <a:custGeom>
              <a:avLst/>
              <a:gdLst>
                <a:gd name="T0" fmla="*/ 16 w 63"/>
                <a:gd name="T1" fmla="*/ 0 h 63"/>
                <a:gd name="T2" fmla="*/ 32 w 63"/>
                <a:gd name="T3" fmla="*/ 16 h 63"/>
                <a:gd name="T4" fmla="*/ 16 w 63"/>
                <a:gd name="T5" fmla="*/ 32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1"/>
                  </a:lnTo>
                  <a:lnTo>
                    <a:pt x="31" y="63"/>
                  </a:lnTo>
                  <a:lnTo>
                    <a:pt x="0" y="31"/>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75" name="Freeform 101"/>
            <p:cNvSpPr>
              <a:spLocks/>
            </p:cNvSpPr>
            <p:nvPr/>
          </p:nvSpPr>
          <p:spPr bwMode="auto">
            <a:xfrm>
              <a:off x="1789" y="2608"/>
              <a:ext cx="32" cy="32"/>
            </a:xfrm>
            <a:custGeom>
              <a:avLst/>
              <a:gdLst>
                <a:gd name="T0" fmla="*/ 16 w 63"/>
                <a:gd name="T1" fmla="*/ 0 h 63"/>
                <a:gd name="T2" fmla="*/ 32 w 63"/>
                <a:gd name="T3" fmla="*/ 16 h 63"/>
                <a:gd name="T4" fmla="*/ 16 w 63"/>
                <a:gd name="T5" fmla="*/ 32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2" y="0"/>
                  </a:moveTo>
                  <a:lnTo>
                    <a:pt x="63" y="31"/>
                  </a:lnTo>
                  <a:lnTo>
                    <a:pt x="32" y="63"/>
                  </a:lnTo>
                  <a:lnTo>
                    <a:pt x="0" y="31"/>
                  </a:lnTo>
                  <a:lnTo>
                    <a:pt x="32" y="0"/>
                  </a:lnTo>
                  <a:close/>
                </a:path>
              </a:pathLst>
            </a:custGeom>
            <a:solidFill>
              <a:srgbClr val="000080"/>
            </a:solidFill>
            <a:ln w="9525">
              <a:solidFill>
                <a:srgbClr val="000080"/>
              </a:solidFill>
              <a:prstDash val="solid"/>
              <a:round/>
              <a:headEnd/>
              <a:tailEnd/>
            </a:ln>
          </p:spPr>
          <p:txBody>
            <a:bodyPr/>
            <a:lstStyle/>
            <a:p>
              <a:endParaRPr lang="en-US"/>
            </a:p>
          </p:txBody>
        </p:sp>
        <p:sp>
          <p:nvSpPr>
            <p:cNvPr id="48276" name="Freeform 102"/>
            <p:cNvSpPr>
              <a:spLocks/>
            </p:cNvSpPr>
            <p:nvPr/>
          </p:nvSpPr>
          <p:spPr bwMode="auto">
            <a:xfrm>
              <a:off x="1840" y="2605"/>
              <a:ext cx="32" cy="32"/>
            </a:xfrm>
            <a:custGeom>
              <a:avLst/>
              <a:gdLst>
                <a:gd name="T0" fmla="*/ 16 w 63"/>
                <a:gd name="T1" fmla="*/ 0 h 63"/>
                <a:gd name="T2" fmla="*/ 32 w 63"/>
                <a:gd name="T3" fmla="*/ 16 h 63"/>
                <a:gd name="T4" fmla="*/ 16 w 63"/>
                <a:gd name="T5" fmla="*/ 32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2" y="0"/>
                  </a:moveTo>
                  <a:lnTo>
                    <a:pt x="63" y="31"/>
                  </a:lnTo>
                  <a:lnTo>
                    <a:pt x="32" y="63"/>
                  </a:lnTo>
                  <a:lnTo>
                    <a:pt x="0" y="31"/>
                  </a:lnTo>
                  <a:lnTo>
                    <a:pt x="32" y="0"/>
                  </a:lnTo>
                  <a:close/>
                </a:path>
              </a:pathLst>
            </a:custGeom>
            <a:solidFill>
              <a:srgbClr val="000080"/>
            </a:solidFill>
            <a:ln w="9525">
              <a:solidFill>
                <a:srgbClr val="000080"/>
              </a:solidFill>
              <a:prstDash val="solid"/>
              <a:round/>
              <a:headEnd/>
              <a:tailEnd/>
            </a:ln>
          </p:spPr>
          <p:txBody>
            <a:bodyPr/>
            <a:lstStyle/>
            <a:p>
              <a:endParaRPr lang="en-US"/>
            </a:p>
          </p:txBody>
        </p:sp>
        <p:sp>
          <p:nvSpPr>
            <p:cNvPr id="48277" name="Freeform 103"/>
            <p:cNvSpPr>
              <a:spLocks/>
            </p:cNvSpPr>
            <p:nvPr/>
          </p:nvSpPr>
          <p:spPr bwMode="auto">
            <a:xfrm>
              <a:off x="1888" y="2600"/>
              <a:ext cx="32" cy="32"/>
            </a:xfrm>
            <a:custGeom>
              <a:avLst/>
              <a:gdLst>
                <a:gd name="T0" fmla="*/ 16 w 63"/>
                <a:gd name="T1" fmla="*/ 0 h 63"/>
                <a:gd name="T2" fmla="*/ 32 w 63"/>
                <a:gd name="T3" fmla="*/ 16 h 63"/>
                <a:gd name="T4" fmla="*/ 16 w 63"/>
                <a:gd name="T5" fmla="*/ 32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2" y="0"/>
                  </a:moveTo>
                  <a:lnTo>
                    <a:pt x="63" y="32"/>
                  </a:lnTo>
                  <a:lnTo>
                    <a:pt x="32" y="63"/>
                  </a:lnTo>
                  <a:lnTo>
                    <a:pt x="0" y="32"/>
                  </a:lnTo>
                  <a:lnTo>
                    <a:pt x="32" y="0"/>
                  </a:lnTo>
                  <a:close/>
                </a:path>
              </a:pathLst>
            </a:custGeom>
            <a:solidFill>
              <a:srgbClr val="000080"/>
            </a:solidFill>
            <a:ln w="9525">
              <a:solidFill>
                <a:srgbClr val="000080"/>
              </a:solidFill>
              <a:prstDash val="solid"/>
              <a:round/>
              <a:headEnd/>
              <a:tailEnd/>
            </a:ln>
          </p:spPr>
          <p:txBody>
            <a:bodyPr/>
            <a:lstStyle/>
            <a:p>
              <a:endParaRPr lang="en-US"/>
            </a:p>
          </p:txBody>
        </p:sp>
        <p:sp>
          <p:nvSpPr>
            <p:cNvPr id="48278" name="Freeform 104"/>
            <p:cNvSpPr>
              <a:spLocks/>
            </p:cNvSpPr>
            <p:nvPr/>
          </p:nvSpPr>
          <p:spPr bwMode="auto">
            <a:xfrm>
              <a:off x="1937" y="2597"/>
              <a:ext cx="31" cy="32"/>
            </a:xfrm>
            <a:custGeom>
              <a:avLst/>
              <a:gdLst>
                <a:gd name="T0" fmla="*/ 16 w 62"/>
                <a:gd name="T1" fmla="*/ 0 h 63"/>
                <a:gd name="T2" fmla="*/ 31 w 62"/>
                <a:gd name="T3" fmla="*/ 16 h 63"/>
                <a:gd name="T4" fmla="*/ 16 w 62"/>
                <a:gd name="T5" fmla="*/ 32 h 63"/>
                <a:gd name="T6" fmla="*/ 0 w 62"/>
                <a:gd name="T7" fmla="*/ 16 h 63"/>
                <a:gd name="T8" fmla="*/ 16 w 62"/>
                <a:gd name="T9" fmla="*/ 0 h 63"/>
                <a:gd name="T10" fmla="*/ 0 60000 65536"/>
                <a:gd name="T11" fmla="*/ 0 60000 65536"/>
                <a:gd name="T12" fmla="*/ 0 60000 65536"/>
                <a:gd name="T13" fmla="*/ 0 60000 65536"/>
                <a:gd name="T14" fmla="*/ 0 60000 65536"/>
                <a:gd name="T15" fmla="*/ 0 w 62"/>
                <a:gd name="T16" fmla="*/ 0 h 63"/>
                <a:gd name="T17" fmla="*/ 62 w 62"/>
                <a:gd name="T18" fmla="*/ 63 h 63"/>
              </a:gdLst>
              <a:ahLst/>
              <a:cxnLst>
                <a:cxn ang="T10">
                  <a:pos x="T0" y="T1"/>
                </a:cxn>
                <a:cxn ang="T11">
                  <a:pos x="T2" y="T3"/>
                </a:cxn>
                <a:cxn ang="T12">
                  <a:pos x="T4" y="T5"/>
                </a:cxn>
                <a:cxn ang="T13">
                  <a:pos x="T6" y="T7"/>
                </a:cxn>
                <a:cxn ang="T14">
                  <a:pos x="T8" y="T9"/>
                </a:cxn>
              </a:cxnLst>
              <a:rect l="T15" t="T16" r="T17" b="T18"/>
              <a:pathLst>
                <a:path w="62" h="63">
                  <a:moveTo>
                    <a:pt x="31" y="0"/>
                  </a:moveTo>
                  <a:lnTo>
                    <a:pt x="62" y="32"/>
                  </a:lnTo>
                  <a:lnTo>
                    <a:pt x="31" y="63"/>
                  </a:lnTo>
                  <a:lnTo>
                    <a:pt x="0" y="32"/>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79" name="Freeform 105"/>
            <p:cNvSpPr>
              <a:spLocks/>
            </p:cNvSpPr>
            <p:nvPr/>
          </p:nvSpPr>
          <p:spPr bwMode="auto">
            <a:xfrm>
              <a:off x="1985" y="2593"/>
              <a:ext cx="32" cy="31"/>
            </a:xfrm>
            <a:custGeom>
              <a:avLst/>
              <a:gdLst>
                <a:gd name="T0" fmla="*/ 16 w 63"/>
                <a:gd name="T1" fmla="*/ 0 h 63"/>
                <a:gd name="T2" fmla="*/ 32 w 63"/>
                <a:gd name="T3" fmla="*/ 16 h 63"/>
                <a:gd name="T4" fmla="*/ 16 w 63"/>
                <a:gd name="T5" fmla="*/ 31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2"/>
                  </a:lnTo>
                  <a:lnTo>
                    <a:pt x="31" y="63"/>
                  </a:lnTo>
                  <a:lnTo>
                    <a:pt x="0" y="32"/>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80" name="Freeform 106"/>
            <p:cNvSpPr>
              <a:spLocks/>
            </p:cNvSpPr>
            <p:nvPr/>
          </p:nvSpPr>
          <p:spPr bwMode="auto">
            <a:xfrm>
              <a:off x="2033" y="2593"/>
              <a:ext cx="32" cy="31"/>
            </a:xfrm>
            <a:custGeom>
              <a:avLst/>
              <a:gdLst>
                <a:gd name="T0" fmla="*/ 16 w 63"/>
                <a:gd name="T1" fmla="*/ 0 h 63"/>
                <a:gd name="T2" fmla="*/ 32 w 63"/>
                <a:gd name="T3" fmla="*/ 16 h 63"/>
                <a:gd name="T4" fmla="*/ 16 w 63"/>
                <a:gd name="T5" fmla="*/ 31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2"/>
                  </a:lnTo>
                  <a:lnTo>
                    <a:pt x="31" y="63"/>
                  </a:lnTo>
                  <a:lnTo>
                    <a:pt x="0" y="32"/>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81" name="Freeform 107"/>
            <p:cNvSpPr>
              <a:spLocks/>
            </p:cNvSpPr>
            <p:nvPr/>
          </p:nvSpPr>
          <p:spPr bwMode="auto">
            <a:xfrm>
              <a:off x="2084" y="2590"/>
              <a:ext cx="32" cy="31"/>
            </a:xfrm>
            <a:custGeom>
              <a:avLst/>
              <a:gdLst>
                <a:gd name="T0" fmla="*/ 16 w 63"/>
                <a:gd name="T1" fmla="*/ 0 h 63"/>
                <a:gd name="T2" fmla="*/ 32 w 63"/>
                <a:gd name="T3" fmla="*/ 16 h 63"/>
                <a:gd name="T4" fmla="*/ 16 w 63"/>
                <a:gd name="T5" fmla="*/ 31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2"/>
                  </a:lnTo>
                  <a:lnTo>
                    <a:pt x="31" y="63"/>
                  </a:lnTo>
                  <a:lnTo>
                    <a:pt x="0" y="32"/>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82" name="Freeform 108"/>
            <p:cNvSpPr>
              <a:spLocks/>
            </p:cNvSpPr>
            <p:nvPr/>
          </p:nvSpPr>
          <p:spPr bwMode="auto">
            <a:xfrm>
              <a:off x="2133" y="2586"/>
              <a:ext cx="32" cy="31"/>
            </a:xfrm>
            <a:custGeom>
              <a:avLst/>
              <a:gdLst>
                <a:gd name="T0" fmla="*/ 16 w 63"/>
                <a:gd name="T1" fmla="*/ 0 h 63"/>
                <a:gd name="T2" fmla="*/ 32 w 63"/>
                <a:gd name="T3" fmla="*/ 15 h 63"/>
                <a:gd name="T4" fmla="*/ 16 w 63"/>
                <a:gd name="T5" fmla="*/ 31 h 63"/>
                <a:gd name="T6" fmla="*/ 0 w 63"/>
                <a:gd name="T7" fmla="*/ 15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2" y="0"/>
                  </a:moveTo>
                  <a:lnTo>
                    <a:pt x="63" y="31"/>
                  </a:lnTo>
                  <a:lnTo>
                    <a:pt x="32" y="63"/>
                  </a:lnTo>
                  <a:lnTo>
                    <a:pt x="0" y="31"/>
                  </a:lnTo>
                  <a:lnTo>
                    <a:pt x="32" y="0"/>
                  </a:lnTo>
                  <a:close/>
                </a:path>
              </a:pathLst>
            </a:custGeom>
            <a:solidFill>
              <a:srgbClr val="000080"/>
            </a:solidFill>
            <a:ln w="9525">
              <a:solidFill>
                <a:srgbClr val="000080"/>
              </a:solidFill>
              <a:prstDash val="solid"/>
              <a:round/>
              <a:headEnd/>
              <a:tailEnd/>
            </a:ln>
          </p:spPr>
          <p:txBody>
            <a:bodyPr/>
            <a:lstStyle/>
            <a:p>
              <a:endParaRPr lang="en-US"/>
            </a:p>
          </p:txBody>
        </p:sp>
        <p:sp>
          <p:nvSpPr>
            <p:cNvPr id="48283" name="Freeform 109"/>
            <p:cNvSpPr>
              <a:spLocks/>
            </p:cNvSpPr>
            <p:nvPr/>
          </p:nvSpPr>
          <p:spPr bwMode="auto">
            <a:xfrm>
              <a:off x="2182" y="2583"/>
              <a:ext cx="31" cy="31"/>
            </a:xfrm>
            <a:custGeom>
              <a:avLst/>
              <a:gdLst>
                <a:gd name="T0" fmla="*/ 15 w 63"/>
                <a:gd name="T1" fmla="*/ 0 h 63"/>
                <a:gd name="T2" fmla="*/ 31 w 63"/>
                <a:gd name="T3" fmla="*/ 15 h 63"/>
                <a:gd name="T4" fmla="*/ 15 w 63"/>
                <a:gd name="T5" fmla="*/ 31 h 63"/>
                <a:gd name="T6" fmla="*/ 0 w 63"/>
                <a:gd name="T7" fmla="*/ 15 h 63"/>
                <a:gd name="T8" fmla="*/ 15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1"/>
                  </a:lnTo>
                  <a:lnTo>
                    <a:pt x="31" y="63"/>
                  </a:lnTo>
                  <a:lnTo>
                    <a:pt x="0" y="31"/>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84" name="Freeform 110"/>
            <p:cNvSpPr>
              <a:spLocks/>
            </p:cNvSpPr>
            <p:nvPr/>
          </p:nvSpPr>
          <p:spPr bwMode="auto">
            <a:xfrm>
              <a:off x="2231" y="2578"/>
              <a:ext cx="31" cy="32"/>
            </a:xfrm>
            <a:custGeom>
              <a:avLst/>
              <a:gdLst>
                <a:gd name="T0" fmla="*/ 16 w 63"/>
                <a:gd name="T1" fmla="*/ 0 h 63"/>
                <a:gd name="T2" fmla="*/ 31 w 63"/>
                <a:gd name="T3" fmla="*/ 16 h 63"/>
                <a:gd name="T4" fmla="*/ 16 w 63"/>
                <a:gd name="T5" fmla="*/ 32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2" y="0"/>
                  </a:moveTo>
                  <a:lnTo>
                    <a:pt x="63" y="31"/>
                  </a:lnTo>
                  <a:lnTo>
                    <a:pt x="32" y="63"/>
                  </a:lnTo>
                  <a:lnTo>
                    <a:pt x="0" y="31"/>
                  </a:lnTo>
                  <a:lnTo>
                    <a:pt x="32" y="0"/>
                  </a:lnTo>
                  <a:close/>
                </a:path>
              </a:pathLst>
            </a:custGeom>
            <a:solidFill>
              <a:srgbClr val="000080"/>
            </a:solidFill>
            <a:ln w="9525">
              <a:solidFill>
                <a:srgbClr val="000080"/>
              </a:solidFill>
              <a:prstDash val="solid"/>
              <a:round/>
              <a:headEnd/>
              <a:tailEnd/>
            </a:ln>
          </p:spPr>
          <p:txBody>
            <a:bodyPr/>
            <a:lstStyle/>
            <a:p>
              <a:endParaRPr lang="en-US"/>
            </a:p>
          </p:txBody>
        </p:sp>
        <p:sp>
          <p:nvSpPr>
            <p:cNvPr id="48285" name="Freeform 111"/>
            <p:cNvSpPr>
              <a:spLocks/>
            </p:cNvSpPr>
            <p:nvPr/>
          </p:nvSpPr>
          <p:spPr bwMode="auto">
            <a:xfrm>
              <a:off x="2282" y="2575"/>
              <a:ext cx="31" cy="32"/>
            </a:xfrm>
            <a:custGeom>
              <a:avLst/>
              <a:gdLst>
                <a:gd name="T0" fmla="*/ 16 w 63"/>
                <a:gd name="T1" fmla="*/ 0 h 63"/>
                <a:gd name="T2" fmla="*/ 31 w 63"/>
                <a:gd name="T3" fmla="*/ 16 h 63"/>
                <a:gd name="T4" fmla="*/ 16 w 63"/>
                <a:gd name="T5" fmla="*/ 32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2" y="0"/>
                  </a:moveTo>
                  <a:lnTo>
                    <a:pt x="63" y="31"/>
                  </a:lnTo>
                  <a:lnTo>
                    <a:pt x="32" y="63"/>
                  </a:lnTo>
                  <a:lnTo>
                    <a:pt x="0" y="31"/>
                  </a:lnTo>
                  <a:lnTo>
                    <a:pt x="32" y="0"/>
                  </a:lnTo>
                  <a:close/>
                </a:path>
              </a:pathLst>
            </a:custGeom>
            <a:solidFill>
              <a:srgbClr val="000080"/>
            </a:solidFill>
            <a:ln w="9525">
              <a:solidFill>
                <a:srgbClr val="000080"/>
              </a:solidFill>
              <a:prstDash val="solid"/>
              <a:round/>
              <a:headEnd/>
              <a:tailEnd/>
            </a:ln>
          </p:spPr>
          <p:txBody>
            <a:bodyPr/>
            <a:lstStyle/>
            <a:p>
              <a:endParaRPr lang="en-US"/>
            </a:p>
          </p:txBody>
        </p:sp>
        <p:sp>
          <p:nvSpPr>
            <p:cNvPr id="48286" name="Freeform 112"/>
            <p:cNvSpPr>
              <a:spLocks/>
            </p:cNvSpPr>
            <p:nvPr/>
          </p:nvSpPr>
          <p:spPr bwMode="auto">
            <a:xfrm>
              <a:off x="2330" y="2574"/>
              <a:ext cx="31" cy="31"/>
            </a:xfrm>
            <a:custGeom>
              <a:avLst/>
              <a:gdLst>
                <a:gd name="T0" fmla="*/ 16 w 63"/>
                <a:gd name="T1" fmla="*/ 0 h 63"/>
                <a:gd name="T2" fmla="*/ 31 w 63"/>
                <a:gd name="T3" fmla="*/ 15 h 63"/>
                <a:gd name="T4" fmla="*/ 16 w 63"/>
                <a:gd name="T5" fmla="*/ 31 h 63"/>
                <a:gd name="T6" fmla="*/ 0 w 63"/>
                <a:gd name="T7" fmla="*/ 15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2" y="0"/>
                  </a:moveTo>
                  <a:lnTo>
                    <a:pt x="63" y="31"/>
                  </a:lnTo>
                  <a:lnTo>
                    <a:pt x="32" y="63"/>
                  </a:lnTo>
                  <a:lnTo>
                    <a:pt x="0" y="31"/>
                  </a:lnTo>
                  <a:lnTo>
                    <a:pt x="32" y="0"/>
                  </a:lnTo>
                  <a:close/>
                </a:path>
              </a:pathLst>
            </a:custGeom>
            <a:solidFill>
              <a:srgbClr val="000080"/>
            </a:solidFill>
            <a:ln w="9525">
              <a:solidFill>
                <a:srgbClr val="000080"/>
              </a:solidFill>
              <a:prstDash val="solid"/>
              <a:round/>
              <a:headEnd/>
              <a:tailEnd/>
            </a:ln>
          </p:spPr>
          <p:txBody>
            <a:bodyPr/>
            <a:lstStyle/>
            <a:p>
              <a:endParaRPr lang="en-US"/>
            </a:p>
          </p:txBody>
        </p:sp>
        <p:sp>
          <p:nvSpPr>
            <p:cNvPr id="48287" name="Freeform 113"/>
            <p:cNvSpPr>
              <a:spLocks/>
            </p:cNvSpPr>
            <p:nvPr/>
          </p:nvSpPr>
          <p:spPr bwMode="auto">
            <a:xfrm>
              <a:off x="2378" y="2572"/>
              <a:ext cx="32" cy="32"/>
            </a:xfrm>
            <a:custGeom>
              <a:avLst/>
              <a:gdLst>
                <a:gd name="T0" fmla="*/ 16 w 63"/>
                <a:gd name="T1" fmla="*/ 0 h 63"/>
                <a:gd name="T2" fmla="*/ 32 w 63"/>
                <a:gd name="T3" fmla="*/ 16 h 63"/>
                <a:gd name="T4" fmla="*/ 16 w 63"/>
                <a:gd name="T5" fmla="*/ 32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1"/>
                  </a:lnTo>
                  <a:lnTo>
                    <a:pt x="31" y="63"/>
                  </a:lnTo>
                  <a:lnTo>
                    <a:pt x="0" y="31"/>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88" name="Freeform 114"/>
            <p:cNvSpPr>
              <a:spLocks/>
            </p:cNvSpPr>
            <p:nvPr/>
          </p:nvSpPr>
          <p:spPr bwMode="auto">
            <a:xfrm>
              <a:off x="2426" y="2569"/>
              <a:ext cx="32" cy="31"/>
            </a:xfrm>
            <a:custGeom>
              <a:avLst/>
              <a:gdLst>
                <a:gd name="T0" fmla="*/ 16 w 63"/>
                <a:gd name="T1" fmla="*/ 0 h 63"/>
                <a:gd name="T2" fmla="*/ 32 w 63"/>
                <a:gd name="T3" fmla="*/ 16 h 63"/>
                <a:gd name="T4" fmla="*/ 16 w 63"/>
                <a:gd name="T5" fmla="*/ 31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2"/>
                  </a:lnTo>
                  <a:lnTo>
                    <a:pt x="31" y="63"/>
                  </a:lnTo>
                  <a:lnTo>
                    <a:pt x="0" y="32"/>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89" name="Freeform 115"/>
            <p:cNvSpPr>
              <a:spLocks/>
            </p:cNvSpPr>
            <p:nvPr/>
          </p:nvSpPr>
          <p:spPr bwMode="auto">
            <a:xfrm>
              <a:off x="2475" y="2566"/>
              <a:ext cx="32" cy="31"/>
            </a:xfrm>
            <a:custGeom>
              <a:avLst/>
              <a:gdLst>
                <a:gd name="T0" fmla="*/ 16 w 63"/>
                <a:gd name="T1" fmla="*/ 0 h 63"/>
                <a:gd name="T2" fmla="*/ 32 w 63"/>
                <a:gd name="T3" fmla="*/ 16 h 63"/>
                <a:gd name="T4" fmla="*/ 16 w 63"/>
                <a:gd name="T5" fmla="*/ 31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2" y="0"/>
                  </a:moveTo>
                  <a:lnTo>
                    <a:pt x="63" y="32"/>
                  </a:lnTo>
                  <a:lnTo>
                    <a:pt x="32" y="63"/>
                  </a:lnTo>
                  <a:lnTo>
                    <a:pt x="0" y="32"/>
                  </a:lnTo>
                  <a:lnTo>
                    <a:pt x="32" y="0"/>
                  </a:lnTo>
                  <a:close/>
                </a:path>
              </a:pathLst>
            </a:custGeom>
            <a:solidFill>
              <a:srgbClr val="000080"/>
            </a:solidFill>
            <a:ln w="9525">
              <a:solidFill>
                <a:srgbClr val="000080"/>
              </a:solidFill>
              <a:prstDash val="solid"/>
              <a:round/>
              <a:headEnd/>
              <a:tailEnd/>
            </a:ln>
          </p:spPr>
          <p:txBody>
            <a:bodyPr/>
            <a:lstStyle/>
            <a:p>
              <a:endParaRPr lang="en-US"/>
            </a:p>
          </p:txBody>
        </p:sp>
        <p:sp>
          <p:nvSpPr>
            <p:cNvPr id="48290" name="Freeform 116"/>
            <p:cNvSpPr>
              <a:spLocks/>
            </p:cNvSpPr>
            <p:nvPr/>
          </p:nvSpPr>
          <p:spPr bwMode="auto">
            <a:xfrm>
              <a:off x="2527" y="2563"/>
              <a:ext cx="31" cy="31"/>
            </a:xfrm>
            <a:custGeom>
              <a:avLst/>
              <a:gdLst>
                <a:gd name="T0" fmla="*/ 15 w 63"/>
                <a:gd name="T1" fmla="*/ 0 h 63"/>
                <a:gd name="T2" fmla="*/ 31 w 63"/>
                <a:gd name="T3" fmla="*/ 16 h 63"/>
                <a:gd name="T4" fmla="*/ 15 w 63"/>
                <a:gd name="T5" fmla="*/ 31 h 63"/>
                <a:gd name="T6" fmla="*/ 0 w 63"/>
                <a:gd name="T7" fmla="*/ 16 h 63"/>
                <a:gd name="T8" fmla="*/ 15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2"/>
                  </a:lnTo>
                  <a:lnTo>
                    <a:pt x="31" y="63"/>
                  </a:lnTo>
                  <a:lnTo>
                    <a:pt x="0" y="32"/>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91" name="Freeform 117"/>
            <p:cNvSpPr>
              <a:spLocks/>
            </p:cNvSpPr>
            <p:nvPr/>
          </p:nvSpPr>
          <p:spPr bwMode="auto">
            <a:xfrm>
              <a:off x="2575" y="2561"/>
              <a:ext cx="31" cy="32"/>
            </a:xfrm>
            <a:custGeom>
              <a:avLst/>
              <a:gdLst>
                <a:gd name="T0" fmla="*/ 15 w 63"/>
                <a:gd name="T1" fmla="*/ 0 h 63"/>
                <a:gd name="T2" fmla="*/ 31 w 63"/>
                <a:gd name="T3" fmla="*/ 16 h 63"/>
                <a:gd name="T4" fmla="*/ 15 w 63"/>
                <a:gd name="T5" fmla="*/ 32 h 63"/>
                <a:gd name="T6" fmla="*/ 0 w 63"/>
                <a:gd name="T7" fmla="*/ 16 h 63"/>
                <a:gd name="T8" fmla="*/ 15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2"/>
                  </a:lnTo>
                  <a:lnTo>
                    <a:pt x="31" y="63"/>
                  </a:lnTo>
                  <a:lnTo>
                    <a:pt x="0" y="32"/>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92" name="Freeform 118"/>
            <p:cNvSpPr>
              <a:spLocks/>
            </p:cNvSpPr>
            <p:nvPr/>
          </p:nvSpPr>
          <p:spPr bwMode="auto">
            <a:xfrm>
              <a:off x="2623" y="2560"/>
              <a:ext cx="31" cy="31"/>
            </a:xfrm>
            <a:custGeom>
              <a:avLst/>
              <a:gdLst>
                <a:gd name="T0" fmla="*/ 15 w 63"/>
                <a:gd name="T1" fmla="*/ 0 h 63"/>
                <a:gd name="T2" fmla="*/ 31 w 63"/>
                <a:gd name="T3" fmla="*/ 16 h 63"/>
                <a:gd name="T4" fmla="*/ 15 w 63"/>
                <a:gd name="T5" fmla="*/ 31 h 63"/>
                <a:gd name="T6" fmla="*/ 0 w 63"/>
                <a:gd name="T7" fmla="*/ 16 h 63"/>
                <a:gd name="T8" fmla="*/ 15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2"/>
                  </a:lnTo>
                  <a:lnTo>
                    <a:pt x="31" y="63"/>
                  </a:lnTo>
                  <a:lnTo>
                    <a:pt x="0" y="32"/>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93" name="Freeform 119"/>
            <p:cNvSpPr>
              <a:spLocks/>
            </p:cNvSpPr>
            <p:nvPr/>
          </p:nvSpPr>
          <p:spPr bwMode="auto">
            <a:xfrm>
              <a:off x="2672" y="2560"/>
              <a:ext cx="31" cy="31"/>
            </a:xfrm>
            <a:custGeom>
              <a:avLst/>
              <a:gdLst>
                <a:gd name="T0" fmla="*/ 16 w 63"/>
                <a:gd name="T1" fmla="*/ 0 h 63"/>
                <a:gd name="T2" fmla="*/ 31 w 63"/>
                <a:gd name="T3" fmla="*/ 16 h 63"/>
                <a:gd name="T4" fmla="*/ 16 w 63"/>
                <a:gd name="T5" fmla="*/ 31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2" y="0"/>
                  </a:moveTo>
                  <a:lnTo>
                    <a:pt x="63" y="32"/>
                  </a:lnTo>
                  <a:lnTo>
                    <a:pt x="32" y="63"/>
                  </a:lnTo>
                  <a:lnTo>
                    <a:pt x="0" y="32"/>
                  </a:lnTo>
                  <a:lnTo>
                    <a:pt x="32" y="0"/>
                  </a:lnTo>
                  <a:close/>
                </a:path>
              </a:pathLst>
            </a:custGeom>
            <a:solidFill>
              <a:srgbClr val="000080"/>
            </a:solidFill>
            <a:ln w="9525">
              <a:solidFill>
                <a:srgbClr val="000080"/>
              </a:solidFill>
              <a:prstDash val="solid"/>
              <a:round/>
              <a:headEnd/>
              <a:tailEnd/>
            </a:ln>
          </p:spPr>
          <p:txBody>
            <a:bodyPr/>
            <a:lstStyle/>
            <a:p>
              <a:endParaRPr lang="en-US"/>
            </a:p>
          </p:txBody>
        </p:sp>
        <p:sp>
          <p:nvSpPr>
            <p:cNvPr id="48294" name="Freeform 120"/>
            <p:cNvSpPr>
              <a:spLocks/>
            </p:cNvSpPr>
            <p:nvPr/>
          </p:nvSpPr>
          <p:spPr bwMode="auto">
            <a:xfrm>
              <a:off x="2720" y="2560"/>
              <a:ext cx="32" cy="31"/>
            </a:xfrm>
            <a:custGeom>
              <a:avLst/>
              <a:gdLst>
                <a:gd name="T0" fmla="*/ 16 w 63"/>
                <a:gd name="T1" fmla="*/ 0 h 63"/>
                <a:gd name="T2" fmla="*/ 32 w 63"/>
                <a:gd name="T3" fmla="*/ 16 h 63"/>
                <a:gd name="T4" fmla="*/ 16 w 63"/>
                <a:gd name="T5" fmla="*/ 31 h 63"/>
                <a:gd name="T6" fmla="*/ 0 w 63"/>
                <a:gd name="T7" fmla="*/ 16 h 63"/>
                <a:gd name="T8" fmla="*/ 16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2"/>
                  </a:lnTo>
                  <a:lnTo>
                    <a:pt x="31" y="63"/>
                  </a:lnTo>
                  <a:lnTo>
                    <a:pt x="0" y="32"/>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295" name="Line 121"/>
            <p:cNvSpPr>
              <a:spLocks noChangeShapeType="1"/>
            </p:cNvSpPr>
            <p:nvPr/>
          </p:nvSpPr>
          <p:spPr bwMode="auto">
            <a:xfrm>
              <a:off x="2982" y="2424"/>
              <a:ext cx="1" cy="1100"/>
            </a:xfrm>
            <a:prstGeom prst="line">
              <a:avLst/>
            </a:prstGeom>
            <a:noFill/>
            <a:ln w="0">
              <a:solidFill>
                <a:srgbClr val="000000"/>
              </a:solidFill>
              <a:round/>
              <a:headEnd/>
              <a:tailEnd/>
            </a:ln>
          </p:spPr>
          <p:txBody>
            <a:bodyPr/>
            <a:lstStyle/>
            <a:p>
              <a:endParaRPr lang="en-US"/>
            </a:p>
          </p:txBody>
        </p:sp>
        <p:sp>
          <p:nvSpPr>
            <p:cNvPr id="48296" name="Line 122"/>
            <p:cNvSpPr>
              <a:spLocks noChangeShapeType="1"/>
            </p:cNvSpPr>
            <p:nvPr/>
          </p:nvSpPr>
          <p:spPr bwMode="auto">
            <a:xfrm>
              <a:off x="2953" y="3524"/>
              <a:ext cx="57" cy="1"/>
            </a:xfrm>
            <a:prstGeom prst="line">
              <a:avLst/>
            </a:prstGeom>
            <a:noFill/>
            <a:ln w="0">
              <a:solidFill>
                <a:srgbClr val="000000"/>
              </a:solidFill>
              <a:round/>
              <a:headEnd/>
              <a:tailEnd/>
            </a:ln>
          </p:spPr>
          <p:txBody>
            <a:bodyPr/>
            <a:lstStyle/>
            <a:p>
              <a:endParaRPr lang="en-US"/>
            </a:p>
          </p:txBody>
        </p:sp>
        <p:sp>
          <p:nvSpPr>
            <p:cNvPr id="48297" name="Line 123"/>
            <p:cNvSpPr>
              <a:spLocks noChangeShapeType="1"/>
            </p:cNvSpPr>
            <p:nvPr/>
          </p:nvSpPr>
          <p:spPr bwMode="auto">
            <a:xfrm>
              <a:off x="2953" y="3341"/>
              <a:ext cx="57" cy="1"/>
            </a:xfrm>
            <a:prstGeom prst="line">
              <a:avLst/>
            </a:prstGeom>
            <a:noFill/>
            <a:ln w="0">
              <a:solidFill>
                <a:srgbClr val="000000"/>
              </a:solidFill>
              <a:round/>
              <a:headEnd/>
              <a:tailEnd/>
            </a:ln>
          </p:spPr>
          <p:txBody>
            <a:bodyPr/>
            <a:lstStyle/>
            <a:p>
              <a:endParaRPr lang="en-US"/>
            </a:p>
          </p:txBody>
        </p:sp>
        <p:sp>
          <p:nvSpPr>
            <p:cNvPr id="48298" name="Line 124"/>
            <p:cNvSpPr>
              <a:spLocks noChangeShapeType="1"/>
            </p:cNvSpPr>
            <p:nvPr/>
          </p:nvSpPr>
          <p:spPr bwMode="auto">
            <a:xfrm>
              <a:off x="2953" y="3158"/>
              <a:ext cx="57" cy="1"/>
            </a:xfrm>
            <a:prstGeom prst="line">
              <a:avLst/>
            </a:prstGeom>
            <a:noFill/>
            <a:ln w="0">
              <a:solidFill>
                <a:srgbClr val="000000"/>
              </a:solidFill>
              <a:round/>
              <a:headEnd/>
              <a:tailEnd/>
            </a:ln>
          </p:spPr>
          <p:txBody>
            <a:bodyPr/>
            <a:lstStyle/>
            <a:p>
              <a:endParaRPr lang="en-US"/>
            </a:p>
          </p:txBody>
        </p:sp>
        <p:sp>
          <p:nvSpPr>
            <p:cNvPr id="48299" name="Line 125"/>
            <p:cNvSpPr>
              <a:spLocks noChangeShapeType="1"/>
            </p:cNvSpPr>
            <p:nvPr/>
          </p:nvSpPr>
          <p:spPr bwMode="auto">
            <a:xfrm>
              <a:off x="2953" y="2975"/>
              <a:ext cx="57" cy="1"/>
            </a:xfrm>
            <a:prstGeom prst="line">
              <a:avLst/>
            </a:prstGeom>
            <a:noFill/>
            <a:ln w="0">
              <a:solidFill>
                <a:srgbClr val="000000"/>
              </a:solidFill>
              <a:round/>
              <a:headEnd/>
              <a:tailEnd/>
            </a:ln>
          </p:spPr>
          <p:txBody>
            <a:bodyPr/>
            <a:lstStyle/>
            <a:p>
              <a:endParaRPr lang="en-US"/>
            </a:p>
          </p:txBody>
        </p:sp>
        <p:sp>
          <p:nvSpPr>
            <p:cNvPr id="48300" name="Line 126"/>
            <p:cNvSpPr>
              <a:spLocks noChangeShapeType="1"/>
            </p:cNvSpPr>
            <p:nvPr/>
          </p:nvSpPr>
          <p:spPr bwMode="auto">
            <a:xfrm>
              <a:off x="2953" y="2791"/>
              <a:ext cx="57" cy="1"/>
            </a:xfrm>
            <a:prstGeom prst="line">
              <a:avLst/>
            </a:prstGeom>
            <a:noFill/>
            <a:ln w="0">
              <a:solidFill>
                <a:srgbClr val="000000"/>
              </a:solidFill>
              <a:round/>
              <a:headEnd/>
              <a:tailEnd/>
            </a:ln>
          </p:spPr>
          <p:txBody>
            <a:bodyPr/>
            <a:lstStyle/>
            <a:p>
              <a:endParaRPr lang="en-US"/>
            </a:p>
          </p:txBody>
        </p:sp>
        <p:sp>
          <p:nvSpPr>
            <p:cNvPr id="48301" name="Line 127"/>
            <p:cNvSpPr>
              <a:spLocks noChangeShapeType="1"/>
            </p:cNvSpPr>
            <p:nvPr/>
          </p:nvSpPr>
          <p:spPr bwMode="auto">
            <a:xfrm>
              <a:off x="2953" y="2608"/>
              <a:ext cx="57" cy="1"/>
            </a:xfrm>
            <a:prstGeom prst="line">
              <a:avLst/>
            </a:prstGeom>
            <a:noFill/>
            <a:ln w="0">
              <a:solidFill>
                <a:srgbClr val="000000"/>
              </a:solidFill>
              <a:round/>
              <a:headEnd/>
              <a:tailEnd/>
            </a:ln>
          </p:spPr>
          <p:txBody>
            <a:bodyPr/>
            <a:lstStyle/>
            <a:p>
              <a:endParaRPr lang="en-US"/>
            </a:p>
          </p:txBody>
        </p:sp>
        <p:sp>
          <p:nvSpPr>
            <p:cNvPr id="48302" name="Line 128"/>
            <p:cNvSpPr>
              <a:spLocks noChangeShapeType="1"/>
            </p:cNvSpPr>
            <p:nvPr/>
          </p:nvSpPr>
          <p:spPr bwMode="auto">
            <a:xfrm>
              <a:off x="2953" y="2424"/>
              <a:ext cx="57" cy="1"/>
            </a:xfrm>
            <a:prstGeom prst="line">
              <a:avLst/>
            </a:prstGeom>
            <a:noFill/>
            <a:ln w="0">
              <a:solidFill>
                <a:srgbClr val="000000"/>
              </a:solidFill>
              <a:round/>
              <a:headEnd/>
              <a:tailEnd/>
            </a:ln>
          </p:spPr>
          <p:txBody>
            <a:bodyPr/>
            <a:lstStyle/>
            <a:p>
              <a:endParaRPr lang="en-US"/>
            </a:p>
          </p:txBody>
        </p:sp>
        <p:sp>
          <p:nvSpPr>
            <p:cNvPr id="48303" name="Line 129"/>
            <p:cNvSpPr>
              <a:spLocks noChangeShapeType="1"/>
            </p:cNvSpPr>
            <p:nvPr/>
          </p:nvSpPr>
          <p:spPr bwMode="auto">
            <a:xfrm>
              <a:off x="580" y="2644"/>
              <a:ext cx="48" cy="1"/>
            </a:xfrm>
            <a:prstGeom prst="line">
              <a:avLst/>
            </a:prstGeom>
            <a:noFill/>
            <a:ln w="9525">
              <a:solidFill>
                <a:srgbClr val="FF00FF"/>
              </a:solidFill>
              <a:round/>
              <a:headEnd/>
              <a:tailEnd/>
            </a:ln>
          </p:spPr>
          <p:txBody>
            <a:bodyPr/>
            <a:lstStyle/>
            <a:p>
              <a:endParaRPr lang="en-US"/>
            </a:p>
          </p:txBody>
        </p:sp>
        <p:sp>
          <p:nvSpPr>
            <p:cNvPr id="48304" name="Line 130"/>
            <p:cNvSpPr>
              <a:spLocks noChangeShapeType="1"/>
            </p:cNvSpPr>
            <p:nvPr/>
          </p:nvSpPr>
          <p:spPr bwMode="auto">
            <a:xfrm flipV="1">
              <a:off x="628" y="2571"/>
              <a:ext cx="51" cy="73"/>
            </a:xfrm>
            <a:prstGeom prst="line">
              <a:avLst/>
            </a:prstGeom>
            <a:noFill/>
            <a:ln w="9525">
              <a:solidFill>
                <a:srgbClr val="FF00FF"/>
              </a:solidFill>
              <a:round/>
              <a:headEnd/>
              <a:tailEnd/>
            </a:ln>
          </p:spPr>
          <p:txBody>
            <a:bodyPr/>
            <a:lstStyle/>
            <a:p>
              <a:endParaRPr lang="en-US"/>
            </a:p>
          </p:txBody>
        </p:sp>
        <p:sp>
          <p:nvSpPr>
            <p:cNvPr id="48305" name="Line 131"/>
            <p:cNvSpPr>
              <a:spLocks noChangeShapeType="1"/>
            </p:cNvSpPr>
            <p:nvPr/>
          </p:nvSpPr>
          <p:spPr bwMode="auto">
            <a:xfrm>
              <a:off x="679" y="2571"/>
              <a:ext cx="48" cy="37"/>
            </a:xfrm>
            <a:prstGeom prst="line">
              <a:avLst/>
            </a:prstGeom>
            <a:noFill/>
            <a:ln w="9525">
              <a:solidFill>
                <a:srgbClr val="FF00FF"/>
              </a:solidFill>
              <a:round/>
              <a:headEnd/>
              <a:tailEnd/>
            </a:ln>
          </p:spPr>
          <p:txBody>
            <a:bodyPr/>
            <a:lstStyle/>
            <a:p>
              <a:endParaRPr lang="en-US"/>
            </a:p>
          </p:txBody>
        </p:sp>
        <p:sp>
          <p:nvSpPr>
            <p:cNvPr id="48306" name="Line 132"/>
            <p:cNvSpPr>
              <a:spLocks noChangeShapeType="1"/>
            </p:cNvSpPr>
            <p:nvPr/>
          </p:nvSpPr>
          <p:spPr bwMode="auto">
            <a:xfrm>
              <a:off x="727" y="2608"/>
              <a:ext cx="49" cy="1"/>
            </a:xfrm>
            <a:prstGeom prst="line">
              <a:avLst/>
            </a:prstGeom>
            <a:noFill/>
            <a:ln w="9525">
              <a:solidFill>
                <a:srgbClr val="FF00FF"/>
              </a:solidFill>
              <a:round/>
              <a:headEnd/>
              <a:tailEnd/>
            </a:ln>
          </p:spPr>
          <p:txBody>
            <a:bodyPr/>
            <a:lstStyle/>
            <a:p>
              <a:endParaRPr lang="en-US"/>
            </a:p>
          </p:txBody>
        </p:sp>
        <p:sp>
          <p:nvSpPr>
            <p:cNvPr id="48307" name="Line 133"/>
            <p:cNvSpPr>
              <a:spLocks noChangeShapeType="1"/>
            </p:cNvSpPr>
            <p:nvPr/>
          </p:nvSpPr>
          <p:spPr bwMode="auto">
            <a:xfrm>
              <a:off x="776" y="2608"/>
              <a:ext cx="48" cy="1"/>
            </a:xfrm>
            <a:prstGeom prst="line">
              <a:avLst/>
            </a:prstGeom>
            <a:noFill/>
            <a:ln w="9525">
              <a:solidFill>
                <a:srgbClr val="FF00FF"/>
              </a:solidFill>
              <a:round/>
              <a:headEnd/>
              <a:tailEnd/>
            </a:ln>
          </p:spPr>
          <p:txBody>
            <a:bodyPr/>
            <a:lstStyle/>
            <a:p>
              <a:endParaRPr lang="en-US"/>
            </a:p>
          </p:txBody>
        </p:sp>
        <p:sp>
          <p:nvSpPr>
            <p:cNvPr id="48308" name="Line 134"/>
            <p:cNvSpPr>
              <a:spLocks noChangeShapeType="1"/>
            </p:cNvSpPr>
            <p:nvPr/>
          </p:nvSpPr>
          <p:spPr bwMode="auto">
            <a:xfrm>
              <a:off x="824" y="2608"/>
              <a:ext cx="52" cy="36"/>
            </a:xfrm>
            <a:prstGeom prst="line">
              <a:avLst/>
            </a:prstGeom>
            <a:noFill/>
            <a:ln w="9525">
              <a:solidFill>
                <a:srgbClr val="FF00FF"/>
              </a:solidFill>
              <a:round/>
              <a:headEnd/>
              <a:tailEnd/>
            </a:ln>
          </p:spPr>
          <p:txBody>
            <a:bodyPr/>
            <a:lstStyle/>
            <a:p>
              <a:endParaRPr lang="en-US"/>
            </a:p>
          </p:txBody>
        </p:sp>
        <p:sp>
          <p:nvSpPr>
            <p:cNvPr id="48309" name="Line 135"/>
            <p:cNvSpPr>
              <a:spLocks noChangeShapeType="1"/>
            </p:cNvSpPr>
            <p:nvPr/>
          </p:nvSpPr>
          <p:spPr bwMode="auto">
            <a:xfrm flipV="1">
              <a:off x="876" y="2608"/>
              <a:ext cx="48" cy="36"/>
            </a:xfrm>
            <a:prstGeom prst="line">
              <a:avLst/>
            </a:prstGeom>
            <a:noFill/>
            <a:ln w="9525">
              <a:solidFill>
                <a:srgbClr val="FF00FF"/>
              </a:solidFill>
              <a:round/>
              <a:headEnd/>
              <a:tailEnd/>
            </a:ln>
          </p:spPr>
          <p:txBody>
            <a:bodyPr/>
            <a:lstStyle/>
            <a:p>
              <a:endParaRPr lang="en-US"/>
            </a:p>
          </p:txBody>
        </p:sp>
        <p:sp>
          <p:nvSpPr>
            <p:cNvPr id="48310" name="Line 136"/>
            <p:cNvSpPr>
              <a:spLocks noChangeShapeType="1"/>
            </p:cNvSpPr>
            <p:nvPr/>
          </p:nvSpPr>
          <p:spPr bwMode="auto">
            <a:xfrm>
              <a:off x="924" y="2608"/>
              <a:ext cx="49" cy="36"/>
            </a:xfrm>
            <a:prstGeom prst="line">
              <a:avLst/>
            </a:prstGeom>
            <a:noFill/>
            <a:ln w="9525">
              <a:solidFill>
                <a:srgbClr val="FF00FF"/>
              </a:solidFill>
              <a:round/>
              <a:headEnd/>
              <a:tailEnd/>
            </a:ln>
          </p:spPr>
          <p:txBody>
            <a:bodyPr/>
            <a:lstStyle/>
            <a:p>
              <a:endParaRPr lang="en-US"/>
            </a:p>
          </p:txBody>
        </p:sp>
        <p:sp>
          <p:nvSpPr>
            <p:cNvPr id="48311" name="Line 137"/>
            <p:cNvSpPr>
              <a:spLocks noChangeShapeType="1"/>
            </p:cNvSpPr>
            <p:nvPr/>
          </p:nvSpPr>
          <p:spPr bwMode="auto">
            <a:xfrm flipV="1">
              <a:off x="973" y="2608"/>
              <a:ext cx="47" cy="36"/>
            </a:xfrm>
            <a:prstGeom prst="line">
              <a:avLst/>
            </a:prstGeom>
            <a:noFill/>
            <a:ln w="9525">
              <a:solidFill>
                <a:srgbClr val="FF00FF"/>
              </a:solidFill>
              <a:round/>
              <a:headEnd/>
              <a:tailEnd/>
            </a:ln>
          </p:spPr>
          <p:txBody>
            <a:bodyPr/>
            <a:lstStyle/>
            <a:p>
              <a:endParaRPr lang="en-US"/>
            </a:p>
          </p:txBody>
        </p:sp>
        <p:sp>
          <p:nvSpPr>
            <p:cNvPr id="48312" name="Line 138"/>
            <p:cNvSpPr>
              <a:spLocks noChangeShapeType="1"/>
            </p:cNvSpPr>
            <p:nvPr/>
          </p:nvSpPr>
          <p:spPr bwMode="auto">
            <a:xfrm flipV="1">
              <a:off x="1020" y="2571"/>
              <a:ext cx="49" cy="37"/>
            </a:xfrm>
            <a:prstGeom prst="line">
              <a:avLst/>
            </a:prstGeom>
            <a:noFill/>
            <a:ln w="9525">
              <a:solidFill>
                <a:srgbClr val="FF00FF"/>
              </a:solidFill>
              <a:round/>
              <a:headEnd/>
              <a:tailEnd/>
            </a:ln>
          </p:spPr>
          <p:txBody>
            <a:bodyPr/>
            <a:lstStyle/>
            <a:p>
              <a:endParaRPr lang="en-US"/>
            </a:p>
          </p:txBody>
        </p:sp>
        <p:sp>
          <p:nvSpPr>
            <p:cNvPr id="48313" name="Line 139"/>
            <p:cNvSpPr>
              <a:spLocks noChangeShapeType="1"/>
            </p:cNvSpPr>
            <p:nvPr/>
          </p:nvSpPr>
          <p:spPr bwMode="auto">
            <a:xfrm flipV="1">
              <a:off x="1069" y="2535"/>
              <a:ext cx="52" cy="36"/>
            </a:xfrm>
            <a:prstGeom prst="line">
              <a:avLst/>
            </a:prstGeom>
            <a:noFill/>
            <a:ln w="9525">
              <a:solidFill>
                <a:srgbClr val="FF00FF"/>
              </a:solidFill>
              <a:round/>
              <a:headEnd/>
              <a:tailEnd/>
            </a:ln>
          </p:spPr>
          <p:txBody>
            <a:bodyPr/>
            <a:lstStyle/>
            <a:p>
              <a:endParaRPr lang="en-US"/>
            </a:p>
          </p:txBody>
        </p:sp>
        <p:sp>
          <p:nvSpPr>
            <p:cNvPr id="48314" name="Line 140"/>
            <p:cNvSpPr>
              <a:spLocks noChangeShapeType="1"/>
            </p:cNvSpPr>
            <p:nvPr/>
          </p:nvSpPr>
          <p:spPr bwMode="auto">
            <a:xfrm>
              <a:off x="1121" y="2535"/>
              <a:ext cx="48" cy="73"/>
            </a:xfrm>
            <a:prstGeom prst="line">
              <a:avLst/>
            </a:prstGeom>
            <a:noFill/>
            <a:ln w="9525">
              <a:solidFill>
                <a:srgbClr val="FF00FF"/>
              </a:solidFill>
              <a:round/>
              <a:headEnd/>
              <a:tailEnd/>
            </a:ln>
          </p:spPr>
          <p:txBody>
            <a:bodyPr/>
            <a:lstStyle/>
            <a:p>
              <a:endParaRPr lang="en-US"/>
            </a:p>
          </p:txBody>
        </p:sp>
        <p:sp>
          <p:nvSpPr>
            <p:cNvPr id="48315" name="Line 141"/>
            <p:cNvSpPr>
              <a:spLocks noChangeShapeType="1"/>
            </p:cNvSpPr>
            <p:nvPr/>
          </p:nvSpPr>
          <p:spPr bwMode="auto">
            <a:xfrm>
              <a:off x="1169" y="2608"/>
              <a:ext cx="48" cy="36"/>
            </a:xfrm>
            <a:prstGeom prst="line">
              <a:avLst/>
            </a:prstGeom>
            <a:noFill/>
            <a:ln w="9525">
              <a:solidFill>
                <a:srgbClr val="FF00FF"/>
              </a:solidFill>
              <a:round/>
              <a:headEnd/>
              <a:tailEnd/>
            </a:ln>
          </p:spPr>
          <p:txBody>
            <a:bodyPr/>
            <a:lstStyle/>
            <a:p>
              <a:endParaRPr lang="en-US"/>
            </a:p>
          </p:txBody>
        </p:sp>
        <p:sp>
          <p:nvSpPr>
            <p:cNvPr id="48316" name="Line 142"/>
            <p:cNvSpPr>
              <a:spLocks noChangeShapeType="1"/>
            </p:cNvSpPr>
            <p:nvPr/>
          </p:nvSpPr>
          <p:spPr bwMode="auto">
            <a:xfrm>
              <a:off x="1217" y="2644"/>
              <a:ext cx="49" cy="1"/>
            </a:xfrm>
            <a:prstGeom prst="line">
              <a:avLst/>
            </a:prstGeom>
            <a:noFill/>
            <a:ln w="9525">
              <a:solidFill>
                <a:srgbClr val="FF00FF"/>
              </a:solidFill>
              <a:round/>
              <a:headEnd/>
              <a:tailEnd/>
            </a:ln>
          </p:spPr>
          <p:txBody>
            <a:bodyPr/>
            <a:lstStyle/>
            <a:p>
              <a:endParaRPr lang="en-US"/>
            </a:p>
          </p:txBody>
        </p:sp>
        <p:sp>
          <p:nvSpPr>
            <p:cNvPr id="48317" name="Line 143"/>
            <p:cNvSpPr>
              <a:spLocks noChangeShapeType="1"/>
            </p:cNvSpPr>
            <p:nvPr/>
          </p:nvSpPr>
          <p:spPr bwMode="auto">
            <a:xfrm flipV="1">
              <a:off x="1266" y="2608"/>
              <a:ext cx="48" cy="36"/>
            </a:xfrm>
            <a:prstGeom prst="line">
              <a:avLst/>
            </a:prstGeom>
            <a:noFill/>
            <a:ln w="9525">
              <a:solidFill>
                <a:srgbClr val="FF00FF"/>
              </a:solidFill>
              <a:round/>
              <a:headEnd/>
              <a:tailEnd/>
            </a:ln>
          </p:spPr>
          <p:txBody>
            <a:bodyPr/>
            <a:lstStyle/>
            <a:p>
              <a:endParaRPr lang="en-US"/>
            </a:p>
          </p:txBody>
        </p:sp>
        <p:sp>
          <p:nvSpPr>
            <p:cNvPr id="48318" name="Line 144"/>
            <p:cNvSpPr>
              <a:spLocks noChangeShapeType="1"/>
            </p:cNvSpPr>
            <p:nvPr/>
          </p:nvSpPr>
          <p:spPr bwMode="auto">
            <a:xfrm>
              <a:off x="1314" y="2608"/>
              <a:ext cx="51" cy="1"/>
            </a:xfrm>
            <a:prstGeom prst="line">
              <a:avLst/>
            </a:prstGeom>
            <a:noFill/>
            <a:ln w="9525">
              <a:solidFill>
                <a:srgbClr val="FF00FF"/>
              </a:solidFill>
              <a:round/>
              <a:headEnd/>
              <a:tailEnd/>
            </a:ln>
          </p:spPr>
          <p:txBody>
            <a:bodyPr/>
            <a:lstStyle/>
            <a:p>
              <a:endParaRPr lang="en-US"/>
            </a:p>
          </p:txBody>
        </p:sp>
        <p:sp>
          <p:nvSpPr>
            <p:cNvPr id="48319" name="Line 145"/>
            <p:cNvSpPr>
              <a:spLocks noChangeShapeType="1"/>
            </p:cNvSpPr>
            <p:nvPr/>
          </p:nvSpPr>
          <p:spPr bwMode="auto">
            <a:xfrm>
              <a:off x="1365" y="2608"/>
              <a:ext cx="48" cy="73"/>
            </a:xfrm>
            <a:prstGeom prst="line">
              <a:avLst/>
            </a:prstGeom>
            <a:noFill/>
            <a:ln w="9525">
              <a:solidFill>
                <a:srgbClr val="FF00FF"/>
              </a:solidFill>
              <a:round/>
              <a:headEnd/>
              <a:tailEnd/>
            </a:ln>
          </p:spPr>
          <p:txBody>
            <a:bodyPr/>
            <a:lstStyle/>
            <a:p>
              <a:endParaRPr lang="en-US"/>
            </a:p>
          </p:txBody>
        </p:sp>
        <p:sp>
          <p:nvSpPr>
            <p:cNvPr id="48320" name="Line 146"/>
            <p:cNvSpPr>
              <a:spLocks noChangeShapeType="1"/>
            </p:cNvSpPr>
            <p:nvPr/>
          </p:nvSpPr>
          <p:spPr bwMode="auto">
            <a:xfrm>
              <a:off x="1413" y="2681"/>
              <a:ext cx="49" cy="403"/>
            </a:xfrm>
            <a:prstGeom prst="line">
              <a:avLst/>
            </a:prstGeom>
            <a:noFill/>
            <a:ln w="9525">
              <a:solidFill>
                <a:srgbClr val="FF00FF"/>
              </a:solidFill>
              <a:round/>
              <a:headEnd/>
              <a:tailEnd/>
            </a:ln>
          </p:spPr>
          <p:txBody>
            <a:bodyPr/>
            <a:lstStyle/>
            <a:p>
              <a:endParaRPr lang="en-US"/>
            </a:p>
          </p:txBody>
        </p:sp>
        <p:sp>
          <p:nvSpPr>
            <p:cNvPr id="48321" name="Line 147"/>
            <p:cNvSpPr>
              <a:spLocks noChangeShapeType="1"/>
            </p:cNvSpPr>
            <p:nvPr/>
          </p:nvSpPr>
          <p:spPr bwMode="auto">
            <a:xfrm>
              <a:off x="1462" y="3084"/>
              <a:ext cx="49" cy="147"/>
            </a:xfrm>
            <a:prstGeom prst="line">
              <a:avLst/>
            </a:prstGeom>
            <a:noFill/>
            <a:ln w="9525">
              <a:solidFill>
                <a:srgbClr val="FF00FF"/>
              </a:solidFill>
              <a:round/>
              <a:headEnd/>
              <a:tailEnd/>
            </a:ln>
          </p:spPr>
          <p:txBody>
            <a:bodyPr/>
            <a:lstStyle/>
            <a:p>
              <a:endParaRPr lang="en-US"/>
            </a:p>
          </p:txBody>
        </p:sp>
        <p:sp>
          <p:nvSpPr>
            <p:cNvPr id="48322" name="Line 148"/>
            <p:cNvSpPr>
              <a:spLocks noChangeShapeType="1"/>
            </p:cNvSpPr>
            <p:nvPr/>
          </p:nvSpPr>
          <p:spPr bwMode="auto">
            <a:xfrm>
              <a:off x="1511" y="3231"/>
              <a:ext cx="49" cy="147"/>
            </a:xfrm>
            <a:prstGeom prst="line">
              <a:avLst/>
            </a:prstGeom>
            <a:noFill/>
            <a:ln w="9525">
              <a:solidFill>
                <a:srgbClr val="FF00FF"/>
              </a:solidFill>
              <a:round/>
              <a:headEnd/>
              <a:tailEnd/>
            </a:ln>
          </p:spPr>
          <p:txBody>
            <a:bodyPr/>
            <a:lstStyle/>
            <a:p>
              <a:endParaRPr lang="en-US"/>
            </a:p>
          </p:txBody>
        </p:sp>
        <p:sp>
          <p:nvSpPr>
            <p:cNvPr id="48323" name="Line 149"/>
            <p:cNvSpPr>
              <a:spLocks noChangeShapeType="1"/>
            </p:cNvSpPr>
            <p:nvPr/>
          </p:nvSpPr>
          <p:spPr bwMode="auto">
            <a:xfrm>
              <a:off x="1560" y="3378"/>
              <a:ext cx="51" cy="1"/>
            </a:xfrm>
            <a:prstGeom prst="line">
              <a:avLst/>
            </a:prstGeom>
            <a:noFill/>
            <a:ln w="9525">
              <a:solidFill>
                <a:srgbClr val="FF00FF"/>
              </a:solidFill>
              <a:round/>
              <a:headEnd/>
              <a:tailEnd/>
            </a:ln>
          </p:spPr>
          <p:txBody>
            <a:bodyPr/>
            <a:lstStyle/>
            <a:p>
              <a:endParaRPr lang="en-US"/>
            </a:p>
          </p:txBody>
        </p:sp>
        <p:sp>
          <p:nvSpPr>
            <p:cNvPr id="48324" name="Line 150"/>
            <p:cNvSpPr>
              <a:spLocks noChangeShapeType="1"/>
            </p:cNvSpPr>
            <p:nvPr/>
          </p:nvSpPr>
          <p:spPr bwMode="auto">
            <a:xfrm>
              <a:off x="1611" y="3378"/>
              <a:ext cx="48" cy="36"/>
            </a:xfrm>
            <a:prstGeom prst="line">
              <a:avLst/>
            </a:prstGeom>
            <a:noFill/>
            <a:ln w="9525">
              <a:solidFill>
                <a:srgbClr val="FF00FF"/>
              </a:solidFill>
              <a:round/>
              <a:headEnd/>
              <a:tailEnd/>
            </a:ln>
          </p:spPr>
          <p:txBody>
            <a:bodyPr/>
            <a:lstStyle/>
            <a:p>
              <a:endParaRPr lang="en-US"/>
            </a:p>
          </p:txBody>
        </p:sp>
        <p:sp>
          <p:nvSpPr>
            <p:cNvPr id="48325" name="Line 151"/>
            <p:cNvSpPr>
              <a:spLocks noChangeShapeType="1"/>
            </p:cNvSpPr>
            <p:nvPr/>
          </p:nvSpPr>
          <p:spPr bwMode="auto">
            <a:xfrm>
              <a:off x="1659" y="3414"/>
              <a:ext cx="48" cy="1"/>
            </a:xfrm>
            <a:prstGeom prst="line">
              <a:avLst/>
            </a:prstGeom>
            <a:noFill/>
            <a:ln w="9525">
              <a:solidFill>
                <a:srgbClr val="FF00FF"/>
              </a:solidFill>
              <a:round/>
              <a:headEnd/>
              <a:tailEnd/>
            </a:ln>
          </p:spPr>
          <p:txBody>
            <a:bodyPr/>
            <a:lstStyle/>
            <a:p>
              <a:endParaRPr lang="en-US"/>
            </a:p>
          </p:txBody>
        </p:sp>
        <p:sp>
          <p:nvSpPr>
            <p:cNvPr id="48326" name="Line 152"/>
            <p:cNvSpPr>
              <a:spLocks noChangeShapeType="1"/>
            </p:cNvSpPr>
            <p:nvPr/>
          </p:nvSpPr>
          <p:spPr bwMode="auto">
            <a:xfrm>
              <a:off x="1707" y="3414"/>
              <a:ext cx="49" cy="1"/>
            </a:xfrm>
            <a:prstGeom prst="line">
              <a:avLst/>
            </a:prstGeom>
            <a:noFill/>
            <a:ln w="9525">
              <a:solidFill>
                <a:srgbClr val="FF00FF"/>
              </a:solidFill>
              <a:round/>
              <a:headEnd/>
              <a:tailEnd/>
            </a:ln>
          </p:spPr>
          <p:txBody>
            <a:bodyPr/>
            <a:lstStyle/>
            <a:p>
              <a:endParaRPr lang="en-US"/>
            </a:p>
          </p:txBody>
        </p:sp>
        <p:sp>
          <p:nvSpPr>
            <p:cNvPr id="48327" name="Line 153"/>
            <p:cNvSpPr>
              <a:spLocks noChangeShapeType="1"/>
            </p:cNvSpPr>
            <p:nvPr/>
          </p:nvSpPr>
          <p:spPr bwMode="auto">
            <a:xfrm>
              <a:off x="1756" y="3414"/>
              <a:ext cx="49" cy="37"/>
            </a:xfrm>
            <a:prstGeom prst="line">
              <a:avLst/>
            </a:prstGeom>
            <a:noFill/>
            <a:ln w="9525">
              <a:solidFill>
                <a:srgbClr val="FF00FF"/>
              </a:solidFill>
              <a:round/>
              <a:headEnd/>
              <a:tailEnd/>
            </a:ln>
          </p:spPr>
          <p:txBody>
            <a:bodyPr/>
            <a:lstStyle/>
            <a:p>
              <a:endParaRPr lang="en-US"/>
            </a:p>
          </p:txBody>
        </p:sp>
        <p:sp>
          <p:nvSpPr>
            <p:cNvPr id="48328" name="Line 154"/>
            <p:cNvSpPr>
              <a:spLocks noChangeShapeType="1"/>
            </p:cNvSpPr>
            <p:nvPr/>
          </p:nvSpPr>
          <p:spPr bwMode="auto">
            <a:xfrm>
              <a:off x="1805" y="3451"/>
              <a:ext cx="51" cy="1"/>
            </a:xfrm>
            <a:prstGeom prst="line">
              <a:avLst/>
            </a:prstGeom>
            <a:noFill/>
            <a:ln w="9525">
              <a:solidFill>
                <a:srgbClr val="FF00FF"/>
              </a:solidFill>
              <a:round/>
              <a:headEnd/>
              <a:tailEnd/>
            </a:ln>
          </p:spPr>
          <p:txBody>
            <a:bodyPr/>
            <a:lstStyle/>
            <a:p>
              <a:endParaRPr lang="en-US"/>
            </a:p>
          </p:txBody>
        </p:sp>
        <p:sp>
          <p:nvSpPr>
            <p:cNvPr id="48329" name="Line 155"/>
            <p:cNvSpPr>
              <a:spLocks noChangeShapeType="1"/>
            </p:cNvSpPr>
            <p:nvPr/>
          </p:nvSpPr>
          <p:spPr bwMode="auto">
            <a:xfrm flipV="1">
              <a:off x="1856" y="3414"/>
              <a:ext cx="48" cy="37"/>
            </a:xfrm>
            <a:prstGeom prst="line">
              <a:avLst/>
            </a:prstGeom>
            <a:noFill/>
            <a:ln w="9525">
              <a:solidFill>
                <a:srgbClr val="FF00FF"/>
              </a:solidFill>
              <a:round/>
              <a:headEnd/>
              <a:tailEnd/>
            </a:ln>
          </p:spPr>
          <p:txBody>
            <a:bodyPr/>
            <a:lstStyle/>
            <a:p>
              <a:endParaRPr lang="en-US"/>
            </a:p>
          </p:txBody>
        </p:sp>
        <p:sp>
          <p:nvSpPr>
            <p:cNvPr id="48330" name="Line 156"/>
            <p:cNvSpPr>
              <a:spLocks noChangeShapeType="1"/>
            </p:cNvSpPr>
            <p:nvPr/>
          </p:nvSpPr>
          <p:spPr bwMode="auto">
            <a:xfrm>
              <a:off x="1904" y="3414"/>
              <a:ext cx="48" cy="37"/>
            </a:xfrm>
            <a:prstGeom prst="line">
              <a:avLst/>
            </a:prstGeom>
            <a:noFill/>
            <a:ln w="9525">
              <a:solidFill>
                <a:srgbClr val="FF00FF"/>
              </a:solidFill>
              <a:round/>
              <a:headEnd/>
              <a:tailEnd/>
            </a:ln>
          </p:spPr>
          <p:txBody>
            <a:bodyPr/>
            <a:lstStyle/>
            <a:p>
              <a:endParaRPr lang="en-US"/>
            </a:p>
          </p:txBody>
        </p:sp>
        <p:sp>
          <p:nvSpPr>
            <p:cNvPr id="48331" name="Line 157"/>
            <p:cNvSpPr>
              <a:spLocks noChangeShapeType="1"/>
            </p:cNvSpPr>
            <p:nvPr/>
          </p:nvSpPr>
          <p:spPr bwMode="auto">
            <a:xfrm flipV="1">
              <a:off x="1952" y="3414"/>
              <a:ext cx="49" cy="37"/>
            </a:xfrm>
            <a:prstGeom prst="line">
              <a:avLst/>
            </a:prstGeom>
            <a:noFill/>
            <a:ln w="9525">
              <a:solidFill>
                <a:srgbClr val="FF00FF"/>
              </a:solidFill>
              <a:round/>
              <a:headEnd/>
              <a:tailEnd/>
            </a:ln>
          </p:spPr>
          <p:txBody>
            <a:bodyPr/>
            <a:lstStyle/>
            <a:p>
              <a:endParaRPr lang="en-US"/>
            </a:p>
          </p:txBody>
        </p:sp>
        <p:sp>
          <p:nvSpPr>
            <p:cNvPr id="48332" name="Line 158"/>
            <p:cNvSpPr>
              <a:spLocks noChangeShapeType="1"/>
            </p:cNvSpPr>
            <p:nvPr/>
          </p:nvSpPr>
          <p:spPr bwMode="auto">
            <a:xfrm>
              <a:off x="2001" y="3414"/>
              <a:ext cx="48" cy="110"/>
            </a:xfrm>
            <a:prstGeom prst="line">
              <a:avLst/>
            </a:prstGeom>
            <a:noFill/>
            <a:ln w="9525">
              <a:solidFill>
                <a:srgbClr val="FF00FF"/>
              </a:solidFill>
              <a:round/>
              <a:headEnd/>
              <a:tailEnd/>
            </a:ln>
          </p:spPr>
          <p:txBody>
            <a:bodyPr/>
            <a:lstStyle/>
            <a:p>
              <a:endParaRPr lang="en-US"/>
            </a:p>
          </p:txBody>
        </p:sp>
        <p:sp>
          <p:nvSpPr>
            <p:cNvPr id="48333" name="Line 159"/>
            <p:cNvSpPr>
              <a:spLocks noChangeShapeType="1"/>
            </p:cNvSpPr>
            <p:nvPr/>
          </p:nvSpPr>
          <p:spPr bwMode="auto">
            <a:xfrm flipV="1">
              <a:off x="2049" y="3451"/>
              <a:ext cx="51" cy="73"/>
            </a:xfrm>
            <a:prstGeom prst="line">
              <a:avLst/>
            </a:prstGeom>
            <a:noFill/>
            <a:ln w="9525">
              <a:solidFill>
                <a:srgbClr val="FF00FF"/>
              </a:solidFill>
              <a:round/>
              <a:headEnd/>
              <a:tailEnd/>
            </a:ln>
          </p:spPr>
          <p:txBody>
            <a:bodyPr/>
            <a:lstStyle/>
            <a:p>
              <a:endParaRPr lang="en-US"/>
            </a:p>
          </p:txBody>
        </p:sp>
        <p:sp>
          <p:nvSpPr>
            <p:cNvPr id="48334" name="Line 160"/>
            <p:cNvSpPr>
              <a:spLocks noChangeShapeType="1"/>
            </p:cNvSpPr>
            <p:nvPr/>
          </p:nvSpPr>
          <p:spPr bwMode="auto">
            <a:xfrm>
              <a:off x="2100" y="3451"/>
              <a:ext cx="49" cy="1"/>
            </a:xfrm>
            <a:prstGeom prst="line">
              <a:avLst/>
            </a:prstGeom>
            <a:noFill/>
            <a:ln w="9525">
              <a:solidFill>
                <a:srgbClr val="FF00FF"/>
              </a:solidFill>
              <a:round/>
              <a:headEnd/>
              <a:tailEnd/>
            </a:ln>
          </p:spPr>
          <p:txBody>
            <a:bodyPr/>
            <a:lstStyle/>
            <a:p>
              <a:endParaRPr lang="en-US"/>
            </a:p>
          </p:txBody>
        </p:sp>
        <p:sp>
          <p:nvSpPr>
            <p:cNvPr id="48335" name="Line 161"/>
            <p:cNvSpPr>
              <a:spLocks noChangeShapeType="1"/>
            </p:cNvSpPr>
            <p:nvPr/>
          </p:nvSpPr>
          <p:spPr bwMode="auto">
            <a:xfrm>
              <a:off x="2149" y="3451"/>
              <a:ext cx="49" cy="1"/>
            </a:xfrm>
            <a:prstGeom prst="line">
              <a:avLst/>
            </a:prstGeom>
            <a:noFill/>
            <a:ln w="9525">
              <a:solidFill>
                <a:srgbClr val="FF00FF"/>
              </a:solidFill>
              <a:round/>
              <a:headEnd/>
              <a:tailEnd/>
            </a:ln>
          </p:spPr>
          <p:txBody>
            <a:bodyPr/>
            <a:lstStyle/>
            <a:p>
              <a:endParaRPr lang="en-US"/>
            </a:p>
          </p:txBody>
        </p:sp>
        <p:sp>
          <p:nvSpPr>
            <p:cNvPr id="48336" name="Line 162"/>
            <p:cNvSpPr>
              <a:spLocks noChangeShapeType="1"/>
            </p:cNvSpPr>
            <p:nvPr/>
          </p:nvSpPr>
          <p:spPr bwMode="auto">
            <a:xfrm flipV="1">
              <a:off x="2198" y="3414"/>
              <a:ext cx="48" cy="37"/>
            </a:xfrm>
            <a:prstGeom prst="line">
              <a:avLst/>
            </a:prstGeom>
            <a:noFill/>
            <a:ln w="9525">
              <a:solidFill>
                <a:srgbClr val="FF00FF"/>
              </a:solidFill>
              <a:round/>
              <a:headEnd/>
              <a:tailEnd/>
            </a:ln>
          </p:spPr>
          <p:txBody>
            <a:bodyPr/>
            <a:lstStyle/>
            <a:p>
              <a:endParaRPr lang="en-US"/>
            </a:p>
          </p:txBody>
        </p:sp>
        <p:sp>
          <p:nvSpPr>
            <p:cNvPr id="48337" name="Line 163"/>
            <p:cNvSpPr>
              <a:spLocks noChangeShapeType="1"/>
            </p:cNvSpPr>
            <p:nvPr/>
          </p:nvSpPr>
          <p:spPr bwMode="auto">
            <a:xfrm>
              <a:off x="2246" y="3414"/>
              <a:ext cx="51" cy="37"/>
            </a:xfrm>
            <a:prstGeom prst="line">
              <a:avLst/>
            </a:prstGeom>
            <a:noFill/>
            <a:ln w="9525">
              <a:solidFill>
                <a:srgbClr val="FF00FF"/>
              </a:solidFill>
              <a:round/>
              <a:headEnd/>
              <a:tailEnd/>
            </a:ln>
          </p:spPr>
          <p:txBody>
            <a:bodyPr/>
            <a:lstStyle/>
            <a:p>
              <a:endParaRPr lang="en-US"/>
            </a:p>
          </p:txBody>
        </p:sp>
        <p:sp>
          <p:nvSpPr>
            <p:cNvPr id="48338" name="Line 164"/>
            <p:cNvSpPr>
              <a:spLocks noChangeShapeType="1"/>
            </p:cNvSpPr>
            <p:nvPr/>
          </p:nvSpPr>
          <p:spPr bwMode="auto">
            <a:xfrm>
              <a:off x="2297" y="3451"/>
              <a:ext cx="48" cy="37"/>
            </a:xfrm>
            <a:prstGeom prst="line">
              <a:avLst/>
            </a:prstGeom>
            <a:noFill/>
            <a:ln w="9525">
              <a:solidFill>
                <a:srgbClr val="FF00FF"/>
              </a:solidFill>
              <a:round/>
              <a:headEnd/>
              <a:tailEnd/>
            </a:ln>
          </p:spPr>
          <p:txBody>
            <a:bodyPr/>
            <a:lstStyle/>
            <a:p>
              <a:endParaRPr lang="en-US"/>
            </a:p>
          </p:txBody>
        </p:sp>
        <p:sp>
          <p:nvSpPr>
            <p:cNvPr id="48339" name="Line 165"/>
            <p:cNvSpPr>
              <a:spLocks noChangeShapeType="1"/>
            </p:cNvSpPr>
            <p:nvPr/>
          </p:nvSpPr>
          <p:spPr bwMode="auto">
            <a:xfrm>
              <a:off x="2345" y="3488"/>
              <a:ext cx="49" cy="1"/>
            </a:xfrm>
            <a:prstGeom prst="line">
              <a:avLst/>
            </a:prstGeom>
            <a:noFill/>
            <a:ln w="9525">
              <a:solidFill>
                <a:srgbClr val="FF00FF"/>
              </a:solidFill>
              <a:round/>
              <a:headEnd/>
              <a:tailEnd/>
            </a:ln>
          </p:spPr>
          <p:txBody>
            <a:bodyPr/>
            <a:lstStyle/>
            <a:p>
              <a:endParaRPr lang="en-US"/>
            </a:p>
          </p:txBody>
        </p:sp>
        <p:sp>
          <p:nvSpPr>
            <p:cNvPr id="48340" name="Line 166"/>
            <p:cNvSpPr>
              <a:spLocks noChangeShapeType="1"/>
            </p:cNvSpPr>
            <p:nvPr/>
          </p:nvSpPr>
          <p:spPr bwMode="auto">
            <a:xfrm flipV="1">
              <a:off x="2394" y="3451"/>
              <a:ext cx="48" cy="37"/>
            </a:xfrm>
            <a:prstGeom prst="line">
              <a:avLst/>
            </a:prstGeom>
            <a:noFill/>
            <a:ln w="9525">
              <a:solidFill>
                <a:srgbClr val="FF00FF"/>
              </a:solidFill>
              <a:round/>
              <a:headEnd/>
              <a:tailEnd/>
            </a:ln>
          </p:spPr>
          <p:txBody>
            <a:bodyPr/>
            <a:lstStyle/>
            <a:p>
              <a:endParaRPr lang="en-US"/>
            </a:p>
          </p:txBody>
        </p:sp>
        <p:sp>
          <p:nvSpPr>
            <p:cNvPr id="48341" name="Line 167"/>
            <p:cNvSpPr>
              <a:spLocks noChangeShapeType="1"/>
            </p:cNvSpPr>
            <p:nvPr/>
          </p:nvSpPr>
          <p:spPr bwMode="auto">
            <a:xfrm>
              <a:off x="2442" y="3451"/>
              <a:ext cx="49" cy="1"/>
            </a:xfrm>
            <a:prstGeom prst="line">
              <a:avLst/>
            </a:prstGeom>
            <a:noFill/>
            <a:ln w="9525">
              <a:solidFill>
                <a:srgbClr val="FF00FF"/>
              </a:solidFill>
              <a:round/>
              <a:headEnd/>
              <a:tailEnd/>
            </a:ln>
          </p:spPr>
          <p:txBody>
            <a:bodyPr/>
            <a:lstStyle/>
            <a:p>
              <a:endParaRPr lang="en-US"/>
            </a:p>
          </p:txBody>
        </p:sp>
        <p:sp>
          <p:nvSpPr>
            <p:cNvPr id="48342" name="Line 168"/>
            <p:cNvSpPr>
              <a:spLocks noChangeShapeType="1"/>
            </p:cNvSpPr>
            <p:nvPr/>
          </p:nvSpPr>
          <p:spPr bwMode="auto">
            <a:xfrm>
              <a:off x="2491" y="3451"/>
              <a:ext cx="52" cy="1"/>
            </a:xfrm>
            <a:prstGeom prst="line">
              <a:avLst/>
            </a:prstGeom>
            <a:noFill/>
            <a:ln w="9525">
              <a:solidFill>
                <a:srgbClr val="FF00FF"/>
              </a:solidFill>
              <a:round/>
              <a:headEnd/>
              <a:tailEnd/>
            </a:ln>
          </p:spPr>
          <p:txBody>
            <a:bodyPr/>
            <a:lstStyle/>
            <a:p>
              <a:endParaRPr lang="en-US"/>
            </a:p>
          </p:txBody>
        </p:sp>
        <p:sp>
          <p:nvSpPr>
            <p:cNvPr id="48343" name="Line 169"/>
            <p:cNvSpPr>
              <a:spLocks noChangeShapeType="1"/>
            </p:cNvSpPr>
            <p:nvPr/>
          </p:nvSpPr>
          <p:spPr bwMode="auto">
            <a:xfrm>
              <a:off x="2543" y="3451"/>
              <a:ext cx="48" cy="37"/>
            </a:xfrm>
            <a:prstGeom prst="line">
              <a:avLst/>
            </a:prstGeom>
            <a:noFill/>
            <a:ln w="9525">
              <a:solidFill>
                <a:srgbClr val="FF00FF"/>
              </a:solidFill>
              <a:round/>
              <a:headEnd/>
              <a:tailEnd/>
            </a:ln>
          </p:spPr>
          <p:txBody>
            <a:bodyPr/>
            <a:lstStyle/>
            <a:p>
              <a:endParaRPr lang="en-US"/>
            </a:p>
          </p:txBody>
        </p:sp>
        <p:sp>
          <p:nvSpPr>
            <p:cNvPr id="48344" name="Line 170"/>
            <p:cNvSpPr>
              <a:spLocks noChangeShapeType="1"/>
            </p:cNvSpPr>
            <p:nvPr/>
          </p:nvSpPr>
          <p:spPr bwMode="auto">
            <a:xfrm>
              <a:off x="2591" y="3488"/>
              <a:ext cx="48" cy="1"/>
            </a:xfrm>
            <a:prstGeom prst="line">
              <a:avLst/>
            </a:prstGeom>
            <a:noFill/>
            <a:ln w="9525">
              <a:solidFill>
                <a:srgbClr val="FF00FF"/>
              </a:solidFill>
              <a:round/>
              <a:headEnd/>
              <a:tailEnd/>
            </a:ln>
          </p:spPr>
          <p:txBody>
            <a:bodyPr/>
            <a:lstStyle/>
            <a:p>
              <a:endParaRPr lang="en-US"/>
            </a:p>
          </p:txBody>
        </p:sp>
        <p:sp>
          <p:nvSpPr>
            <p:cNvPr id="48345" name="Line 171"/>
            <p:cNvSpPr>
              <a:spLocks noChangeShapeType="1"/>
            </p:cNvSpPr>
            <p:nvPr/>
          </p:nvSpPr>
          <p:spPr bwMode="auto">
            <a:xfrm>
              <a:off x="2639" y="3488"/>
              <a:ext cx="48" cy="36"/>
            </a:xfrm>
            <a:prstGeom prst="line">
              <a:avLst/>
            </a:prstGeom>
            <a:noFill/>
            <a:ln w="9525">
              <a:solidFill>
                <a:srgbClr val="FF00FF"/>
              </a:solidFill>
              <a:round/>
              <a:headEnd/>
              <a:tailEnd/>
            </a:ln>
          </p:spPr>
          <p:txBody>
            <a:bodyPr/>
            <a:lstStyle/>
            <a:p>
              <a:endParaRPr lang="en-US"/>
            </a:p>
          </p:txBody>
        </p:sp>
        <p:sp>
          <p:nvSpPr>
            <p:cNvPr id="48346" name="Line 172"/>
            <p:cNvSpPr>
              <a:spLocks noChangeShapeType="1"/>
            </p:cNvSpPr>
            <p:nvPr/>
          </p:nvSpPr>
          <p:spPr bwMode="auto">
            <a:xfrm>
              <a:off x="2687" y="3524"/>
              <a:ext cx="49" cy="1"/>
            </a:xfrm>
            <a:prstGeom prst="line">
              <a:avLst/>
            </a:prstGeom>
            <a:noFill/>
            <a:ln w="9525">
              <a:solidFill>
                <a:srgbClr val="FF00FF"/>
              </a:solidFill>
              <a:round/>
              <a:headEnd/>
              <a:tailEnd/>
            </a:ln>
          </p:spPr>
          <p:txBody>
            <a:bodyPr/>
            <a:lstStyle/>
            <a:p>
              <a:endParaRPr lang="en-US"/>
            </a:p>
          </p:txBody>
        </p:sp>
        <p:sp>
          <p:nvSpPr>
            <p:cNvPr id="48347" name="Rectangle 173"/>
            <p:cNvSpPr>
              <a:spLocks noChangeArrowheads="1"/>
            </p:cNvSpPr>
            <p:nvPr/>
          </p:nvSpPr>
          <p:spPr bwMode="auto">
            <a:xfrm>
              <a:off x="564" y="2629"/>
              <a:ext cx="31" cy="31"/>
            </a:xfrm>
            <a:prstGeom prst="rect">
              <a:avLst/>
            </a:prstGeom>
            <a:solidFill>
              <a:srgbClr val="FF00FF"/>
            </a:solidFill>
            <a:ln w="9525">
              <a:solidFill>
                <a:srgbClr val="FF00FF"/>
              </a:solidFill>
              <a:miter lim="800000"/>
              <a:headEnd/>
              <a:tailEnd/>
            </a:ln>
          </p:spPr>
          <p:txBody>
            <a:bodyPr/>
            <a:lstStyle/>
            <a:p>
              <a:endParaRPr lang="en-AU"/>
            </a:p>
          </p:txBody>
        </p:sp>
        <p:sp>
          <p:nvSpPr>
            <p:cNvPr id="48348" name="Rectangle 174"/>
            <p:cNvSpPr>
              <a:spLocks noChangeArrowheads="1"/>
            </p:cNvSpPr>
            <p:nvPr/>
          </p:nvSpPr>
          <p:spPr bwMode="auto">
            <a:xfrm>
              <a:off x="612" y="2629"/>
              <a:ext cx="31" cy="31"/>
            </a:xfrm>
            <a:prstGeom prst="rect">
              <a:avLst/>
            </a:prstGeom>
            <a:solidFill>
              <a:srgbClr val="FF00FF"/>
            </a:solidFill>
            <a:ln w="9525">
              <a:solidFill>
                <a:srgbClr val="FF00FF"/>
              </a:solidFill>
              <a:miter lim="800000"/>
              <a:headEnd/>
              <a:tailEnd/>
            </a:ln>
          </p:spPr>
          <p:txBody>
            <a:bodyPr/>
            <a:lstStyle/>
            <a:p>
              <a:endParaRPr lang="en-AU"/>
            </a:p>
          </p:txBody>
        </p:sp>
        <p:sp>
          <p:nvSpPr>
            <p:cNvPr id="48349" name="Rectangle 175"/>
            <p:cNvSpPr>
              <a:spLocks noChangeArrowheads="1"/>
            </p:cNvSpPr>
            <p:nvPr/>
          </p:nvSpPr>
          <p:spPr bwMode="auto">
            <a:xfrm>
              <a:off x="663" y="2555"/>
              <a:ext cx="31" cy="32"/>
            </a:xfrm>
            <a:prstGeom prst="rect">
              <a:avLst/>
            </a:prstGeom>
            <a:solidFill>
              <a:srgbClr val="FF00FF"/>
            </a:solidFill>
            <a:ln w="9525">
              <a:solidFill>
                <a:srgbClr val="FF00FF"/>
              </a:solidFill>
              <a:miter lim="800000"/>
              <a:headEnd/>
              <a:tailEnd/>
            </a:ln>
          </p:spPr>
          <p:txBody>
            <a:bodyPr/>
            <a:lstStyle/>
            <a:p>
              <a:endParaRPr lang="en-AU"/>
            </a:p>
          </p:txBody>
        </p:sp>
        <p:sp>
          <p:nvSpPr>
            <p:cNvPr id="48350" name="Rectangle 176"/>
            <p:cNvSpPr>
              <a:spLocks noChangeArrowheads="1"/>
            </p:cNvSpPr>
            <p:nvPr/>
          </p:nvSpPr>
          <p:spPr bwMode="auto">
            <a:xfrm>
              <a:off x="712" y="2592"/>
              <a:ext cx="31" cy="31"/>
            </a:xfrm>
            <a:prstGeom prst="rect">
              <a:avLst/>
            </a:prstGeom>
            <a:solidFill>
              <a:srgbClr val="FF00FF"/>
            </a:solidFill>
            <a:ln w="9525">
              <a:solidFill>
                <a:srgbClr val="FF00FF"/>
              </a:solidFill>
              <a:miter lim="800000"/>
              <a:headEnd/>
              <a:tailEnd/>
            </a:ln>
          </p:spPr>
          <p:txBody>
            <a:bodyPr/>
            <a:lstStyle/>
            <a:p>
              <a:endParaRPr lang="en-AU"/>
            </a:p>
          </p:txBody>
        </p:sp>
        <p:sp>
          <p:nvSpPr>
            <p:cNvPr id="48351" name="Rectangle 177"/>
            <p:cNvSpPr>
              <a:spLocks noChangeArrowheads="1"/>
            </p:cNvSpPr>
            <p:nvPr/>
          </p:nvSpPr>
          <p:spPr bwMode="auto">
            <a:xfrm>
              <a:off x="760" y="2592"/>
              <a:ext cx="32" cy="31"/>
            </a:xfrm>
            <a:prstGeom prst="rect">
              <a:avLst/>
            </a:prstGeom>
            <a:solidFill>
              <a:srgbClr val="FF00FF"/>
            </a:solidFill>
            <a:ln w="9525">
              <a:solidFill>
                <a:srgbClr val="FF00FF"/>
              </a:solidFill>
              <a:miter lim="800000"/>
              <a:headEnd/>
              <a:tailEnd/>
            </a:ln>
          </p:spPr>
          <p:txBody>
            <a:bodyPr/>
            <a:lstStyle/>
            <a:p>
              <a:endParaRPr lang="en-AU"/>
            </a:p>
          </p:txBody>
        </p:sp>
        <p:sp>
          <p:nvSpPr>
            <p:cNvPr id="48352" name="Rectangle 178"/>
            <p:cNvSpPr>
              <a:spLocks noChangeArrowheads="1"/>
            </p:cNvSpPr>
            <p:nvPr/>
          </p:nvSpPr>
          <p:spPr bwMode="auto">
            <a:xfrm>
              <a:off x="808" y="2592"/>
              <a:ext cx="32" cy="31"/>
            </a:xfrm>
            <a:prstGeom prst="rect">
              <a:avLst/>
            </a:prstGeom>
            <a:solidFill>
              <a:srgbClr val="FF00FF"/>
            </a:solidFill>
            <a:ln w="9525">
              <a:solidFill>
                <a:srgbClr val="FF00FF"/>
              </a:solidFill>
              <a:miter lim="800000"/>
              <a:headEnd/>
              <a:tailEnd/>
            </a:ln>
          </p:spPr>
          <p:txBody>
            <a:bodyPr/>
            <a:lstStyle/>
            <a:p>
              <a:endParaRPr lang="en-AU"/>
            </a:p>
          </p:txBody>
        </p:sp>
        <p:sp>
          <p:nvSpPr>
            <p:cNvPr id="48353" name="Rectangle 179"/>
            <p:cNvSpPr>
              <a:spLocks noChangeArrowheads="1"/>
            </p:cNvSpPr>
            <p:nvPr/>
          </p:nvSpPr>
          <p:spPr bwMode="auto">
            <a:xfrm>
              <a:off x="860" y="2629"/>
              <a:ext cx="32" cy="31"/>
            </a:xfrm>
            <a:prstGeom prst="rect">
              <a:avLst/>
            </a:prstGeom>
            <a:solidFill>
              <a:srgbClr val="FF00FF"/>
            </a:solidFill>
            <a:ln w="9525">
              <a:solidFill>
                <a:srgbClr val="FF00FF"/>
              </a:solidFill>
              <a:miter lim="800000"/>
              <a:headEnd/>
              <a:tailEnd/>
            </a:ln>
          </p:spPr>
          <p:txBody>
            <a:bodyPr/>
            <a:lstStyle/>
            <a:p>
              <a:endParaRPr lang="en-AU"/>
            </a:p>
          </p:txBody>
        </p:sp>
        <p:sp>
          <p:nvSpPr>
            <p:cNvPr id="48354" name="Rectangle 180"/>
            <p:cNvSpPr>
              <a:spLocks noChangeArrowheads="1"/>
            </p:cNvSpPr>
            <p:nvPr/>
          </p:nvSpPr>
          <p:spPr bwMode="auto">
            <a:xfrm>
              <a:off x="908" y="2592"/>
              <a:ext cx="32" cy="31"/>
            </a:xfrm>
            <a:prstGeom prst="rect">
              <a:avLst/>
            </a:prstGeom>
            <a:solidFill>
              <a:srgbClr val="FF00FF"/>
            </a:solidFill>
            <a:ln w="9525">
              <a:solidFill>
                <a:srgbClr val="FF00FF"/>
              </a:solidFill>
              <a:miter lim="800000"/>
              <a:headEnd/>
              <a:tailEnd/>
            </a:ln>
          </p:spPr>
          <p:txBody>
            <a:bodyPr/>
            <a:lstStyle/>
            <a:p>
              <a:endParaRPr lang="en-AU"/>
            </a:p>
          </p:txBody>
        </p:sp>
        <p:sp>
          <p:nvSpPr>
            <p:cNvPr id="48355" name="Rectangle 181"/>
            <p:cNvSpPr>
              <a:spLocks noChangeArrowheads="1"/>
            </p:cNvSpPr>
            <p:nvPr/>
          </p:nvSpPr>
          <p:spPr bwMode="auto">
            <a:xfrm>
              <a:off x="957" y="2629"/>
              <a:ext cx="31" cy="31"/>
            </a:xfrm>
            <a:prstGeom prst="rect">
              <a:avLst/>
            </a:prstGeom>
            <a:solidFill>
              <a:srgbClr val="FF00FF"/>
            </a:solidFill>
            <a:ln w="9525">
              <a:solidFill>
                <a:srgbClr val="FF00FF"/>
              </a:solidFill>
              <a:miter lim="800000"/>
              <a:headEnd/>
              <a:tailEnd/>
            </a:ln>
          </p:spPr>
          <p:txBody>
            <a:bodyPr/>
            <a:lstStyle/>
            <a:p>
              <a:endParaRPr lang="en-AU"/>
            </a:p>
          </p:txBody>
        </p:sp>
        <p:sp>
          <p:nvSpPr>
            <p:cNvPr id="48356" name="Rectangle 182"/>
            <p:cNvSpPr>
              <a:spLocks noChangeArrowheads="1"/>
            </p:cNvSpPr>
            <p:nvPr/>
          </p:nvSpPr>
          <p:spPr bwMode="auto">
            <a:xfrm>
              <a:off x="1005" y="2592"/>
              <a:ext cx="31" cy="31"/>
            </a:xfrm>
            <a:prstGeom prst="rect">
              <a:avLst/>
            </a:prstGeom>
            <a:solidFill>
              <a:srgbClr val="FF00FF"/>
            </a:solidFill>
            <a:ln w="9525">
              <a:solidFill>
                <a:srgbClr val="FF00FF"/>
              </a:solidFill>
              <a:miter lim="800000"/>
              <a:headEnd/>
              <a:tailEnd/>
            </a:ln>
          </p:spPr>
          <p:txBody>
            <a:bodyPr/>
            <a:lstStyle/>
            <a:p>
              <a:endParaRPr lang="en-AU"/>
            </a:p>
          </p:txBody>
        </p:sp>
        <p:sp>
          <p:nvSpPr>
            <p:cNvPr id="48357" name="Rectangle 183"/>
            <p:cNvSpPr>
              <a:spLocks noChangeArrowheads="1"/>
            </p:cNvSpPr>
            <p:nvPr/>
          </p:nvSpPr>
          <p:spPr bwMode="auto">
            <a:xfrm>
              <a:off x="1053" y="2555"/>
              <a:ext cx="32" cy="32"/>
            </a:xfrm>
            <a:prstGeom prst="rect">
              <a:avLst/>
            </a:prstGeom>
            <a:solidFill>
              <a:srgbClr val="FF00FF"/>
            </a:solidFill>
            <a:ln w="9525">
              <a:solidFill>
                <a:srgbClr val="FF00FF"/>
              </a:solidFill>
              <a:miter lim="800000"/>
              <a:headEnd/>
              <a:tailEnd/>
            </a:ln>
          </p:spPr>
          <p:txBody>
            <a:bodyPr/>
            <a:lstStyle/>
            <a:p>
              <a:endParaRPr lang="en-AU"/>
            </a:p>
          </p:txBody>
        </p:sp>
        <p:sp>
          <p:nvSpPr>
            <p:cNvPr id="48358" name="Rectangle 184"/>
            <p:cNvSpPr>
              <a:spLocks noChangeArrowheads="1"/>
            </p:cNvSpPr>
            <p:nvPr/>
          </p:nvSpPr>
          <p:spPr bwMode="auto">
            <a:xfrm>
              <a:off x="1105" y="2519"/>
              <a:ext cx="32" cy="32"/>
            </a:xfrm>
            <a:prstGeom prst="rect">
              <a:avLst/>
            </a:prstGeom>
            <a:solidFill>
              <a:srgbClr val="FF00FF"/>
            </a:solidFill>
            <a:ln w="9525">
              <a:solidFill>
                <a:srgbClr val="FF00FF"/>
              </a:solidFill>
              <a:miter lim="800000"/>
              <a:headEnd/>
              <a:tailEnd/>
            </a:ln>
          </p:spPr>
          <p:txBody>
            <a:bodyPr/>
            <a:lstStyle/>
            <a:p>
              <a:endParaRPr lang="en-AU"/>
            </a:p>
          </p:txBody>
        </p:sp>
        <p:sp>
          <p:nvSpPr>
            <p:cNvPr id="48359" name="Rectangle 185"/>
            <p:cNvSpPr>
              <a:spLocks noChangeArrowheads="1"/>
            </p:cNvSpPr>
            <p:nvPr/>
          </p:nvSpPr>
          <p:spPr bwMode="auto">
            <a:xfrm>
              <a:off x="1153" y="2592"/>
              <a:ext cx="32" cy="31"/>
            </a:xfrm>
            <a:prstGeom prst="rect">
              <a:avLst/>
            </a:prstGeom>
            <a:solidFill>
              <a:srgbClr val="FF00FF"/>
            </a:solidFill>
            <a:ln w="9525">
              <a:solidFill>
                <a:srgbClr val="FF00FF"/>
              </a:solidFill>
              <a:miter lim="800000"/>
              <a:headEnd/>
              <a:tailEnd/>
            </a:ln>
          </p:spPr>
          <p:txBody>
            <a:bodyPr/>
            <a:lstStyle/>
            <a:p>
              <a:endParaRPr lang="en-AU"/>
            </a:p>
          </p:txBody>
        </p:sp>
        <p:sp>
          <p:nvSpPr>
            <p:cNvPr id="48360" name="Rectangle 186"/>
            <p:cNvSpPr>
              <a:spLocks noChangeArrowheads="1"/>
            </p:cNvSpPr>
            <p:nvPr/>
          </p:nvSpPr>
          <p:spPr bwMode="auto">
            <a:xfrm>
              <a:off x="1201" y="2629"/>
              <a:ext cx="32" cy="31"/>
            </a:xfrm>
            <a:prstGeom prst="rect">
              <a:avLst/>
            </a:prstGeom>
            <a:solidFill>
              <a:srgbClr val="FF00FF"/>
            </a:solidFill>
            <a:ln w="9525">
              <a:solidFill>
                <a:srgbClr val="FF00FF"/>
              </a:solidFill>
              <a:miter lim="800000"/>
              <a:headEnd/>
              <a:tailEnd/>
            </a:ln>
          </p:spPr>
          <p:txBody>
            <a:bodyPr/>
            <a:lstStyle/>
            <a:p>
              <a:endParaRPr lang="en-AU"/>
            </a:p>
          </p:txBody>
        </p:sp>
        <p:sp>
          <p:nvSpPr>
            <p:cNvPr id="48361" name="Rectangle 187"/>
            <p:cNvSpPr>
              <a:spLocks noChangeArrowheads="1"/>
            </p:cNvSpPr>
            <p:nvPr/>
          </p:nvSpPr>
          <p:spPr bwMode="auto">
            <a:xfrm>
              <a:off x="1250" y="2629"/>
              <a:ext cx="31" cy="31"/>
            </a:xfrm>
            <a:prstGeom prst="rect">
              <a:avLst/>
            </a:prstGeom>
            <a:solidFill>
              <a:srgbClr val="FF00FF"/>
            </a:solidFill>
            <a:ln w="9525">
              <a:solidFill>
                <a:srgbClr val="FF00FF"/>
              </a:solidFill>
              <a:miter lim="800000"/>
              <a:headEnd/>
              <a:tailEnd/>
            </a:ln>
          </p:spPr>
          <p:txBody>
            <a:bodyPr/>
            <a:lstStyle/>
            <a:p>
              <a:endParaRPr lang="en-AU"/>
            </a:p>
          </p:txBody>
        </p:sp>
        <p:sp>
          <p:nvSpPr>
            <p:cNvPr id="48362" name="Rectangle 188"/>
            <p:cNvSpPr>
              <a:spLocks noChangeArrowheads="1"/>
            </p:cNvSpPr>
            <p:nvPr/>
          </p:nvSpPr>
          <p:spPr bwMode="auto">
            <a:xfrm>
              <a:off x="1299" y="2592"/>
              <a:ext cx="31" cy="31"/>
            </a:xfrm>
            <a:prstGeom prst="rect">
              <a:avLst/>
            </a:prstGeom>
            <a:solidFill>
              <a:srgbClr val="FF00FF"/>
            </a:solidFill>
            <a:ln w="9525">
              <a:solidFill>
                <a:srgbClr val="FF00FF"/>
              </a:solidFill>
              <a:miter lim="800000"/>
              <a:headEnd/>
              <a:tailEnd/>
            </a:ln>
          </p:spPr>
          <p:txBody>
            <a:bodyPr/>
            <a:lstStyle/>
            <a:p>
              <a:endParaRPr lang="en-AU"/>
            </a:p>
          </p:txBody>
        </p:sp>
        <p:sp>
          <p:nvSpPr>
            <p:cNvPr id="48363" name="Rectangle 189"/>
            <p:cNvSpPr>
              <a:spLocks noChangeArrowheads="1"/>
            </p:cNvSpPr>
            <p:nvPr/>
          </p:nvSpPr>
          <p:spPr bwMode="auto">
            <a:xfrm>
              <a:off x="1350" y="2592"/>
              <a:ext cx="31" cy="31"/>
            </a:xfrm>
            <a:prstGeom prst="rect">
              <a:avLst/>
            </a:prstGeom>
            <a:solidFill>
              <a:srgbClr val="FF00FF"/>
            </a:solidFill>
            <a:ln w="9525">
              <a:solidFill>
                <a:srgbClr val="FF00FF"/>
              </a:solidFill>
              <a:miter lim="800000"/>
              <a:headEnd/>
              <a:tailEnd/>
            </a:ln>
          </p:spPr>
          <p:txBody>
            <a:bodyPr/>
            <a:lstStyle/>
            <a:p>
              <a:endParaRPr lang="en-AU"/>
            </a:p>
          </p:txBody>
        </p:sp>
        <p:sp>
          <p:nvSpPr>
            <p:cNvPr id="48364" name="Rectangle 190"/>
            <p:cNvSpPr>
              <a:spLocks noChangeArrowheads="1"/>
            </p:cNvSpPr>
            <p:nvPr/>
          </p:nvSpPr>
          <p:spPr bwMode="auto">
            <a:xfrm>
              <a:off x="1398" y="2665"/>
              <a:ext cx="31" cy="32"/>
            </a:xfrm>
            <a:prstGeom prst="rect">
              <a:avLst/>
            </a:prstGeom>
            <a:solidFill>
              <a:srgbClr val="FF00FF"/>
            </a:solidFill>
            <a:ln w="9525">
              <a:solidFill>
                <a:srgbClr val="FF00FF"/>
              </a:solidFill>
              <a:miter lim="800000"/>
              <a:headEnd/>
              <a:tailEnd/>
            </a:ln>
          </p:spPr>
          <p:txBody>
            <a:bodyPr/>
            <a:lstStyle/>
            <a:p>
              <a:endParaRPr lang="en-AU"/>
            </a:p>
          </p:txBody>
        </p:sp>
        <p:sp>
          <p:nvSpPr>
            <p:cNvPr id="48365" name="Rectangle 191"/>
            <p:cNvSpPr>
              <a:spLocks noChangeArrowheads="1"/>
            </p:cNvSpPr>
            <p:nvPr/>
          </p:nvSpPr>
          <p:spPr bwMode="auto">
            <a:xfrm>
              <a:off x="1446" y="3069"/>
              <a:ext cx="32" cy="31"/>
            </a:xfrm>
            <a:prstGeom prst="rect">
              <a:avLst/>
            </a:prstGeom>
            <a:solidFill>
              <a:srgbClr val="FF00FF"/>
            </a:solidFill>
            <a:ln w="9525">
              <a:solidFill>
                <a:srgbClr val="FF00FF"/>
              </a:solidFill>
              <a:miter lim="800000"/>
              <a:headEnd/>
              <a:tailEnd/>
            </a:ln>
          </p:spPr>
          <p:txBody>
            <a:bodyPr/>
            <a:lstStyle/>
            <a:p>
              <a:endParaRPr lang="en-AU"/>
            </a:p>
          </p:txBody>
        </p:sp>
        <p:sp>
          <p:nvSpPr>
            <p:cNvPr id="48366" name="Rectangle 192"/>
            <p:cNvSpPr>
              <a:spLocks noChangeArrowheads="1"/>
            </p:cNvSpPr>
            <p:nvPr/>
          </p:nvSpPr>
          <p:spPr bwMode="auto">
            <a:xfrm>
              <a:off x="1495" y="3215"/>
              <a:ext cx="32" cy="32"/>
            </a:xfrm>
            <a:prstGeom prst="rect">
              <a:avLst/>
            </a:prstGeom>
            <a:solidFill>
              <a:srgbClr val="FF00FF"/>
            </a:solidFill>
            <a:ln w="9525">
              <a:solidFill>
                <a:srgbClr val="FF00FF"/>
              </a:solidFill>
              <a:miter lim="800000"/>
              <a:headEnd/>
              <a:tailEnd/>
            </a:ln>
          </p:spPr>
          <p:txBody>
            <a:bodyPr/>
            <a:lstStyle/>
            <a:p>
              <a:endParaRPr lang="en-AU"/>
            </a:p>
          </p:txBody>
        </p:sp>
        <p:sp>
          <p:nvSpPr>
            <p:cNvPr id="48367" name="Rectangle 193"/>
            <p:cNvSpPr>
              <a:spLocks noChangeArrowheads="1"/>
            </p:cNvSpPr>
            <p:nvPr/>
          </p:nvSpPr>
          <p:spPr bwMode="auto">
            <a:xfrm>
              <a:off x="1544" y="3362"/>
              <a:ext cx="31" cy="32"/>
            </a:xfrm>
            <a:prstGeom prst="rect">
              <a:avLst/>
            </a:prstGeom>
            <a:solidFill>
              <a:srgbClr val="FF00FF"/>
            </a:solidFill>
            <a:ln w="9525">
              <a:solidFill>
                <a:srgbClr val="FF00FF"/>
              </a:solidFill>
              <a:miter lim="800000"/>
              <a:headEnd/>
              <a:tailEnd/>
            </a:ln>
          </p:spPr>
          <p:txBody>
            <a:bodyPr/>
            <a:lstStyle/>
            <a:p>
              <a:endParaRPr lang="en-AU"/>
            </a:p>
          </p:txBody>
        </p:sp>
        <p:sp>
          <p:nvSpPr>
            <p:cNvPr id="48368" name="Rectangle 194"/>
            <p:cNvSpPr>
              <a:spLocks noChangeArrowheads="1"/>
            </p:cNvSpPr>
            <p:nvPr/>
          </p:nvSpPr>
          <p:spPr bwMode="auto">
            <a:xfrm>
              <a:off x="1595" y="3362"/>
              <a:ext cx="31" cy="32"/>
            </a:xfrm>
            <a:prstGeom prst="rect">
              <a:avLst/>
            </a:prstGeom>
            <a:solidFill>
              <a:srgbClr val="FF00FF"/>
            </a:solidFill>
            <a:ln w="9525">
              <a:solidFill>
                <a:srgbClr val="FF00FF"/>
              </a:solidFill>
              <a:miter lim="800000"/>
              <a:headEnd/>
              <a:tailEnd/>
            </a:ln>
          </p:spPr>
          <p:txBody>
            <a:bodyPr/>
            <a:lstStyle/>
            <a:p>
              <a:endParaRPr lang="en-AU"/>
            </a:p>
          </p:txBody>
        </p:sp>
        <p:sp>
          <p:nvSpPr>
            <p:cNvPr id="48369" name="Rectangle 195"/>
            <p:cNvSpPr>
              <a:spLocks noChangeArrowheads="1"/>
            </p:cNvSpPr>
            <p:nvPr/>
          </p:nvSpPr>
          <p:spPr bwMode="auto">
            <a:xfrm>
              <a:off x="1643" y="3398"/>
              <a:ext cx="31" cy="32"/>
            </a:xfrm>
            <a:prstGeom prst="rect">
              <a:avLst/>
            </a:prstGeom>
            <a:solidFill>
              <a:srgbClr val="FF00FF"/>
            </a:solidFill>
            <a:ln w="9525">
              <a:solidFill>
                <a:srgbClr val="FF00FF"/>
              </a:solidFill>
              <a:miter lim="800000"/>
              <a:headEnd/>
              <a:tailEnd/>
            </a:ln>
          </p:spPr>
          <p:txBody>
            <a:bodyPr/>
            <a:lstStyle/>
            <a:p>
              <a:endParaRPr lang="en-AU"/>
            </a:p>
          </p:txBody>
        </p:sp>
        <p:sp>
          <p:nvSpPr>
            <p:cNvPr id="48370" name="Rectangle 196"/>
            <p:cNvSpPr>
              <a:spLocks noChangeArrowheads="1"/>
            </p:cNvSpPr>
            <p:nvPr/>
          </p:nvSpPr>
          <p:spPr bwMode="auto">
            <a:xfrm>
              <a:off x="1692" y="3398"/>
              <a:ext cx="31" cy="32"/>
            </a:xfrm>
            <a:prstGeom prst="rect">
              <a:avLst/>
            </a:prstGeom>
            <a:solidFill>
              <a:srgbClr val="FF00FF"/>
            </a:solidFill>
            <a:ln w="9525">
              <a:solidFill>
                <a:srgbClr val="FF00FF"/>
              </a:solidFill>
              <a:miter lim="800000"/>
              <a:headEnd/>
              <a:tailEnd/>
            </a:ln>
          </p:spPr>
          <p:txBody>
            <a:bodyPr/>
            <a:lstStyle/>
            <a:p>
              <a:endParaRPr lang="en-AU"/>
            </a:p>
          </p:txBody>
        </p:sp>
        <p:sp>
          <p:nvSpPr>
            <p:cNvPr id="48371" name="Rectangle 197"/>
            <p:cNvSpPr>
              <a:spLocks noChangeArrowheads="1"/>
            </p:cNvSpPr>
            <p:nvPr/>
          </p:nvSpPr>
          <p:spPr bwMode="auto">
            <a:xfrm>
              <a:off x="1740" y="3398"/>
              <a:ext cx="32" cy="32"/>
            </a:xfrm>
            <a:prstGeom prst="rect">
              <a:avLst/>
            </a:prstGeom>
            <a:solidFill>
              <a:srgbClr val="FF00FF"/>
            </a:solidFill>
            <a:ln w="9525">
              <a:solidFill>
                <a:srgbClr val="FF00FF"/>
              </a:solidFill>
              <a:miter lim="800000"/>
              <a:headEnd/>
              <a:tailEnd/>
            </a:ln>
          </p:spPr>
          <p:txBody>
            <a:bodyPr/>
            <a:lstStyle/>
            <a:p>
              <a:endParaRPr lang="en-AU"/>
            </a:p>
          </p:txBody>
        </p:sp>
        <p:sp>
          <p:nvSpPr>
            <p:cNvPr id="48372" name="Rectangle 198"/>
            <p:cNvSpPr>
              <a:spLocks noChangeArrowheads="1"/>
            </p:cNvSpPr>
            <p:nvPr/>
          </p:nvSpPr>
          <p:spPr bwMode="auto">
            <a:xfrm>
              <a:off x="1789" y="3435"/>
              <a:ext cx="32" cy="31"/>
            </a:xfrm>
            <a:prstGeom prst="rect">
              <a:avLst/>
            </a:prstGeom>
            <a:solidFill>
              <a:srgbClr val="FF00FF"/>
            </a:solidFill>
            <a:ln w="9525">
              <a:solidFill>
                <a:srgbClr val="FF00FF"/>
              </a:solidFill>
              <a:miter lim="800000"/>
              <a:headEnd/>
              <a:tailEnd/>
            </a:ln>
          </p:spPr>
          <p:txBody>
            <a:bodyPr/>
            <a:lstStyle/>
            <a:p>
              <a:endParaRPr lang="en-AU"/>
            </a:p>
          </p:txBody>
        </p:sp>
        <p:sp>
          <p:nvSpPr>
            <p:cNvPr id="48373" name="Rectangle 199"/>
            <p:cNvSpPr>
              <a:spLocks noChangeArrowheads="1"/>
            </p:cNvSpPr>
            <p:nvPr/>
          </p:nvSpPr>
          <p:spPr bwMode="auto">
            <a:xfrm>
              <a:off x="1840" y="3435"/>
              <a:ext cx="32" cy="31"/>
            </a:xfrm>
            <a:prstGeom prst="rect">
              <a:avLst/>
            </a:prstGeom>
            <a:solidFill>
              <a:srgbClr val="FF00FF"/>
            </a:solidFill>
            <a:ln w="9525">
              <a:solidFill>
                <a:srgbClr val="FF00FF"/>
              </a:solidFill>
              <a:miter lim="800000"/>
              <a:headEnd/>
              <a:tailEnd/>
            </a:ln>
          </p:spPr>
          <p:txBody>
            <a:bodyPr/>
            <a:lstStyle/>
            <a:p>
              <a:endParaRPr lang="en-AU"/>
            </a:p>
          </p:txBody>
        </p:sp>
        <p:sp>
          <p:nvSpPr>
            <p:cNvPr id="48374" name="Rectangle 200"/>
            <p:cNvSpPr>
              <a:spLocks noChangeArrowheads="1"/>
            </p:cNvSpPr>
            <p:nvPr/>
          </p:nvSpPr>
          <p:spPr bwMode="auto">
            <a:xfrm>
              <a:off x="1888" y="3398"/>
              <a:ext cx="32" cy="32"/>
            </a:xfrm>
            <a:prstGeom prst="rect">
              <a:avLst/>
            </a:prstGeom>
            <a:solidFill>
              <a:srgbClr val="FF00FF"/>
            </a:solidFill>
            <a:ln w="9525">
              <a:solidFill>
                <a:srgbClr val="FF00FF"/>
              </a:solidFill>
              <a:miter lim="800000"/>
              <a:headEnd/>
              <a:tailEnd/>
            </a:ln>
          </p:spPr>
          <p:txBody>
            <a:bodyPr/>
            <a:lstStyle/>
            <a:p>
              <a:endParaRPr lang="en-AU"/>
            </a:p>
          </p:txBody>
        </p:sp>
        <p:sp>
          <p:nvSpPr>
            <p:cNvPr id="48375" name="Rectangle 201"/>
            <p:cNvSpPr>
              <a:spLocks noChangeArrowheads="1"/>
            </p:cNvSpPr>
            <p:nvPr/>
          </p:nvSpPr>
          <p:spPr bwMode="auto">
            <a:xfrm>
              <a:off x="1937" y="3435"/>
              <a:ext cx="31" cy="31"/>
            </a:xfrm>
            <a:prstGeom prst="rect">
              <a:avLst/>
            </a:prstGeom>
            <a:solidFill>
              <a:srgbClr val="FF00FF"/>
            </a:solidFill>
            <a:ln w="9525">
              <a:solidFill>
                <a:srgbClr val="FF00FF"/>
              </a:solidFill>
              <a:miter lim="800000"/>
              <a:headEnd/>
              <a:tailEnd/>
            </a:ln>
          </p:spPr>
          <p:txBody>
            <a:bodyPr/>
            <a:lstStyle/>
            <a:p>
              <a:endParaRPr lang="en-AU"/>
            </a:p>
          </p:txBody>
        </p:sp>
        <p:sp>
          <p:nvSpPr>
            <p:cNvPr id="48376" name="Rectangle 202"/>
            <p:cNvSpPr>
              <a:spLocks noChangeArrowheads="1"/>
            </p:cNvSpPr>
            <p:nvPr/>
          </p:nvSpPr>
          <p:spPr bwMode="auto">
            <a:xfrm>
              <a:off x="1985" y="3398"/>
              <a:ext cx="32" cy="32"/>
            </a:xfrm>
            <a:prstGeom prst="rect">
              <a:avLst/>
            </a:prstGeom>
            <a:solidFill>
              <a:srgbClr val="FF00FF"/>
            </a:solidFill>
            <a:ln w="9525">
              <a:solidFill>
                <a:srgbClr val="FF00FF"/>
              </a:solidFill>
              <a:miter lim="800000"/>
              <a:headEnd/>
              <a:tailEnd/>
            </a:ln>
          </p:spPr>
          <p:txBody>
            <a:bodyPr/>
            <a:lstStyle/>
            <a:p>
              <a:endParaRPr lang="en-AU"/>
            </a:p>
          </p:txBody>
        </p:sp>
        <p:sp>
          <p:nvSpPr>
            <p:cNvPr id="48377" name="Rectangle 203"/>
            <p:cNvSpPr>
              <a:spLocks noChangeArrowheads="1"/>
            </p:cNvSpPr>
            <p:nvPr/>
          </p:nvSpPr>
          <p:spPr bwMode="auto">
            <a:xfrm>
              <a:off x="2033" y="3509"/>
              <a:ext cx="32" cy="31"/>
            </a:xfrm>
            <a:prstGeom prst="rect">
              <a:avLst/>
            </a:prstGeom>
            <a:solidFill>
              <a:srgbClr val="FF00FF"/>
            </a:solidFill>
            <a:ln w="9525">
              <a:solidFill>
                <a:srgbClr val="FF00FF"/>
              </a:solidFill>
              <a:miter lim="800000"/>
              <a:headEnd/>
              <a:tailEnd/>
            </a:ln>
          </p:spPr>
          <p:txBody>
            <a:bodyPr/>
            <a:lstStyle/>
            <a:p>
              <a:endParaRPr lang="en-AU"/>
            </a:p>
          </p:txBody>
        </p:sp>
        <p:sp>
          <p:nvSpPr>
            <p:cNvPr id="48378" name="Rectangle 204"/>
            <p:cNvSpPr>
              <a:spLocks noChangeArrowheads="1"/>
            </p:cNvSpPr>
            <p:nvPr/>
          </p:nvSpPr>
          <p:spPr bwMode="auto">
            <a:xfrm>
              <a:off x="2084" y="3435"/>
              <a:ext cx="32" cy="31"/>
            </a:xfrm>
            <a:prstGeom prst="rect">
              <a:avLst/>
            </a:prstGeom>
            <a:solidFill>
              <a:srgbClr val="FF00FF"/>
            </a:solidFill>
            <a:ln w="9525">
              <a:solidFill>
                <a:srgbClr val="FF00FF"/>
              </a:solidFill>
              <a:miter lim="800000"/>
              <a:headEnd/>
              <a:tailEnd/>
            </a:ln>
          </p:spPr>
          <p:txBody>
            <a:bodyPr/>
            <a:lstStyle/>
            <a:p>
              <a:endParaRPr lang="en-AU"/>
            </a:p>
          </p:txBody>
        </p:sp>
        <p:sp>
          <p:nvSpPr>
            <p:cNvPr id="48379" name="Rectangle 205"/>
            <p:cNvSpPr>
              <a:spLocks noChangeArrowheads="1"/>
            </p:cNvSpPr>
            <p:nvPr/>
          </p:nvSpPr>
          <p:spPr bwMode="auto">
            <a:xfrm>
              <a:off x="2133" y="3435"/>
              <a:ext cx="32" cy="31"/>
            </a:xfrm>
            <a:prstGeom prst="rect">
              <a:avLst/>
            </a:prstGeom>
            <a:solidFill>
              <a:srgbClr val="FF00FF"/>
            </a:solidFill>
            <a:ln w="9525">
              <a:solidFill>
                <a:srgbClr val="FF00FF"/>
              </a:solidFill>
              <a:miter lim="800000"/>
              <a:headEnd/>
              <a:tailEnd/>
            </a:ln>
          </p:spPr>
          <p:txBody>
            <a:bodyPr/>
            <a:lstStyle/>
            <a:p>
              <a:endParaRPr lang="en-AU"/>
            </a:p>
          </p:txBody>
        </p:sp>
      </p:grpSp>
      <p:sp>
        <p:nvSpPr>
          <p:cNvPr id="48134" name="Rectangle 206"/>
          <p:cNvSpPr>
            <a:spLocks noChangeArrowheads="1"/>
          </p:cNvSpPr>
          <p:nvPr/>
        </p:nvSpPr>
        <p:spPr bwMode="auto">
          <a:xfrm>
            <a:off x="3463925" y="5453063"/>
            <a:ext cx="49213" cy="49212"/>
          </a:xfrm>
          <a:prstGeom prst="rect">
            <a:avLst/>
          </a:prstGeom>
          <a:solidFill>
            <a:srgbClr val="FF00FF"/>
          </a:solidFill>
          <a:ln w="9525">
            <a:solidFill>
              <a:srgbClr val="FF00FF"/>
            </a:solidFill>
            <a:miter lim="800000"/>
            <a:headEnd/>
            <a:tailEnd/>
          </a:ln>
        </p:spPr>
        <p:txBody>
          <a:bodyPr/>
          <a:lstStyle/>
          <a:p>
            <a:endParaRPr lang="en-AU"/>
          </a:p>
        </p:txBody>
      </p:sp>
      <p:sp>
        <p:nvSpPr>
          <p:cNvPr id="48135" name="Rectangle 207"/>
          <p:cNvSpPr>
            <a:spLocks noChangeArrowheads="1"/>
          </p:cNvSpPr>
          <p:nvPr/>
        </p:nvSpPr>
        <p:spPr bwMode="auto">
          <a:xfrm>
            <a:off x="3541713" y="5394325"/>
            <a:ext cx="49212" cy="50800"/>
          </a:xfrm>
          <a:prstGeom prst="rect">
            <a:avLst/>
          </a:prstGeom>
          <a:solidFill>
            <a:srgbClr val="FF00FF"/>
          </a:solidFill>
          <a:ln w="9525">
            <a:solidFill>
              <a:srgbClr val="FF00FF"/>
            </a:solidFill>
            <a:miter lim="800000"/>
            <a:headEnd/>
            <a:tailEnd/>
          </a:ln>
        </p:spPr>
        <p:txBody>
          <a:bodyPr/>
          <a:lstStyle/>
          <a:p>
            <a:endParaRPr lang="en-AU"/>
          </a:p>
        </p:txBody>
      </p:sp>
      <p:sp>
        <p:nvSpPr>
          <p:cNvPr id="48136" name="Rectangle 208"/>
          <p:cNvSpPr>
            <a:spLocks noChangeArrowheads="1"/>
          </p:cNvSpPr>
          <p:nvPr/>
        </p:nvSpPr>
        <p:spPr bwMode="auto">
          <a:xfrm>
            <a:off x="3622675" y="5453063"/>
            <a:ext cx="49213" cy="49212"/>
          </a:xfrm>
          <a:prstGeom prst="rect">
            <a:avLst/>
          </a:prstGeom>
          <a:solidFill>
            <a:srgbClr val="FF00FF"/>
          </a:solidFill>
          <a:ln w="9525">
            <a:solidFill>
              <a:srgbClr val="FF00FF"/>
            </a:solidFill>
            <a:miter lim="800000"/>
            <a:headEnd/>
            <a:tailEnd/>
          </a:ln>
        </p:spPr>
        <p:txBody>
          <a:bodyPr/>
          <a:lstStyle/>
          <a:p>
            <a:endParaRPr lang="en-AU"/>
          </a:p>
        </p:txBody>
      </p:sp>
      <p:sp>
        <p:nvSpPr>
          <p:cNvPr id="48137" name="Rectangle 209"/>
          <p:cNvSpPr>
            <a:spLocks noChangeArrowheads="1"/>
          </p:cNvSpPr>
          <p:nvPr/>
        </p:nvSpPr>
        <p:spPr bwMode="auto">
          <a:xfrm>
            <a:off x="3698875" y="5511800"/>
            <a:ext cx="49213" cy="49213"/>
          </a:xfrm>
          <a:prstGeom prst="rect">
            <a:avLst/>
          </a:prstGeom>
          <a:solidFill>
            <a:srgbClr val="FF00FF"/>
          </a:solidFill>
          <a:ln w="9525">
            <a:solidFill>
              <a:srgbClr val="FF00FF"/>
            </a:solidFill>
            <a:miter lim="800000"/>
            <a:headEnd/>
            <a:tailEnd/>
          </a:ln>
        </p:spPr>
        <p:txBody>
          <a:bodyPr/>
          <a:lstStyle/>
          <a:p>
            <a:endParaRPr lang="en-AU"/>
          </a:p>
        </p:txBody>
      </p:sp>
      <p:sp>
        <p:nvSpPr>
          <p:cNvPr id="48138" name="Rectangle 210"/>
          <p:cNvSpPr>
            <a:spLocks noChangeArrowheads="1"/>
          </p:cNvSpPr>
          <p:nvPr/>
        </p:nvSpPr>
        <p:spPr bwMode="auto">
          <a:xfrm>
            <a:off x="3775075" y="5511800"/>
            <a:ext cx="50800" cy="49213"/>
          </a:xfrm>
          <a:prstGeom prst="rect">
            <a:avLst/>
          </a:prstGeom>
          <a:solidFill>
            <a:srgbClr val="FF00FF"/>
          </a:solidFill>
          <a:ln w="9525">
            <a:solidFill>
              <a:srgbClr val="FF00FF"/>
            </a:solidFill>
            <a:miter lim="800000"/>
            <a:headEnd/>
            <a:tailEnd/>
          </a:ln>
        </p:spPr>
        <p:txBody>
          <a:bodyPr/>
          <a:lstStyle/>
          <a:p>
            <a:endParaRPr lang="en-AU"/>
          </a:p>
        </p:txBody>
      </p:sp>
      <p:sp>
        <p:nvSpPr>
          <p:cNvPr id="48139" name="Rectangle 211"/>
          <p:cNvSpPr>
            <a:spLocks noChangeArrowheads="1"/>
          </p:cNvSpPr>
          <p:nvPr/>
        </p:nvSpPr>
        <p:spPr bwMode="auto">
          <a:xfrm>
            <a:off x="3851275" y="5453063"/>
            <a:ext cx="50800" cy="49212"/>
          </a:xfrm>
          <a:prstGeom prst="rect">
            <a:avLst/>
          </a:prstGeom>
          <a:solidFill>
            <a:srgbClr val="FF00FF"/>
          </a:solidFill>
          <a:ln w="9525">
            <a:solidFill>
              <a:srgbClr val="FF00FF"/>
            </a:solidFill>
            <a:miter lim="800000"/>
            <a:headEnd/>
            <a:tailEnd/>
          </a:ln>
        </p:spPr>
        <p:txBody>
          <a:bodyPr/>
          <a:lstStyle/>
          <a:p>
            <a:endParaRPr lang="en-AU"/>
          </a:p>
        </p:txBody>
      </p:sp>
      <p:sp>
        <p:nvSpPr>
          <p:cNvPr id="48140" name="Rectangle 212"/>
          <p:cNvSpPr>
            <a:spLocks noChangeArrowheads="1"/>
          </p:cNvSpPr>
          <p:nvPr/>
        </p:nvSpPr>
        <p:spPr bwMode="auto">
          <a:xfrm>
            <a:off x="3929063" y="5453063"/>
            <a:ext cx="50800" cy="49212"/>
          </a:xfrm>
          <a:prstGeom prst="rect">
            <a:avLst/>
          </a:prstGeom>
          <a:solidFill>
            <a:srgbClr val="FF00FF"/>
          </a:solidFill>
          <a:ln w="9525">
            <a:solidFill>
              <a:srgbClr val="FF00FF"/>
            </a:solidFill>
            <a:miter lim="800000"/>
            <a:headEnd/>
            <a:tailEnd/>
          </a:ln>
        </p:spPr>
        <p:txBody>
          <a:bodyPr/>
          <a:lstStyle/>
          <a:p>
            <a:endParaRPr lang="en-AU"/>
          </a:p>
        </p:txBody>
      </p:sp>
      <p:sp>
        <p:nvSpPr>
          <p:cNvPr id="48141" name="Rectangle 213"/>
          <p:cNvSpPr>
            <a:spLocks noChangeArrowheads="1"/>
          </p:cNvSpPr>
          <p:nvPr/>
        </p:nvSpPr>
        <p:spPr bwMode="auto">
          <a:xfrm>
            <a:off x="4011613" y="5453063"/>
            <a:ext cx="49212" cy="49212"/>
          </a:xfrm>
          <a:prstGeom prst="rect">
            <a:avLst/>
          </a:prstGeom>
          <a:solidFill>
            <a:srgbClr val="FF00FF"/>
          </a:solidFill>
          <a:ln w="9525">
            <a:solidFill>
              <a:srgbClr val="FF00FF"/>
            </a:solidFill>
            <a:miter lim="800000"/>
            <a:headEnd/>
            <a:tailEnd/>
          </a:ln>
        </p:spPr>
        <p:txBody>
          <a:bodyPr/>
          <a:lstStyle/>
          <a:p>
            <a:endParaRPr lang="en-AU"/>
          </a:p>
        </p:txBody>
      </p:sp>
      <p:sp>
        <p:nvSpPr>
          <p:cNvPr id="48142" name="Rectangle 214"/>
          <p:cNvSpPr>
            <a:spLocks noChangeArrowheads="1"/>
          </p:cNvSpPr>
          <p:nvPr/>
        </p:nvSpPr>
        <p:spPr bwMode="auto">
          <a:xfrm>
            <a:off x="4087813" y="5511800"/>
            <a:ext cx="49212" cy="49213"/>
          </a:xfrm>
          <a:prstGeom prst="rect">
            <a:avLst/>
          </a:prstGeom>
          <a:solidFill>
            <a:srgbClr val="FF00FF"/>
          </a:solidFill>
          <a:ln w="9525">
            <a:solidFill>
              <a:srgbClr val="FF00FF"/>
            </a:solidFill>
            <a:miter lim="800000"/>
            <a:headEnd/>
            <a:tailEnd/>
          </a:ln>
        </p:spPr>
        <p:txBody>
          <a:bodyPr/>
          <a:lstStyle/>
          <a:p>
            <a:endParaRPr lang="en-AU"/>
          </a:p>
        </p:txBody>
      </p:sp>
      <p:sp>
        <p:nvSpPr>
          <p:cNvPr id="48143" name="Rectangle 215"/>
          <p:cNvSpPr>
            <a:spLocks noChangeArrowheads="1"/>
          </p:cNvSpPr>
          <p:nvPr/>
        </p:nvSpPr>
        <p:spPr bwMode="auto">
          <a:xfrm>
            <a:off x="4164013" y="5511800"/>
            <a:ext cx="49212" cy="49213"/>
          </a:xfrm>
          <a:prstGeom prst="rect">
            <a:avLst/>
          </a:prstGeom>
          <a:solidFill>
            <a:srgbClr val="FF00FF"/>
          </a:solidFill>
          <a:ln w="9525">
            <a:solidFill>
              <a:srgbClr val="FF00FF"/>
            </a:solidFill>
            <a:miter lim="800000"/>
            <a:headEnd/>
            <a:tailEnd/>
          </a:ln>
        </p:spPr>
        <p:txBody>
          <a:bodyPr/>
          <a:lstStyle/>
          <a:p>
            <a:endParaRPr lang="en-AU"/>
          </a:p>
        </p:txBody>
      </p:sp>
      <p:sp>
        <p:nvSpPr>
          <p:cNvPr id="48144" name="Rectangle 216"/>
          <p:cNvSpPr>
            <a:spLocks noChangeArrowheads="1"/>
          </p:cNvSpPr>
          <p:nvPr/>
        </p:nvSpPr>
        <p:spPr bwMode="auto">
          <a:xfrm>
            <a:off x="4241800" y="5570538"/>
            <a:ext cx="49213" cy="49212"/>
          </a:xfrm>
          <a:prstGeom prst="rect">
            <a:avLst/>
          </a:prstGeom>
          <a:solidFill>
            <a:srgbClr val="FF00FF"/>
          </a:solidFill>
          <a:ln w="9525">
            <a:solidFill>
              <a:srgbClr val="FF00FF"/>
            </a:solidFill>
            <a:miter lim="800000"/>
            <a:headEnd/>
            <a:tailEnd/>
          </a:ln>
        </p:spPr>
        <p:txBody>
          <a:bodyPr/>
          <a:lstStyle/>
          <a:p>
            <a:endParaRPr lang="en-AU"/>
          </a:p>
        </p:txBody>
      </p:sp>
      <p:sp>
        <p:nvSpPr>
          <p:cNvPr id="48145" name="Rectangle 217"/>
          <p:cNvSpPr>
            <a:spLocks noChangeArrowheads="1"/>
          </p:cNvSpPr>
          <p:nvPr/>
        </p:nvSpPr>
        <p:spPr bwMode="auto">
          <a:xfrm>
            <a:off x="4318000" y="5570538"/>
            <a:ext cx="50800" cy="49212"/>
          </a:xfrm>
          <a:prstGeom prst="rect">
            <a:avLst/>
          </a:prstGeom>
          <a:solidFill>
            <a:srgbClr val="FF00FF"/>
          </a:solidFill>
          <a:ln w="9525">
            <a:solidFill>
              <a:srgbClr val="FF00FF"/>
            </a:solidFill>
            <a:miter lim="800000"/>
            <a:headEnd/>
            <a:tailEnd/>
          </a:ln>
        </p:spPr>
        <p:txBody>
          <a:bodyPr/>
          <a:lstStyle/>
          <a:p>
            <a:endParaRPr lang="en-AU"/>
          </a:p>
        </p:txBody>
      </p:sp>
      <p:sp>
        <p:nvSpPr>
          <p:cNvPr id="48146" name="Rectangle 218"/>
          <p:cNvSpPr>
            <a:spLocks noChangeArrowheads="1"/>
          </p:cNvSpPr>
          <p:nvPr/>
        </p:nvSpPr>
        <p:spPr bwMode="auto">
          <a:xfrm>
            <a:off x="1597025" y="3314700"/>
            <a:ext cx="2979738" cy="212725"/>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400" b="1">
                <a:solidFill>
                  <a:srgbClr val="000000"/>
                </a:solidFill>
              </a:rPr>
              <a:t>Mosfet Gate Voltage - ~30.5cm SSD</a:t>
            </a:r>
            <a:endParaRPr lang="en-AU" sz="2400">
              <a:solidFill>
                <a:schemeClr val="tx1"/>
              </a:solidFill>
              <a:latin typeface="Times New Roman" pitchFamily="18" charset="0"/>
            </a:endParaRPr>
          </a:p>
        </p:txBody>
      </p:sp>
      <p:sp>
        <p:nvSpPr>
          <p:cNvPr id="48147" name="Rectangle 219"/>
          <p:cNvSpPr>
            <a:spLocks noChangeArrowheads="1"/>
          </p:cNvSpPr>
          <p:nvPr/>
        </p:nvSpPr>
        <p:spPr bwMode="auto">
          <a:xfrm>
            <a:off x="439738" y="5510213"/>
            <a:ext cx="295275" cy="182562"/>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13.2</a:t>
            </a:r>
            <a:endParaRPr lang="en-AU" sz="2400">
              <a:solidFill>
                <a:schemeClr val="tx1"/>
              </a:solidFill>
              <a:latin typeface="Times New Roman" pitchFamily="18" charset="0"/>
            </a:endParaRPr>
          </a:p>
        </p:txBody>
      </p:sp>
      <p:sp>
        <p:nvSpPr>
          <p:cNvPr id="48148" name="Rectangle 220"/>
          <p:cNvSpPr>
            <a:spLocks noChangeArrowheads="1"/>
          </p:cNvSpPr>
          <p:nvPr/>
        </p:nvSpPr>
        <p:spPr bwMode="auto">
          <a:xfrm>
            <a:off x="439738" y="5260975"/>
            <a:ext cx="295275" cy="182563"/>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13.3</a:t>
            </a:r>
            <a:endParaRPr lang="en-AU" sz="2400">
              <a:solidFill>
                <a:schemeClr val="tx1"/>
              </a:solidFill>
              <a:latin typeface="Times New Roman" pitchFamily="18" charset="0"/>
            </a:endParaRPr>
          </a:p>
        </p:txBody>
      </p:sp>
      <p:sp>
        <p:nvSpPr>
          <p:cNvPr id="48149" name="Rectangle 221"/>
          <p:cNvSpPr>
            <a:spLocks noChangeArrowheads="1"/>
          </p:cNvSpPr>
          <p:nvPr/>
        </p:nvSpPr>
        <p:spPr bwMode="auto">
          <a:xfrm>
            <a:off x="439738" y="5010150"/>
            <a:ext cx="295275" cy="182563"/>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13.4</a:t>
            </a:r>
            <a:endParaRPr lang="en-AU" sz="2400">
              <a:solidFill>
                <a:schemeClr val="tx1"/>
              </a:solidFill>
              <a:latin typeface="Times New Roman" pitchFamily="18" charset="0"/>
            </a:endParaRPr>
          </a:p>
        </p:txBody>
      </p:sp>
      <p:sp>
        <p:nvSpPr>
          <p:cNvPr id="48150" name="Rectangle 222"/>
          <p:cNvSpPr>
            <a:spLocks noChangeArrowheads="1"/>
          </p:cNvSpPr>
          <p:nvPr/>
        </p:nvSpPr>
        <p:spPr bwMode="auto">
          <a:xfrm>
            <a:off x="439738" y="4762500"/>
            <a:ext cx="295275" cy="182563"/>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13.5</a:t>
            </a:r>
            <a:endParaRPr lang="en-AU" sz="2400">
              <a:solidFill>
                <a:schemeClr val="tx1"/>
              </a:solidFill>
              <a:latin typeface="Times New Roman" pitchFamily="18" charset="0"/>
            </a:endParaRPr>
          </a:p>
        </p:txBody>
      </p:sp>
      <p:sp>
        <p:nvSpPr>
          <p:cNvPr id="48151" name="Rectangle 223"/>
          <p:cNvSpPr>
            <a:spLocks noChangeArrowheads="1"/>
          </p:cNvSpPr>
          <p:nvPr/>
        </p:nvSpPr>
        <p:spPr bwMode="auto">
          <a:xfrm>
            <a:off x="439738" y="4513263"/>
            <a:ext cx="295275" cy="182562"/>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13.6</a:t>
            </a:r>
            <a:endParaRPr lang="en-AU" sz="2400">
              <a:solidFill>
                <a:schemeClr val="tx1"/>
              </a:solidFill>
              <a:latin typeface="Times New Roman" pitchFamily="18" charset="0"/>
            </a:endParaRPr>
          </a:p>
        </p:txBody>
      </p:sp>
      <p:sp>
        <p:nvSpPr>
          <p:cNvPr id="48152" name="Rectangle 224"/>
          <p:cNvSpPr>
            <a:spLocks noChangeArrowheads="1"/>
          </p:cNvSpPr>
          <p:nvPr/>
        </p:nvSpPr>
        <p:spPr bwMode="auto">
          <a:xfrm>
            <a:off x="439738" y="4264025"/>
            <a:ext cx="295275" cy="182563"/>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13.7</a:t>
            </a:r>
            <a:endParaRPr lang="en-AU" sz="2400">
              <a:solidFill>
                <a:schemeClr val="tx1"/>
              </a:solidFill>
              <a:latin typeface="Times New Roman" pitchFamily="18" charset="0"/>
            </a:endParaRPr>
          </a:p>
        </p:txBody>
      </p:sp>
      <p:sp>
        <p:nvSpPr>
          <p:cNvPr id="48153" name="Rectangle 225"/>
          <p:cNvSpPr>
            <a:spLocks noChangeArrowheads="1"/>
          </p:cNvSpPr>
          <p:nvPr/>
        </p:nvSpPr>
        <p:spPr bwMode="auto">
          <a:xfrm>
            <a:off x="439738" y="4013200"/>
            <a:ext cx="295275" cy="182563"/>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13.8</a:t>
            </a:r>
            <a:endParaRPr lang="en-AU" sz="2400">
              <a:solidFill>
                <a:schemeClr val="tx1"/>
              </a:solidFill>
              <a:latin typeface="Times New Roman" pitchFamily="18" charset="0"/>
            </a:endParaRPr>
          </a:p>
        </p:txBody>
      </p:sp>
      <p:sp>
        <p:nvSpPr>
          <p:cNvPr id="48154" name="Rectangle 226"/>
          <p:cNvSpPr>
            <a:spLocks noChangeArrowheads="1"/>
          </p:cNvSpPr>
          <p:nvPr/>
        </p:nvSpPr>
        <p:spPr bwMode="auto">
          <a:xfrm>
            <a:off x="439738" y="3763963"/>
            <a:ext cx="295275" cy="182562"/>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13.9</a:t>
            </a:r>
            <a:endParaRPr lang="en-AU" sz="2400">
              <a:solidFill>
                <a:schemeClr val="tx1"/>
              </a:solidFill>
              <a:latin typeface="Times New Roman" pitchFamily="18" charset="0"/>
            </a:endParaRPr>
          </a:p>
        </p:txBody>
      </p:sp>
      <p:sp>
        <p:nvSpPr>
          <p:cNvPr id="48155" name="Rectangle 227"/>
          <p:cNvSpPr>
            <a:spLocks noChangeArrowheads="1"/>
          </p:cNvSpPr>
          <p:nvPr/>
        </p:nvSpPr>
        <p:spPr bwMode="auto">
          <a:xfrm>
            <a:off x="801688" y="5722938"/>
            <a:ext cx="84137" cy="182562"/>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0</a:t>
            </a:r>
            <a:endParaRPr lang="en-AU" sz="2400">
              <a:solidFill>
                <a:schemeClr val="tx1"/>
              </a:solidFill>
              <a:latin typeface="Times New Roman" pitchFamily="18" charset="0"/>
            </a:endParaRPr>
          </a:p>
        </p:txBody>
      </p:sp>
      <p:sp>
        <p:nvSpPr>
          <p:cNvPr id="48156" name="Rectangle 228"/>
          <p:cNvSpPr>
            <a:spLocks noChangeArrowheads="1"/>
          </p:cNvSpPr>
          <p:nvPr/>
        </p:nvSpPr>
        <p:spPr bwMode="auto">
          <a:xfrm>
            <a:off x="1579563" y="5722938"/>
            <a:ext cx="84137" cy="182562"/>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1</a:t>
            </a:r>
            <a:endParaRPr lang="en-AU" sz="2400">
              <a:solidFill>
                <a:schemeClr val="tx1"/>
              </a:solidFill>
              <a:latin typeface="Times New Roman" pitchFamily="18" charset="0"/>
            </a:endParaRPr>
          </a:p>
        </p:txBody>
      </p:sp>
      <p:sp>
        <p:nvSpPr>
          <p:cNvPr id="48157" name="Rectangle 229"/>
          <p:cNvSpPr>
            <a:spLocks noChangeArrowheads="1"/>
          </p:cNvSpPr>
          <p:nvPr/>
        </p:nvSpPr>
        <p:spPr bwMode="auto">
          <a:xfrm>
            <a:off x="2357438" y="5722938"/>
            <a:ext cx="84137" cy="182562"/>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2</a:t>
            </a:r>
            <a:endParaRPr lang="en-AU" sz="2400">
              <a:solidFill>
                <a:schemeClr val="tx1"/>
              </a:solidFill>
              <a:latin typeface="Times New Roman" pitchFamily="18" charset="0"/>
            </a:endParaRPr>
          </a:p>
        </p:txBody>
      </p:sp>
      <p:sp>
        <p:nvSpPr>
          <p:cNvPr id="48158" name="Rectangle 230"/>
          <p:cNvSpPr>
            <a:spLocks noChangeArrowheads="1"/>
          </p:cNvSpPr>
          <p:nvPr/>
        </p:nvSpPr>
        <p:spPr bwMode="auto">
          <a:xfrm>
            <a:off x="3135313" y="5722938"/>
            <a:ext cx="84137" cy="182562"/>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3</a:t>
            </a:r>
            <a:endParaRPr lang="en-AU" sz="2400">
              <a:solidFill>
                <a:schemeClr val="tx1"/>
              </a:solidFill>
              <a:latin typeface="Times New Roman" pitchFamily="18" charset="0"/>
            </a:endParaRPr>
          </a:p>
        </p:txBody>
      </p:sp>
      <p:sp>
        <p:nvSpPr>
          <p:cNvPr id="48159" name="Rectangle 231"/>
          <p:cNvSpPr>
            <a:spLocks noChangeArrowheads="1"/>
          </p:cNvSpPr>
          <p:nvPr/>
        </p:nvSpPr>
        <p:spPr bwMode="auto">
          <a:xfrm>
            <a:off x="3913188" y="5722938"/>
            <a:ext cx="84137" cy="182562"/>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4</a:t>
            </a:r>
            <a:endParaRPr lang="en-AU" sz="2400">
              <a:solidFill>
                <a:schemeClr val="tx1"/>
              </a:solidFill>
              <a:latin typeface="Times New Roman" pitchFamily="18" charset="0"/>
            </a:endParaRPr>
          </a:p>
        </p:txBody>
      </p:sp>
      <p:sp>
        <p:nvSpPr>
          <p:cNvPr id="48160" name="Rectangle 232"/>
          <p:cNvSpPr>
            <a:spLocks noChangeArrowheads="1"/>
          </p:cNvSpPr>
          <p:nvPr/>
        </p:nvSpPr>
        <p:spPr bwMode="auto">
          <a:xfrm>
            <a:off x="4692650" y="5722938"/>
            <a:ext cx="84138" cy="182562"/>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5</a:t>
            </a:r>
            <a:endParaRPr lang="en-AU" sz="2400">
              <a:solidFill>
                <a:schemeClr val="tx1"/>
              </a:solidFill>
              <a:latin typeface="Times New Roman" pitchFamily="18" charset="0"/>
            </a:endParaRPr>
          </a:p>
        </p:txBody>
      </p:sp>
      <p:sp>
        <p:nvSpPr>
          <p:cNvPr id="48161" name="Rectangle 233"/>
          <p:cNvSpPr>
            <a:spLocks noChangeArrowheads="1"/>
          </p:cNvSpPr>
          <p:nvPr/>
        </p:nvSpPr>
        <p:spPr bwMode="auto">
          <a:xfrm>
            <a:off x="2273300" y="5967413"/>
            <a:ext cx="1047750" cy="182562"/>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b="1">
                <a:solidFill>
                  <a:srgbClr val="000000"/>
                </a:solidFill>
              </a:rPr>
              <a:t>Distance (mm)</a:t>
            </a:r>
            <a:endParaRPr lang="en-AU" sz="2400">
              <a:solidFill>
                <a:schemeClr val="tx1"/>
              </a:solidFill>
              <a:latin typeface="Times New Roman" pitchFamily="18" charset="0"/>
            </a:endParaRPr>
          </a:p>
        </p:txBody>
      </p:sp>
      <p:sp>
        <p:nvSpPr>
          <p:cNvPr id="48162" name="Rectangle 234"/>
          <p:cNvSpPr>
            <a:spLocks noChangeArrowheads="1"/>
          </p:cNvSpPr>
          <p:nvPr/>
        </p:nvSpPr>
        <p:spPr bwMode="auto">
          <a:xfrm rot="-5400000">
            <a:off x="237332" y="4626768"/>
            <a:ext cx="101600" cy="182563"/>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b="1">
                <a:solidFill>
                  <a:srgbClr val="000000"/>
                </a:solidFill>
              </a:rPr>
              <a:t>V</a:t>
            </a:r>
            <a:endParaRPr lang="en-AU" sz="2400">
              <a:solidFill>
                <a:schemeClr val="tx1"/>
              </a:solidFill>
              <a:latin typeface="Times New Roman" pitchFamily="18" charset="0"/>
            </a:endParaRPr>
          </a:p>
        </p:txBody>
      </p:sp>
      <p:sp>
        <p:nvSpPr>
          <p:cNvPr id="48163" name="Rectangle 235"/>
          <p:cNvSpPr>
            <a:spLocks noChangeArrowheads="1"/>
          </p:cNvSpPr>
          <p:nvPr/>
        </p:nvSpPr>
        <p:spPr bwMode="auto">
          <a:xfrm>
            <a:off x="4845050" y="5510213"/>
            <a:ext cx="84138" cy="182562"/>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0</a:t>
            </a:r>
            <a:endParaRPr lang="en-AU" sz="2400">
              <a:solidFill>
                <a:schemeClr val="tx1"/>
              </a:solidFill>
              <a:latin typeface="Times New Roman" pitchFamily="18" charset="0"/>
            </a:endParaRPr>
          </a:p>
        </p:txBody>
      </p:sp>
      <p:sp>
        <p:nvSpPr>
          <p:cNvPr id="48164" name="Rectangle 236"/>
          <p:cNvSpPr>
            <a:spLocks noChangeArrowheads="1"/>
          </p:cNvSpPr>
          <p:nvPr/>
        </p:nvSpPr>
        <p:spPr bwMode="auto">
          <a:xfrm>
            <a:off x="4845050" y="5219700"/>
            <a:ext cx="379413" cy="182563"/>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0.005</a:t>
            </a:r>
            <a:endParaRPr lang="en-AU" sz="2400">
              <a:solidFill>
                <a:schemeClr val="tx1"/>
              </a:solidFill>
              <a:latin typeface="Times New Roman" pitchFamily="18" charset="0"/>
            </a:endParaRPr>
          </a:p>
        </p:txBody>
      </p:sp>
      <p:sp>
        <p:nvSpPr>
          <p:cNvPr id="48165" name="Rectangle 237"/>
          <p:cNvSpPr>
            <a:spLocks noChangeArrowheads="1"/>
          </p:cNvSpPr>
          <p:nvPr/>
        </p:nvSpPr>
        <p:spPr bwMode="auto">
          <a:xfrm>
            <a:off x="4845050" y="4929188"/>
            <a:ext cx="295275" cy="182562"/>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0.01</a:t>
            </a:r>
            <a:endParaRPr lang="en-AU" sz="2400">
              <a:solidFill>
                <a:schemeClr val="tx1"/>
              </a:solidFill>
              <a:latin typeface="Times New Roman" pitchFamily="18" charset="0"/>
            </a:endParaRPr>
          </a:p>
        </p:txBody>
      </p:sp>
      <p:sp>
        <p:nvSpPr>
          <p:cNvPr id="48166" name="Rectangle 238"/>
          <p:cNvSpPr>
            <a:spLocks noChangeArrowheads="1"/>
          </p:cNvSpPr>
          <p:nvPr/>
        </p:nvSpPr>
        <p:spPr bwMode="auto">
          <a:xfrm>
            <a:off x="4845050" y="4637088"/>
            <a:ext cx="379413" cy="182562"/>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0.015</a:t>
            </a:r>
            <a:endParaRPr lang="en-AU" sz="2400">
              <a:solidFill>
                <a:schemeClr val="tx1"/>
              </a:solidFill>
              <a:latin typeface="Times New Roman" pitchFamily="18" charset="0"/>
            </a:endParaRPr>
          </a:p>
        </p:txBody>
      </p:sp>
      <p:sp>
        <p:nvSpPr>
          <p:cNvPr id="48167" name="Rectangle 239"/>
          <p:cNvSpPr>
            <a:spLocks noChangeArrowheads="1"/>
          </p:cNvSpPr>
          <p:nvPr/>
        </p:nvSpPr>
        <p:spPr bwMode="auto">
          <a:xfrm>
            <a:off x="4845050" y="4344988"/>
            <a:ext cx="295275" cy="182562"/>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0.02</a:t>
            </a:r>
            <a:endParaRPr lang="en-AU" sz="2400">
              <a:solidFill>
                <a:schemeClr val="tx1"/>
              </a:solidFill>
              <a:latin typeface="Times New Roman" pitchFamily="18" charset="0"/>
            </a:endParaRPr>
          </a:p>
        </p:txBody>
      </p:sp>
      <p:sp>
        <p:nvSpPr>
          <p:cNvPr id="48168" name="Rectangle 240"/>
          <p:cNvSpPr>
            <a:spLocks noChangeArrowheads="1"/>
          </p:cNvSpPr>
          <p:nvPr/>
        </p:nvSpPr>
        <p:spPr bwMode="auto">
          <a:xfrm>
            <a:off x="4845050" y="4054475"/>
            <a:ext cx="379413" cy="182563"/>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0.025</a:t>
            </a:r>
            <a:endParaRPr lang="en-AU" sz="2400">
              <a:solidFill>
                <a:schemeClr val="tx1"/>
              </a:solidFill>
              <a:latin typeface="Times New Roman" pitchFamily="18" charset="0"/>
            </a:endParaRPr>
          </a:p>
        </p:txBody>
      </p:sp>
      <p:sp>
        <p:nvSpPr>
          <p:cNvPr id="48169" name="Rectangle 241"/>
          <p:cNvSpPr>
            <a:spLocks noChangeArrowheads="1"/>
          </p:cNvSpPr>
          <p:nvPr/>
        </p:nvSpPr>
        <p:spPr bwMode="auto">
          <a:xfrm>
            <a:off x="4845050" y="3763963"/>
            <a:ext cx="295275" cy="182562"/>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0.03</a:t>
            </a:r>
            <a:endParaRPr lang="en-AU" sz="2400">
              <a:solidFill>
                <a:schemeClr val="tx1"/>
              </a:solidFill>
              <a:latin typeface="Times New Roman" pitchFamily="18" charset="0"/>
            </a:endParaRPr>
          </a:p>
        </p:txBody>
      </p:sp>
      <p:sp>
        <p:nvSpPr>
          <p:cNvPr id="48170" name="Rectangle 242"/>
          <p:cNvSpPr>
            <a:spLocks noChangeArrowheads="1"/>
          </p:cNvSpPr>
          <p:nvPr/>
        </p:nvSpPr>
        <p:spPr bwMode="auto">
          <a:xfrm rot="-5400000">
            <a:off x="5308600" y="4676775"/>
            <a:ext cx="93663" cy="182563"/>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b="1">
                <a:solidFill>
                  <a:srgbClr val="000000"/>
                </a:solidFill>
                <a:latin typeface="Symbol" pitchFamily="18" charset="2"/>
              </a:rPr>
              <a:t>D</a:t>
            </a:r>
            <a:endParaRPr lang="en-AU" sz="2400">
              <a:solidFill>
                <a:schemeClr val="tx1"/>
              </a:solidFill>
              <a:latin typeface="Times New Roman" pitchFamily="18" charset="0"/>
            </a:endParaRPr>
          </a:p>
        </p:txBody>
      </p:sp>
      <p:sp>
        <p:nvSpPr>
          <p:cNvPr id="48171" name="Rectangle 243"/>
          <p:cNvSpPr>
            <a:spLocks noChangeArrowheads="1"/>
          </p:cNvSpPr>
          <p:nvPr/>
        </p:nvSpPr>
        <p:spPr bwMode="auto">
          <a:xfrm rot="-5400000">
            <a:off x="5310982" y="4575968"/>
            <a:ext cx="101600" cy="182563"/>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b="1">
                <a:solidFill>
                  <a:srgbClr val="000000"/>
                </a:solidFill>
              </a:rPr>
              <a:t>V</a:t>
            </a:r>
            <a:endParaRPr lang="en-AU" sz="2400">
              <a:solidFill>
                <a:schemeClr val="tx1"/>
              </a:solidFill>
              <a:latin typeface="Times New Roman" pitchFamily="18" charset="0"/>
            </a:endParaRPr>
          </a:p>
        </p:txBody>
      </p:sp>
      <p:sp>
        <p:nvSpPr>
          <p:cNvPr id="48172" name="Rectangle 244"/>
          <p:cNvSpPr>
            <a:spLocks noChangeArrowheads="1"/>
          </p:cNvSpPr>
          <p:nvPr/>
        </p:nvSpPr>
        <p:spPr bwMode="auto">
          <a:xfrm>
            <a:off x="5583238" y="4508500"/>
            <a:ext cx="504825" cy="412750"/>
          </a:xfrm>
          <a:prstGeom prst="rect">
            <a:avLst/>
          </a:prstGeom>
          <a:solidFill>
            <a:srgbClr val="FFFFFF"/>
          </a:solidFill>
          <a:ln w="0">
            <a:solidFill>
              <a:srgbClr val="000000"/>
            </a:solidFill>
            <a:miter lim="800000"/>
            <a:headEnd/>
            <a:tailEnd/>
          </a:ln>
        </p:spPr>
        <p:txBody>
          <a:bodyPr/>
          <a:lstStyle/>
          <a:p>
            <a:endParaRPr lang="en-AU"/>
          </a:p>
        </p:txBody>
      </p:sp>
      <p:sp>
        <p:nvSpPr>
          <p:cNvPr id="48173" name="Line 245"/>
          <p:cNvSpPr>
            <a:spLocks noChangeShapeType="1"/>
          </p:cNvSpPr>
          <p:nvPr/>
        </p:nvSpPr>
        <p:spPr bwMode="auto">
          <a:xfrm>
            <a:off x="5629275" y="4618038"/>
            <a:ext cx="198438" cy="1587"/>
          </a:xfrm>
          <a:prstGeom prst="line">
            <a:avLst/>
          </a:prstGeom>
          <a:noFill/>
          <a:ln w="9525">
            <a:solidFill>
              <a:srgbClr val="000080"/>
            </a:solidFill>
            <a:round/>
            <a:headEnd/>
            <a:tailEnd/>
          </a:ln>
        </p:spPr>
        <p:txBody>
          <a:bodyPr/>
          <a:lstStyle/>
          <a:p>
            <a:endParaRPr lang="en-US"/>
          </a:p>
        </p:txBody>
      </p:sp>
      <p:sp>
        <p:nvSpPr>
          <p:cNvPr id="48174" name="Freeform 246"/>
          <p:cNvSpPr>
            <a:spLocks/>
          </p:cNvSpPr>
          <p:nvPr/>
        </p:nvSpPr>
        <p:spPr bwMode="auto">
          <a:xfrm>
            <a:off x="5702300" y="4592638"/>
            <a:ext cx="50800" cy="49212"/>
          </a:xfrm>
          <a:custGeom>
            <a:avLst/>
            <a:gdLst>
              <a:gd name="T0" fmla="*/ 24997 w 63"/>
              <a:gd name="T1" fmla="*/ 0 h 63"/>
              <a:gd name="T2" fmla="*/ 50800 w 63"/>
              <a:gd name="T3" fmla="*/ 24215 h 63"/>
              <a:gd name="T4" fmla="*/ 24997 w 63"/>
              <a:gd name="T5" fmla="*/ 49212 h 63"/>
              <a:gd name="T6" fmla="*/ 0 w 63"/>
              <a:gd name="T7" fmla="*/ 24215 h 63"/>
              <a:gd name="T8" fmla="*/ 24997 w 63"/>
              <a:gd name="T9" fmla="*/ 0 h 63"/>
              <a:gd name="T10" fmla="*/ 0 60000 65536"/>
              <a:gd name="T11" fmla="*/ 0 60000 65536"/>
              <a:gd name="T12" fmla="*/ 0 60000 65536"/>
              <a:gd name="T13" fmla="*/ 0 60000 65536"/>
              <a:gd name="T14" fmla="*/ 0 60000 65536"/>
              <a:gd name="T15" fmla="*/ 0 w 63"/>
              <a:gd name="T16" fmla="*/ 0 h 63"/>
              <a:gd name="T17" fmla="*/ 63 w 63"/>
              <a:gd name="T18" fmla="*/ 63 h 63"/>
            </a:gdLst>
            <a:ahLst/>
            <a:cxnLst>
              <a:cxn ang="T10">
                <a:pos x="T0" y="T1"/>
              </a:cxn>
              <a:cxn ang="T11">
                <a:pos x="T2" y="T3"/>
              </a:cxn>
              <a:cxn ang="T12">
                <a:pos x="T4" y="T5"/>
              </a:cxn>
              <a:cxn ang="T13">
                <a:pos x="T6" y="T7"/>
              </a:cxn>
              <a:cxn ang="T14">
                <a:pos x="T8" y="T9"/>
              </a:cxn>
            </a:cxnLst>
            <a:rect l="T15" t="T16" r="T17" b="T18"/>
            <a:pathLst>
              <a:path w="63" h="63">
                <a:moveTo>
                  <a:pt x="31" y="0"/>
                </a:moveTo>
                <a:lnTo>
                  <a:pt x="63" y="31"/>
                </a:lnTo>
                <a:lnTo>
                  <a:pt x="31" y="63"/>
                </a:lnTo>
                <a:lnTo>
                  <a:pt x="0" y="31"/>
                </a:lnTo>
                <a:lnTo>
                  <a:pt x="31" y="0"/>
                </a:lnTo>
                <a:close/>
              </a:path>
            </a:pathLst>
          </a:custGeom>
          <a:solidFill>
            <a:srgbClr val="000080"/>
          </a:solidFill>
          <a:ln w="9525">
            <a:solidFill>
              <a:srgbClr val="000080"/>
            </a:solidFill>
            <a:prstDash val="solid"/>
            <a:round/>
            <a:headEnd/>
            <a:tailEnd/>
          </a:ln>
        </p:spPr>
        <p:txBody>
          <a:bodyPr/>
          <a:lstStyle/>
          <a:p>
            <a:endParaRPr lang="en-US"/>
          </a:p>
        </p:txBody>
      </p:sp>
      <p:sp>
        <p:nvSpPr>
          <p:cNvPr id="48175" name="Rectangle 247"/>
          <p:cNvSpPr>
            <a:spLocks noChangeArrowheads="1"/>
          </p:cNvSpPr>
          <p:nvPr/>
        </p:nvSpPr>
        <p:spPr bwMode="auto">
          <a:xfrm>
            <a:off x="5862638" y="4533900"/>
            <a:ext cx="101600" cy="182563"/>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V</a:t>
            </a:r>
            <a:endParaRPr lang="en-AU" sz="2400">
              <a:solidFill>
                <a:schemeClr val="tx1"/>
              </a:solidFill>
              <a:latin typeface="Times New Roman" pitchFamily="18" charset="0"/>
            </a:endParaRPr>
          </a:p>
        </p:txBody>
      </p:sp>
      <p:sp>
        <p:nvSpPr>
          <p:cNvPr id="48176" name="Line 248"/>
          <p:cNvSpPr>
            <a:spLocks noChangeShapeType="1"/>
          </p:cNvSpPr>
          <p:nvPr/>
        </p:nvSpPr>
        <p:spPr bwMode="auto">
          <a:xfrm>
            <a:off x="5629275" y="4824413"/>
            <a:ext cx="198438" cy="1587"/>
          </a:xfrm>
          <a:prstGeom prst="line">
            <a:avLst/>
          </a:prstGeom>
          <a:noFill/>
          <a:ln w="9525">
            <a:solidFill>
              <a:srgbClr val="FF00FF"/>
            </a:solidFill>
            <a:round/>
            <a:headEnd/>
            <a:tailEnd/>
          </a:ln>
        </p:spPr>
        <p:txBody>
          <a:bodyPr/>
          <a:lstStyle/>
          <a:p>
            <a:endParaRPr lang="en-US"/>
          </a:p>
        </p:txBody>
      </p:sp>
      <p:sp>
        <p:nvSpPr>
          <p:cNvPr id="48177" name="Rectangle 249"/>
          <p:cNvSpPr>
            <a:spLocks noChangeArrowheads="1"/>
          </p:cNvSpPr>
          <p:nvPr/>
        </p:nvSpPr>
        <p:spPr bwMode="auto">
          <a:xfrm>
            <a:off x="5702300" y="4799013"/>
            <a:ext cx="50800" cy="49212"/>
          </a:xfrm>
          <a:prstGeom prst="rect">
            <a:avLst/>
          </a:prstGeom>
          <a:solidFill>
            <a:srgbClr val="FF00FF"/>
          </a:solidFill>
          <a:ln w="9525">
            <a:solidFill>
              <a:srgbClr val="FF00FF"/>
            </a:solidFill>
            <a:miter lim="800000"/>
            <a:headEnd/>
            <a:tailEnd/>
          </a:ln>
        </p:spPr>
        <p:txBody>
          <a:bodyPr/>
          <a:lstStyle/>
          <a:p>
            <a:endParaRPr lang="en-AU"/>
          </a:p>
        </p:txBody>
      </p:sp>
      <p:sp>
        <p:nvSpPr>
          <p:cNvPr id="48178" name="Rectangle 250"/>
          <p:cNvSpPr>
            <a:spLocks noChangeArrowheads="1"/>
          </p:cNvSpPr>
          <p:nvPr/>
        </p:nvSpPr>
        <p:spPr bwMode="auto">
          <a:xfrm>
            <a:off x="5862638" y="4740275"/>
            <a:ext cx="185737" cy="182563"/>
          </a:xfrm>
          <a:prstGeom prst="rect">
            <a:avLst/>
          </a:prstGeom>
          <a:noFill/>
          <a:ln w="9525">
            <a:noFill/>
            <a:miter lim="800000"/>
            <a:headEnd/>
            <a:tailEnd/>
          </a:ln>
        </p:spPr>
        <p:txBody>
          <a:bodyPr wrap="none" lIns="0" tIns="0" rIns="0" bIns="0">
            <a:spAutoFit/>
          </a:bodyPr>
          <a:lstStyle/>
          <a:p>
            <a:pPr>
              <a:lnSpc>
                <a:spcPct val="100000"/>
              </a:lnSpc>
              <a:buClrTx/>
              <a:buSzTx/>
              <a:buFontTx/>
              <a:buNone/>
            </a:pPr>
            <a:r>
              <a:rPr lang="en-AU" sz="1200">
                <a:solidFill>
                  <a:srgbClr val="000000"/>
                </a:solidFill>
              </a:rPr>
              <a:t>dV</a:t>
            </a:r>
            <a:endParaRPr lang="en-AU" sz="2400">
              <a:solidFill>
                <a:schemeClr val="tx1"/>
              </a:solidFill>
              <a:latin typeface="Times New Roman" pitchFamily="18" charset="0"/>
            </a:endParaRPr>
          </a:p>
        </p:txBody>
      </p:sp>
      <p:sp>
        <p:nvSpPr>
          <p:cNvPr id="48179" name="Text Box 251"/>
          <p:cNvSpPr txBox="1">
            <a:spLocks noChangeArrowheads="1"/>
          </p:cNvSpPr>
          <p:nvPr/>
        </p:nvSpPr>
        <p:spPr bwMode="auto">
          <a:xfrm>
            <a:off x="6096000" y="3810000"/>
            <a:ext cx="3048000" cy="1938992"/>
          </a:xfrm>
          <a:prstGeom prst="rect">
            <a:avLst/>
          </a:prstGeom>
          <a:noFill/>
          <a:ln w="9525">
            <a:noFill/>
            <a:miter lim="800000"/>
            <a:headEnd/>
            <a:tailEnd/>
          </a:ln>
        </p:spPr>
        <p:txBody>
          <a:bodyPr>
            <a:spAutoFit/>
          </a:bodyPr>
          <a:lstStyle/>
          <a:p>
            <a:pPr>
              <a:lnSpc>
                <a:spcPct val="100000"/>
              </a:lnSpc>
              <a:spcBef>
                <a:spcPct val="50000"/>
              </a:spcBef>
              <a:buClrTx/>
              <a:buSzTx/>
              <a:buFontTx/>
              <a:buNone/>
            </a:pPr>
            <a:r>
              <a:rPr lang="en-US" sz="2400" dirty="0">
                <a:solidFill>
                  <a:schemeClr val="tx1"/>
                </a:solidFill>
              </a:rPr>
              <a:t>Dose rate and accumulated dose, online scanning with an edge on MOSFET detector</a:t>
            </a:r>
            <a:endParaRPr lang="en-AU" sz="2400" dirty="0">
              <a:solidFill>
                <a:schemeClr val="tx1"/>
              </a:solidFill>
            </a:endParaRP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idx="4294967295"/>
          </p:nvPr>
        </p:nvSpPr>
        <p:spPr/>
        <p:txBody>
          <a:bodyPr lIns="76537" tIns="38269" rIns="76537" bIns="38269"/>
          <a:lstStyle/>
          <a:p>
            <a:pPr eaLnBrk="1" hangingPunct="1"/>
            <a:r>
              <a:rPr lang="en-US" sz="2800" smtClean="0"/>
              <a:t>PDR Brachytherapy: Clinical Trials</a:t>
            </a:r>
          </a:p>
        </p:txBody>
      </p:sp>
      <p:sp>
        <p:nvSpPr>
          <p:cNvPr id="51203" name="Content Placeholder 2"/>
          <p:cNvSpPr>
            <a:spLocks noGrp="1"/>
          </p:cNvSpPr>
          <p:nvPr>
            <p:ph idx="4294967295"/>
          </p:nvPr>
        </p:nvSpPr>
        <p:spPr>
          <a:xfrm>
            <a:off x="533400" y="1143000"/>
            <a:ext cx="8153400" cy="2286000"/>
          </a:xfrm>
        </p:spPr>
        <p:txBody>
          <a:bodyPr lIns="76537" tIns="38269" rIns="76537" bIns="38269"/>
          <a:lstStyle/>
          <a:p>
            <a:pPr marL="287338" indent="-287338" defTabSz="765175" eaLnBrk="1" hangingPunct="1"/>
            <a:r>
              <a:rPr lang="en-US" sz="2000" smtClean="0"/>
              <a:t>Telesis 5 silicone adhesive is used to secure the MO</a:t>
            </a:r>
            <a:r>
              <a:rPr lang="en-US" sz="2000" i="1" smtClean="0"/>
              <a:t>Skin</a:t>
            </a:r>
            <a:r>
              <a:rPr lang="en-US" sz="2000" smtClean="0"/>
              <a:t> against the balloon.  </a:t>
            </a:r>
          </a:p>
          <a:p>
            <a:pPr marL="287338" indent="-287338" defTabSz="765175" eaLnBrk="1" hangingPunct="1"/>
            <a:r>
              <a:rPr lang="en-US" sz="2000" smtClean="0"/>
              <a:t>Two condoms are placed over the balloon before 60 ml of air is injected into the balloon.</a:t>
            </a:r>
          </a:p>
          <a:p>
            <a:pPr marL="287338" indent="-287338" defTabSz="765175" eaLnBrk="1" hangingPunct="1"/>
            <a:r>
              <a:rPr lang="en-US" sz="2000" smtClean="0"/>
              <a:t>The trial has gained TGA approval.</a:t>
            </a:r>
          </a:p>
          <a:p>
            <a:pPr marL="287338" indent="-287338" defTabSz="765175" eaLnBrk="1" hangingPunct="1"/>
            <a:r>
              <a:rPr lang="en-US" sz="2000" smtClean="0"/>
              <a:t>The MO</a:t>
            </a:r>
            <a:r>
              <a:rPr lang="en-US" sz="2000" i="1" smtClean="0"/>
              <a:t>Skin</a:t>
            </a:r>
            <a:r>
              <a:rPr lang="en-US" sz="2000" smtClean="0"/>
              <a:t> has earned sterilization approval, which encompasses all the materials used in the detector, the type of sterilization performed, and the handling procedures.</a:t>
            </a:r>
          </a:p>
        </p:txBody>
      </p:sp>
      <p:pic>
        <p:nvPicPr>
          <p:cNvPr id="51204" name="Picture 6" descr="DSCF1438.jpg"/>
          <p:cNvPicPr>
            <a:picLocks noChangeAspect="1"/>
          </p:cNvPicPr>
          <p:nvPr/>
        </p:nvPicPr>
        <p:blipFill>
          <a:blip r:embed="rId2" cstate="print">
            <a:lum bright="8000"/>
          </a:blip>
          <a:srcRect/>
          <a:stretch>
            <a:fillRect/>
          </a:stretch>
        </p:blipFill>
        <p:spPr bwMode="auto">
          <a:xfrm>
            <a:off x="838200" y="3378200"/>
            <a:ext cx="3606800" cy="2705100"/>
          </a:xfrm>
          <a:prstGeom prst="rect">
            <a:avLst/>
          </a:prstGeom>
          <a:noFill/>
          <a:ln w="9525">
            <a:noFill/>
            <a:miter lim="800000"/>
            <a:headEnd/>
            <a:tailEnd/>
          </a:ln>
        </p:spPr>
      </p:pic>
      <p:pic>
        <p:nvPicPr>
          <p:cNvPr id="51205" name="Picture 7" descr="DSCF1439.jpg"/>
          <p:cNvPicPr>
            <a:picLocks noChangeAspect="1"/>
          </p:cNvPicPr>
          <p:nvPr/>
        </p:nvPicPr>
        <p:blipFill>
          <a:blip r:embed="rId3" cstate="print">
            <a:lum bright="8000"/>
          </a:blip>
          <a:srcRect l="21667" r="14999"/>
          <a:stretch>
            <a:fillRect/>
          </a:stretch>
        </p:blipFill>
        <p:spPr bwMode="auto">
          <a:xfrm>
            <a:off x="5486400" y="3378200"/>
            <a:ext cx="2124075" cy="2516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Content Placeholder 3" descr="Radiadyne Gen I w Radiation Sensor R1 003.jpg"/>
          <p:cNvPicPr>
            <a:picLocks noGrp="1" noChangeAspect="1"/>
          </p:cNvPicPr>
          <p:nvPr>
            <p:ph idx="4294967295"/>
          </p:nvPr>
        </p:nvPicPr>
        <p:blipFill>
          <a:blip r:embed="rId3" cstate="print"/>
          <a:srcRect l="12257" t="17979" b="16077"/>
          <a:stretch>
            <a:fillRect/>
          </a:stretch>
        </p:blipFill>
        <p:spPr>
          <a:xfrm>
            <a:off x="466725" y="2006600"/>
            <a:ext cx="4867275" cy="2438400"/>
          </a:xfrm>
          <a:ln w="28575">
            <a:solidFill>
              <a:schemeClr val="tx1"/>
            </a:solidFill>
            <a:miter lim="800000"/>
          </a:ln>
        </p:spPr>
      </p:pic>
      <p:sp>
        <p:nvSpPr>
          <p:cNvPr id="65539" name="Title 4"/>
          <p:cNvSpPr>
            <a:spLocks noGrp="1"/>
          </p:cNvSpPr>
          <p:nvPr>
            <p:ph type="title" idx="4294967295"/>
          </p:nvPr>
        </p:nvSpPr>
        <p:spPr/>
        <p:txBody>
          <a:bodyPr/>
          <a:lstStyle/>
          <a:p>
            <a:pPr eaLnBrk="1" hangingPunct="1"/>
            <a:r>
              <a:rPr lang="en-AU" smtClean="0"/>
              <a:t>Dual MO</a:t>
            </a:r>
            <a:r>
              <a:rPr lang="en-AU" i="1" smtClean="0"/>
              <a:t>Skin</a:t>
            </a:r>
            <a:r>
              <a:rPr lang="en-AU" smtClean="0"/>
              <a:t> + rectal balloon</a:t>
            </a:r>
          </a:p>
        </p:txBody>
      </p:sp>
      <p:pic>
        <p:nvPicPr>
          <p:cNvPr id="65540" name="Picture 4" descr="angDep.png"/>
          <p:cNvPicPr>
            <a:picLocks noChangeAspect="1"/>
          </p:cNvPicPr>
          <p:nvPr/>
        </p:nvPicPr>
        <p:blipFill>
          <a:blip r:embed="rId4" cstate="print"/>
          <a:srcRect/>
          <a:stretch>
            <a:fillRect/>
          </a:stretch>
        </p:blipFill>
        <p:spPr bwMode="auto">
          <a:xfrm>
            <a:off x="4457700" y="2971800"/>
            <a:ext cx="4540250" cy="3186113"/>
          </a:xfrm>
          <a:prstGeom prst="rect">
            <a:avLst/>
          </a:prstGeom>
          <a:noFill/>
          <a:ln w="28575">
            <a:solidFill>
              <a:schemeClr val="tx1"/>
            </a:solidFill>
            <a:miter lim="800000"/>
            <a:headEnd/>
            <a:tailEnd/>
          </a:ln>
        </p:spPr>
      </p:pic>
      <p:sp>
        <p:nvSpPr>
          <p:cNvPr id="65541" name="TextBox 3"/>
          <p:cNvSpPr txBox="1">
            <a:spLocks noChangeArrowheads="1"/>
          </p:cNvSpPr>
          <p:nvPr/>
        </p:nvSpPr>
        <p:spPr bwMode="auto">
          <a:xfrm>
            <a:off x="5029200" y="5410200"/>
            <a:ext cx="2457450" cy="325438"/>
          </a:xfrm>
          <a:prstGeom prst="rect">
            <a:avLst/>
          </a:prstGeom>
          <a:solidFill>
            <a:schemeClr val="bg1"/>
          </a:solidFill>
          <a:ln w="9525">
            <a:noFill/>
            <a:miter lim="800000"/>
            <a:headEnd/>
            <a:tailEnd/>
          </a:ln>
        </p:spPr>
        <p:txBody>
          <a:bodyPr>
            <a:spAutoFit/>
          </a:bodyPr>
          <a:lstStyle/>
          <a:p>
            <a:r>
              <a:rPr lang="en-AU" sz="1000">
                <a:solidFill>
                  <a:schemeClr val="tx1"/>
                </a:solidFill>
                <a:latin typeface="Century Gothic" pitchFamily="34" charset="0"/>
              </a:rPr>
              <a:t>* Error bars are 2 standard deviations of the mean</a:t>
            </a:r>
          </a:p>
        </p:txBody>
      </p:sp>
      <p:sp>
        <p:nvSpPr>
          <p:cNvPr id="65542" name="TextBox 3"/>
          <p:cNvSpPr txBox="1">
            <a:spLocks noChangeArrowheads="1"/>
          </p:cNvSpPr>
          <p:nvPr/>
        </p:nvSpPr>
        <p:spPr bwMode="auto">
          <a:xfrm>
            <a:off x="5008563" y="3073400"/>
            <a:ext cx="2109787" cy="303213"/>
          </a:xfrm>
          <a:prstGeom prst="rect">
            <a:avLst/>
          </a:prstGeom>
          <a:solidFill>
            <a:schemeClr val="bg1"/>
          </a:solidFill>
          <a:ln w="9525">
            <a:noFill/>
            <a:miter lim="800000"/>
            <a:headEnd/>
            <a:tailEnd/>
          </a:ln>
        </p:spPr>
        <p:txBody>
          <a:bodyPr>
            <a:spAutoFit/>
          </a:bodyPr>
          <a:lstStyle/>
          <a:p>
            <a:r>
              <a:rPr lang="en-AU">
                <a:solidFill>
                  <a:schemeClr val="tx1"/>
                </a:solidFill>
                <a:latin typeface="Century Gothic" pitchFamily="34" charset="0"/>
              </a:rPr>
              <a:t>Angular response</a:t>
            </a:r>
          </a:p>
        </p:txBody>
      </p:sp>
      <p:pic>
        <p:nvPicPr>
          <p:cNvPr id="7" name="Picture 6" descr="connection.jpg"/>
          <p:cNvPicPr>
            <a:picLocks noChangeAspect="1"/>
          </p:cNvPicPr>
          <p:nvPr/>
        </p:nvPicPr>
        <p:blipFill>
          <a:blip r:embed="rId5" cstate="print"/>
          <a:stretch>
            <a:fillRect/>
          </a:stretch>
        </p:blipFill>
        <p:spPr>
          <a:xfrm>
            <a:off x="609600" y="4697413"/>
            <a:ext cx="3689350" cy="1338262"/>
          </a:xfrm>
          <a:prstGeom prst="rect">
            <a:avLst/>
          </a:prstGeom>
          <a:ln w="28575" cap="sq">
            <a:solidFill>
              <a:srgbClr val="000000"/>
            </a:solidFill>
            <a:miter lim="800000"/>
          </a:ln>
          <a:effectLst>
            <a:outerShdw blurRad="57150" dist="50800" dir="2700000" algn="tl" rotWithShape="0">
              <a:srgbClr val="000000">
                <a:alpha val="40000"/>
              </a:srgbClr>
            </a:outerShdw>
          </a:effectLst>
        </p:spPr>
      </p:pic>
      <p:pic>
        <p:nvPicPr>
          <p:cNvPr id="4" name="Picture 41" descr="face2face"/>
          <p:cNvPicPr>
            <a:picLocks noChangeAspect="1" noChangeArrowheads="1"/>
          </p:cNvPicPr>
          <p:nvPr/>
        </p:nvPicPr>
        <p:blipFill>
          <a:blip r:embed="rId6" cstate="print"/>
          <a:srcRect/>
          <a:stretch>
            <a:fillRect/>
          </a:stretch>
        </p:blipFill>
        <p:spPr bwMode="auto">
          <a:xfrm>
            <a:off x="5599113" y="1389063"/>
            <a:ext cx="3259137" cy="1168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18825" name="Text Box 9"/>
          <p:cNvSpPr txBox="1">
            <a:spLocks noChangeArrowheads="1"/>
          </p:cNvSpPr>
          <p:nvPr/>
        </p:nvSpPr>
        <p:spPr bwMode="auto">
          <a:xfrm>
            <a:off x="403225" y="1081088"/>
            <a:ext cx="8318500" cy="723900"/>
          </a:xfrm>
          <a:prstGeom prst="rect">
            <a:avLst/>
          </a:prstGeom>
          <a:noFill/>
          <a:ln w="9525">
            <a:noFill/>
            <a:miter lim="800000"/>
            <a:headEnd/>
            <a:tailEnd/>
          </a:ln>
          <a:effectLst/>
        </p:spPr>
        <p:txBody>
          <a:bodyPr>
            <a:spAutoFit/>
          </a:bodyPr>
          <a:lstStyle/>
          <a:p>
            <a:pPr>
              <a:spcBef>
                <a:spcPts val="700"/>
              </a:spcBef>
              <a:buClr>
                <a:srgbClr val="00007D"/>
              </a:buClr>
              <a:buSzPct val="75000"/>
              <a:buFont typeface="Century Gothic" pitchFamily="34" charset="0"/>
              <a:buChar char="•"/>
            </a:pPr>
            <a:r>
              <a:rPr lang="en-AU">
                <a:solidFill>
                  <a:srgbClr val="000000"/>
                </a:solidFill>
                <a:latin typeface="Century Gothic" pitchFamily="34" charset="0"/>
              </a:rPr>
              <a:t>The MO</a:t>
            </a:r>
            <a:r>
              <a:rPr lang="en-AU" i="1">
                <a:solidFill>
                  <a:srgbClr val="000000"/>
                </a:solidFill>
                <a:latin typeface="Century Gothic" pitchFamily="34" charset="0"/>
              </a:rPr>
              <a:t>SkinTM</a:t>
            </a:r>
            <a:r>
              <a:rPr lang="en-AU">
                <a:solidFill>
                  <a:srgbClr val="000000"/>
                </a:solidFill>
                <a:latin typeface="Century Gothic" pitchFamily="34" charset="0"/>
              </a:rPr>
              <a:t> Dosimeter angular response has been greatly improved through the use of a dual FET design</a:t>
            </a:r>
          </a:p>
          <a:p>
            <a:endParaRPr lang="en-AU">
              <a:latin typeface="Century Gothic" pitchFamily="34"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idx="4294967295"/>
          </p:nvPr>
        </p:nvSpPr>
        <p:spPr>
          <a:xfrm>
            <a:off x="469900" y="365125"/>
            <a:ext cx="8223250" cy="574675"/>
          </a:xfrm>
        </p:spPr>
        <p:txBody>
          <a:bodyPr/>
          <a:lstStyle/>
          <a:p>
            <a:pPr eaLnBrk="1" hangingPunct="1"/>
            <a:r>
              <a:rPr lang="en-AU" sz="2800" smtClean="0"/>
              <a:t>Real-time rectal wall dosimetry: dual MO</a:t>
            </a:r>
            <a:r>
              <a:rPr lang="en-AU" sz="2800" i="1" smtClean="0"/>
              <a:t>Skin</a:t>
            </a:r>
            <a:endParaRPr lang="en-AU" sz="2800" smtClean="0"/>
          </a:p>
        </p:txBody>
      </p:sp>
      <p:grpSp>
        <p:nvGrpSpPr>
          <p:cNvPr id="71683" name="Group 66"/>
          <p:cNvGrpSpPr>
            <a:grpSpLocks/>
          </p:cNvGrpSpPr>
          <p:nvPr/>
        </p:nvGrpSpPr>
        <p:grpSpPr bwMode="auto">
          <a:xfrm>
            <a:off x="944563" y="1339850"/>
            <a:ext cx="4787900" cy="2903538"/>
            <a:chOff x="1362075" y="1600200"/>
            <a:chExt cx="6791325" cy="4600575"/>
          </a:xfrm>
        </p:grpSpPr>
        <p:sp>
          <p:nvSpPr>
            <p:cNvPr id="71688" name="Rectangle 61"/>
            <p:cNvSpPr>
              <a:spLocks noChangeArrowheads="1"/>
            </p:cNvSpPr>
            <p:nvPr/>
          </p:nvSpPr>
          <p:spPr bwMode="auto">
            <a:xfrm>
              <a:off x="4095749" y="2628901"/>
              <a:ext cx="1285875" cy="3467100"/>
            </a:xfrm>
            <a:prstGeom prst="rect">
              <a:avLst/>
            </a:prstGeom>
            <a:solidFill>
              <a:schemeClr val="bg2"/>
            </a:solidFill>
            <a:ln w="9525" algn="ctr">
              <a:solidFill>
                <a:schemeClr val="tx1"/>
              </a:solidFill>
              <a:round/>
              <a:headEnd/>
              <a:tailEnd/>
            </a:ln>
          </p:spPr>
          <p:txBody>
            <a:bodyPr/>
            <a:lstStyle/>
            <a:p>
              <a:endParaRPr lang="en-AU">
                <a:latin typeface="Century Gothic" pitchFamily="34" charset="0"/>
              </a:endParaRPr>
            </a:p>
          </p:txBody>
        </p:sp>
        <p:sp>
          <p:nvSpPr>
            <p:cNvPr id="9" name="Chord 8"/>
            <p:cNvSpPr/>
            <p:nvPr/>
          </p:nvSpPr>
          <p:spPr bwMode="auto">
            <a:xfrm>
              <a:off x="2231257" y="2623948"/>
              <a:ext cx="3731175" cy="3473697"/>
            </a:xfrm>
            <a:prstGeom prst="chord">
              <a:avLst>
                <a:gd name="adj1" fmla="val 5403390"/>
                <a:gd name="adj2" fmla="val 16189292"/>
              </a:avLst>
            </a:prstGeom>
            <a:solidFill>
              <a:schemeClr val="accent3">
                <a:lumMod val="50000"/>
              </a:schemeClr>
            </a:solidFill>
            <a:ln w="12700" cap="flat" cmpd="sng" algn="ctr">
              <a:solidFill>
                <a:schemeClr val="tx1"/>
              </a:solidFill>
              <a:prstDash val="solid"/>
              <a:round/>
              <a:headEnd type="none" w="med" len="med"/>
              <a:tailEnd type="none" w="med" len="med"/>
            </a:ln>
            <a:effectLst/>
          </p:spPr>
          <p:txBody>
            <a:bodyPr/>
            <a:lstStyle/>
            <a:p>
              <a:pPr>
                <a:buFont typeface="Arial" charset="0"/>
                <a:buNone/>
                <a:defRPr/>
              </a:pPr>
              <a:endParaRPr lang="en-AU">
                <a:latin typeface="Century Gothic" pitchFamily="34" charset="0"/>
                <a:cs typeface="Arial" charset="0"/>
              </a:endParaRPr>
            </a:p>
          </p:txBody>
        </p:sp>
        <p:sp>
          <p:nvSpPr>
            <p:cNvPr id="10" name="Chord 9"/>
            <p:cNvSpPr/>
            <p:nvPr/>
          </p:nvSpPr>
          <p:spPr bwMode="auto">
            <a:xfrm rot="10800000">
              <a:off x="3517014" y="2623948"/>
              <a:ext cx="3728924" cy="3473697"/>
            </a:xfrm>
            <a:prstGeom prst="chord">
              <a:avLst>
                <a:gd name="adj1" fmla="val 5403390"/>
                <a:gd name="adj2" fmla="val 16189467"/>
              </a:avLst>
            </a:prstGeom>
            <a:solidFill>
              <a:schemeClr val="accent3">
                <a:lumMod val="50000"/>
              </a:schemeClr>
            </a:solidFill>
            <a:ln w="12700" cap="flat" cmpd="sng" algn="ctr">
              <a:solidFill>
                <a:schemeClr val="tx1"/>
              </a:solidFill>
              <a:prstDash val="solid"/>
              <a:round/>
              <a:headEnd type="none" w="med" len="med"/>
              <a:tailEnd type="none" w="med" len="med"/>
            </a:ln>
            <a:effectLst/>
          </p:spPr>
          <p:txBody>
            <a:bodyPr/>
            <a:lstStyle/>
            <a:p>
              <a:pPr>
                <a:buFont typeface="Arial" charset="0"/>
                <a:buNone/>
                <a:defRPr/>
              </a:pPr>
              <a:endParaRPr lang="en-AU">
                <a:latin typeface="Century Gothic" pitchFamily="34" charset="0"/>
                <a:cs typeface="Arial" charset="0"/>
              </a:endParaRPr>
            </a:p>
          </p:txBody>
        </p:sp>
        <p:sp>
          <p:nvSpPr>
            <p:cNvPr id="71691" name="Freeform 13"/>
            <p:cNvSpPr>
              <a:spLocks/>
            </p:cNvSpPr>
            <p:nvPr/>
          </p:nvSpPr>
          <p:spPr bwMode="auto">
            <a:xfrm>
              <a:off x="4349757" y="3824281"/>
              <a:ext cx="405478" cy="667629"/>
            </a:xfrm>
            <a:custGeom>
              <a:avLst/>
              <a:gdLst>
                <a:gd name="T0" fmla="*/ 625969 w 350837"/>
                <a:gd name="T1" fmla="*/ 0 h 647700"/>
                <a:gd name="T2" fmla="*/ 269080 w 350837"/>
                <a:gd name="T3" fmla="*/ 32257 h 647700"/>
                <a:gd name="T4" fmla="*/ 116129 w 350837"/>
                <a:gd name="T5" fmla="*/ 155911 h 647700"/>
                <a:gd name="T6" fmla="*/ 14161 w 350837"/>
                <a:gd name="T7" fmla="*/ 349456 h 647700"/>
                <a:gd name="T8" fmla="*/ 31157 w 350837"/>
                <a:gd name="T9" fmla="*/ 607517 h 647700"/>
                <a:gd name="T10" fmla="*/ 184109 w 350837"/>
                <a:gd name="T11" fmla="*/ 693536 h 647700"/>
                <a:gd name="T12" fmla="*/ 362551 w 350837"/>
                <a:gd name="T13" fmla="*/ 731171 h 647700"/>
                <a:gd name="T14" fmla="*/ 617472 w 350837"/>
                <a:gd name="T15" fmla="*/ 693536 h 647700"/>
                <a:gd name="T16" fmla="*/ 0 60000 65536"/>
                <a:gd name="T17" fmla="*/ 0 60000 65536"/>
                <a:gd name="T18" fmla="*/ 0 60000 65536"/>
                <a:gd name="T19" fmla="*/ 0 60000 65536"/>
                <a:gd name="T20" fmla="*/ 0 60000 65536"/>
                <a:gd name="T21" fmla="*/ 0 60000 65536"/>
                <a:gd name="T22" fmla="*/ 0 60000 65536"/>
                <a:gd name="T23" fmla="*/ 0 60000 65536"/>
                <a:gd name="T24" fmla="*/ 0 w 350837"/>
                <a:gd name="T25" fmla="*/ 0 h 647700"/>
                <a:gd name="T26" fmla="*/ 350837 w 350837"/>
                <a:gd name="T27" fmla="*/ 647700 h 6477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0837" h="647700">
                  <a:moveTo>
                    <a:pt x="350837" y="0"/>
                  </a:moveTo>
                  <a:cubicBezTo>
                    <a:pt x="274637" y="2778"/>
                    <a:pt x="198437" y="5556"/>
                    <a:pt x="150812" y="28575"/>
                  </a:cubicBezTo>
                  <a:cubicBezTo>
                    <a:pt x="103187" y="51594"/>
                    <a:pt x="88900" y="91281"/>
                    <a:pt x="65087" y="138112"/>
                  </a:cubicBezTo>
                  <a:cubicBezTo>
                    <a:pt x="41275" y="184943"/>
                    <a:pt x="15874" y="242887"/>
                    <a:pt x="7937" y="309562"/>
                  </a:cubicBezTo>
                  <a:cubicBezTo>
                    <a:pt x="0" y="376237"/>
                    <a:pt x="1587" y="487362"/>
                    <a:pt x="17462" y="538162"/>
                  </a:cubicBezTo>
                  <a:cubicBezTo>
                    <a:pt x="33337" y="588962"/>
                    <a:pt x="72231" y="596106"/>
                    <a:pt x="103187" y="614362"/>
                  </a:cubicBezTo>
                  <a:cubicBezTo>
                    <a:pt x="134143" y="632618"/>
                    <a:pt x="162718" y="647700"/>
                    <a:pt x="203199" y="647700"/>
                  </a:cubicBezTo>
                  <a:cubicBezTo>
                    <a:pt x="243680" y="647700"/>
                    <a:pt x="294877" y="631031"/>
                    <a:pt x="346074" y="614362"/>
                  </a:cubicBezTo>
                </a:path>
              </a:pathLst>
            </a:custGeom>
            <a:solidFill>
              <a:srgbClr val="D60093"/>
            </a:solidFill>
            <a:ln w="9525" cap="flat" cmpd="sng" algn="ctr">
              <a:solidFill>
                <a:schemeClr val="tx1"/>
              </a:solidFill>
              <a:prstDash val="solid"/>
              <a:round/>
              <a:headEnd type="none" w="med" len="med"/>
              <a:tailEnd type="none" w="med" len="med"/>
            </a:ln>
          </p:spPr>
          <p:txBody>
            <a:bodyPr/>
            <a:lstStyle/>
            <a:p>
              <a:endParaRPr lang="en-US"/>
            </a:p>
          </p:txBody>
        </p:sp>
        <p:sp>
          <p:nvSpPr>
            <p:cNvPr id="71692" name="Freeform 14"/>
            <p:cNvSpPr>
              <a:spLocks/>
            </p:cNvSpPr>
            <p:nvPr/>
          </p:nvSpPr>
          <p:spPr bwMode="auto">
            <a:xfrm flipH="1">
              <a:off x="4738028" y="3824281"/>
              <a:ext cx="405478" cy="667629"/>
            </a:xfrm>
            <a:custGeom>
              <a:avLst/>
              <a:gdLst>
                <a:gd name="T0" fmla="*/ 625969 w 350837"/>
                <a:gd name="T1" fmla="*/ 0 h 647700"/>
                <a:gd name="T2" fmla="*/ 269080 w 350837"/>
                <a:gd name="T3" fmla="*/ 32257 h 647700"/>
                <a:gd name="T4" fmla="*/ 116129 w 350837"/>
                <a:gd name="T5" fmla="*/ 155911 h 647700"/>
                <a:gd name="T6" fmla="*/ 14161 w 350837"/>
                <a:gd name="T7" fmla="*/ 349456 h 647700"/>
                <a:gd name="T8" fmla="*/ 31157 w 350837"/>
                <a:gd name="T9" fmla="*/ 607517 h 647700"/>
                <a:gd name="T10" fmla="*/ 184109 w 350837"/>
                <a:gd name="T11" fmla="*/ 693536 h 647700"/>
                <a:gd name="T12" fmla="*/ 362551 w 350837"/>
                <a:gd name="T13" fmla="*/ 731171 h 647700"/>
                <a:gd name="T14" fmla="*/ 617472 w 350837"/>
                <a:gd name="T15" fmla="*/ 693536 h 647700"/>
                <a:gd name="T16" fmla="*/ 0 60000 65536"/>
                <a:gd name="T17" fmla="*/ 0 60000 65536"/>
                <a:gd name="T18" fmla="*/ 0 60000 65536"/>
                <a:gd name="T19" fmla="*/ 0 60000 65536"/>
                <a:gd name="T20" fmla="*/ 0 60000 65536"/>
                <a:gd name="T21" fmla="*/ 0 60000 65536"/>
                <a:gd name="T22" fmla="*/ 0 60000 65536"/>
                <a:gd name="T23" fmla="*/ 0 60000 65536"/>
                <a:gd name="T24" fmla="*/ 0 w 350837"/>
                <a:gd name="T25" fmla="*/ 0 h 647700"/>
                <a:gd name="T26" fmla="*/ 350837 w 350837"/>
                <a:gd name="T27" fmla="*/ 647700 h 6477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0837" h="647700">
                  <a:moveTo>
                    <a:pt x="350837" y="0"/>
                  </a:moveTo>
                  <a:cubicBezTo>
                    <a:pt x="274637" y="2778"/>
                    <a:pt x="198437" y="5556"/>
                    <a:pt x="150812" y="28575"/>
                  </a:cubicBezTo>
                  <a:cubicBezTo>
                    <a:pt x="103187" y="51594"/>
                    <a:pt x="88900" y="91281"/>
                    <a:pt x="65087" y="138112"/>
                  </a:cubicBezTo>
                  <a:cubicBezTo>
                    <a:pt x="41275" y="184943"/>
                    <a:pt x="15874" y="242887"/>
                    <a:pt x="7937" y="309562"/>
                  </a:cubicBezTo>
                  <a:cubicBezTo>
                    <a:pt x="0" y="376237"/>
                    <a:pt x="1587" y="487362"/>
                    <a:pt x="17462" y="538162"/>
                  </a:cubicBezTo>
                  <a:cubicBezTo>
                    <a:pt x="33337" y="588962"/>
                    <a:pt x="72231" y="596106"/>
                    <a:pt x="103187" y="614362"/>
                  </a:cubicBezTo>
                  <a:cubicBezTo>
                    <a:pt x="134143" y="632618"/>
                    <a:pt x="162718" y="647700"/>
                    <a:pt x="203199" y="647700"/>
                  </a:cubicBezTo>
                  <a:cubicBezTo>
                    <a:pt x="243680" y="647700"/>
                    <a:pt x="294877" y="631031"/>
                    <a:pt x="346074" y="614362"/>
                  </a:cubicBezTo>
                </a:path>
              </a:pathLst>
            </a:custGeom>
            <a:solidFill>
              <a:srgbClr val="D60093"/>
            </a:solidFill>
            <a:ln w="9525" cap="flat" cmpd="sng" algn="ctr">
              <a:solidFill>
                <a:schemeClr val="tx1"/>
              </a:solidFill>
              <a:prstDash val="solid"/>
              <a:round/>
              <a:headEnd type="none" w="med" len="med"/>
              <a:tailEnd type="none" w="med" len="med"/>
            </a:ln>
          </p:spPr>
          <p:txBody>
            <a:bodyPr/>
            <a:lstStyle/>
            <a:p>
              <a:endParaRPr lang="en-US"/>
            </a:p>
          </p:txBody>
        </p:sp>
        <p:sp>
          <p:nvSpPr>
            <p:cNvPr id="71693" name="Oval 15"/>
            <p:cNvSpPr>
              <a:spLocks noChangeArrowheads="1"/>
            </p:cNvSpPr>
            <p:nvPr/>
          </p:nvSpPr>
          <p:spPr bwMode="auto">
            <a:xfrm>
              <a:off x="4404446" y="4487001"/>
              <a:ext cx="688030" cy="613630"/>
            </a:xfrm>
            <a:prstGeom prst="ellipse">
              <a:avLst/>
            </a:prstGeom>
            <a:solidFill>
              <a:schemeClr val="bg1"/>
            </a:solidFill>
            <a:ln w="9525" algn="ctr">
              <a:solidFill>
                <a:schemeClr val="tx1"/>
              </a:solidFill>
              <a:round/>
              <a:headEnd/>
              <a:tailEnd/>
            </a:ln>
          </p:spPr>
          <p:txBody>
            <a:bodyPr/>
            <a:lstStyle/>
            <a:p>
              <a:endParaRPr lang="en-AU">
                <a:latin typeface="Century Gothic" pitchFamily="34" charset="0"/>
              </a:endParaRPr>
            </a:p>
          </p:txBody>
        </p:sp>
        <p:sp>
          <p:nvSpPr>
            <p:cNvPr id="71694" name="TextBox 17"/>
            <p:cNvSpPr txBox="1">
              <a:spLocks noChangeArrowheads="1"/>
            </p:cNvSpPr>
            <p:nvPr/>
          </p:nvSpPr>
          <p:spPr bwMode="auto">
            <a:xfrm>
              <a:off x="4269104" y="4080335"/>
              <a:ext cx="1256486" cy="402456"/>
            </a:xfrm>
            <a:prstGeom prst="rect">
              <a:avLst/>
            </a:prstGeom>
            <a:noFill/>
            <a:ln w="9525">
              <a:noFill/>
              <a:miter lim="800000"/>
              <a:headEnd/>
              <a:tailEnd/>
            </a:ln>
          </p:spPr>
          <p:txBody>
            <a:bodyPr wrap="none">
              <a:spAutoFit/>
            </a:bodyPr>
            <a:lstStyle/>
            <a:p>
              <a:r>
                <a:rPr lang="en-AU" sz="1400">
                  <a:solidFill>
                    <a:schemeClr val="tx1"/>
                  </a:solidFill>
                  <a:latin typeface="Century Gothic" pitchFamily="34" charset="0"/>
                </a:rPr>
                <a:t>Prostate</a:t>
              </a:r>
            </a:p>
          </p:txBody>
        </p:sp>
        <p:sp>
          <p:nvSpPr>
            <p:cNvPr id="71695" name="TextBox 18"/>
            <p:cNvSpPr txBox="1">
              <a:spLocks noChangeArrowheads="1"/>
            </p:cNvSpPr>
            <p:nvPr/>
          </p:nvSpPr>
          <p:spPr bwMode="auto">
            <a:xfrm>
              <a:off x="4172278" y="4633712"/>
              <a:ext cx="1157408" cy="583561"/>
            </a:xfrm>
            <a:prstGeom prst="rect">
              <a:avLst/>
            </a:prstGeom>
            <a:noFill/>
            <a:ln w="9525">
              <a:noFill/>
              <a:miter lim="800000"/>
              <a:headEnd/>
              <a:tailEnd/>
            </a:ln>
          </p:spPr>
          <p:txBody>
            <a:bodyPr wrap="none">
              <a:spAutoFit/>
            </a:bodyPr>
            <a:lstStyle/>
            <a:p>
              <a:pPr algn="ctr"/>
              <a:r>
                <a:rPr lang="en-AU" sz="1200">
                  <a:solidFill>
                    <a:schemeClr val="tx1"/>
                  </a:solidFill>
                  <a:latin typeface="Century Gothic" pitchFamily="34" charset="0"/>
                </a:rPr>
                <a:t> Balloon </a:t>
              </a:r>
            </a:p>
            <a:p>
              <a:pPr algn="ctr"/>
              <a:r>
                <a:rPr lang="en-AU" sz="1200">
                  <a:solidFill>
                    <a:schemeClr val="tx1"/>
                  </a:solidFill>
                  <a:latin typeface="Century Gothic" pitchFamily="34" charset="0"/>
                </a:rPr>
                <a:t>Cavity</a:t>
              </a:r>
            </a:p>
          </p:txBody>
        </p:sp>
        <p:cxnSp>
          <p:nvCxnSpPr>
            <p:cNvPr id="71696" name="Straight Connector 21"/>
            <p:cNvCxnSpPr>
              <a:cxnSpLocks noChangeShapeType="1"/>
            </p:cNvCxnSpPr>
            <p:nvPr/>
          </p:nvCxnSpPr>
          <p:spPr bwMode="auto">
            <a:xfrm rot="5400000">
              <a:off x="3752850" y="1943100"/>
              <a:ext cx="857250" cy="171450"/>
            </a:xfrm>
            <a:prstGeom prst="line">
              <a:avLst/>
            </a:prstGeom>
            <a:noFill/>
            <a:ln w="9525" algn="ctr">
              <a:solidFill>
                <a:schemeClr val="tx1"/>
              </a:solidFill>
              <a:round/>
              <a:headEnd/>
              <a:tailEnd/>
            </a:ln>
          </p:spPr>
        </p:cxnSp>
        <p:cxnSp>
          <p:nvCxnSpPr>
            <p:cNvPr id="71697" name="Straight Connector 22"/>
            <p:cNvCxnSpPr>
              <a:cxnSpLocks noChangeShapeType="1"/>
            </p:cNvCxnSpPr>
            <p:nvPr/>
          </p:nvCxnSpPr>
          <p:spPr bwMode="auto">
            <a:xfrm rot="16200000" flipH="1">
              <a:off x="4857750" y="1943100"/>
              <a:ext cx="857250" cy="171450"/>
            </a:xfrm>
            <a:prstGeom prst="line">
              <a:avLst/>
            </a:prstGeom>
            <a:noFill/>
            <a:ln w="9525" algn="ctr">
              <a:solidFill>
                <a:schemeClr val="tx1"/>
              </a:solidFill>
              <a:round/>
              <a:headEnd/>
              <a:tailEnd/>
            </a:ln>
          </p:spPr>
        </p:cxnSp>
        <p:cxnSp>
          <p:nvCxnSpPr>
            <p:cNvPr id="71698" name="Straight Arrow Connector 25"/>
            <p:cNvCxnSpPr>
              <a:cxnSpLocks noChangeShapeType="1"/>
            </p:cNvCxnSpPr>
            <p:nvPr/>
          </p:nvCxnSpPr>
          <p:spPr bwMode="auto">
            <a:xfrm rot="5400000">
              <a:off x="4352925" y="2028825"/>
              <a:ext cx="762000" cy="1588"/>
            </a:xfrm>
            <a:prstGeom prst="straightConnector1">
              <a:avLst/>
            </a:prstGeom>
            <a:noFill/>
            <a:ln w="22225" algn="ctr">
              <a:solidFill>
                <a:srgbClr val="FF0000"/>
              </a:solidFill>
              <a:round/>
              <a:headEnd/>
              <a:tailEnd type="arrow" w="med" len="med"/>
            </a:ln>
          </p:spPr>
        </p:cxnSp>
        <p:grpSp>
          <p:nvGrpSpPr>
            <p:cNvPr id="71699" name="Group 65"/>
            <p:cNvGrpSpPr>
              <a:grpSpLocks/>
            </p:cNvGrpSpPr>
            <p:nvPr/>
          </p:nvGrpSpPr>
          <p:grpSpPr bwMode="auto">
            <a:xfrm>
              <a:off x="5943600" y="2009775"/>
              <a:ext cx="1276350" cy="857250"/>
              <a:chOff x="6162675" y="2181225"/>
              <a:chExt cx="1276350" cy="857250"/>
            </a:xfrm>
          </p:grpSpPr>
          <p:grpSp>
            <p:nvGrpSpPr>
              <p:cNvPr id="71721" name="Group 23"/>
              <p:cNvGrpSpPr>
                <a:grpSpLocks/>
              </p:cNvGrpSpPr>
              <p:nvPr/>
            </p:nvGrpSpPr>
            <p:grpSpPr bwMode="auto">
              <a:xfrm rot="2129396">
                <a:off x="6162675" y="2181225"/>
                <a:ext cx="1276350" cy="857250"/>
                <a:chOff x="4095750" y="1095375"/>
                <a:chExt cx="1276350" cy="857250"/>
              </a:xfrm>
            </p:grpSpPr>
            <p:cxnSp>
              <p:nvCxnSpPr>
                <p:cNvPr id="71723" name="Straight Connector 30"/>
                <p:cNvCxnSpPr>
                  <a:cxnSpLocks noChangeShapeType="1"/>
                </p:cNvCxnSpPr>
                <p:nvPr/>
              </p:nvCxnSpPr>
              <p:spPr bwMode="auto">
                <a:xfrm rot="5400000">
                  <a:off x="3752850" y="1438275"/>
                  <a:ext cx="857250" cy="171450"/>
                </a:xfrm>
                <a:prstGeom prst="line">
                  <a:avLst/>
                </a:prstGeom>
                <a:noFill/>
                <a:ln w="9525" algn="ctr">
                  <a:solidFill>
                    <a:schemeClr val="tx1"/>
                  </a:solidFill>
                  <a:round/>
                  <a:headEnd/>
                  <a:tailEnd/>
                </a:ln>
              </p:spPr>
            </p:cxnSp>
            <p:cxnSp>
              <p:nvCxnSpPr>
                <p:cNvPr id="71724" name="Straight Connector 31"/>
                <p:cNvCxnSpPr>
                  <a:cxnSpLocks noChangeShapeType="1"/>
                </p:cNvCxnSpPr>
                <p:nvPr/>
              </p:nvCxnSpPr>
              <p:spPr bwMode="auto">
                <a:xfrm rot="16200000" flipH="1">
                  <a:off x="4857750" y="1438275"/>
                  <a:ext cx="857250" cy="171450"/>
                </a:xfrm>
                <a:prstGeom prst="line">
                  <a:avLst/>
                </a:prstGeom>
                <a:noFill/>
                <a:ln w="9525" algn="ctr">
                  <a:solidFill>
                    <a:schemeClr val="tx1"/>
                  </a:solidFill>
                  <a:round/>
                  <a:headEnd/>
                  <a:tailEnd/>
                </a:ln>
              </p:spPr>
            </p:cxnSp>
          </p:grpSp>
          <p:cxnSp>
            <p:nvCxnSpPr>
              <p:cNvPr id="71722" name="Straight Arrow Connector 29"/>
              <p:cNvCxnSpPr>
                <a:cxnSpLocks noChangeShapeType="1"/>
              </p:cNvCxnSpPr>
              <p:nvPr/>
            </p:nvCxnSpPr>
            <p:spPr bwMode="auto">
              <a:xfrm rot="7529396">
                <a:off x="6419389" y="2609702"/>
                <a:ext cx="762000" cy="1588"/>
              </a:xfrm>
              <a:prstGeom prst="straightConnector1">
                <a:avLst/>
              </a:prstGeom>
              <a:noFill/>
              <a:ln w="25400" algn="ctr">
                <a:solidFill>
                  <a:srgbClr val="FF0000"/>
                </a:solidFill>
                <a:round/>
                <a:headEnd/>
                <a:tailEnd type="arrow" w="med" len="med"/>
              </a:ln>
            </p:spPr>
          </p:cxnSp>
        </p:grpSp>
        <p:grpSp>
          <p:nvGrpSpPr>
            <p:cNvPr id="71700" name="Group 23"/>
            <p:cNvGrpSpPr>
              <a:grpSpLocks/>
            </p:cNvGrpSpPr>
            <p:nvPr/>
          </p:nvGrpSpPr>
          <p:grpSpPr bwMode="auto">
            <a:xfrm rot="4821890">
              <a:off x="7086600" y="3457575"/>
              <a:ext cx="1276350" cy="857250"/>
              <a:chOff x="4095750" y="1095375"/>
              <a:chExt cx="1276350" cy="857250"/>
            </a:xfrm>
          </p:grpSpPr>
          <p:cxnSp>
            <p:nvCxnSpPr>
              <p:cNvPr id="71719" name="Straight Connector 35"/>
              <p:cNvCxnSpPr>
                <a:cxnSpLocks noChangeShapeType="1"/>
              </p:cNvCxnSpPr>
              <p:nvPr/>
            </p:nvCxnSpPr>
            <p:spPr bwMode="auto">
              <a:xfrm rot="5400000">
                <a:off x="3752850" y="1438275"/>
                <a:ext cx="857250" cy="171450"/>
              </a:xfrm>
              <a:prstGeom prst="line">
                <a:avLst/>
              </a:prstGeom>
              <a:noFill/>
              <a:ln w="9525" algn="ctr">
                <a:solidFill>
                  <a:schemeClr val="tx1"/>
                </a:solidFill>
                <a:round/>
                <a:headEnd/>
                <a:tailEnd/>
              </a:ln>
            </p:spPr>
          </p:cxnSp>
          <p:cxnSp>
            <p:nvCxnSpPr>
              <p:cNvPr id="71720" name="Straight Connector 36"/>
              <p:cNvCxnSpPr>
                <a:cxnSpLocks noChangeShapeType="1"/>
              </p:cNvCxnSpPr>
              <p:nvPr/>
            </p:nvCxnSpPr>
            <p:spPr bwMode="auto">
              <a:xfrm rot="16200000" flipH="1">
                <a:off x="4857750" y="1438275"/>
                <a:ext cx="857250" cy="171450"/>
              </a:xfrm>
              <a:prstGeom prst="line">
                <a:avLst/>
              </a:prstGeom>
              <a:noFill/>
              <a:ln w="9525" algn="ctr">
                <a:solidFill>
                  <a:schemeClr val="tx1"/>
                </a:solidFill>
                <a:round/>
                <a:headEnd/>
                <a:tailEnd/>
              </a:ln>
            </p:spPr>
          </p:cxnSp>
        </p:grpSp>
        <p:cxnSp>
          <p:nvCxnSpPr>
            <p:cNvPr id="71701" name="Straight Arrow Connector 34"/>
            <p:cNvCxnSpPr>
              <a:cxnSpLocks noChangeShapeType="1"/>
            </p:cNvCxnSpPr>
            <p:nvPr/>
          </p:nvCxnSpPr>
          <p:spPr bwMode="auto">
            <a:xfrm rot="10221890">
              <a:off x="7342992" y="3885539"/>
              <a:ext cx="762000" cy="1588"/>
            </a:xfrm>
            <a:prstGeom prst="straightConnector1">
              <a:avLst/>
            </a:prstGeom>
            <a:noFill/>
            <a:ln w="25400" algn="ctr">
              <a:solidFill>
                <a:srgbClr val="FF0000"/>
              </a:solidFill>
              <a:round/>
              <a:headEnd/>
              <a:tailEnd type="arrow" w="med" len="med"/>
            </a:ln>
          </p:spPr>
        </p:cxnSp>
        <p:grpSp>
          <p:nvGrpSpPr>
            <p:cNvPr id="71702" name="Group 23"/>
            <p:cNvGrpSpPr>
              <a:grpSpLocks/>
            </p:cNvGrpSpPr>
            <p:nvPr/>
          </p:nvGrpSpPr>
          <p:grpSpPr bwMode="auto">
            <a:xfrm rot="7552627">
              <a:off x="6696075" y="5133975"/>
              <a:ext cx="1276350" cy="857250"/>
              <a:chOff x="4095750" y="1095375"/>
              <a:chExt cx="1276350" cy="857250"/>
            </a:xfrm>
          </p:grpSpPr>
          <p:cxnSp>
            <p:nvCxnSpPr>
              <p:cNvPr id="71717" name="Straight Connector 40"/>
              <p:cNvCxnSpPr>
                <a:cxnSpLocks noChangeShapeType="1"/>
              </p:cNvCxnSpPr>
              <p:nvPr/>
            </p:nvCxnSpPr>
            <p:spPr bwMode="auto">
              <a:xfrm rot="5400000">
                <a:off x="3752850" y="1438275"/>
                <a:ext cx="857250" cy="171450"/>
              </a:xfrm>
              <a:prstGeom prst="line">
                <a:avLst/>
              </a:prstGeom>
              <a:noFill/>
              <a:ln w="9525" algn="ctr">
                <a:solidFill>
                  <a:schemeClr val="tx1"/>
                </a:solidFill>
                <a:round/>
                <a:headEnd/>
                <a:tailEnd/>
              </a:ln>
            </p:spPr>
          </p:cxnSp>
          <p:cxnSp>
            <p:nvCxnSpPr>
              <p:cNvPr id="71718" name="Straight Connector 41"/>
              <p:cNvCxnSpPr>
                <a:cxnSpLocks noChangeShapeType="1"/>
              </p:cNvCxnSpPr>
              <p:nvPr/>
            </p:nvCxnSpPr>
            <p:spPr bwMode="auto">
              <a:xfrm rot="16200000" flipH="1">
                <a:off x="4857750" y="1438275"/>
                <a:ext cx="857250" cy="171450"/>
              </a:xfrm>
              <a:prstGeom prst="line">
                <a:avLst/>
              </a:prstGeom>
              <a:noFill/>
              <a:ln w="9525" algn="ctr">
                <a:solidFill>
                  <a:schemeClr val="tx1"/>
                </a:solidFill>
                <a:round/>
                <a:headEnd/>
                <a:tailEnd/>
              </a:ln>
            </p:spPr>
          </p:cxnSp>
        </p:grpSp>
        <p:cxnSp>
          <p:nvCxnSpPr>
            <p:cNvPr id="71703" name="Straight Arrow Connector 39"/>
            <p:cNvCxnSpPr>
              <a:cxnSpLocks noChangeShapeType="1"/>
            </p:cNvCxnSpPr>
            <p:nvPr/>
          </p:nvCxnSpPr>
          <p:spPr bwMode="auto">
            <a:xfrm rot="-8647373">
              <a:off x="6952607" y="5561341"/>
              <a:ext cx="762000" cy="1588"/>
            </a:xfrm>
            <a:prstGeom prst="straightConnector1">
              <a:avLst/>
            </a:prstGeom>
            <a:noFill/>
            <a:ln w="25400" algn="ctr">
              <a:solidFill>
                <a:srgbClr val="FF0000"/>
              </a:solidFill>
              <a:round/>
              <a:headEnd/>
              <a:tailEnd type="arrow" w="med" len="med"/>
            </a:ln>
          </p:spPr>
        </p:cxnSp>
        <p:grpSp>
          <p:nvGrpSpPr>
            <p:cNvPr id="71704" name="Group 64"/>
            <p:cNvGrpSpPr>
              <a:grpSpLocks/>
            </p:cNvGrpSpPr>
            <p:nvPr/>
          </p:nvGrpSpPr>
          <p:grpSpPr bwMode="auto">
            <a:xfrm>
              <a:off x="2343150" y="1952625"/>
              <a:ext cx="1276350" cy="857250"/>
              <a:chOff x="2076450" y="2162175"/>
              <a:chExt cx="1276350" cy="857250"/>
            </a:xfrm>
          </p:grpSpPr>
          <p:grpSp>
            <p:nvGrpSpPr>
              <p:cNvPr id="71713" name="Group 23"/>
              <p:cNvGrpSpPr>
                <a:grpSpLocks/>
              </p:cNvGrpSpPr>
              <p:nvPr/>
            </p:nvGrpSpPr>
            <p:grpSpPr bwMode="auto">
              <a:xfrm rot="19470604" flipH="1">
                <a:off x="2076450" y="2162175"/>
                <a:ext cx="1276350" cy="857250"/>
                <a:chOff x="4095750" y="1095375"/>
                <a:chExt cx="1276350" cy="857250"/>
              </a:xfrm>
            </p:grpSpPr>
            <p:cxnSp>
              <p:nvCxnSpPr>
                <p:cNvPr id="71715" name="Straight Connector 57"/>
                <p:cNvCxnSpPr>
                  <a:cxnSpLocks noChangeShapeType="1"/>
                </p:cNvCxnSpPr>
                <p:nvPr/>
              </p:nvCxnSpPr>
              <p:spPr bwMode="auto">
                <a:xfrm rot="5400000">
                  <a:off x="3752850" y="1438275"/>
                  <a:ext cx="857250" cy="171450"/>
                </a:xfrm>
                <a:prstGeom prst="line">
                  <a:avLst/>
                </a:prstGeom>
                <a:noFill/>
                <a:ln w="9525" algn="ctr">
                  <a:solidFill>
                    <a:schemeClr val="tx1"/>
                  </a:solidFill>
                  <a:round/>
                  <a:headEnd/>
                  <a:tailEnd/>
                </a:ln>
              </p:spPr>
            </p:cxnSp>
            <p:cxnSp>
              <p:nvCxnSpPr>
                <p:cNvPr id="71716" name="Straight Connector 58"/>
                <p:cNvCxnSpPr>
                  <a:cxnSpLocks noChangeShapeType="1"/>
                </p:cNvCxnSpPr>
                <p:nvPr/>
              </p:nvCxnSpPr>
              <p:spPr bwMode="auto">
                <a:xfrm rot="16200000" flipH="1">
                  <a:off x="4857750" y="1438275"/>
                  <a:ext cx="857250" cy="171450"/>
                </a:xfrm>
                <a:prstGeom prst="line">
                  <a:avLst/>
                </a:prstGeom>
                <a:noFill/>
                <a:ln w="9525" algn="ctr">
                  <a:solidFill>
                    <a:schemeClr val="tx1"/>
                  </a:solidFill>
                  <a:round/>
                  <a:headEnd/>
                  <a:tailEnd/>
                </a:ln>
              </p:spPr>
            </p:cxnSp>
          </p:grpSp>
          <p:cxnSp>
            <p:nvCxnSpPr>
              <p:cNvPr id="71714" name="Straight Arrow Connector 56"/>
              <p:cNvCxnSpPr>
                <a:cxnSpLocks noChangeShapeType="1"/>
              </p:cNvCxnSpPr>
              <p:nvPr/>
            </p:nvCxnSpPr>
            <p:spPr bwMode="auto">
              <a:xfrm rot="14070604" flipH="1">
                <a:off x="2334086" y="2590652"/>
                <a:ext cx="762000" cy="1588"/>
              </a:xfrm>
              <a:prstGeom prst="straightConnector1">
                <a:avLst/>
              </a:prstGeom>
              <a:noFill/>
              <a:ln w="25400" algn="ctr">
                <a:solidFill>
                  <a:srgbClr val="FF0000"/>
                </a:solidFill>
                <a:round/>
                <a:headEnd/>
                <a:tailEnd type="arrow" w="med" len="med"/>
              </a:ln>
            </p:spPr>
          </p:cxnSp>
        </p:grpSp>
        <p:grpSp>
          <p:nvGrpSpPr>
            <p:cNvPr id="71705" name="Group 23"/>
            <p:cNvGrpSpPr>
              <a:grpSpLocks/>
            </p:cNvGrpSpPr>
            <p:nvPr/>
          </p:nvGrpSpPr>
          <p:grpSpPr bwMode="auto">
            <a:xfrm rot="16778110" flipH="1">
              <a:off x="1152525" y="3438525"/>
              <a:ext cx="1276350" cy="857250"/>
              <a:chOff x="4095750" y="1095375"/>
              <a:chExt cx="1276350" cy="857250"/>
            </a:xfrm>
          </p:grpSpPr>
          <p:cxnSp>
            <p:nvCxnSpPr>
              <p:cNvPr id="71711" name="Straight Connector 53"/>
              <p:cNvCxnSpPr>
                <a:cxnSpLocks noChangeShapeType="1"/>
              </p:cNvCxnSpPr>
              <p:nvPr/>
            </p:nvCxnSpPr>
            <p:spPr bwMode="auto">
              <a:xfrm rot="5400000">
                <a:off x="3752850" y="1438275"/>
                <a:ext cx="857250" cy="171450"/>
              </a:xfrm>
              <a:prstGeom prst="line">
                <a:avLst/>
              </a:prstGeom>
              <a:noFill/>
              <a:ln w="9525" algn="ctr">
                <a:solidFill>
                  <a:schemeClr val="tx1"/>
                </a:solidFill>
                <a:round/>
                <a:headEnd/>
                <a:tailEnd/>
              </a:ln>
            </p:spPr>
          </p:cxnSp>
          <p:cxnSp>
            <p:nvCxnSpPr>
              <p:cNvPr id="71712" name="Straight Connector 54"/>
              <p:cNvCxnSpPr>
                <a:cxnSpLocks noChangeShapeType="1"/>
              </p:cNvCxnSpPr>
              <p:nvPr/>
            </p:nvCxnSpPr>
            <p:spPr bwMode="auto">
              <a:xfrm rot="16200000" flipH="1">
                <a:off x="4857750" y="1438275"/>
                <a:ext cx="857250" cy="171450"/>
              </a:xfrm>
              <a:prstGeom prst="line">
                <a:avLst/>
              </a:prstGeom>
              <a:noFill/>
              <a:ln w="9525" algn="ctr">
                <a:solidFill>
                  <a:schemeClr val="tx1"/>
                </a:solidFill>
                <a:round/>
                <a:headEnd/>
                <a:tailEnd/>
              </a:ln>
            </p:spPr>
          </p:cxnSp>
        </p:grpSp>
        <p:cxnSp>
          <p:nvCxnSpPr>
            <p:cNvPr id="71706" name="Straight Arrow Connector 52"/>
            <p:cNvCxnSpPr>
              <a:cxnSpLocks noChangeShapeType="1"/>
            </p:cNvCxnSpPr>
            <p:nvPr/>
          </p:nvCxnSpPr>
          <p:spPr bwMode="auto">
            <a:xfrm rot="11378110" flipH="1">
              <a:off x="1410483" y="3866489"/>
              <a:ext cx="762000" cy="1588"/>
            </a:xfrm>
            <a:prstGeom prst="straightConnector1">
              <a:avLst/>
            </a:prstGeom>
            <a:noFill/>
            <a:ln w="25400" algn="ctr">
              <a:solidFill>
                <a:srgbClr val="FF0000"/>
              </a:solidFill>
              <a:round/>
              <a:headEnd/>
              <a:tailEnd type="arrow" w="med" len="med"/>
            </a:ln>
          </p:spPr>
        </p:cxnSp>
        <p:grpSp>
          <p:nvGrpSpPr>
            <p:cNvPr id="71707" name="Group 23"/>
            <p:cNvGrpSpPr>
              <a:grpSpLocks/>
            </p:cNvGrpSpPr>
            <p:nvPr/>
          </p:nvGrpSpPr>
          <p:grpSpPr bwMode="auto">
            <a:xfrm rot="14047373" flipH="1">
              <a:off x="1543050" y="5114925"/>
              <a:ext cx="1276350" cy="857250"/>
              <a:chOff x="4095750" y="1095375"/>
              <a:chExt cx="1276350" cy="857250"/>
            </a:xfrm>
          </p:grpSpPr>
          <p:cxnSp>
            <p:nvCxnSpPr>
              <p:cNvPr id="71709" name="Straight Connector 49"/>
              <p:cNvCxnSpPr>
                <a:cxnSpLocks noChangeShapeType="1"/>
              </p:cNvCxnSpPr>
              <p:nvPr/>
            </p:nvCxnSpPr>
            <p:spPr bwMode="auto">
              <a:xfrm rot="5400000">
                <a:off x="3752850" y="1438275"/>
                <a:ext cx="857250" cy="171450"/>
              </a:xfrm>
              <a:prstGeom prst="line">
                <a:avLst/>
              </a:prstGeom>
              <a:noFill/>
              <a:ln w="9525" algn="ctr">
                <a:solidFill>
                  <a:schemeClr val="tx1"/>
                </a:solidFill>
                <a:round/>
                <a:headEnd/>
                <a:tailEnd/>
              </a:ln>
            </p:spPr>
          </p:cxnSp>
          <p:cxnSp>
            <p:nvCxnSpPr>
              <p:cNvPr id="71710" name="Straight Connector 50"/>
              <p:cNvCxnSpPr>
                <a:cxnSpLocks noChangeShapeType="1"/>
              </p:cNvCxnSpPr>
              <p:nvPr/>
            </p:nvCxnSpPr>
            <p:spPr bwMode="auto">
              <a:xfrm rot="16200000" flipH="1">
                <a:off x="4857750" y="1438275"/>
                <a:ext cx="857250" cy="171450"/>
              </a:xfrm>
              <a:prstGeom prst="line">
                <a:avLst/>
              </a:prstGeom>
              <a:noFill/>
              <a:ln w="9525" algn="ctr">
                <a:solidFill>
                  <a:schemeClr val="tx1"/>
                </a:solidFill>
                <a:round/>
                <a:headEnd/>
                <a:tailEnd/>
              </a:ln>
            </p:spPr>
          </p:cxnSp>
        </p:grpSp>
        <p:cxnSp>
          <p:nvCxnSpPr>
            <p:cNvPr id="71708" name="Straight Arrow Connector 48"/>
            <p:cNvCxnSpPr>
              <a:cxnSpLocks noChangeShapeType="1"/>
            </p:cNvCxnSpPr>
            <p:nvPr/>
          </p:nvCxnSpPr>
          <p:spPr bwMode="auto">
            <a:xfrm rot="8647373" flipH="1">
              <a:off x="1800868" y="5542291"/>
              <a:ext cx="762000" cy="1588"/>
            </a:xfrm>
            <a:prstGeom prst="straightConnector1">
              <a:avLst/>
            </a:prstGeom>
            <a:noFill/>
            <a:ln w="25400" algn="ctr">
              <a:solidFill>
                <a:srgbClr val="FF0000"/>
              </a:solidFill>
              <a:round/>
              <a:headEnd/>
              <a:tailEnd type="arrow" w="med" len="med"/>
            </a:ln>
          </p:spPr>
        </p:cxnSp>
      </p:grpSp>
      <p:sp>
        <p:nvSpPr>
          <p:cNvPr id="71684" name="TextBox 60"/>
          <p:cNvSpPr txBox="1">
            <a:spLocks noChangeArrowheads="1"/>
          </p:cNvSpPr>
          <p:nvPr/>
        </p:nvSpPr>
        <p:spPr bwMode="auto">
          <a:xfrm>
            <a:off x="419100" y="1038225"/>
            <a:ext cx="5459413" cy="373063"/>
          </a:xfrm>
          <a:prstGeom prst="rect">
            <a:avLst/>
          </a:prstGeom>
          <a:noFill/>
          <a:ln w="9525">
            <a:noFill/>
            <a:miter lim="800000"/>
            <a:headEnd/>
            <a:tailEnd/>
          </a:ln>
        </p:spPr>
        <p:txBody>
          <a:bodyPr wrap="none">
            <a:spAutoFit/>
          </a:bodyPr>
          <a:lstStyle/>
          <a:p>
            <a:r>
              <a:rPr lang="en-AU" sz="2400">
                <a:solidFill>
                  <a:schemeClr val="tx1"/>
                </a:solidFill>
                <a:latin typeface="Century Gothic" pitchFamily="34" charset="0"/>
              </a:rPr>
              <a:t>- Seven field 3DCRT and IMRT plans:</a:t>
            </a:r>
          </a:p>
        </p:txBody>
      </p:sp>
      <p:pic>
        <p:nvPicPr>
          <p:cNvPr id="71685" name="Picture 42" descr="P1010035.JPG"/>
          <p:cNvPicPr>
            <a:picLocks noChangeAspect="1"/>
          </p:cNvPicPr>
          <p:nvPr/>
        </p:nvPicPr>
        <p:blipFill>
          <a:blip r:embed="rId2" cstate="print"/>
          <a:srcRect l="13676" r="15691"/>
          <a:stretch>
            <a:fillRect/>
          </a:stretch>
        </p:blipFill>
        <p:spPr bwMode="auto">
          <a:xfrm>
            <a:off x="6018213" y="3786188"/>
            <a:ext cx="2998787" cy="2387600"/>
          </a:xfrm>
          <a:prstGeom prst="rect">
            <a:avLst/>
          </a:prstGeom>
          <a:noFill/>
          <a:ln w="28575">
            <a:solidFill>
              <a:schemeClr val="tx1"/>
            </a:solidFill>
            <a:miter lim="800000"/>
            <a:headEnd/>
            <a:tailEnd/>
          </a:ln>
        </p:spPr>
      </p:pic>
      <p:pic>
        <p:nvPicPr>
          <p:cNvPr id="71686" name="Picture 43" descr="100_3832.JPG"/>
          <p:cNvPicPr>
            <a:picLocks noChangeAspect="1"/>
          </p:cNvPicPr>
          <p:nvPr/>
        </p:nvPicPr>
        <p:blipFill>
          <a:blip r:embed="rId3" cstate="print"/>
          <a:srcRect r="10381"/>
          <a:stretch>
            <a:fillRect/>
          </a:stretch>
        </p:blipFill>
        <p:spPr bwMode="auto">
          <a:xfrm>
            <a:off x="6481763" y="1330325"/>
            <a:ext cx="2524125" cy="2112963"/>
          </a:xfrm>
          <a:prstGeom prst="rect">
            <a:avLst/>
          </a:prstGeom>
          <a:noFill/>
          <a:ln w="28575">
            <a:solidFill>
              <a:schemeClr val="tx1"/>
            </a:solidFill>
            <a:miter lim="800000"/>
            <a:headEnd/>
            <a:tailEnd/>
          </a:ln>
        </p:spPr>
      </p:pic>
      <p:pic>
        <p:nvPicPr>
          <p:cNvPr id="71687" name="Picture 19" descr="CTImage.tif"/>
          <p:cNvPicPr>
            <a:picLocks noChangeAspect="1"/>
          </p:cNvPicPr>
          <p:nvPr/>
        </p:nvPicPr>
        <p:blipFill>
          <a:blip r:embed="rId4" cstate="print"/>
          <a:srcRect/>
          <a:stretch>
            <a:fillRect/>
          </a:stretch>
        </p:blipFill>
        <p:spPr bwMode="auto">
          <a:xfrm>
            <a:off x="2347913" y="4292600"/>
            <a:ext cx="2262187" cy="1935163"/>
          </a:xfrm>
          <a:prstGeom prst="rect">
            <a:avLst/>
          </a:prstGeom>
          <a:noFill/>
          <a:ln w="28575">
            <a:solidFill>
              <a:schemeClr val="tx1"/>
            </a:solid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idx="4294967295"/>
          </p:nvPr>
        </p:nvSpPr>
        <p:spPr/>
        <p:txBody>
          <a:bodyPr/>
          <a:lstStyle/>
          <a:p>
            <a:pPr eaLnBrk="1" hangingPunct="1"/>
            <a:r>
              <a:rPr lang="en-AU" smtClean="0"/>
              <a:t>Dual MO</a:t>
            </a:r>
            <a:r>
              <a:rPr lang="en-AU" i="1" smtClean="0"/>
              <a:t>Skin</a:t>
            </a:r>
            <a:endParaRPr lang="en-AU" smtClean="0"/>
          </a:p>
        </p:txBody>
      </p:sp>
      <p:pic>
        <p:nvPicPr>
          <p:cNvPr id="72707" name="Content Placeholder 4" descr="planVSdualMOSkin1Sept09.png"/>
          <p:cNvPicPr>
            <a:picLocks noGrp="1" noChangeAspect="1"/>
          </p:cNvPicPr>
          <p:nvPr>
            <p:ph idx="4294967295"/>
          </p:nvPr>
        </p:nvPicPr>
        <p:blipFill>
          <a:blip r:embed="rId2" cstate="print"/>
          <a:srcRect b="49989"/>
          <a:stretch>
            <a:fillRect/>
          </a:stretch>
        </p:blipFill>
        <p:spPr>
          <a:xfrm>
            <a:off x="1639888" y="1633538"/>
            <a:ext cx="6777037" cy="4292600"/>
          </a:xfrm>
          <a:ln w="28575">
            <a:solidFill>
              <a:schemeClr val="tx1"/>
            </a:solidFill>
            <a:miter lim="800000"/>
          </a:ln>
        </p:spPr>
      </p:pic>
      <p:sp>
        <p:nvSpPr>
          <p:cNvPr id="72708" name="TextBox 6"/>
          <p:cNvSpPr txBox="1">
            <a:spLocks noChangeArrowheads="1"/>
          </p:cNvSpPr>
          <p:nvPr/>
        </p:nvSpPr>
        <p:spPr bwMode="auto">
          <a:xfrm>
            <a:off x="419100" y="1038225"/>
            <a:ext cx="3890963" cy="373063"/>
          </a:xfrm>
          <a:prstGeom prst="rect">
            <a:avLst/>
          </a:prstGeom>
          <a:noFill/>
          <a:ln w="9525">
            <a:noFill/>
            <a:miter lim="800000"/>
            <a:headEnd/>
            <a:tailEnd/>
          </a:ln>
        </p:spPr>
        <p:txBody>
          <a:bodyPr wrap="none">
            <a:spAutoFit/>
          </a:bodyPr>
          <a:lstStyle/>
          <a:p>
            <a:r>
              <a:rPr lang="en-AU" sz="2400">
                <a:solidFill>
                  <a:schemeClr val="tx1"/>
                </a:solidFill>
                <a:latin typeface="Century Gothic" pitchFamily="34" charset="0"/>
              </a:rPr>
              <a:t>- Seven field 3DCRT plan:</a:t>
            </a:r>
          </a:p>
        </p:txBody>
      </p:sp>
      <p:sp>
        <p:nvSpPr>
          <p:cNvPr id="72709" name="TextBox 4"/>
          <p:cNvSpPr txBox="1">
            <a:spLocks noChangeArrowheads="1"/>
          </p:cNvSpPr>
          <p:nvPr/>
        </p:nvSpPr>
        <p:spPr bwMode="auto">
          <a:xfrm>
            <a:off x="2454275" y="5057775"/>
            <a:ext cx="1033463" cy="303213"/>
          </a:xfrm>
          <a:prstGeom prst="rect">
            <a:avLst/>
          </a:prstGeom>
          <a:noFill/>
          <a:ln w="9525">
            <a:noFill/>
            <a:miter lim="800000"/>
            <a:headEnd/>
            <a:tailEnd/>
          </a:ln>
        </p:spPr>
        <p:txBody>
          <a:bodyPr wrap="none">
            <a:spAutoFit/>
          </a:bodyPr>
          <a:lstStyle/>
          <a:p>
            <a:r>
              <a:rPr lang="en-AU">
                <a:solidFill>
                  <a:schemeClr val="tx1"/>
                </a:solidFill>
                <a:latin typeface="Century Gothic" pitchFamily="34" charset="0"/>
              </a:rPr>
              <a:t>Beam 1</a:t>
            </a:r>
          </a:p>
        </p:txBody>
      </p:sp>
      <p:sp>
        <p:nvSpPr>
          <p:cNvPr id="72710" name="TextBox 5"/>
          <p:cNvSpPr txBox="1">
            <a:spLocks noChangeArrowheads="1"/>
          </p:cNvSpPr>
          <p:nvPr/>
        </p:nvSpPr>
        <p:spPr bwMode="auto">
          <a:xfrm>
            <a:off x="2363788" y="4400550"/>
            <a:ext cx="1033462" cy="303213"/>
          </a:xfrm>
          <a:prstGeom prst="rect">
            <a:avLst/>
          </a:prstGeom>
          <a:noFill/>
          <a:ln w="9525">
            <a:noFill/>
            <a:miter lim="800000"/>
            <a:headEnd/>
            <a:tailEnd/>
          </a:ln>
        </p:spPr>
        <p:txBody>
          <a:bodyPr wrap="none">
            <a:spAutoFit/>
          </a:bodyPr>
          <a:lstStyle/>
          <a:p>
            <a:r>
              <a:rPr lang="en-AU">
                <a:solidFill>
                  <a:schemeClr val="tx1"/>
                </a:solidFill>
                <a:latin typeface="Century Gothic" pitchFamily="34" charset="0"/>
              </a:rPr>
              <a:t>Beam 2</a:t>
            </a:r>
          </a:p>
        </p:txBody>
      </p:sp>
      <p:sp>
        <p:nvSpPr>
          <p:cNvPr id="72711" name="TextBox 7"/>
          <p:cNvSpPr txBox="1">
            <a:spLocks noChangeArrowheads="1"/>
          </p:cNvSpPr>
          <p:nvPr/>
        </p:nvSpPr>
        <p:spPr bwMode="auto">
          <a:xfrm>
            <a:off x="3048000" y="3881438"/>
            <a:ext cx="1033463" cy="303212"/>
          </a:xfrm>
          <a:prstGeom prst="rect">
            <a:avLst/>
          </a:prstGeom>
          <a:noFill/>
          <a:ln w="9525">
            <a:noFill/>
            <a:miter lim="800000"/>
            <a:headEnd/>
            <a:tailEnd/>
          </a:ln>
        </p:spPr>
        <p:txBody>
          <a:bodyPr wrap="none">
            <a:spAutoFit/>
          </a:bodyPr>
          <a:lstStyle/>
          <a:p>
            <a:r>
              <a:rPr lang="en-AU">
                <a:solidFill>
                  <a:schemeClr val="tx1"/>
                </a:solidFill>
                <a:latin typeface="Century Gothic" pitchFamily="34" charset="0"/>
              </a:rPr>
              <a:t>Beam 3</a:t>
            </a:r>
          </a:p>
        </p:txBody>
      </p:sp>
      <p:sp>
        <p:nvSpPr>
          <p:cNvPr id="72712" name="TextBox 8"/>
          <p:cNvSpPr txBox="1">
            <a:spLocks noChangeArrowheads="1"/>
          </p:cNvSpPr>
          <p:nvPr/>
        </p:nvSpPr>
        <p:spPr bwMode="auto">
          <a:xfrm>
            <a:off x="3871913" y="3478213"/>
            <a:ext cx="1033462" cy="303212"/>
          </a:xfrm>
          <a:prstGeom prst="rect">
            <a:avLst/>
          </a:prstGeom>
          <a:noFill/>
          <a:ln w="9525">
            <a:noFill/>
            <a:miter lim="800000"/>
            <a:headEnd/>
            <a:tailEnd/>
          </a:ln>
        </p:spPr>
        <p:txBody>
          <a:bodyPr wrap="none">
            <a:spAutoFit/>
          </a:bodyPr>
          <a:lstStyle/>
          <a:p>
            <a:r>
              <a:rPr lang="en-AU">
                <a:solidFill>
                  <a:schemeClr val="tx1"/>
                </a:solidFill>
                <a:latin typeface="Century Gothic" pitchFamily="34" charset="0"/>
              </a:rPr>
              <a:t>Beam 4</a:t>
            </a:r>
          </a:p>
        </p:txBody>
      </p:sp>
      <p:sp>
        <p:nvSpPr>
          <p:cNvPr id="72713" name="TextBox 9"/>
          <p:cNvSpPr txBox="1">
            <a:spLocks noChangeArrowheads="1"/>
          </p:cNvSpPr>
          <p:nvPr/>
        </p:nvSpPr>
        <p:spPr bwMode="auto">
          <a:xfrm>
            <a:off x="4718050" y="3051175"/>
            <a:ext cx="1035050" cy="303213"/>
          </a:xfrm>
          <a:prstGeom prst="rect">
            <a:avLst/>
          </a:prstGeom>
          <a:noFill/>
          <a:ln w="9525">
            <a:noFill/>
            <a:miter lim="800000"/>
            <a:headEnd/>
            <a:tailEnd/>
          </a:ln>
        </p:spPr>
        <p:txBody>
          <a:bodyPr wrap="none">
            <a:spAutoFit/>
          </a:bodyPr>
          <a:lstStyle/>
          <a:p>
            <a:r>
              <a:rPr lang="en-AU">
                <a:solidFill>
                  <a:schemeClr val="tx1"/>
                </a:solidFill>
                <a:latin typeface="Century Gothic" pitchFamily="34" charset="0"/>
              </a:rPr>
              <a:t>Beam 5</a:t>
            </a:r>
          </a:p>
        </p:txBody>
      </p:sp>
      <p:sp>
        <p:nvSpPr>
          <p:cNvPr id="72714" name="TextBox 10"/>
          <p:cNvSpPr txBox="1">
            <a:spLocks noChangeArrowheads="1"/>
          </p:cNvSpPr>
          <p:nvPr/>
        </p:nvSpPr>
        <p:spPr bwMode="auto">
          <a:xfrm>
            <a:off x="5507038" y="2555875"/>
            <a:ext cx="1035050" cy="303213"/>
          </a:xfrm>
          <a:prstGeom prst="rect">
            <a:avLst/>
          </a:prstGeom>
          <a:noFill/>
          <a:ln w="9525">
            <a:noFill/>
            <a:miter lim="800000"/>
            <a:headEnd/>
            <a:tailEnd/>
          </a:ln>
        </p:spPr>
        <p:txBody>
          <a:bodyPr wrap="none">
            <a:spAutoFit/>
          </a:bodyPr>
          <a:lstStyle/>
          <a:p>
            <a:r>
              <a:rPr lang="en-AU">
                <a:solidFill>
                  <a:schemeClr val="tx1"/>
                </a:solidFill>
                <a:latin typeface="Century Gothic" pitchFamily="34" charset="0"/>
              </a:rPr>
              <a:t>Beam 6</a:t>
            </a:r>
          </a:p>
        </p:txBody>
      </p:sp>
      <p:sp>
        <p:nvSpPr>
          <p:cNvPr id="72715" name="TextBox 11"/>
          <p:cNvSpPr txBox="1">
            <a:spLocks noChangeArrowheads="1"/>
          </p:cNvSpPr>
          <p:nvPr/>
        </p:nvSpPr>
        <p:spPr bwMode="auto">
          <a:xfrm>
            <a:off x="6446838" y="2036763"/>
            <a:ext cx="1035050" cy="303212"/>
          </a:xfrm>
          <a:prstGeom prst="rect">
            <a:avLst/>
          </a:prstGeom>
          <a:noFill/>
          <a:ln w="9525">
            <a:noFill/>
            <a:miter lim="800000"/>
            <a:headEnd/>
            <a:tailEnd/>
          </a:ln>
        </p:spPr>
        <p:txBody>
          <a:bodyPr wrap="none">
            <a:spAutoFit/>
          </a:bodyPr>
          <a:lstStyle/>
          <a:p>
            <a:r>
              <a:rPr lang="en-AU">
                <a:solidFill>
                  <a:schemeClr val="tx1"/>
                </a:solidFill>
                <a:latin typeface="Century Gothic" pitchFamily="34" charset="0"/>
              </a:rPr>
              <a:t>Beam 7</a:t>
            </a:r>
          </a:p>
        </p:txBody>
      </p:sp>
      <p:sp>
        <p:nvSpPr>
          <p:cNvPr id="72716" name="TextBox 6"/>
          <p:cNvSpPr txBox="1">
            <a:spLocks noChangeArrowheads="1"/>
          </p:cNvSpPr>
          <p:nvPr/>
        </p:nvSpPr>
        <p:spPr bwMode="auto">
          <a:xfrm>
            <a:off x="5595938" y="3756025"/>
            <a:ext cx="2033587" cy="923925"/>
          </a:xfrm>
          <a:prstGeom prst="rect">
            <a:avLst/>
          </a:prstGeom>
          <a:noFill/>
          <a:ln w="9525">
            <a:noFill/>
            <a:miter lim="800000"/>
            <a:headEnd/>
            <a:tailEnd/>
          </a:ln>
        </p:spPr>
        <p:txBody>
          <a:bodyPr>
            <a:spAutoFit/>
          </a:bodyPr>
          <a:lstStyle/>
          <a:p>
            <a:r>
              <a:rPr lang="en-AU">
                <a:solidFill>
                  <a:schemeClr val="tx1"/>
                </a:solidFill>
              </a:rPr>
              <a:t>3DCRT -  measured dose 2.6 % less than the planned dose</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idx="4294967295"/>
          </p:nvPr>
        </p:nvSpPr>
        <p:spPr/>
        <p:txBody>
          <a:bodyPr/>
          <a:lstStyle/>
          <a:p>
            <a:pPr eaLnBrk="1" hangingPunct="1"/>
            <a:r>
              <a:rPr lang="en-AU" sz="2800" smtClean="0"/>
              <a:t>Dual MO</a:t>
            </a:r>
            <a:r>
              <a:rPr lang="en-AU" sz="2800" i="1" smtClean="0"/>
              <a:t>Skin</a:t>
            </a:r>
            <a:r>
              <a:rPr lang="en-AU" sz="2800" smtClean="0"/>
              <a:t> + rectal balloon</a:t>
            </a:r>
          </a:p>
        </p:txBody>
      </p:sp>
      <p:pic>
        <p:nvPicPr>
          <p:cNvPr id="73731" name="Content Placeholder 4" descr="planVSdualMOSkin1Sept09.png"/>
          <p:cNvPicPr>
            <a:picLocks noChangeAspect="1"/>
          </p:cNvPicPr>
          <p:nvPr/>
        </p:nvPicPr>
        <p:blipFill>
          <a:blip r:embed="rId2" cstate="print"/>
          <a:srcRect t="50198"/>
          <a:stretch>
            <a:fillRect/>
          </a:stretch>
        </p:blipFill>
        <p:spPr bwMode="auto">
          <a:xfrm>
            <a:off x="1495425" y="1668463"/>
            <a:ext cx="6869113" cy="4332287"/>
          </a:xfrm>
          <a:prstGeom prst="rect">
            <a:avLst/>
          </a:prstGeom>
          <a:noFill/>
          <a:ln w="28575">
            <a:solidFill>
              <a:schemeClr val="tx1"/>
            </a:solidFill>
            <a:round/>
            <a:headEnd/>
            <a:tailEnd/>
          </a:ln>
        </p:spPr>
      </p:pic>
      <p:sp>
        <p:nvSpPr>
          <p:cNvPr id="73732" name="TextBox 4"/>
          <p:cNvSpPr txBox="1">
            <a:spLocks noChangeArrowheads="1"/>
          </p:cNvSpPr>
          <p:nvPr/>
        </p:nvSpPr>
        <p:spPr bwMode="auto">
          <a:xfrm>
            <a:off x="419100" y="1038225"/>
            <a:ext cx="6829425" cy="373063"/>
          </a:xfrm>
          <a:prstGeom prst="rect">
            <a:avLst/>
          </a:prstGeom>
          <a:noFill/>
          <a:ln w="9525">
            <a:noFill/>
            <a:miter lim="800000"/>
            <a:headEnd/>
            <a:tailEnd/>
          </a:ln>
        </p:spPr>
        <p:txBody>
          <a:bodyPr wrap="none">
            <a:spAutoFit/>
          </a:bodyPr>
          <a:lstStyle/>
          <a:p>
            <a:r>
              <a:rPr lang="en-AU" sz="2400">
                <a:solidFill>
                  <a:schemeClr val="tx1"/>
                </a:solidFill>
                <a:latin typeface="Century Gothic" pitchFamily="34" charset="0"/>
              </a:rPr>
              <a:t>- Seven field IMRT (modulated delivery) plan:</a:t>
            </a:r>
          </a:p>
        </p:txBody>
      </p:sp>
      <p:sp>
        <p:nvSpPr>
          <p:cNvPr id="73733" name="TextBox 4"/>
          <p:cNvSpPr txBox="1">
            <a:spLocks noChangeArrowheads="1"/>
          </p:cNvSpPr>
          <p:nvPr/>
        </p:nvSpPr>
        <p:spPr bwMode="auto">
          <a:xfrm>
            <a:off x="2419350" y="5092700"/>
            <a:ext cx="1033463" cy="303213"/>
          </a:xfrm>
          <a:prstGeom prst="rect">
            <a:avLst/>
          </a:prstGeom>
          <a:noFill/>
          <a:ln w="9525">
            <a:noFill/>
            <a:miter lim="800000"/>
            <a:headEnd/>
            <a:tailEnd/>
          </a:ln>
        </p:spPr>
        <p:txBody>
          <a:bodyPr wrap="none">
            <a:spAutoFit/>
          </a:bodyPr>
          <a:lstStyle/>
          <a:p>
            <a:r>
              <a:rPr lang="en-AU">
                <a:solidFill>
                  <a:schemeClr val="tx1"/>
                </a:solidFill>
                <a:latin typeface="Century Gothic" pitchFamily="34" charset="0"/>
              </a:rPr>
              <a:t>Beam 1</a:t>
            </a:r>
          </a:p>
        </p:txBody>
      </p:sp>
      <p:sp>
        <p:nvSpPr>
          <p:cNvPr id="73734" name="TextBox 5"/>
          <p:cNvSpPr txBox="1">
            <a:spLocks noChangeArrowheads="1"/>
          </p:cNvSpPr>
          <p:nvPr/>
        </p:nvSpPr>
        <p:spPr bwMode="auto">
          <a:xfrm>
            <a:off x="2235200" y="4527550"/>
            <a:ext cx="1035050" cy="303213"/>
          </a:xfrm>
          <a:prstGeom prst="rect">
            <a:avLst/>
          </a:prstGeom>
          <a:noFill/>
          <a:ln w="9525">
            <a:noFill/>
            <a:miter lim="800000"/>
            <a:headEnd/>
            <a:tailEnd/>
          </a:ln>
        </p:spPr>
        <p:txBody>
          <a:bodyPr wrap="none">
            <a:spAutoFit/>
          </a:bodyPr>
          <a:lstStyle/>
          <a:p>
            <a:r>
              <a:rPr lang="en-AU">
                <a:solidFill>
                  <a:schemeClr val="tx1"/>
                </a:solidFill>
                <a:latin typeface="Century Gothic" pitchFamily="34" charset="0"/>
              </a:rPr>
              <a:t>Beam 2</a:t>
            </a:r>
          </a:p>
        </p:txBody>
      </p:sp>
      <p:sp>
        <p:nvSpPr>
          <p:cNvPr id="73735" name="TextBox 6"/>
          <p:cNvSpPr txBox="1">
            <a:spLocks noChangeArrowheads="1"/>
          </p:cNvSpPr>
          <p:nvPr/>
        </p:nvSpPr>
        <p:spPr bwMode="auto">
          <a:xfrm>
            <a:off x="3152775" y="4067175"/>
            <a:ext cx="1033463" cy="301625"/>
          </a:xfrm>
          <a:prstGeom prst="rect">
            <a:avLst/>
          </a:prstGeom>
          <a:noFill/>
          <a:ln w="9525">
            <a:noFill/>
            <a:miter lim="800000"/>
            <a:headEnd/>
            <a:tailEnd/>
          </a:ln>
        </p:spPr>
        <p:txBody>
          <a:bodyPr wrap="none">
            <a:spAutoFit/>
          </a:bodyPr>
          <a:lstStyle/>
          <a:p>
            <a:r>
              <a:rPr lang="en-AU">
                <a:solidFill>
                  <a:schemeClr val="tx1"/>
                </a:solidFill>
                <a:latin typeface="Century Gothic" pitchFamily="34" charset="0"/>
              </a:rPr>
              <a:t>Beam 3</a:t>
            </a:r>
          </a:p>
        </p:txBody>
      </p:sp>
      <p:sp>
        <p:nvSpPr>
          <p:cNvPr id="73736" name="TextBox 7"/>
          <p:cNvSpPr txBox="1">
            <a:spLocks noChangeArrowheads="1"/>
          </p:cNvSpPr>
          <p:nvPr/>
        </p:nvSpPr>
        <p:spPr bwMode="auto">
          <a:xfrm>
            <a:off x="3906838" y="3675063"/>
            <a:ext cx="1033462" cy="303212"/>
          </a:xfrm>
          <a:prstGeom prst="rect">
            <a:avLst/>
          </a:prstGeom>
          <a:noFill/>
          <a:ln w="9525">
            <a:noFill/>
            <a:miter lim="800000"/>
            <a:headEnd/>
            <a:tailEnd/>
          </a:ln>
        </p:spPr>
        <p:txBody>
          <a:bodyPr wrap="none">
            <a:spAutoFit/>
          </a:bodyPr>
          <a:lstStyle/>
          <a:p>
            <a:r>
              <a:rPr lang="en-AU">
                <a:solidFill>
                  <a:schemeClr val="tx1"/>
                </a:solidFill>
                <a:latin typeface="Century Gothic" pitchFamily="34" charset="0"/>
              </a:rPr>
              <a:t>Beam 4</a:t>
            </a:r>
          </a:p>
        </p:txBody>
      </p:sp>
      <p:sp>
        <p:nvSpPr>
          <p:cNvPr id="73737" name="TextBox 8"/>
          <p:cNvSpPr txBox="1">
            <a:spLocks noChangeArrowheads="1"/>
          </p:cNvSpPr>
          <p:nvPr/>
        </p:nvSpPr>
        <p:spPr bwMode="auto">
          <a:xfrm>
            <a:off x="4868863" y="3051175"/>
            <a:ext cx="1035050" cy="303213"/>
          </a:xfrm>
          <a:prstGeom prst="rect">
            <a:avLst/>
          </a:prstGeom>
          <a:noFill/>
          <a:ln w="9525">
            <a:noFill/>
            <a:miter lim="800000"/>
            <a:headEnd/>
            <a:tailEnd/>
          </a:ln>
        </p:spPr>
        <p:txBody>
          <a:bodyPr wrap="none">
            <a:spAutoFit/>
          </a:bodyPr>
          <a:lstStyle/>
          <a:p>
            <a:r>
              <a:rPr lang="en-AU">
                <a:solidFill>
                  <a:schemeClr val="tx1"/>
                </a:solidFill>
                <a:latin typeface="Century Gothic" pitchFamily="34" charset="0"/>
              </a:rPr>
              <a:t>Beam 5</a:t>
            </a:r>
          </a:p>
        </p:txBody>
      </p:sp>
      <p:sp>
        <p:nvSpPr>
          <p:cNvPr id="73738" name="TextBox 9"/>
          <p:cNvSpPr txBox="1">
            <a:spLocks noChangeArrowheads="1"/>
          </p:cNvSpPr>
          <p:nvPr/>
        </p:nvSpPr>
        <p:spPr bwMode="auto">
          <a:xfrm>
            <a:off x="5657850" y="2555875"/>
            <a:ext cx="1035050" cy="303213"/>
          </a:xfrm>
          <a:prstGeom prst="rect">
            <a:avLst/>
          </a:prstGeom>
          <a:noFill/>
          <a:ln w="9525">
            <a:noFill/>
            <a:miter lim="800000"/>
            <a:headEnd/>
            <a:tailEnd/>
          </a:ln>
        </p:spPr>
        <p:txBody>
          <a:bodyPr wrap="none">
            <a:spAutoFit/>
          </a:bodyPr>
          <a:lstStyle/>
          <a:p>
            <a:r>
              <a:rPr lang="en-AU">
                <a:solidFill>
                  <a:schemeClr val="tx1"/>
                </a:solidFill>
                <a:latin typeface="Century Gothic" pitchFamily="34" charset="0"/>
              </a:rPr>
              <a:t>Beam 6</a:t>
            </a:r>
          </a:p>
        </p:txBody>
      </p:sp>
      <p:sp>
        <p:nvSpPr>
          <p:cNvPr id="73739" name="TextBox 10"/>
          <p:cNvSpPr txBox="1">
            <a:spLocks noChangeArrowheads="1"/>
          </p:cNvSpPr>
          <p:nvPr/>
        </p:nvSpPr>
        <p:spPr bwMode="auto">
          <a:xfrm>
            <a:off x="6597650" y="2036763"/>
            <a:ext cx="1033463" cy="303212"/>
          </a:xfrm>
          <a:prstGeom prst="rect">
            <a:avLst/>
          </a:prstGeom>
          <a:noFill/>
          <a:ln w="9525">
            <a:noFill/>
            <a:miter lim="800000"/>
            <a:headEnd/>
            <a:tailEnd/>
          </a:ln>
        </p:spPr>
        <p:txBody>
          <a:bodyPr wrap="none">
            <a:spAutoFit/>
          </a:bodyPr>
          <a:lstStyle/>
          <a:p>
            <a:r>
              <a:rPr lang="en-AU">
                <a:solidFill>
                  <a:schemeClr val="tx1"/>
                </a:solidFill>
                <a:latin typeface="Century Gothic" pitchFamily="34" charset="0"/>
              </a:rPr>
              <a:t>Beam 7</a:t>
            </a:r>
          </a:p>
        </p:txBody>
      </p:sp>
      <p:sp>
        <p:nvSpPr>
          <p:cNvPr id="73740" name="TextBox 7"/>
          <p:cNvSpPr txBox="1">
            <a:spLocks noChangeArrowheads="1"/>
          </p:cNvSpPr>
          <p:nvPr/>
        </p:nvSpPr>
        <p:spPr bwMode="auto">
          <a:xfrm>
            <a:off x="5438775" y="3954463"/>
            <a:ext cx="1881188" cy="1131887"/>
          </a:xfrm>
          <a:prstGeom prst="rect">
            <a:avLst/>
          </a:prstGeom>
          <a:noFill/>
          <a:ln w="9525">
            <a:noFill/>
            <a:miter lim="800000"/>
            <a:headEnd/>
            <a:tailEnd/>
          </a:ln>
        </p:spPr>
        <p:txBody>
          <a:bodyPr>
            <a:spAutoFit/>
          </a:bodyPr>
          <a:lstStyle/>
          <a:p>
            <a:pPr algn="r"/>
            <a:r>
              <a:rPr lang="en-AU">
                <a:solidFill>
                  <a:schemeClr val="tx1"/>
                </a:solidFill>
              </a:rPr>
              <a:t>IMRT - measured dose 3.2 % less than the planned dose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idx="4294967295"/>
          </p:nvPr>
        </p:nvSpPr>
        <p:spPr>
          <a:xfrm>
            <a:off x="416256" y="933592"/>
            <a:ext cx="8223250" cy="574675"/>
          </a:xfrm>
        </p:spPr>
        <p:txBody>
          <a:bodyPr lIns="76537" tIns="38269" rIns="76537" bIns="38269"/>
          <a:lstStyle/>
          <a:p>
            <a:pPr algn="ctr" eaLnBrk="1" hangingPunct="1"/>
            <a:r>
              <a:rPr lang="en-US" sz="2800" dirty="0" smtClean="0"/>
              <a:t>Visualization of </a:t>
            </a:r>
            <a:r>
              <a:rPr lang="en-US" sz="2800" dirty="0" err="1" smtClean="0"/>
              <a:t>MO</a:t>
            </a:r>
            <a:r>
              <a:rPr lang="en-US" sz="2800" i="1" dirty="0" err="1" smtClean="0"/>
              <a:t>Skin</a:t>
            </a:r>
            <a:r>
              <a:rPr lang="en-US" sz="2800" dirty="0" smtClean="0"/>
              <a:t> using CT</a:t>
            </a:r>
          </a:p>
        </p:txBody>
      </p:sp>
      <p:pic>
        <p:nvPicPr>
          <p:cNvPr id="52227" name="Picture 4" descr="Inf-sup with MOSFET (edited).jpg"/>
          <p:cNvPicPr>
            <a:picLocks noChangeAspect="1"/>
          </p:cNvPicPr>
          <p:nvPr/>
        </p:nvPicPr>
        <p:blipFill>
          <a:blip r:embed="rId2" cstate="print"/>
          <a:srcRect l="1962" t="13309" r="19530" b="5824"/>
          <a:stretch>
            <a:fillRect/>
          </a:stretch>
        </p:blipFill>
        <p:spPr bwMode="auto">
          <a:xfrm>
            <a:off x="2887663" y="1471613"/>
            <a:ext cx="5867400" cy="4471987"/>
          </a:xfrm>
          <a:prstGeom prst="rect">
            <a:avLst/>
          </a:prstGeom>
          <a:noFill/>
          <a:ln w="9525">
            <a:noFill/>
            <a:miter lim="800000"/>
            <a:headEnd/>
            <a:tailEnd/>
          </a:ln>
        </p:spPr>
      </p:pic>
      <p:sp>
        <p:nvSpPr>
          <p:cNvPr id="52228" name="TextBox 5"/>
          <p:cNvSpPr txBox="1">
            <a:spLocks noChangeArrowheads="1"/>
          </p:cNvSpPr>
          <p:nvPr/>
        </p:nvSpPr>
        <p:spPr bwMode="auto">
          <a:xfrm>
            <a:off x="982663" y="2690813"/>
            <a:ext cx="1295400" cy="381000"/>
          </a:xfrm>
          <a:prstGeom prst="rect">
            <a:avLst/>
          </a:prstGeom>
          <a:solidFill>
            <a:schemeClr val="tx1"/>
          </a:solidFill>
          <a:ln w="9525">
            <a:noFill/>
            <a:miter lim="800000"/>
            <a:headEnd/>
            <a:tailEnd/>
          </a:ln>
        </p:spPr>
        <p:txBody>
          <a:bodyPr>
            <a:spAutoFit/>
          </a:bodyPr>
          <a:lstStyle/>
          <a:p>
            <a:pPr algn="ctr" defTabSz="914400" eaLnBrk="0" hangingPunct="0">
              <a:lnSpc>
                <a:spcPct val="100000"/>
              </a:lnSpc>
              <a:buClrTx/>
              <a:buSzTx/>
              <a:buFontTx/>
              <a:buNone/>
            </a:pPr>
            <a:r>
              <a:rPr lang="en-US" b="1">
                <a:solidFill>
                  <a:srgbClr val="4295DF"/>
                </a:solidFill>
                <a:ea typeface="MS PGothic" pitchFamily="34" charset="-128"/>
              </a:rPr>
              <a:t>MOSkin</a:t>
            </a:r>
          </a:p>
        </p:txBody>
      </p:sp>
      <p:cxnSp>
        <p:nvCxnSpPr>
          <p:cNvPr id="52229" name="Straight Connector 7"/>
          <p:cNvCxnSpPr>
            <a:cxnSpLocks noChangeShapeType="1"/>
          </p:cNvCxnSpPr>
          <p:nvPr/>
        </p:nvCxnSpPr>
        <p:spPr bwMode="auto">
          <a:xfrm>
            <a:off x="1897063" y="3148013"/>
            <a:ext cx="2971800" cy="1295400"/>
          </a:xfrm>
          <a:prstGeom prst="line">
            <a:avLst/>
          </a:prstGeom>
          <a:noFill/>
          <a:ln w="9525">
            <a:solidFill>
              <a:srgbClr val="FF0000"/>
            </a:solidFill>
            <a:round/>
            <a:headEnd/>
            <a:tailEnd/>
          </a:ln>
        </p:spPr>
      </p:cxnSp>
      <p:pic>
        <p:nvPicPr>
          <p:cNvPr id="52230" name="Picture 9" descr="Inf-sup with MOSFET (edited).jpg"/>
          <p:cNvPicPr>
            <a:picLocks noChangeAspect="1"/>
          </p:cNvPicPr>
          <p:nvPr/>
        </p:nvPicPr>
        <p:blipFill>
          <a:blip r:embed="rId2" cstate="print"/>
          <a:srcRect l="22966" t="64391" r="58273" b="9518"/>
          <a:stretch>
            <a:fillRect/>
          </a:stretch>
        </p:blipFill>
        <p:spPr bwMode="auto">
          <a:xfrm>
            <a:off x="609600" y="3705225"/>
            <a:ext cx="2125663" cy="2185988"/>
          </a:xfrm>
          <a:prstGeom prst="rect">
            <a:avLst/>
          </a:prstGeom>
          <a:noFill/>
          <a:ln w="9525">
            <a:noFill/>
            <a:miter lim="800000"/>
            <a:headEnd/>
            <a:tailEnd/>
          </a:ln>
        </p:spPr>
      </p:pic>
      <p:cxnSp>
        <p:nvCxnSpPr>
          <p:cNvPr id="52231" name="Straight Connector 12"/>
          <p:cNvCxnSpPr>
            <a:cxnSpLocks noChangeShapeType="1"/>
          </p:cNvCxnSpPr>
          <p:nvPr/>
        </p:nvCxnSpPr>
        <p:spPr bwMode="auto">
          <a:xfrm rot="5400000">
            <a:off x="1249363" y="3414713"/>
            <a:ext cx="685800" cy="152400"/>
          </a:xfrm>
          <a:prstGeom prst="line">
            <a:avLst/>
          </a:prstGeom>
          <a:noFill/>
          <a:ln w="9525">
            <a:solidFill>
              <a:srgbClr val="FF0000"/>
            </a:solidFill>
            <a:round/>
            <a:headEnd/>
            <a:tailEnd/>
          </a:ln>
        </p:spPr>
      </p:cxnSp>
      <p:sp>
        <p:nvSpPr>
          <p:cNvPr id="8" name="TextBox 7"/>
          <p:cNvSpPr txBox="1"/>
          <p:nvPr/>
        </p:nvSpPr>
        <p:spPr>
          <a:xfrm>
            <a:off x="2743200" y="409432"/>
            <a:ext cx="5063319" cy="419795"/>
          </a:xfrm>
          <a:prstGeom prst="rect">
            <a:avLst/>
          </a:prstGeom>
          <a:noFill/>
        </p:spPr>
        <p:txBody>
          <a:bodyPr wrap="square" rtlCol="0">
            <a:spAutoFit/>
          </a:bodyPr>
          <a:lstStyle/>
          <a:p>
            <a:r>
              <a:rPr lang="en-US" sz="2800" b="1" dirty="0" smtClean="0">
                <a:solidFill>
                  <a:schemeClr val="tx1"/>
                </a:solidFill>
              </a:rPr>
              <a:t>In vivo QA point </a:t>
            </a:r>
            <a:r>
              <a:rPr lang="en-US" sz="2800" b="1" dirty="0" err="1" smtClean="0">
                <a:solidFill>
                  <a:schemeClr val="tx1"/>
                </a:solidFill>
              </a:rPr>
              <a:t>dosimetry</a:t>
            </a:r>
            <a:r>
              <a:rPr lang="en-US" sz="2800" b="1" dirty="0" smtClean="0">
                <a:solidFill>
                  <a:schemeClr val="tx1"/>
                </a:solidFill>
              </a:rPr>
              <a:t> </a:t>
            </a:r>
            <a:endParaRPr lang="en-US" sz="2800" b="1" dirty="0">
              <a:solidFill>
                <a:schemeClr val="tx1"/>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GB" sz="2800" smtClean="0"/>
              <a:t>QA in HDR for </a:t>
            </a:r>
            <a:r>
              <a:rPr lang="en-US" sz="2800" smtClean="0"/>
              <a:t>Nasopharyngeal Carcinoma</a:t>
            </a:r>
            <a:r>
              <a:rPr lang="en-US" smtClean="0"/>
              <a:t> </a:t>
            </a:r>
            <a:endParaRPr lang="en-GB" smtClean="0"/>
          </a:p>
        </p:txBody>
      </p:sp>
      <p:pic>
        <p:nvPicPr>
          <p:cNvPr id="53251" name="Picture 3" descr="DSCF0255 pixellated"/>
          <p:cNvPicPr>
            <a:picLocks noChangeAspect="1" noChangeArrowheads="1"/>
          </p:cNvPicPr>
          <p:nvPr/>
        </p:nvPicPr>
        <p:blipFill>
          <a:blip r:embed="rId2" cstate="print"/>
          <a:srcRect/>
          <a:stretch>
            <a:fillRect/>
          </a:stretch>
        </p:blipFill>
        <p:spPr bwMode="auto">
          <a:xfrm>
            <a:off x="755650" y="998538"/>
            <a:ext cx="5943600" cy="4459287"/>
          </a:xfrm>
          <a:prstGeom prst="rect">
            <a:avLst/>
          </a:prstGeom>
          <a:noFill/>
          <a:ln w="9525">
            <a:noFill/>
            <a:miter lim="800000"/>
            <a:headEnd/>
            <a:tailEnd/>
          </a:ln>
        </p:spPr>
      </p:pic>
      <p:sp>
        <p:nvSpPr>
          <p:cNvPr id="53252" name="Rectangle 4"/>
          <p:cNvSpPr>
            <a:spLocks noGrp="1" noChangeArrowheads="1"/>
          </p:cNvSpPr>
          <p:nvPr>
            <p:ph type="body" idx="1"/>
          </p:nvPr>
        </p:nvSpPr>
        <p:spPr>
          <a:xfrm>
            <a:off x="406400" y="5410200"/>
            <a:ext cx="8153400" cy="889000"/>
          </a:xfrm>
          <a:solidFill>
            <a:srgbClr val="F4F5FF"/>
          </a:solidFill>
          <a:ln w="38100">
            <a:solidFill>
              <a:srgbClr val="C9CEFF"/>
            </a:solidFill>
            <a:miter lim="800000"/>
          </a:ln>
        </p:spPr>
        <p:txBody>
          <a:bodyPr lIns="76537" tIns="38269" rIns="76537" bIns="38269"/>
          <a:lstStyle/>
          <a:p>
            <a:pPr eaLnBrk="1" hangingPunct="1"/>
            <a:r>
              <a:rPr lang="en-GB" sz="2400" smtClean="0"/>
              <a:t>MO</a:t>
            </a:r>
            <a:r>
              <a:rPr lang="en-GB" sz="2400" i="1" smtClean="0"/>
              <a:t>Skin</a:t>
            </a:r>
            <a:r>
              <a:rPr lang="en-GB" sz="2400" smtClean="0"/>
              <a:t> detectors are placed inside the left nostril whilst an Ir-192 source is stepped through the right nostril</a:t>
            </a:r>
            <a:endParaRPr lang="en-GB" sz="2000" smtClean="0"/>
          </a:p>
        </p:txBody>
      </p:sp>
      <p:pic>
        <p:nvPicPr>
          <p:cNvPr id="53253" name="Picture 5" descr="closeup"/>
          <p:cNvPicPr>
            <a:picLocks noChangeAspect="1" noChangeArrowheads="1"/>
          </p:cNvPicPr>
          <p:nvPr/>
        </p:nvPicPr>
        <p:blipFill>
          <a:blip r:embed="rId3" cstate="print"/>
          <a:srcRect/>
          <a:stretch>
            <a:fillRect/>
          </a:stretch>
        </p:blipFill>
        <p:spPr bwMode="auto">
          <a:xfrm>
            <a:off x="7197725" y="947738"/>
            <a:ext cx="1336675" cy="4473575"/>
          </a:xfrm>
          <a:prstGeom prst="rect">
            <a:avLst/>
          </a:prstGeom>
          <a:noFill/>
          <a:ln w="9525">
            <a:noFill/>
            <a:miter lim="800000"/>
            <a:headEnd/>
            <a:tailEnd/>
          </a:ln>
        </p:spPr>
      </p:pic>
      <p:sp>
        <p:nvSpPr>
          <p:cNvPr id="53254" name="AutoShape 6"/>
          <p:cNvSpPr>
            <a:spLocks noChangeArrowheads="1"/>
          </p:cNvSpPr>
          <p:nvPr/>
        </p:nvSpPr>
        <p:spPr bwMode="auto">
          <a:xfrm>
            <a:off x="6804025" y="3068638"/>
            <a:ext cx="288925" cy="504825"/>
          </a:xfrm>
          <a:prstGeom prst="rightArrow">
            <a:avLst>
              <a:gd name="adj1" fmla="val 50000"/>
              <a:gd name="adj2" fmla="val 25000"/>
            </a:avLst>
          </a:prstGeom>
          <a:solidFill>
            <a:srgbClr val="F4F5FF"/>
          </a:solidFill>
          <a:ln w="9525">
            <a:solidFill>
              <a:schemeClr val="tx1"/>
            </a:solidFill>
            <a:miter lim="800000"/>
            <a:headEnd/>
            <a:tailEnd/>
          </a:ln>
        </p:spPr>
        <p:txBody>
          <a:bodyPr wrap="none" lIns="248400" tIns="126000" rIns="248400" bIns="126000" anchor="ctr"/>
          <a:lstStyle/>
          <a:p>
            <a:endParaRPr lang="en-AU"/>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GB" sz="2800" smtClean="0"/>
              <a:t>QA in HDR for </a:t>
            </a:r>
            <a:r>
              <a:rPr lang="en-US" sz="2800" smtClean="0"/>
              <a:t>Nasopharyngeal Carcinoma</a:t>
            </a:r>
            <a:endParaRPr lang="en-GB" sz="2800" smtClean="0"/>
          </a:p>
        </p:txBody>
      </p:sp>
      <p:sp>
        <p:nvSpPr>
          <p:cNvPr id="54275" name="Rectangle 3"/>
          <p:cNvSpPr>
            <a:spLocks noGrp="1" noChangeArrowheads="1"/>
          </p:cNvSpPr>
          <p:nvPr>
            <p:ph type="body" idx="1"/>
          </p:nvPr>
        </p:nvSpPr>
        <p:spPr>
          <a:xfrm>
            <a:off x="684213" y="1125538"/>
            <a:ext cx="7848600" cy="1193800"/>
          </a:xfrm>
        </p:spPr>
        <p:txBody>
          <a:bodyPr/>
          <a:lstStyle/>
          <a:p>
            <a:pPr algn="just" eaLnBrk="1" hangingPunct="1"/>
            <a:r>
              <a:rPr lang="en-US" sz="2400" smtClean="0">
                <a:ea typeface="SimSun" pitchFamily="2" charset="-122"/>
              </a:rPr>
              <a:t>A thermoplastic mask was used for patient immobilization and was also used to fix the applicator</a:t>
            </a:r>
          </a:p>
        </p:txBody>
      </p:sp>
      <p:pic>
        <p:nvPicPr>
          <p:cNvPr id="231428" name="Picture 4" descr="DSCF0247"/>
          <p:cNvPicPr>
            <a:picLocks noChangeAspect="1" noChangeArrowheads="1"/>
          </p:cNvPicPr>
          <p:nvPr/>
        </p:nvPicPr>
        <p:blipFill>
          <a:blip r:embed="rId2" cstate="print"/>
          <a:srcRect r="12706"/>
          <a:stretch>
            <a:fillRect/>
          </a:stretch>
        </p:blipFill>
        <p:spPr bwMode="auto">
          <a:xfrm>
            <a:off x="755650" y="2708275"/>
            <a:ext cx="3744913" cy="3216275"/>
          </a:xfrm>
          <a:prstGeom prst="rect">
            <a:avLst/>
          </a:prstGeom>
          <a:noFill/>
          <a:ln w="12700">
            <a:solidFill>
              <a:srgbClr val="000000"/>
            </a:solidFill>
            <a:miter lim="800000"/>
            <a:headEnd/>
            <a:tailEnd/>
          </a:ln>
          <a:effectLst>
            <a:outerShdw dist="107763" dir="8100000" algn="ctr" rotWithShape="0">
              <a:srgbClr val="808080">
                <a:alpha val="50000"/>
              </a:srgbClr>
            </a:outerShdw>
          </a:effectLst>
        </p:spPr>
      </p:pic>
      <p:sp>
        <p:nvSpPr>
          <p:cNvPr id="54277" name="Rectangle 5"/>
          <p:cNvSpPr>
            <a:spLocks noChangeArrowheads="1"/>
          </p:cNvSpPr>
          <p:nvPr/>
        </p:nvSpPr>
        <p:spPr bwMode="auto">
          <a:xfrm>
            <a:off x="4673600" y="3267075"/>
            <a:ext cx="4230688" cy="2701925"/>
          </a:xfrm>
          <a:prstGeom prst="rect">
            <a:avLst/>
          </a:prstGeom>
          <a:solidFill>
            <a:srgbClr val="F4F5FF"/>
          </a:solidFill>
          <a:ln w="38100">
            <a:solidFill>
              <a:srgbClr val="C9CEFF"/>
            </a:solidFill>
            <a:miter lim="800000"/>
            <a:headEnd/>
            <a:tailEnd/>
          </a:ln>
        </p:spPr>
        <p:txBody>
          <a:bodyPr lIns="76537" tIns="38269" rIns="76537" bIns="38269"/>
          <a:lstStyle/>
          <a:p>
            <a:pPr marL="336550" indent="-336550" algn="just">
              <a:spcBef>
                <a:spcPts val="700"/>
              </a:spcBef>
              <a:buClr>
                <a:srgbClr val="00007D"/>
              </a:buClr>
              <a:buSzPct val="75000"/>
              <a:buFont typeface="Century Gothic" pitchFamily="34" charset="0"/>
              <a:buChar char="•"/>
            </a:pPr>
            <a:r>
              <a:rPr lang="en-US" sz="2400">
                <a:solidFill>
                  <a:srgbClr val="000000"/>
                </a:solidFill>
                <a:latin typeface="Century Gothic" pitchFamily="34" charset="0"/>
                <a:ea typeface="SimSun" pitchFamily="2" charset="-122"/>
              </a:rPr>
              <a:t>A CT scan is used to identify the  MO</a:t>
            </a:r>
            <a:r>
              <a:rPr lang="en-US" sz="2400" i="1">
                <a:solidFill>
                  <a:srgbClr val="000000"/>
                </a:solidFill>
                <a:latin typeface="Century Gothic" pitchFamily="34" charset="0"/>
                <a:ea typeface="SimSun" pitchFamily="2" charset="-122"/>
              </a:rPr>
              <a:t>Skin</a:t>
            </a:r>
            <a:r>
              <a:rPr lang="en-US" sz="2400">
                <a:solidFill>
                  <a:srgbClr val="000000"/>
                </a:solidFill>
                <a:latin typeface="Century Gothic" pitchFamily="34" charset="0"/>
                <a:ea typeface="SimSun" pitchFamily="2" charset="-122"/>
              </a:rPr>
              <a:t> detector locations</a:t>
            </a:r>
          </a:p>
          <a:p>
            <a:pPr marL="336550" indent="-336550">
              <a:spcBef>
                <a:spcPts val="700"/>
              </a:spcBef>
              <a:buClr>
                <a:srgbClr val="00007D"/>
              </a:buClr>
              <a:buSzPct val="75000"/>
              <a:buFont typeface="Century Gothic" pitchFamily="34" charset="0"/>
              <a:buChar char="•"/>
            </a:pPr>
            <a:r>
              <a:rPr lang="en-US" sz="2400" i="1">
                <a:solidFill>
                  <a:srgbClr val="000000"/>
                </a:solidFill>
                <a:latin typeface="Century Gothic" pitchFamily="34" charset="0"/>
                <a:ea typeface="SimSun" pitchFamily="2" charset="-122"/>
              </a:rPr>
              <a:t>In vivo</a:t>
            </a:r>
            <a:r>
              <a:rPr lang="en-US" sz="2400">
                <a:solidFill>
                  <a:srgbClr val="000000"/>
                </a:solidFill>
                <a:latin typeface="Century Gothic" pitchFamily="34" charset="0"/>
                <a:ea typeface="SimSun" pitchFamily="2" charset="-122"/>
              </a:rPr>
              <a:t> real time dose measurements were performed using MOSkin detectors during treatment.</a:t>
            </a:r>
            <a:endParaRPr lang="en-AU" sz="2400">
              <a:solidFill>
                <a:srgbClr val="000000"/>
              </a:solidFill>
              <a:latin typeface="Century Gothic" pitchFamily="34" charset="0"/>
            </a:endParaRPr>
          </a:p>
        </p:txBody>
      </p:sp>
      <p:pic>
        <p:nvPicPr>
          <p:cNvPr id="54278" name="Picture 46" descr="Figure 1a The applicator"/>
          <p:cNvPicPr>
            <a:picLocks noChangeAspect="1" noChangeArrowheads="1"/>
          </p:cNvPicPr>
          <p:nvPr/>
        </p:nvPicPr>
        <p:blipFill>
          <a:blip r:embed="rId3" cstate="print"/>
          <a:srcRect/>
          <a:stretch>
            <a:fillRect/>
          </a:stretch>
        </p:blipFill>
        <p:spPr bwMode="auto">
          <a:xfrm>
            <a:off x="5207000" y="1790700"/>
            <a:ext cx="2057400" cy="1028700"/>
          </a:xfrm>
          <a:prstGeom prst="rect">
            <a:avLst/>
          </a:prstGeom>
          <a:noFill/>
          <a:ln w="9525">
            <a:noFill/>
            <a:miter lim="800000"/>
            <a:headEnd/>
            <a:tailEnd/>
          </a:ln>
        </p:spPr>
      </p:pic>
      <p:sp>
        <p:nvSpPr>
          <p:cNvPr id="231431" name="Text Box 7"/>
          <p:cNvSpPr txBox="1">
            <a:spLocks noChangeArrowheads="1"/>
          </p:cNvSpPr>
          <p:nvPr/>
        </p:nvSpPr>
        <p:spPr bwMode="auto">
          <a:xfrm>
            <a:off x="5114925" y="2884488"/>
            <a:ext cx="3317875" cy="303212"/>
          </a:xfrm>
          <a:prstGeom prst="rect">
            <a:avLst/>
          </a:prstGeom>
          <a:noFill/>
          <a:ln w="9525">
            <a:noFill/>
            <a:miter lim="800000"/>
            <a:headEnd/>
            <a:tailEnd/>
          </a:ln>
          <a:effectLst/>
        </p:spPr>
        <p:txBody>
          <a:bodyPr wrap="none">
            <a:spAutoFit/>
          </a:bodyPr>
          <a:lstStyle/>
          <a:p>
            <a:pPr>
              <a:defRPr/>
            </a:pPr>
            <a:r>
              <a:rPr lang="en-AU" dirty="0">
                <a:solidFill>
                  <a:schemeClr val="tx1"/>
                </a:solidFill>
                <a:latin typeface="+mn-lt"/>
              </a:rPr>
              <a:t>nasopharyngeal applicator</a:t>
            </a:r>
            <a:r>
              <a:rPr lang="en-AU" dirty="0">
                <a:latin typeface="+mn-lt"/>
              </a:rPr>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need </a:t>
            </a:r>
            <a:r>
              <a:rPr lang="en-US" dirty="0" err="1" smtClean="0"/>
              <a:t>dosimetry</a:t>
            </a:r>
            <a:r>
              <a:rPr lang="en-US" dirty="0" smtClean="0"/>
              <a:t>?</a:t>
            </a:r>
            <a:endParaRPr lang="en-US" dirty="0"/>
          </a:p>
        </p:txBody>
      </p:sp>
      <p:sp>
        <p:nvSpPr>
          <p:cNvPr id="3" name="Content Placeholder 2"/>
          <p:cNvSpPr>
            <a:spLocks noGrp="1"/>
          </p:cNvSpPr>
          <p:nvPr>
            <p:ph idx="1"/>
          </p:nvPr>
        </p:nvSpPr>
        <p:spPr>
          <a:xfrm>
            <a:off x="570016" y="1104406"/>
            <a:ext cx="8099322" cy="5197970"/>
          </a:xfrm>
        </p:spPr>
        <p:txBody>
          <a:bodyPr/>
          <a:lstStyle/>
          <a:p>
            <a:pPr algn="ctr">
              <a:spcBef>
                <a:spcPct val="0"/>
              </a:spcBef>
              <a:buNone/>
            </a:pPr>
            <a:endParaRPr lang="en-US" b="1" dirty="0" smtClean="0">
              <a:solidFill>
                <a:schemeClr val="tx2"/>
              </a:solidFill>
            </a:endParaRPr>
          </a:p>
          <a:p>
            <a:pPr algn="ctr">
              <a:spcBef>
                <a:spcPct val="0"/>
              </a:spcBef>
              <a:buNone/>
            </a:pPr>
            <a:r>
              <a:rPr lang="en-US" b="1" dirty="0" smtClean="0">
                <a:solidFill>
                  <a:schemeClr val="tx2"/>
                </a:solidFill>
              </a:rPr>
              <a:t>Radiation Protection </a:t>
            </a:r>
            <a:r>
              <a:rPr lang="en-US" b="1" u="sng" dirty="0" smtClean="0">
                <a:solidFill>
                  <a:schemeClr val="tx2"/>
                </a:solidFill>
              </a:rPr>
              <a:t>Goals</a:t>
            </a:r>
            <a:r>
              <a:rPr lang="en-US" b="1" dirty="0" smtClean="0">
                <a:solidFill>
                  <a:schemeClr val="tx2"/>
                </a:solidFill>
              </a:rPr>
              <a:t>:</a:t>
            </a:r>
          </a:p>
          <a:p>
            <a:pPr algn="ctr">
              <a:spcBef>
                <a:spcPct val="0"/>
              </a:spcBef>
              <a:buNone/>
            </a:pPr>
            <a:r>
              <a:rPr lang="en-US" b="1" dirty="0" smtClean="0">
                <a:solidFill>
                  <a:schemeClr val="tx2"/>
                </a:solidFill>
              </a:rPr>
              <a:t>NCRP Report No. 116</a:t>
            </a:r>
            <a:endParaRPr lang="en-US" u="sng" dirty="0" smtClean="0">
              <a:effectLst>
                <a:outerShdw blurRad="38100" dist="38100" dir="2700000" algn="tl">
                  <a:srgbClr val="C0C0C0"/>
                </a:outerShdw>
              </a:effectLst>
            </a:endParaRPr>
          </a:p>
          <a:p>
            <a:pPr marL="609600" indent="-609600" eaLnBrk="1" hangingPunct="1">
              <a:buFontTx/>
              <a:buAutoNum type="arabicPeriod"/>
              <a:defRPr/>
            </a:pPr>
            <a:r>
              <a:rPr lang="en-US" u="sng" dirty="0" smtClean="0">
                <a:effectLst>
                  <a:outerShdw blurRad="38100" dist="38100" dir="2700000" algn="tl">
                    <a:srgbClr val="C0C0C0"/>
                  </a:outerShdw>
                </a:effectLst>
                <a:latin typeface="Arial" pitchFamily="34" charset="0"/>
                <a:cs typeface="Arial" pitchFamily="34" charset="0"/>
              </a:rPr>
              <a:t>prevent</a:t>
            </a:r>
            <a:r>
              <a:rPr lang="en-US" dirty="0" smtClean="0">
                <a:latin typeface="Arial" pitchFamily="34" charset="0"/>
                <a:cs typeface="Arial" pitchFamily="34" charset="0"/>
              </a:rPr>
              <a:t> the occurrence of clinically significant radiation-induced deterministic effects by adhering to dose limits that are below the apparent threshold levels; and</a:t>
            </a:r>
          </a:p>
          <a:p>
            <a:pPr marL="609600" indent="-609600" eaLnBrk="1" hangingPunct="1">
              <a:buFontTx/>
              <a:buAutoNum type="arabicPeriod"/>
              <a:defRPr/>
            </a:pPr>
            <a:endParaRPr lang="en-US" dirty="0" smtClean="0">
              <a:latin typeface="Arial" pitchFamily="34" charset="0"/>
              <a:cs typeface="Arial" pitchFamily="34" charset="0"/>
            </a:endParaRPr>
          </a:p>
          <a:p>
            <a:pPr marL="609600" indent="-609600" eaLnBrk="1" hangingPunct="1">
              <a:buFontTx/>
              <a:buAutoNum type="arabicPeriod"/>
              <a:defRPr/>
            </a:pPr>
            <a:r>
              <a:rPr lang="en-US" u="sng" dirty="0" smtClean="0">
                <a:effectLst>
                  <a:outerShdw blurRad="38100" dist="38100" dir="2700000" algn="tl">
                    <a:srgbClr val="C0C0C0"/>
                  </a:outerShdw>
                </a:effectLst>
                <a:latin typeface="Arial" pitchFamily="34" charset="0"/>
                <a:cs typeface="Arial" pitchFamily="34" charset="0"/>
              </a:rPr>
              <a:t>limit</a:t>
            </a:r>
            <a:r>
              <a:rPr lang="en-US" dirty="0" smtClean="0">
                <a:latin typeface="Arial" pitchFamily="34" charset="0"/>
                <a:cs typeface="Arial" pitchFamily="34" charset="0"/>
              </a:rPr>
              <a:t> the risk of stochastic effects, cancer and genetic effects, to a reasonable level in relation to societal needs, values, benefits gained and economic factors</a:t>
            </a:r>
            <a:endParaRPr lang="en-US" dirty="0">
              <a:latin typeface="Arial" pitchFamily="34" charset="0"/>
              <a:cs typeface="Arial"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GB" sz="2800" smtClean="0"/>
              <a:t>QA in HDR for </a:t>
            </a:r>
            <a:r>
              <a:rPr lang="en-US" sz="2800" smtClean="0"/>
              <a:t>Nasopharyngeal Carcinoma</a:t>
            </a:r>
            <a:endParaRPr lang="en-AU" sz="2800" smtClean="0"/>
          </a:p>
        </p:txBody>
      </p:sp>
      <p:sp>
        <p:nvSpPr>
          <p:cNvPr id="55299" name="Rectangle 3"/>
          <p:cNvSpPr>
            <a:spLocks noGrp="1" noChangeArrowheads="1"/>
          </p:cNvSpPr>
          <p:nvPr>
            <p:ph type="body" idx="1"/>
          </p:nvPr>
        </p:nvSpPr>
        <p:spPr>
          <a:xfrm>
            <a:off x="539750" y="1125538"/>
            <a:ext cx="8153400" cy="503237"/>
          </a:xfrm>
        </p:spPr>
        <p:txBody>
          <a:bodyPr/>
          <a:lstStyle/>
          <a:p>
            <a:pPr algn="just" eaLnBrk="1" hangingPunct="1"/>
            <a:r>
              <a:rPr lang="en-US" smtClean="0">
                <a:ea typeface="SimSun" pitchFamily="2" charset="-122"/>
              </a:rPr>
              <a:t>CT images were acquired </a:t>
            </a:r>
            <a:r>
              <a:rPr lang="en-US" sz="2400" smtClean="0">
                <a:ea typeface="SimSun" pitchFamily="2" charset="-122"/>
              </a:rPr>
              <a:t>with</a:t>
            </a:r>
            <a:r>
              <a:rPr lang="en-US" smtClean="0">
                <a:ea typeface="SimSun" pitchFamily="2" charset="-122"/>
              </a:rPr>
              <a:t> the carriers inserted -- 3mm slice thickness.</a:t>
            </a:r>
          </a:p>
          <a:p>
            <a:pPr eaLnBrk="1" hangingPunct="1"/>
            <a:endParaRPr lang="en-AU" smtClean="0"/>
          </a:p>
        </p:txBody>
      </p:sp>
      <p:sp>
        <p:nvSpPr>
          <p:cNvPr id="55300" name="Rectangle 4"/>
          <p:cNvSpPr>
            <a:spLocks noChangeArrowheads="1"/>
          </p:cNvSpPr>
          <p:nvPr/>
        </p:nvSpPr>
        <p:spPr bwMode="auto">
          <a:xfrm>
            <a:off x="755650" y="5157788"/>
            <a:ext cx="8229600" cy="1079500"/>
          </a:xfrm>
          <a:prstGeom prst="rect">
            <a:avLst/>
          </a:prstGeom>
          <a:solidFill>
            <a:srgbClr val="F4F5FF"/>
          </a:solidFill>
          <a:ln w="38100">
            <a:solidFill>
              <a:srgbClr val="C9CEFF"/>
            </a:solidFill>
            <a:miter lim="800000"/>
            <a:headEnd/>
            <a:tailEnd/>
          </a:ln>
        </p:spPr>
        <p:txBody>
          <a:bodyPr lIns="76537" tIns="38269" rIns="76537" bIns="38269"/>
          <a:lstStyle/>
          <a:p>
            <a:pPr marL="336550" indent="-336550">
              <a:lnSpc>
                <a:spcPct val="110000"/>
              </a:lnSpc>
              <a:spcBef>
                <a:spcPts val="700"/>
              </a:spcBef>
              <a:buClr>
                <a:srgbClr val="00007D"/>
              </a:buClr>
              <a:buSzPct val="75000"/>
              <a:buFont typeface="Century Gothic" pitchFamily="34" charset="0"/>
              <a:buChar char="•"/>
            </a:pPr>
            <a:r>
              <a:rPr lang="en-GB" sz="2000">
                <a:solidFill>
                  <a:srgbClr val="000000"/>
                </a:solidFill>
                <a:latin typeface="Century Gothic" pitchFamily="34" charset="0"/>
              </a:rPr>
              <a:t>Point P1 represents the location of the MOSkin, while P2, P3, and P4 are opaque markers.  The Ir-192 source is inserted down the carrier and through the other nostril.</a:t>
            </a:r>
            <a:endParaRPr lang="en-GB" sz="2000">
              <a:solidFill>
                <a:srgbClr val="000000"/>
              </a:solidFill>
              <a:latin typeface="Century Gothic" pitchFamily="34" charset="0"/>
              <a:ea typeface="SimSun" pitchFamily="2" charset="-122"/>
            </a:endParaRPr>
          </a:p>
        </p:txBody>
      </p:sp>
      <p:sp>
        <p:nvSpPr>
          <p:cNvPr id="55301" name="AutoShape 5"/>
          <p:cNvSpPr>
            <a:spLocks noChangeArrowheads="1"/>
          </p:cNvSpPr>
          <p:nvPr/>
        </p:nvSpPr>
        <p:spPr bwMode="auto">
          <a:xfrm>
            <a:off x="4500563" y="3141663"/>
            <a:ext cx="790575" cy="504825"/>
          </a:xfrm>
          <a:prstGeom prst="rightArrow">
            <a:avLst>
              <a:gd name="adj1" fmla="val 50000"/>
              <a:gd name="adj2" fmla="val 39151"/>
            </a:avLst>
          </a:prstGeom>
          <a:solidFill>
            <a:srgbClr val="F4F5FF"/>
          </a:solidFill>
          <a:ln w="9525">
            <a:solidFill>
              <a:schemeClr val="tx1"/>
            </a:solidFill>
            <a:miter lim="800000"/>
            <a:headEnd/>
            <a:tailEnd/>
          </a:ln>
        </p:spPr>
        <p:txBody>
          <a:bodyPr wrap="none" lIns="248400" tIns="126000" rIns="248400" bIns="126000" anchor="ctr"/>
          <a:lstStyle/>
          <a:p>
            <a:endParaRPr lang="en-AU"/>
          </a:p>
        </p:txBody>
      </p:sp>
      <p:pic>
        <p:nvPicPr>
          <p:cNvPr id="232454" name="Picture 6" descr="tEST6"/>
          <p:cNvPicPr>
            <a:picLocks noChangeAspect="1" noChangeArrowheads="1"/>
          </p:cNvPicPr>
          <p:nvPr/>
        </p:nvPicPr>
        <p:blipFill>
          <a:blip r:embed="rId2" cstate="print"/>
          <a:srcRect/>
          <a:stretch>
            <a:fillRect/>
          </a:stretch>
        </p:blipFill>
        <p:spPr bwMode="auto">
          <a:xfrm>
            <a:off x="1004888" y="1790700"/>
            <a:ext cx="3313112" cy="3313113"/>
          </a:xfrm>
          <a:prstGeom prst="rect">
            <a:avLst/>
          </a:prstGeom>
          <a:noFill/>
          <a:ln w="12700">
            <a:solidFill>
              <a:srgbClr val="000000"/>
            </a:solidFill>
            <a:miter lim="800000"/>
            <a:headEnd/>
            <a:tailEnd/>
          </a:ln>
          <a:effectLst>
            <a:outerShdw dist="107763" dir="8100000" algn="ctr" rotWithShape="0">
              <a:srgbClr val="808080">
                <a:alpha val="50000"/>
              </a:srgbClr>
            </a:outerShdw>
          </a:effectLst>
        </p:spPr>
      </p:pic>
      <p:pic>
        <p:nvPicPr>
          <p:cNvPr id="232455" name="Picture 7" descr="close6"/>
          <p:cNvPicPr>
            <a:picLocks noChangeAspect="1" noChangeArrowheads="1"/>
          </p:cNvPicPr>
          <p:nvPr/>
        </p:nvPicPr>
        <p:blipFill>
          <a:blip r:embed="rId3" cstate="print"/>
          <a:srcRect/>
          <a:stretch>
            <a:fillRect/>
          </a:stretch>
        </p:blipFill>
        <p:spPr bwMode="auto">
          <a:xfrm>
            <a:off x="5508625" y="2060575"/>
            <a:ext cx="2382838" cy="2630488"/>
          </a:xfrm>
          <a:prstGeom prst="rect">
            <a:avLst/>
          </a:prstGeom>
          <a:noFill/>
          <a:ln w="12700">
            <a:solidFill>
              <a:srgbClr val="000000"/>
            </a:solidFill>
            <a:miter lim="800000"/>
            <a:headEnd/>
            <a:tailEnd/>
          </a:ln>
          <a:effectLst>
            <a:outerShdw dist="107763" dir="8100000" algn="ctr" rotWithShape="0">
              <a:srgbClr val="808080">
                <a:alpha val="50000"/>
              </a:srgbClr>
            </a:outerShdw>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body" idx="1"/>
          </p:nvPr>
        </p:nvSpPr>
        <p:spPr>
          <a:xfrm>
            <a:off x="539750" y="900113"/>
            <a:ext cx="8604250" cy="1698625"/>
          </a:xfrm>
        </p:spPr>
        <p:txBody>
          <a:bodyPr/>
          <a:lstStyle/>
          <a:p>
            <a:pPr eaLnBrk="1" hangingPunct="1">
              <a:lnSpc>
                <a:spcPct val="110000"/>
              </a:lnSpc>
            </a:pPr>
            <a:r>
              <a:rPr lang="en-US" sz="2000" smtClean="0">
                <a:ea typeface="SimSun" pitchFamily="2" charset="-122"/>
              </a:rPr>
              <a:t>A total of 7 patients were measured using the MO</a:t>
            </a:r>
            <a:r>
              <a:rPr lang="en-US" sz="2000" i="1" smtClean="0">
                <a:ea typeface="SimSun" pitchFamily="2" charset="-122"/>
              </a:rPr>
              <a:t>Skin</a:t>
            </a:r>
            <a:r>
              <a:rPr lang="en-US" sz="2000" smtClean="0">
                <a:ea typeface="SimSun" pitchFamily="2" charset="-122"/>
              </a:rPr>
              <a:t> detector. The average deviation was within ±5% of the predicted dose, with the maximum deviation less than 10%.</a:t>
            </a:r>
          </a:p>
          <a:p>
            <a:pPr eaLnBrk="1" hangingPunct="1">
              <a:lnSpc>
                <a:spcPct val="110000"/>
              </a:lnSpc>
            </a:pPr>
            <a:r>
              <a:rPr lang="en-US" sz="2000" smtClean="0">
                <a:ea typeface="SimSun" pitchFamily="2" charset="-122"/>
              </a:rPr>
              <a:t>The relative deviation (%) of the measured doses from the treatment plan for four fractions is shown for one patient.</a:t>
            </a:r>
            <a:endParaRPr lang="en-GB" sz="2000" smtClean="0">
              <a:ea typeface="SimSun" pitchFamily="2" charset="-122"/>
            </a:endParaRPr>
          </a:p>
        </p:txBody>
      </p:sp>
      <p:graphicFrame>
        <p:nvGraphicFramePr>
          <p:cNvPr id="6146" name="Object 3"/>
          <p:cNvGraphicFramePr>
            <a:graphicFrameLocks noChangeAspect="1"/>
          </p:cNvGraphicFramePr>
          <p:nvPr/>
        </p:nvGraphicFramePr>
        <p:xfrm>
          <a:off x="4981575" y="2738438"/>
          <a:ext cx="4162425" cy="2909887"/>
        </p:xfrm>
        <a:graphic>
          <a:graphicData uri="http://schemas.openxmlformats.org/presentationml/2006/ole">
            <p:oleObj spid="_x0000_s6146" name="Chart" r:id="rId3" imgW="3133725" imgH="2190750" progId="Excel.Sheet.8">
              <p:embed/>
            </p:oleObj>
          </a:graphicData>
        </a:graphic>
      </p:graphicFrame>
      <p:sp>
        <p:nvSpPr>
          <p:cNvPr id="6148" name="Text Box 4"/>
          <p:cNvSpPr txBox="1">
            <a:spLocks noChangeArrowheads="1"/>
          </p:cNvSpPr>
          <p:nvPr/>
        </p:nvSpPr>
        <p:spPr bwMode="auto">
          <a:xfrm>
            <a:off x="581025" y="534988"/>
            <a:ext cx="8197850" cy="415925"/>
          </a:xfrm>
          <a:prstGeom prst="rect">
            <a:avLst/>
          </a:prstGeom>
          <a:noFill/>
          <a:ln w="9525">
            <a:noFill/>
            <a:miter lim="800000"/>
            <a:headEnd/>
            <a:tailEnd/>
          </a:ln>
        </p:spPr>
        <p:txBody>
          <a:bodyPr>
            <a:spAutoFit/>
          </a:bodyPr>
          <a:lstStyle/>
          <a:p>
            <a:pPr algn="r"/>
            <a:r>
              <a:rPr lang="en-GB" sz="2800" b="1">
                <a:solidFill>
                  <a:schemeClr val="tx1"/>
                </a:solidFill>
              </a:rPr>
              <a:t>QA in HDR for </a:t>
            </a:r>
            <a:r>
              <a:rPr lang="en-US" sz="2800" b="1">
                <a:solidFill>
                  <a:schemeClr val="tx1"/>
                </a:solidFill>
              </a:rPr>
              <a:t>Nasopharyngeal Carcinoma</a:t>
            </a:r>
            <a:endParaRPr lang="en-US" sz="2800">
              <a:solidFill>
                <a:schemeClr val="tx1"/>
              </a:solidFill>
            </a:endParaRPr>
          </a:p>
        </p:txBody>
      </p:sp>
      <p:pic>
        <p:nvPicPr>
          <p:cNvPr id="6149" name="Picture 40" descr="example1"/>
          <p:cNvPicPr>
            <a:picLocks noChangeAspect="1" noChangeArrowheads="1"/>
          </p:cNvPicPr>
          <p:nvPr/>
        </p:nvPicPr>
        <p:blipFill>
          <a:blip r:embed="rId4" cstate="print"/>
          <a:srcRect/>
          <a:stretch>
            <a:fillRect/>
          </a:stretch>
        </p:blipFill>
        <p:spPr bwMode="auto">
          <a:xfrm>
            <a:off x="534988" y="2641600"/>
            <a:ext cx="4151312" cy="2916238"/>
          </a:xfrm>
          <a:prstGeom prst="rect">
            <a:avLst/>
          </a:prstGeom>
          <a:noFill/>
          <a:ln w="9525">
            <a:noFill/>
            <a:miter lim="800000"/>
            <a:headEnd/>
            <a:tailEnd/>
          </a:ln>
        </p:spPr>
      </p:pic>
      <p:sp>
        <p:nvSpPr>
          <p:cNvPr id="233478" name="Text Box 6"/>
          <p:cNvSpPr txBox="1">
            <a:spLocks noChangeArrowheads="1"/>
          </p:cNvSpPr>
          <p:nvPr/>
        </p:nvSpPr>
        <p:spPr bwMode="auto">
          <a:xfrm>
            <a:off x="479425" y="5665788"/>
            <a:ext cx="5410200" cy="512762"/>
          </a:xfrm>
          <a:prstGeom prst="rect">
            <a:avLst/>
          </a:prstGeom>
          <a:noFill/>
          <a:ln w="9525">
            <a:noFill/>
            <a:miter lim="800000"/>
            <a:headEnd/>
            <a:tailEnd/>
          </a:ln>
          <a:effectLst/>
        </p:spPr>
        <p:txBody>
          <a:bodyPr wrap="none">
            <a:spAutoFit/>
          </a:bodyPr>
          <a:lstStyle/>
          <a:p>
            <a:r>
              <a:rPr lang="en-AU">
                <a:solidFill>
                  <a:schemeClr val="tx1"/>
                </a:solidFill>
                <a:latin typeface="Century Gothic" pitchFamily="34" charset="0"/>
              </a:rPr>
              <a:t>Real-time comparison of </a:t>
            </a:r>
            <a:r>
              <a:rPr lang="en-AU" i="1">
                <a:solidFill>
                  <a:schemeClr val="tx1"/>
                </a:solidFill>
                <a:latin typeface="Century Gothic" pitchFamily="34" charset="0"/>
              </a:rPr>
              <a:t>in vivo</a:t>
            </a:r>
            <a:r>
              <a:rPr lang="en-AU">
                <a:solidFill>
                  <a:schemeClr val="tx1"/>
                </a:solidFill>
                <a:latin typeface="Century Gothic" pitchFamily="34" charset="0"/>
              </a:rPr>
              <a:t> measurements</a:t>
            </a:r>
          </a:p>
          <a:p>
            <a:r>
              <a:rPr lang="en-US">
                <a:solidFill>
                  <a:schemeClr val="tx1"/>
                </a:solidFill>
                <a:latin typeface="Century Gothic" pitchFamily="34" charset="0"/>
              </a:rPr>
              <a:t>with TPS in agreement within 5%</a:t>
            </a:r>
            <a:endParaRPr lang="en-AU">
              <a:solidFill>
                <a:schemeClr val="tx1"/>
              </a:solidFill>
              <a:latin typeface="Century Gothic"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AU" sz="2500" smtClean="0"/>
              <a:t>MOSkin: Dose verification in serial </a:t>
            </a:r>
            <a:r>
              <a:rPr lang="en-AU" sz="2400" smtClean="0"/>
              <a:t>IMRT</a:t>
            </a:r>
            <a:r>
              <a:rPr lang="en-AU" sz="2500" smtClean="0"/>
              <a:t> treatment (NPC)</a:t>
            </a:r>
            <a:endParaRPr lang="ru-RU" sz="2500" smtClean="0"/>
          </a:p>
        </p:txBody>
      </p:sp>
      <p:pic>
        <p:nvPicPr>
          <p:cNvPr id="351235" name="Picture 3" descr="a2"/>
          <p:cNvPicPr>
            <a:picLocks noChangeAspect="1" noChangeArrowheads="1"/>
          </p:cNvPicPr>
          <p:nvPr/>
        </p:nvPicPr>
        <p:blipFill>
          <a:blip r:embed="rId2" cstate="print"/>
          <a:srcRect/>
          <a:stretch>
            <a:fillRect/>
          </a:stretch>
        </p:blipFill>
        <p:spPr bwMode="auto">
          <a:xfrm>
            <a:off x="1123950" y="3578225"/>
            <a:ext cx="1879600" cy="1663700"/>
          </a:xfrm>
          <a:prstGeom prst="rect">
            <a:avLst/>
          </a:prstGeom>
          <a:noFill/>
          <a:ln w="9525">
            <a:noFill/>
            <a:miter lim="800000"/>
            <a:headEnd/>
            <a:tailEnd/>
          </a:ln>
          <a:effectLst>
            <a:outerShdw dist="107763" dir="13500000" algn="ctr" rotWithShape="0">
              <a:srgbClr val="808080">
                <a:alpha val="50000"/>
              </a:srgbClr>
            </a:outerShdw>
          </a:effectLst>
        </p:spPr>
      </p:pic>
      <p:pic>
        <p:nvPicPr>
          <p:cNvPr id="351236" name="Picture 4" descr="a1"/>
          <p:cNvPicPr>
            <a:picLocks noChangeAspect="1" noChangeArrowheads="1"/>
          </p:cNvPicPr>
          <p:nvPr/>
        </p:nvPicPr>
        <p:blipFill>
          <a:blip r:embed="rId3" cstate="print"/>
          <a:srcRect/>
          <a:stretch>
            <a:fillRect/>
          </a:stretch>
        </p:blipFill>
        <p:spPr bwMode="auto">
          <a:xfrm>
            <a:off x="4140200" y="3554413"/>
            <a:ext cx="1944688" cy="1727200"/>
          </a:xfrm>
          <a:prstGeom prst="rect">
            <a:avLst/>
          </a:prstGeom>
          <a:noFill/>
          <a:ln w="9525">
            <a:noFill/>
            <a:miter lim="800000"/>
            <a:headEnd/>
            <a:tailEnd/>
          </a:ln>
          <a:effectLst>
            <a:outerShdw dist="107763" dir="13500000" algn="ctr" rotWithShape="0">
              <a:srgbClr val="808080">
                <a:alpha val="50000"/>
              </a:srgbClr>
            </a:outerShdw>
          </a:effectLst>
        </p:spPr>
      </p:pic>
      <p:sp>
        <p:nvSpPr>
          <p:cNvPr id="351237" name="Text Box 5"/>
          <p:cNvSpPr txBox="1">
            <a:spLocks noChangeArrowheads="1"/>
          </p:cNvSpPr>
          <p:nvPr/>
        </p:nvSpPr>
        <p:spPr bwMode="auto">
          <a:xfrm>
            <a:off x="323850" y="5368925"/>
            <a:ext cx="8496300" cy="900113"/>
          </a:xfrm>
          <a:prstGeom prst="rect">
            <a:avLst/>
          </a:prstGeom>
          <a:noFill/>
          <a:ln w="9525">
            <a:noFill/>
            <a:miter lim="800000"/>
            <a:headEnd/>
            <a:tailEnd/>
          </a:ln>
          <a:effectLst/>
        </p:spPr>
        <p:txBody>
          <a:bodyPr lIns="248400" tIns="126000" rIns="248400" bIns="126000">
            <a:spAutoFit/>
          </a:bodyPr>
          <a:lstStyle/>
          <a:p>
            <a:pPr eaLnBrk="0" hangingPunct="0">
              <a:lnSpc>
                <a:spcPct val="100000"/>
              </a:lnSpc>
              <a:buClrTx/>
              <a:buSzTx/>
              <a:buFontTx/>
              <a:buNone/>
            </a:pPr>
            <a:r>
              <a:rPr lang="en-US" altLang="zh-CN" sz="1400">
                <a:solidFill>
                  <a:schemeClr val="tx1"/>
                </a:solidFill>
                <a:latin typeface="Century Gothic" pitchFamily="34" charset="0"/>
                <a:ea typeface="MS PGothic" pitchFamily="34" charset="-128"/>
              </a:rPr>
              <a:t>The custom-made oral plate produced for each patient  to keep MOSkin on a surface of the tongue .                       </a:t>
            </a:r>
          </a:p>
          <a:p>
            <a:pPr eaLnBrk="0" hangingPunct="0">
              <a:lnSpc>
                <a:spcPct val="100000"/>
              </a:lnSpc>
              <a:buClrTx/>
              <a:buSzTx/>
              <a:buFontTx/>
              <a:buNone/>
            </a:pPr>
            <a:r>
              <a:rPr lang="en-US" altLang="zh-CN" sz="1400">
                <a:solidFill>
                  <a:schemeClr val="tx1"/>
                </a:solidFill>
                <a:latin typeface="Century Gothic" pitchFamily="34" charset="0"/>
                <a:ea typeface="MS PGothic" pitchFamily="34" charset="-128"/>
              </a:rPr>
              <a:t>                    a: top view                                             b: bottom view</a:t>
            </a:r>
            <a:endParaRPr lang="ru-RU" sz="1400">
              <a:solidFill>
                <a:schemeClr val="tx1"/>
              </a:solidFill>
              <a:latin typeface="Century Gothic" pitchFamily="34" charset="0"/>
              <a:ea typeface="MS PGothic" pitchFamily="34" charset="-128"/>
            </a:endParaRPr>
          </a:p>
        </p:txBody>
      </p:sp>
      <p:sp>
        <p:nvSpPr>
          <p:cNvPr id="56326" name="Text Box 6"/>
          <p:cNvSpPr txBox="1">
            <a:spLocks noChangeArrowheads="1"/>
          </p:cNvSpPr>
          <p:nvPr/>
        </p:nvSpPr>
        <p:spPr bwMode="auto">
          <a:xfrm>
            <a:off x="290513" y="836613"/>
            <a:ext cx="8853487" cy="2962275"/>
          </a:xfrm>
          <a:prstGeom prst="rect">
            <a:avLst/>
          </a:prstGeom>
          <a:noFill/>
          <a:ln w="9525">
            <a:noFill/>
            <a:miter lim="800000"/>
            <a:headEnd/>
            <a:tailEnd/>
          </a:ln>
        </p:spPr>
        <p:txBody>
          <a:bodyPr lIns="248400" tIns="126000" rIns="248400" bIns="126000">
            <a:spAutoFit/>
          </a:bodyPr>
          <a:lstStyle/>
          <a:p>
            <a:pPr eaLnBrk="0" hangingPunct="0">
              <a:lnSpc>
                <a:spcPct val="100000"/>
              </a:lnSpc>
              <a:buClrTx/>
              <a:buSzTx/>
              <a:buFontTx/>
              <a:buNone/>
            </a:pPr>
            <a:r>
              <a:rPr lang="en-US" altLang="zh-CN" sz="1400">
                <a:solidFill>
                  <a:schemeClr val="tx1"/>
                </a:solidFill>
                <a:ea typeface="SimSun" pitchFamily="2" charset="-122"/>
              </a:rPr>
              <a:t>Taste dysfunction and oral mucous reaction are major radiation sequel in NPC patients </a:t>
            </a:r>
          </a:p>
          <a:p>
            <a:pPr eaLnBrk="0" hangingPunct="0">
              <a:lnSpc>
                <a:spcPct val="100000"/>
              </a:lnSpc>
              <a:buClrTx/>
              <a:buSzTx/>
              <a:buFontTx/>
              <a:buNone/>
            </a:pPr>
            <a:r>
              <a:rPr lang="en-US" altLang="zh-CN" sz="1400">
                <a:solidFill>
                  <a:schemeClr val="tx1"/>
                </a:solidFill>
                <a:ea typeface="SimSun" pitchFamily="2" charset="-122"/>
              </a:rPr>
              <a:t>receiving radiotherapy</a:t>
            </a:r>
            <a:r>
              <a:rPr lang="en-US" altLang="zh-CN">
                <a:solidFill>
                  <a:schemeClr val="tx1"/>
                </a:solidFill>
                <a:ea typeface="SimSun" pitchFamily="2" charset="-122"/>
              </a:rPr>
              <a:t>.</a:t>
            </a:r>
            <a:endParaRPr lang="en-US" altLang="zh-CN" sz="1400">
              <a:solidFill>
                <a:schemeClr val="tx1"/>
              </a:solidFill>
              <a:ea typeface="SimSun" pitchFamily="2" charset="-122"/>
            </a:endParaRPr>
          </a:p>
          <a:p>
            <a:pPr eaLnBrk="0" hangingPunct="0">
              <a:lnSpc>
                <a:spcPct val="100000"/>
              </a:lnSpc>
              <a:buClrTx/>
              <a:buSzTx/>
              <a:buFontTx/>
              <a:buNone/>
            </a:pPr>
            <a:r>
              <a:rPr lang="en-US" altLang="zh-CN" sz="1400">
                <a:solidFill>
                  <a:schemeClr val="tx1"/>
                </a:solidFill>
                <a:ea typeface="SimSun" pitchFamily="2" charset="-122"/>
              </a:rPr>
              <a:t>Clinical trial is ongoing to explore the role of a molded oral plate in sparing the normal oral tissues </a:t>
            </a:r>
          </a:p>
          <a:p>
            <a:pPr eaLnBrk="0" hangingPunct="0">
              <a:lnSpc>
                <a:spcPct val="100000"/>
              </a:lnSpc>
              <a:buClrTx/>
              <a:buSzTx/>
              <a:buFontTx/>
              <a:buNone/>
            </a:pPr>
            <a:r>
              <a:rPr lang="en-US" altLang="zh-CN" sz="1400">
                <a:solidFill>
                  <a:schemeClr val="tx1"/>
                </a:solidFill>
                <a:ea typeface="SimSun" pitchFamily="2" charset="-122"/>
              </a:rPr>
              <a:t>by pushing tongue away from radiation field  during radiotherapy for some NPC cases. </a:t>
            </a:r>
          </a:p>
          <a:p>
            <a:pPr eaLnBrk="0" hangingPunct="0">
              <a:lnSpc>
                <a:spcPct val="100000"/>
              </a:lnSpc>
              <a:buClrTx/>
              <a:buSzTx/>
              <a:buFontTx/>
              <a:buNone/>
            </a:pPr>
            <a:r>
              <a:rPr lang="en-US" altLang="zh-CN" sz="1400">
                <a:solidFill>
                  <a:schemeClr val="tx1"/>
                </a:solidFill>
                <a:ea typeface="SimSun" pitchFamily="2" charset="-122"/>
              </a:rPr>
              <a:t>Total dose 68Gy, 30 fractions.</a:t>
            </a:r>
          </a:p>
          <a:p>
            <a:pPr eaLnBrk="0" hangingPunct="0">
              <a:lnSpc>
                <a:spcPct val="100000"/>
              </a:lnSpc>
              <a:buClrTx/>
              <a:buSzTx/>
              <a:buFontTx/>
              <a:buNone/>
            </a:pPr>
            <a:r>
              <a:rPr lang="en-US" altLang="zh-CN" sz="1400">
                <a:solidFill>
                  <a:schemeClr val="tx1"/>
                </a:solidFill>
                <a:ea typeface="SimSun" pitchFamily="2" charset="-122"/>
              </a:rPr>
              <a:t>Real time measurements were carried out of surface dose on a tongue with 2 MOSkins placed on interface </a:t>
            </a:r>
          </a:p>
          <a:p>
            <a:pPr eaLnBrk="0" hangingPunct="0">
              <a:lnSpc>
                <a:spcPct val="100000"/>
              </a:lnSpc>
              <a:buClrTx/>
              <a:buSzTx/>
              <a:buFontTx/>
              <a:buNone/>
            </a:pPr>
            <a:r>
              <a:rPr lang="en-US" altLang="zh-CN" sz="1400">
                <a:solidFill>
                  <a:schemeClr val="tx1"/>
                </a:solidFill>
                <a:ea typeface="SimSun" pitchFamily="2" charset="-122"/>
              </a:rPr>
              <a:t>tongue -plate, </a:t>
            </a:r>
            <a:r>
              <a:rPr lang="en-US" altLang="zh-CN" sz="1400" b="1">
                <a:solidFill>
                  <a:schemeClr val="tx1"/>
                </a:solidFill>
                <a:ea typeface="SimSun" pitchFamily="2" charset="-122"/>
              </a:rPr>
              <a:t>MOSkin dose was readout each second during IMRT delivery with MOSPLOT</a:t>
            </a:r>
            <a:r>
              <a:rPr lang="en-AU" altLang="zh-CN" sz="1400" b="1">
                <a:solidFill>
                  <a:schemeClr val="tx1"/>
                </a:solidFill>
                <a:ea typeface="SimSun" pitchFamily="2" charset="-122"/>
              </a:rPr>
              <a:t>4.1 </a:t>
            </a:r>
          </a:p>
          <a:p>
            <a:pPr eaLnBrk="0" hangingPunct="0">
              <a:lnSpc>
                <a:spcPct val="100000"/>
              </a:lnSpc>
              <a:buClrTx/>
              <a:buSzTx/>
              <a:buFontTx/>
              <a:buNone/>
            </a:pPr>
            <a:r>
              <a:rPr lang="en-AU" altLang="zh-CN" sz="1400" b="1">
                <a:solidFill>
                  <a:schemeClr val="tx1"/>
                </a:solidFill>
                <a:ea typeface="SimSun" pitchFamily="2" charset="-122"/>
              </a:rPr>
              <a:t>software</a:t>
            </a:r>
            <a:endParaRPr lang="en-US" altLang="zh-CN" sz="1400" b="1">
              <a:solidFill>
                <a:schemeClr val="tx1"/>
              </a:solidFill>
              <a:ea typeface="SimSun" pitchFamily="2" charset="-122"/>
            </a:endParaRPr>
          </a:p>
          <a:p>
            <a:pPr eaLnBrk="0" hangingPunct="0">
              <a:lnSpc>
                <a:spcPct val="100000"/>
              </a:lnSpc>
              <a:buClrTx/>
              <a:buSzTx/>
              <a:buFontTx/>
              <a:buNone/>
            </a:pPr>
            <a:r>
              <a:rPr lang="en-US" altLang="zh-CN" sz="1400">
                <a:solidFill>
                  <a:schemeClr val="tx1"/>
                </a:solidFill>
                <a:ea typeface="SimSun" pitchFamily="2" charset="-122"/>
              </a:rPr>
              <a:t>Measurements were usually performed during the first treatment session and once a week thereafter. </a:t>
            </a:r>
          </a:p>
          <a:p>
            <a:pPr eaLnBrk="0" hangingPunct="0">
              <a:lnSpc>
                <a:spcPct val="100000"/>
              </a:lnSpc>
              <a:buClrTx/>
              <a:buSzTx/>
              <a:buFontTx/>
              <a:buNone/>
            </a:pPr>
            <a:r>
              <a:rPr lang="en-US" altLang="zh-CN" sz="1400">
                <a:solidFill>
                  <a:schemeClr val="tx1"/>
                </a:solidFill>
                <a:ea typeface="SimSun" pitchFamily="2" charset="-122"/>
              </a:rPr>
              <a:t>A total of 8 NPC patients and 48 dose points have been currently measured </a:t>
            </a:r>
            <a:r>
              <a:rPr lang="en-US" altLang="zh-CN" sz="1400" i="1">
                <a:solidFill>
                  <a:schemeClr val="tx1"/>
                </a:solidFill>
                <a:ea typeface="SimSun" pitchFamily="2" charset="-122"/>
              </a:rPr>
              <a:t>in vivo</a:t>
            </a:r>
            <a:r>
              <a:rPr lang="en-US" altLang="zh-CN">
                <a:solidFill>
                  <a:schemeClr val="tx1"/>
                </a:solidFill>
                <a:ea typeface="SimSun" pitchFamily="2" charset="-122"/>
              </a:rPr>
              <a:t>. </a:t>
            </a:r>
            <a:endParaRPr lang="en-AU" altLang="zh-CN" sz="1400">
              <a:solidFill>
                <a:schemeClr val="tx1"/>
              </a:solidFill>
              <a:ea typeface="SimSun" pitchFamily="2" charset="-122"/>
            </a:endParaRPr>
          </a:p>
          <a:p>
            <a:pPr eaLnBrk="0" hangingPunct="0">
              <a:lnSpc>
                <a:spcPct val="100000"/>
              </a:lnSpc>
              <a:buClrTx/>
              <a:buSzTx/>
              <a:buFontTx/>
              <a:buNone/>
            </a:pPr>
            <a:endParaRPr lang="ru-RU" sz="1400">
              <a:solidFill>
                <a:schemeClr val="tx1"/>
              </a:solidFill>
            </a:endParaRPr>
          </a:p>
        </p:txBody>
      </p:sp>
      <p:sp>
        <p:nvSpPr>
          <p:cNvPr id="351239" name="Text Box 7"/>
          <p:cNvSpPr txBox="1">
            <a:spLocks noChangeArrowheads="1"/>
          </p:cNvSpPr>
          <p:nvPr/>
        </p:nvSpPr>
        <p:spPr bwMode="auto">
          <a:xfrm>
            <a:off x="1600200" y="5106988"/>
            <a:ext cx="622300" cy="531812"/>
          </a:xfrm>
          <a:prstGeom prst="rect">
            <a:avLst/>
          </a:prstGeom>
          <a:noFill/>
          <a:ln w="9525">
            <a:noFill/>
            <a:miter lim="800000"/>
            <a:headEnd/>
            <a:tailEnd/>
          </a:ln>
          <a:effectLst/>
        </p:spPr>
        <p:txBody>
          <a:bodyPr lIns="248400" tIns="126000" rIns="248400" bIns="126000">
            <a:spAutoFit/>
          </a:bodyPr>
          <a:lstStyle/>
          <a:p>
            <a:pPr eaLnBrk="0" hangingPunct="0">
              <a:lnSpc>
                <a:spcPct val="100000"/>
              </a:lnSpc>
              <a:buClrTx/>
              <a:buSzTx/>
              <a:buFontTx/>
              <a:buNone/>
            </a:pPr>
            <a:r>
              <a:rPr lang="en-AU">
                <a:solidFill>
                  <a:schemeClr val="tx1"/>
                </a:solidFill>
                <a:latin typeface="Century Gothic" pitchFamily="34" charset="0"/>
                <a:ea typeface="MS PGothic" pitchFamily="34" charset="-128"/>
              </a:rPr>
              <a:t>a</a:t>
            </a:r>
            <a:endParaRPr lang="ru-RU">
              <a:solidFill>
                <a:schemeClr val="tx1"/>
              </a:solidFill>
              <a:latin typeface="Century Gothic" pitchFamily="34" charset="0"/>
              <a:ea typeface="MS PGothic" pitchFamily="34" charset="-128"/>
            </a:endParaRPr>
          </a:p>
        </p:txBody>
      </p:sp>
      <p:sp>
        <p:nvSpPr>
          <p:cNvPr id="351240" name="Text Box 8"/>
          <p:cNvSpPr txBox="1">
            <a:spLocks noChangeArrowheads="1"/>
          </p:cNvSpPr>
          <p:nvPr/>
        </p:nvSpPr>
        <p:spPr bwMode="auto">
          <a:xfrm>
            <a:off x="4756150" y="5132388"/>
            <a:ext cx="622300" cy="531812"/>
          </a:xfrm>
          <a:prstGeom prst="rect">
            <a:avLst/>
          </a:prstGeom>
          <a:noFill/>
          <a:ln w="9525">
            <a:noFill/>
            <a:miter lim="800000"/>
            <a:headEnd/>
            <a:tailEnd/>
          </a:ln>
          <a:effectLst/>
        </p:spPr>
        <p:txBody>
          <a:bodyPr lIns="248400" tIns="126000" rIns="248400" bIns="126000">
            <a:spAutoFit/>
          </a:bodyPr>
          <a:lstStyle/>
          <a:p>
            <a:pPr eaLnBrk="0" hangingPunct="0">
              <a:lnSpc>
                <a:spcPct val="100000"/>
              </a:lnSpc>
              <a:buClrTx/>
              <a:buSzTx/>
              <a:buFontTx/>
              <a:buNone/>
            </a:pPr>
            <a:r>
              <a:rPr lang="en-AU">
                <a:solidFill>
                  <a:schemeClr val="tx1"/>
                </a:solidFill>
                <a:latin typeface="Century Gothic" pitchFamily="34" charset="0"/>
                <a:ea typeface="MS PGothic" pitchFamily="34" charset="-128"/>
              </a:rPr>
              <a:t>b</a:t>
            </a:r>
            <a:endParaRPr lang="ru-RU">
              <a:solidFill>
                <a:schemeClr val="tx1"/>
              </a:solidFill>
              <a:latin typeface="Century Gothic" pitchFamily="34" charset="0"/>
              <a:ea typeface="MS PGothic" pitchFamily="34" charset="-12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4498" name="Picture 2" descr="01csagital"/>
          <p:cNvPicPr>
            <a:picLocks noChangeAspect="1" noChangeArrowheads="1"/>
          </p:cNvPicPr>
          <p:nvPr/>
        </p:nvPicPr>
        <p:blipFill>
          <a:blip r:embed="rId2" cstate="print"/>
          <a:srcRect/>
          <a:stretch>
            <a:fillRect/>
          </a:stretch>
        </p:blipFill>
        <p:spPr bwMode="auto">
          <a:xfrm>
            <a:off x="1116013" y="1762125"/>
            <a:ext cx="4319587" cy="3797300"/>
          </a:xfrm>
          <a:prstGeom prst="rect">
            <a:avLst/>
          </a:prstGeom>
          <a:noFill/>
          <a:ln w="12700">
            <a:solidFill>
              <a:srgbClr val="000000"/>
            </a:solidFill>
            <a:miter lim="800000"/>
            <a:headEnd/>
            <a:tailEnd/>
          </a:ln>
          <a:effectLst>
            <a:outerShdw dist="107763" dir="8100000" algn="ctr" rotWithShape="0">
              <a:srgbClr val="808080">
                <a:alpha val="50000"/>
              </a:srgbClr>
            </a:outerShdw>
          </a:effectLst>
        </p:spPr>
      </p:pic>
      <p:sp>
        <p:nvSpPr>
          <p:cNvPr id="57347" name="Rectangle 3"/>
          <p:cNvSpPr>
            <a:spLocks noGrp="1" noChangeArrowheads="1"/>
          </p:cNvSpPr>
          <p:nvPr>
            <p:ph type="body" idx="1"/>
          </p:nvPr>
        </p:nvSpPr>
        <p:spPr>
          <a:xfrm>
            <a:off x="669925" y="5402263"/>
            <a:ext cx="7800975" cy="893762"/>
          </a:xfrm>
          <a:solidFill>
            <a:srgbClr val="F4F5FF"/>
          </a:solidFill>
          <a:ln w="38100">
            <a:solidFill>
              <a:srgbClr val="C9CEFF"/>
            </a:solidFill>
            <a:miter lim="800000"/>
          </a:ln>
        </p:spPr>
        <p:txBody>
          <a:bodyPr lIns="76537" tIns="38269" rIns="76537" bIns="38269"/>
          <a:lstStyle/>
          <a:p>
            <a:pPr eaLnBrk="1" hangingPunct="1"/>
            <a:r>
              <a:rPr lang="en-US" sz="2400" smtClean="0"/>
              <a:t>A special </a:t>
            </a:r>
            <a:r>
              <a:rPr lang="en-US" sz="2400" i="1" smtClean="0"/>
              <a:t>mouth plate</a:t>
            </a:r>
            <a:r>
              <a:rPr lang="en-US" sz="2400" smtClean="0"/>
              <a:t> was designed by a dentist to keep the MOSkin detector against the surface of the mouth.</a:t>
            </a:r>
          </a:p>
        </p:txBody>
      </p:sp>
      <p:sp>
        <p:nvSpPr>
          <p:cNvPr id="57348" name="Rectangle 4"/>
          <p:cNvSpPr>
            <a:spLocks noGrp="1" noChangeArrowheads="1"/>
          </p:cNvSpPr>
          <p:nvPr>
            <p:ph type="title"/>
          </p:nvPr>
        </p:nvSpPr>
        <p:spPr>
          <a:solidFill>
            <a:srgbClr val="F4F5FF"/>
          </a:solidFill>
          <a:ln w="38100">
            <a:solidFill>
              <a:srgbClr val="C9CEFF"/>
            </a:solidFill>
            <a:miter lim="800000"/>
          </a:ln>
        </p:spPr>
        <p:txBody>
          <a:bodyPr lIns="76537" tIns="38269" rIns="76537" bIns="38269"/>
          <a:lstStyle/>
          <a:p>
            <a:pPr eaLnBrk="1" hangingPunct="1"/>
            <a:r>
              <a:rPr lang="en-GB" sz="2800" smtClean="0"/>
              <a:t>Dosimetry in IMRT</a:t>
            </a:r>
          </a:p>
        </p:txBody>
      </p:sp>
      <p:sp>
        <p:nvSpPr>
          <p:cNvPr id="57349" name="Rectangle 5"/>
          <p:cNvSpPr>
            <a:spLocks noChangeArrowheads="1"/>
          </p:cNvSpPr>
          <p:nvPr/>
        </p:nvSpPr>
        <p:spPr bwMode="auto">
          <a:xfrm>
            <a:off x="755650" y="1011238"/>
            <a:ext cx="7734300" cy="592137"/>
          </a:xfrm>
          <a:prstGeom prst="rect">
            <a:avLst/>
          </a:prstGeom>
          <a:solidFill>
            <a:srgbClr val="F4F5FF"/>
          </a:solidFill>
          <a:ln w="38100">
            <a:solidFill>
              <a:srgbClr val="C9CEFF"/>
            </a:solidFill>
            <a:miter lim="800000"/>
            <a:headEnd/>
            <a:tailEnd/>
          </a:ln>
        </p:spPr>
        <p:txBody>
          <a:bodyPr lIns="76537" tIns="38269" rIns="76537" bIns="38269"/>
          <a:lstStyle/>
          <a:p>
            <a:pPr marL="336550" indent="-336550">
              <a:spcBef>
                <a:spcPts val="700"/>
              </a:spcBef>
              <a:buClr>
                <a:srgbClr val="00007D"/>
              </a:buClr>
              <a:buSzPct val="75000"/>
              <a:buFont typeface="Century Gothic" pitchFamily="34" charset="0"/>
              <a:buChar char="•"/>
            </a:pPr>
            <a:r>
              <a:rPr lang="en-US" sz="2400">
                <a:solidFill>
                  <a:srgbClr val="000000"/>
                </a:solidFill>
                <a:latin typeface="Century Gothic" pitchFamily="34" charset="0"/>
              </a:rPr>
              <a:t>MOSkin has also been used for dose verification during IMRT</a:t>
            </a:r>
          </a:p>
        </p:txBody>
      </p:sp>
      <p:pic>
        <p:nvPicPr>
          <p:cNvPr id="234502" name="Picture 6" descr="01csagital-cropped"/>
          <p:cNvPicPr>
            <a:picLocks noChangeAspect="1" noChangeArrowheads="1"/>
          </p:cNvPicPr>
          <p:nvPr/>
        </p:nvPicPr>
        <p:blipFill>
          <a:blip r:embed="rId3" cstate="print"/>
          <a:srcRect/>
          <a:stretch>
            <a:fillRect/>
          </a:stretch>
        </p:blipFill>
        <p:spPr bwMode="auto">
          <a:xfrm>
            <a:off x="6227763" y="2349500"/>
            <a:ext cx="2430462" cy="2592388"/>
          </a:xfrm>
          <a:prstGeom prst="rect">
            <a:avLst/>
          </a:prstGeom>
          <a:noFill/>
          <a:ln w="12700">
            <a:solidFill>
              <a:srgbClr val="000000"/>
            </a:solidFill>
            <a:miter lim="800000"/>
            <a:headEnd/>
            <a:tailEnd/>
          </a:ln>
          <a:effectLst>
            <a:outerShdw dist="107763" dir="8100000" algn="ctr" rotWithShape="0">
              <a:srgbClr val="808080">
                <a:alpha val="50000"/>
              </a:srgbClr>
            </a:outerShdw>
          </a:effectLst>
        </p:spPr>
      </p:pic>
      <p:sp>
        <p:nvSpPr>
          <p:cNvPr id="57351" name="AutoShape 7"/>
          <p:cNvSpPr>
            <a:spLocks noChangeArrowheads="1"/>
          </p:cNvSpPr>
          <p:nvPr/>
        </p:nvSpPr>
        <p:spPr bwMode="auto">
          <a:xfrm>
            <a:off x="5508625" y="3500438"/>
            <a:ext cx="576263" cy="360362"/>
          </a:xfrm>
          <a:prstGeom prst="rightArrow">
            <a:avLst>
              <a:gd name="adj1" fmla="val 50000"/>
              <a:gd name="adj2" fmla="val 39978"/>
            </a:avLst>
          </a:prstGeom>
          <a:solidFill>
            <a:srgbClr val="F4F5FF"/>
          </a:solidFill>
          <a:ln w="9525">
            <a:solidFill>
              <a:schemeClr val="tx1"/>
            </a:solidFill>
            <a:miter lim="800000"/>
            <a:headEnd/>
            <a:tailEnd/>
          </a:ln>
        </p:spPr>
        <p:txBody>
          <a:bodyPr wrap="none" lIns="248400" tIns="126000" rIns="248400" bIns="126000" anchor="ctr"/>
          <a:lstStyle/>
          <a:p>
            <a:endParaRPr lang="en-AU"/>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AU" sz="2400" smtClean="0"/>
              <a:t>MOSkin: Dose verification in serial IMRT treatment (NPC)</a:t>
            </a:r>
            <a:endParaRPr lang="ru-RU" sz="2400" smtClean="0"/>
          </a:p>
        </p:txBody>
      </p:sp>
      <p:sp>
        <p:nvSpPr>
          <p:cNvPr id="58371" name="Rectangle 3"/>
          <p:cNvSpPr>
            <a:spLocks noGrp="1" noChangeArrowheads="1"/>
          </p:cNvSpPr>
          <p:nvPr>
            <p:ph type="body" idx="1"/>
          </p:nvPr>
        </p:nvSpPr>
        <p:spPr>
          <a:xfrm>
            <a:off x="815975" y="3962400"/>
            <a:ext cx="7551738" cy="2195513"/>
          </a:xfrm>
        </p:spPr>
        <p:txBody>
          <a:bodyPr/>
          <a:lstStyle/>
          <a:p>
            <a:pPr eaLnBrk="1" hangingPunct="1">
              <a:lnSpc>
                <a:spcPct val="100000"/>
              </a:lnSpc>
              <a:spcAft>
                <a:spcPct val="5000"/>
              </a:spcAft>
            </a:pPr>
            <a:r>
              <a:rPr lang="en-AU" sz="1600" b="1" i="1" smtClean="0"/>
              <a:t>In vivo</a:t>
            </a:r>
            <a:r>
              <a:rPr lang="en-AU" sz="1600" b="1" smtClean="0"/>
              <a:t> MOSkin in differential readout mode provide each second temporary map of IMRT delivery ( 1 cGy is corresponding to 2.45mV)</a:t>
            </a:r>
          </a:p>
          <a:p>
            <a:pPr eaLnBrk="1" hangingPunct="1">
              <a:lnSpc>
                <a:spcPct val="100000"/>
              </a:lnSpc>
              <a:spcAft>
                <a:spcPct val="5000"/>
              </a:spcAft>
            </a:pPr>
            <a:r>
              <a:rPr lang="en-AU" sz="1600" b="1" i="1" smtClean="0"/>
              <a:t>In vivo</a:t>
            </a:r>
            <a:r>
              <a:rPr lang="en-AU" sz="1600" b="1" smtClean="0"/>
              <a:t> MOSkin in integral mode provide total dose  immediately after  delivery</a:t>
            </a:r>
          </a:p>
          <a:p>
            <a:pPr eaLnBrk="1" hangingPunct="1">
              <a:lnSpc>
                <a:spcPct val="100000"/>
              </a:lnSpc>
              <a:spcAft>
                <a:spcPct val="5000"/>
              </a:spcAft>
            </a:pPr>
            <a:r>
              <a:rPr lang="en-AU" sz="1600" b="1" smtClean="0"/>
              <a:t>Measured total dose on a surface of the tongue for particular treatment fraction and patient was </a:t>
            </a:r>
            <a:r>
              <a:rPr lang="en-US" altLang="zh-CN" sz="1600" b="1" smtClean="0">
                <a:ea typeface="SimSun" pitchFamily="2" charset="-122"/>
              </a:rPr>
              <a:t>48.96 cGy while TPS predicted dose was 47.90 cGy and agreed within 2.2%</a:t>
            </a:r>
            <a:endParaRPr lang="ru-RU" sz="3600" b="1" smtClean="0"/>
          </a:p>
        </p:txBody>
      </p:sp>
      <p:pic>
        <p:nvPicPr>
          <p:cNvPr id="58372" name="Picture 4" descr="Real time 2"/>
          <p:cNvPicPr>
            <a:picLocks noChangeAspect="1" noChangeArrowheads="1"/>
          </p:cNvPicPr>
          <p:nvPr/>
        </p:nvPicPr>
        <p:blipFill>
          <a:blip r:embed="rId2" cstate="print"/>
          <a:srcRect/>
          <a:stretch>
            <a:fillRect/>
          </a:stretch>
        </p:blipFill>
        <p:spPr bwMode="auto">
          <a:xfrm>
            <a:off x="684213" y="1412875"/>
            <a:ext cx="3382962" cy="2382838"/>
          </a:xfrm>
          <a:prstGeom prst="rect">
            <a:avLst/>
          </a:prstGeom>
          <a:noFill/>
          <a:ln w="9525">
            <a:noFill/>
            <a:miter lim="800000"/>
            <a:headEnd/>
            <a:tailEnd/>
          </a:ln>
        </p:spPr>
      </p:pic>
      <p:pic>
        <p:nvPicPr>
          <p:cNvPr id="58373" name="Picture 5" descr="Real time 1"/>
          <p:cNvPicPr>
            <a:picLocks noChangeAspect="1" noChangeArrowheads="1"/>
          </p:cNvPicPr>
          <p:nvPr/>
        </p:nvPicPr>
        <p:blipFill>
          <a:blip r:embed="rId3" cstate="print"/>
          <a:srcRect/>
          <a:stretch>
            <a:fillRect/>
          </a:stretch>
        </p:blipFill>
        <p:spPr bwMode="auto">
          <a:xfrm>
            <a:off x="4859338" y="1239838"/>
            <a:ext cx="3517900" cy="2479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457200" y="455613"/>
            <a:ext cx="8229600" cy="525462"/>
          </a:xfrm>
        </p:spPr>
        <p:txBody>
          <a:bodyPr>
            <a:spAutoFit/>
          </a:bodyPr>
          <a:lstStyle/>
          <a:p>
            <a:pPr eaLnBrk="1" hangingPunct="1">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800" smtClean="0"/>
              <a:t>Conclusion 1</a:t>
            </a:r>
          </a:p>
        </p:txBody>
      </p:sp>
      <p:sp>
        <p:nvSpPr>
          <p:cNvPr id="76803" name="Rectangle 3"/>
          <p:cNvSpPr>
            <a:spLocks noGrp="1" noChangeArrowheads="1"/>
          </p:cNvSpPr>
          <p:nvPr>
            <p:ph type="body" idx="1"/>
          </p:nvPr>
        </p:nvSpPr>
        <p:spPr>
          <a:xfrm>
            <a:off x="458788" y="1084263"/>
            <a:ext cx="8229600" cy="4371975"/>
          </a:xfrm>
        </p:spPr>
        <p:txBody>
          <a:bodyPr>
            <a:spAutoFit/>
          </a:bodyPr>
          <a:lstStyle/>
          <a:p>
            <a:pPr eaLnBrk="1" hangingPunct="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7350" algn="l"/>
                <a:tab pos="7185025" algn="l"/>
                <a:tab pos="7634288" algn="l"/>
                <a:tab pos="8083550" algn="l"/>
                <a:tab pos="8532813" algn="l"/>
                <a:tab pos="8982075" algn="l"/>
              </a:tabLst>
            </a:pPr>
            <a:r>
              <a:rPr lang="en-US" sz="2400" smtClean="0"/>
              <a:t>While the ionizing chamber is always the gold standard in radiation therapy, semiconductors  diode and MOSkin are the future of online </a:t>
            </a:r>
            <a:r>
              <a:rPr lang="en-US" sz="2400" i="1" smtClean="0"/>
              <a:t>in vivo</a:t>
            </a:r>
            <a:r>
              <a:rPr lang="en-US" sz="2400" smtClean="0"/>
              <a:t> dosimetry</a:t>
            </a:r>
          </a:p>
          <a:p>
            <a:pPr eaLnBrk="1" hangingPunct="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7350" algn="l"/>
                <a:tab pos="7185025" algn="l"/>
                <a:tab pos="7634288" algn="l"/>
                <a:tab pos="8083550" algn="l"/>
                <a:tab pos="8532813" algn="l"/>
                <a:tab pos="8982075" algn="l"/>
              </a:tabLst>
            </a:pPr>
            <a:r>
              <a:rPr lang="en-US" sz="2400" smtClean="0"/>
              <a:t>MOSFET dosimetry is unique for skin and surface dosimetry</a:t>
            </a:r>
          </a:p>
          <a:p>
            <a:pPr eaLnBrk="1" hangingPunct="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7350" algn="l"/>
                <a:tab pos="7185025" algn="l"/>
                <a:tab pos="7634288" algn="l"/>
                <a:tab pos="8083550" algn="l"/>
                <a:tab pos="8532813" algn="l"/>
                <a:tab pos="8982075" algn="l"/>
              </a:tabLst>
            </a:pPr>
            <a:r>
              <a:rPr lang="en-US" sz="2400" smtClean="0"/>
              <a:t>MOSkin is a new MOSFET suitable for many RT applications where skin dose is an issue</a:t>
            </a:r>
          </a:p>
          <a:p>
            <a:pPr eaLnBrk="1" hangingPunct="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7350" algn="l"/>
                <a:tab pos="7185025" algn="l"/>
                <a:tab pos="7634288" algn="l"/>
                <a:tab pos="8083550" algn="l"/>
                <a:tab pos="8532813" algn="l"/>
                <a:tab pos="8982075" algn="l"/>
              </a:tabLst>
            </a:pPr>
            <a:r>
              <a:rPr lang="en-US" sz="2400" smtClean="0"/>
              <a:t>Design of diodes and its packaging  is critical </a:t>
            </a:r>
          </a:p>
          <a:p>
            <a:pPr eaLnBrk="1" hangingPunct="1">
              <a:buFont typeface="Century Gothic" pitchFamily="34" charset="0"/>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7350" algn="l"/>
                <a:tab pos="7185025" algn="l"/>
                <a:tab pos="7634288" algn="l"/>
                <a:tab pos="8083550" algn="l"/>
                <a:tab pos="8532813" algn="l"/>
                <a:tab pos="8982075" algn="l"/>
              </a:tabLst>
            </a:pPr>
            <a:r>
              <a:rPr lang="en-US" sz="2400" smtClean="0"/>
              <a:t>	for their response and not trivial</a:t>
            </a:r>
          </a:p>
          <a:p>
            <a:pPr eaLnBrk="1" hangingPunct="1">
              <a:buFont typeface="Century Gothic" pitchFamily="34" charset="0"/>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7350" algn="l"/>
                <a:tab pos="7185025" algn="l"/>
                <a:tab pos="7634288" algn="l"/>
                <a:tab pos="8083550" algn="l"/>
                <a:tab pos="8532813" algn="l"/>
                <a:tab pos="8982075" algn="l"/>
              </a:tabLst>
            </a:pPr>
            <a:r>
              <a:rPr lang="en-US" sz="2400" smtClean="0"/>
              <a:t> </a:t>
            </a:r>
          </a:p>
          <a:p>
            <a:pPr eaLnBrk="1" hangingPunct="1">
              <a:buFont typeface="Century Gothic" pitchFamily="34" charset="0"/>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7350" algn="l"/>
                <a:tab pos="7185025" algn="l"/>
                <a:tab pos="7634288" algn="l"/>
                <a:tab pos="8083550" algn="l"/>
                <a:tab pos="8532813" algn="l"/>
                <a:tab pos="8982075" algn="l"/>
              </a:tabLst>
            </a:pPr>
            <a:endParaRPr lang="en-US" sz="2400" smtClean="0"/>
          </a:p>
          <a:p>
            <a:pPr eaLnBrk="1" hangingPunct="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7350" algn="l"/>
                <a:tab pos="7185025" algn="l"/>
                <a:tab pos="7634288" algn="l"/>
                <a:tab pos="8083550" algn="l"/>
                <a:tab pos="8532813" algn="l"/>
                <a:tab pos="8982075" algn="l"/>
              </a:tabLst>
            </a:pPr>
            <a:endParaRPr lang="en-US" sz="2400" smtClean="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4450" y="492125"/>
            <a:ext cx="9099550" cy="396875"/>
          </a:xfrm>
        </p:spPr>
        <p:txBody>
          <a:bodyPr/>
          <a:lstStyle/>
          <a:p>
            <a:pPr eaLnBrk="1" hangingPunct="1"/>
            <a:r>
              <a:rPr lang="en-US" sz="2800" smtClean="0"/>
              <a:t>Strip Si detectors: from HEP to Radiation Oncology  </a:t>
            </a:r>
            <a:endParaRPr lang="en-AU" sz="2800" smtClean="0"/>
          </a:p>
        </p:txBody>
      </p:sp>
      <p:pic>
        <p:nvPicPr>
          <p:cNvPr id="77827" name="Picture 4" descr="0889_fig1[1]"/>
          <p:cNvPicPr>
            <a:picLocks noChangeAspect="1" noChangeArrowheads="1"/>
          </p:cNvPicPr>
          <p:nvPr/>
        </p:nvPicPr>
        <p:blipFill>
          <a:blip r:embed="rId2" cstate="print"/>
          <a:srcRect/>
          <a:stretch>
            <a:fillRect/>
          </a:stretch>
        </p:blipFill>
        <p:spPr bwMode="auto">
          <a:xfrm>
            <a:off x="5254625" y="3792538"/>
            <a:ext cx="3706813" cy="2125662"/>
          </a:xfrm>
          <a:prstGeom prst="rect">
            <a:avLst/>
          </a:prstGeom>
          <a:noFill/>
          <a:ln w="9525">
            <a:noFill/>
            <a:miter lim="800000"/>
            <a:headEnd/>
            <a:tailEnd/>
          </a:ln>
        </p:spPr>
      </p:pic>
      <p:pic>
        <p:nvPicPr>
          <p:cNvPr id="77828" name="Picture 5" descr="board1f_inv2"/>
          <p:cNvPicPr>
            <a:picLocks noChangeAspect="1" noChangeArrowheads="1"/>
          </p:cNvPicPr>
          <p:nvPr/>
        </p:nvPicPr>
        <p:blipFill>
          <a:blip r:embed="rId3" cstate="print"/>
          <a:srcRect/>
          <a:stretch>
            <a:fillRect/>
          </a:stretch>
        </p:blipFill>
        <p:spPr bwMode="auto">
          <a:xfrm>
            <a:off x="552450" y="1479550"/>
            <a:ext cx="3954463" cy="2039938"/>
          </a:xfrm>
          <a:prstGeom prst="rect">
            <a:avLst/>
          </a:prstGeom>
          <a:noFill/>
          <a:ln w="9525">
            <a:noFill/>
            <a:miter lim="800000"/>
            <a:headEnd/>
            <a:tailEnd/>
          </a:ln>
        </p:spPr>
      </p:pic>
      <p:sp>
        <p:nvSpPr>
          <p:cNvPr id="526342" name="Text Box 6"/>
          <p:cNvSpPr txBox="1">
            <a:spLocks noChangeArrowheads="1"/>
          </p:cNvSpPr>
          <p:nvPr/>
        </p:nvSpPr>
        <p:spPr bwMode="auto">
          <a:xfrm>
            <a:off x="517525" y="3824288"/>
            <a:ext cx="4781550" cy="2408237"/>
          </a:xfrm>
          <a:prstGeom prst="rect">
            <a:avLst/>
          </a:prstGeom>
          <a:noFill/>
          <a:ln w="9525">
            <a:noFill/>
            <a:miter lim="800000"/>
            <a:headEnd/>
            <a:tailEnd/>
          </a:ln>
          <a:effectLst/>
        </p:spPr>
        <p:txBody>
          <a:bodyPr wrap="none">
            <a:spAutoFit/>
          </a:bodyPr>
          <a:lstStyle/>
          <a:p>
            <a:r>
              <a:rPr lang="en-US">
                <a:solidFill>
                  <a:schemeClr val="tx1"/>
                </a:solidFill>
                <a:latin typeface="Century Gothic" pitchFamily="34" charset="0"/>
              </a:rPr>
              <a:t>Strip detectors are used in HEP in </a:t>
            </a:r>
          </a:p>
          <a:p>
            <a:r>
              <a:rPr lang="en-US">
                <a:solidFill>
                  <a:schemeClr val="tx1"/>
                </a:solidFill>
                <a:latin typeface="Century Gothic" pitchFamily="34" charset="0"/>
              </a:rPr>
              <a:t>Vertex Detectors  for  m.i.p. tracking</a:t>
            </a:r>
          </a:p>
          <a:p>
            <a:r>
              <a:rPr lang="en-US">
                <a:solidFill>
                  <a:schemeClr val="tx1"/>
                </a:solidFill>
                <a:latin typeface="Century Gothic" pitchFamily="34" charset="0"/>
              </a:rPr>
              <a:t>with micron spatial resolution 1D and 2 D.</a:t>
            </a:r>
          </a:p>
          <a:p>
            <a:endParaRPr lang="en-US">
              <a:solidFill>
                <a:schemeClr val="tx1"/>
              </a:solidFill>
              <a:latin typeface="Century Gothic" pitchFamily="34" charset="0"/>
            </a:endParaRPr>
          </a:p>
          <a:p>
            <a:r>
              <a:rPr lang="en-US">
                <a:solidFill>
                  <a:schemeClr val="tx1"/>
                </a:solidFill>
                <a:latin typeface="Century Gothic" pitchFamily="34" charset="0"/>
              </a:rPr>
              <a:t>Charge deposited by particle is shared</a:t>
            </a:r>
          </a:p>
          <a:p>
            <a:r>
              <a:rPr lang="en-US">
                <a:solidFill>
                  <a:schemeClr val="tx1"/>
                </a:solidFill>
                <a:latin typeface="Century Gothic" pitchFamily="34" charset="0"/>
              </a:rPr>
              <a:t>between strips (p-n junctions) allowing</a:t>
            </a:r>
          </a:p>
          <a:p>
            <a:r>
              <a:rPr lang="en-US">
                <a:solidFill>
                  <a:schemeClr val="tx1"/>
                </a:solidFill>
                <a:latin typeface="Century Gothic" pitchFamily="34" charset="0"/>
              </a:rPr>
              <a:t>determination “centre of mass” and </a:t>
            </a:r>
          </a:p>
          <a:p>
            <a:r>
              <a:rPr lang="en-US">
                <a:solidFill>
                  <a:schemeClr val="tx1"/>
                </a:solidFill>
                <a:latin typeface="Century Gothic" pitchFamily="34" charset="0"/>
              </a:rPr>
              <a:t>particle coordinate</a:t>
            </a:r>
          </a:p>
          <a:p>
            <a:endParaRPr lang="en-US">
              <a:solidFill>
                <a:schemeClr val="tx1"/>
              </a:solidFill>
              <a:latin typeface="Century Gothic" pitchFamily="34" charset="0"/>
            </a:endParaRPr>
          </a:p>
          <a:p>
            <a:r>
              <a:rPr lang="en-US">
                <a:solidFill>
                  <a:schemeClr val="tx1"/>
                </a:solidFill>
                <a:latin typeface="Century Gothic" pitchFamily="34" charset="0"/>
              </a:rPr>
              <a:t>Technology exist for Mega-strips readout</a:t>
            </a:r>
          </a:p>
          <a:p>
            <a:r>
              <a:rPr lang="en-US">
                <a:solidFill>
                  <a:schemeClr val="tx1"/>
                </a:solidFill>
                <a:latin typeface="Century Gothic" pitchFamily="34" charset="0"/>
              </a:rPr>
              <a:t> </a:t>
            </a:r>
            <a:endParaRPr lang="en-AU">
              <a:solidFill>
                <a:schemeClr val="tx1"/>
              </a:solidFill>
              <a:latin typeface="Century Gothic" pitchFamily="34" charset="0"/>
            </a:endParaRPr>
          </a:p>
        </p:txBody>
      </p:sp>
      <p:pic>
        <p:nvPicPr>
          <p:cNvPr id="77830" name="Picture 9" descr="svt"/>
          <p:cNvPicPr>
            <a:picLocks noChangeAspect="1" noChangeArrowheads="1"/>
          </p:cNvPicPr>
          <p:nvPr/>
        </p:nvPicPr>
        <p:blipFill>
          <a:blip r:embed="rId4" cstate="print"/>
          <a:srcRect/>
          <a:stretch>
            <a:fillRect/>
          </a:stretch>
        </p:blipFill>
        <p:spPr bwMode="auto">
          <a:xfrm>
            <a:off x="5329238" y="1314450"/>
            <a:ext cx="2913062" cy="218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defTabSz="914400" eaLnBrk="1" hangingPunct="1"/>
            <a:r>
              <a:rPr lang="en-US" sz="2800" smtClean="0"/>
              <a:t>Dose Magnifying Glass (DMG)</a:t>
            </a:r>
          </a:p>
        </p:txBody>
      </p:sp>
      <p:pic>
        <p:nvPicPr>
          <p:cNvPr id="88067" name="Picture 3" descr="IMG_3107"/>
          <p:cNvPicPr>
            <a:picLocks noGrp="1" noChangeAspect="1" noChangeArrowheads="1"/>
          </p:cNvPicPr>
          <p:nvPr>
            <p:ph sz="quarter" idx="1"/>
          </p:nvPr>
        </p:nvPicPr>
        <p:blipFill>
          <a:blip r:embed="rId2" cstate="print"/>
          <a:srcRect/>
          <a:stretch>
            <a:fillRect/>
          </a:stretch>
        </p:blipFill>
        <p:spPr>
          <a:xfrm>
            <a:off x="811213" y="1196975"/>
            <a:ext cx="3305175" cy="2476500"/>
          </a:xfrm>
          <a:ln w="19050">
            <a:solidFill>
              <a:srgbClr val="000000"/>
            </a:solidFill>
            <a:miter lim="800000"/>
          </a:ln>
        </p:spPr>
      </p:pic>
      <p:pic>
        <p:nvPicPr>
          <p:cNvPr id="370692" name="Picture 4" descr="IMG_3226"/>
          <p:cNvPicPr>
            <a:picLocks noGrp="1" noChangeAspect="1" noChangeArrowheads="1"/>
          </p:cNvPicPr>
          <p:nvPr>
            <p:ph sz="quarter" idx="2"/>
          </p:nvPr>
        </p:nvPicPr>
        <p:blipFill>
          <a:blip r:embed="rId3" cstate="print"/>
          <a:srcRect/>
          <a:stretch>
            <a:fillRect/>
          </a:stretch>
        </p:blipFill>
        <p:spPr>
          <a:xfrm>
            <a:off x="4999038" y="1196975"/>
            <a:ext cx="3305175" cy="2476500"/>
          </a:xfrm>
          <a:ln w="19050">
            <a:solidFill>
              <a:srgbClr val="000000"/>
            </a:solidFill>
            <a:miter lim="800000"/>
          </a:ln>
          <a:effectLst>
            <a:outerShdw dist="107763" dir="2700000" algn="ctr" rotWithShape="0">
              <a:srgbClr val="808080">
                <a:alpha val="50000"/>
              </a:srgbClr>
            </a:outerShdw>
          </a:effectLst>
        </p:spPr>
      </p:pic>
      <p:sp>
        <p:nvSpPr>
          <p:cNvPr id="88069" name="Rectangle 5"/>
          <p:cNvSpPr>
            <a:spLocks noGrp="1" noChangeArrowheads="1"/>
          </p:cNvSpPr>
          <p:nvPr>
            <p:ph type="body" sz="half" idx="3"/>
          </p:nvPr>
        </p:nvSpPr>
        <p:spPr/>
        <p:txBody>
          <a:bodyPr/>
          <a:lstStyle/>
          <a:p>
            <a:pPr marL="342900" indent="-342900" defTabSz="914400" eaLnBrk="1" hangingPunct="1">
              <a:lnSpc>
                <a:spcPct val="100000"/>
              </a:lnSpc>
            </a:pPr>
            <a:r>
              <a:rPr lang="en-US" dirty="0" smtClean="0">
                <a:latin typeface="Arial" pitchFamily="34" charset="0"/>
                <a:cs typeface="Arial" pitchFamily="34" charset="0"/>
              </a:rPr>
              <a:t>128 channels Si strip detector</a:t>
            </a:r>
          </a:p>
          <a:p>
            <a:pPr marL="342900" indent="-342900" defTabSz="914400" eaLnBrk="1" hangingPunct="1">
              <a:lnSpc>
                <a:spcPct val="100000"/>
              </a:lnSpc>
            </a:pPr>
            <a:r>
              <a:rPr lang="en-US" dirty="0" smtClean="0">
                <a:latin typeface="Arial" pitchFamily="34" charset="0"/>
                <a:cs typeface="Arial" pitchFamily="34" charset="0"/>
              </a:rPr>
              <a:t>Area: 20 x 5000 </a:t>
            </a:r>
            <a:r>
              <a:rPr lang="en-US" dirty="0" smtClean="0">
                <a:latin typeface="Arial" pitchFamily="34" charset="0"/>
                <a:cs typeface="Arial" pitchFamily="34" charset="0"/>
                <a:sym typeface="Symbol" pitchFamily="18" charset="2"/>
              </a:rPr>
              <a:t>m</a:t>
            </a:r>
          </a:p>
          <a:p>
            <a:pPr marL="342900" indent="-342900" defTabSz="914400" eaLnBrk="1" hangingPunct="1">
              <a:lnSpc>
                <a:spcPct val="100000"/>
              </a:lnSpc>
            </a:pPr>
            <a:r>
              <a:rPr lang="en-US" dirty="0" smtClean="0">
                <a:latin typeface="Arial" pitchFamily="34" charset="0"/>
                <a:cs typeface="Arial" pitchFamily="34" charset="0"/>
                <a:sym typeface="Symbol" pitchFamily="18" charset="2"/>
              </a:rPr>
              <a:t>Thickness: &lt; 0.4 mm</a:t>
            </a:r>
          </a:p>
          <a:p>
            <a:pPr marL="342900" indent="-342900" defTabSz="914400" eaLnBrk="1" hangingPunct="1">
              <a:lnSpc>
                <a:spcPct val="100000"/>
              </a:lnSpc>
            </a:pPr>
            <a:r>
              <a:rPr lang="en-US" dirty="0" err="1" smtClean="0">
                <a:latin typeface="Arial" pitchFamily="34" charset="0"/>
                <a:cs typeface="Arial" pitchFamily="34" charset="0"/>
                <a:sym typeface="Symbol" pitchFamily="18" charset="2"/>
              </a:rPr>
              <a:t>Kapton</a:t>
            </a:r>
            <a:r>
              <a:rPr lang="en-US" dirty="0" smtClean="0">
                <a:latin typeface="Arial" pitchFamily="34" charset="0"/>
                <a:cs typeface="Arial" pitchFamily="34" charset="0"/>
                <a:sym typeface="Symbol" pitchFamily="18" charset="2"/>
              </a:rPr>
              <a:t> thickness: 0.1 mm</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defTabSz="914400" eaLnBrk="1" hangingPunct="1"/>
            <a:r>
              <a:rPr lang="en-US" sz="2800" dirty="0" err="1" smtClean="0"/>
              <a:t>Dosimetry</a:t>
            </a:r>
            <a:r>
              <a:rPr lang="en-US" sz="2800" dirty="0" smtClean="0"/>
              <a:t> of small radiation fields-SRS </a:t>
            </a:r>
          </a:p>
        </p:txBody>
      </p:sp>
      <p:pic>
        <p:nvPicPr>
          <p:cNvPr id="371715" name="Picture 3" descr="SRSphantom_small150dpi"/>
          <p:cNvPicPr>
            <a:picLocks noGrp="1" noChangeAspect="1" noChangeArrowheads="1"/>
          </p:cNvPicPr>
          <p:nvPr>
            <p:ph idx="1"/>
          </p:nvPr>
        </p:nvPicPr>
        <p:blipFill>
          <a:blip r:embed="rId2" cstate="print"/>
          <a:srcRect/>
          <a:stretch>
            <a:fillRect/>
          </a:stretch>
        </p:blipFill>
        <p:spPr>
          <a:xfrm>
            <a:off x="4675188" y="1138238"/>
            <a:ext cx="3090862" cy="4486275"/>
          </a:xfrm>
          <a:ln>
            <a:solidFill>
              <a:schemeClr val="tx1"/>
            </a:solidFill>
            <a:miter lim="800000"/>
          </a:ln>
          <a:effectLst>
            <a:outerShdw dist="107763" dir="2700000" algn="ctr" rotWithShape="0">
              <a:srgbClr val="808080">
                <a:alpha val="50000"/>
              </a:srgbClr>
            </a:outerShdw>
          </a:effectLst>
        </p:spPr>
      </p:pic>
      <p:sp>
        <p:nvSpPr>
          <p:cNvPr id="371716" name="Text Box 4"/>
          <p:cNvSpPr txBox="1">
            <a:spLocks noChangeArrowheads="1"/>
          </p:cNvSpPr>
          <p:nvPr/>
        </p:nvSpPr>
        <p:spPr bwMode="auto">
          <a:xfrm>
            <a:off x="4276725" y="5830888"/>
            <a:ext cx="3917950" cy="303212"/>
          </a:xfrm>
          <a:prstGeom prst="rect">
            <a:avLst/>
          </a:prstGeom>
          <a:noFill/>
          <a:ln w="9525">
            <a:noFill/>
            <a:miter lim="800000"/>
            <a:headEnd/>
            <a:tailEnd/>
          </a:ln>
          <a:effectLst/>
        </p:spPr>
        <p:txBody>
          <a:bodyPr wrap="none">
            <a:spAutoFit/>
          </a:bodyPr>
          <a:lstStyle/>
          <a:p>
            <a:r>
              <a:rPr lang="en-US">
                <a:solidFill>
                  <a:schemeClr val="tx1"/>
                </a:solidFill>
                <a:latin typeface="Century Gothic" pitchFamily="34" charset="0"/>
              </a:rPr>
              <a:t>SRS dose verification in Real Time </a:t>
            </a:r>
            <a:endParaRPr lang="en-AU">
              <a:solidFill>
                <a:schemeClr val="tx1"/>
              </a:solidFill>
              <a:latin typeface="Century Gothic" pitchFamily="34" charset="0"/>
            </a:endParaRPr>
          </a:p>
        </p:txBody>
      </p:sp>
      <p:sp>
        <p:nvSpPr>
          <p:cNvPr id="371717" name="Text Box 5"/>
          <p:cNvSpPr txBox="1">
            <a:spLocks noChangeArrowheads="1"/>
          </p:cNvSpPr>
          <p:nvPr/>
        </p:nvSpPr>
        <p:spPr bwMode="auto">
          <a:xfrm>
            <a:off x="517525" y="4167188"/>
            <a:ext cx="4146550" cy="1730375"/>
          </a:xfrm>
          <a:prstGeom prst="rect">
            <a:avLst/>
          </a:prstGeom>
          <a:noFill/>
          <a:ln w="9525">
            <a:noFill/>
            <a:miter lim="800000"/>
            <a:headEnd/>
            <a:tailEnd/>
          </a:ln>
          <a:effectLst/>
        </p:spPr>
        <p:txBody>
          <a:bodyPr>
            <a:spAutoFit/>
          </a:bodyPr>
          <a:lstStyle/>
          <a:p>
            <a:r>
              <a:rPr lang="en-US" sz="2800">
                <a:solidFill>
                  <a:srgbClr val="FF0000"/>
                </a:solidFill>
                <a:latin typeface="Century Gothic" pitchFamily="34" charset="0"/>
              </a:rPr>
              <a:t>Lucy Phantom</a:t>
            </a:r>
            <a:r>
              <a:rPr lang="en-US" sz="2800">
                <a:solidFill>
                  <a:schemeClr val="tx1"/>
                </a:solidFill>
                <a:latin typeface="Century Gothic" pitchFamily="34" charset="0"/>
              </a:rPr>
              <a:t> from </a:t>
            </a:r>
            <a:r>
              <a:rPr lang="en-US" sz="2800">
                <a:solidFill>
                  <a:schemeClr val="accent1"/>
                </a:solidFill>
                <a:latin typeface="Century Gothic" pitchFamily="34" charset="0"/>
              </a:rPr>
              <a:t>Standard Imaging</a:t>
            </a:r>
          </a:p>
          <a:p>
            <a:r>
              <a:rPr lang="en-US" sz="2800">
                <a:solidFill>
                  <a:schemeClr val="tx1"/>
                </a:solidFill>
                <a:latin typeface="Century Gothic" pitchFamily="34" charset="0"/>
              </a:rPr>
              <a:t> </a:t>
            </a:r>
            <a:r>
              <a:rPr lang="en-US" sz="2800">
                <a:solidFill>
                  <a:srgbClr val="FF0000"/>
                </a:solidFill>
                <a:latin typeface="Century Gothic" pitchFamily="34" charset="0"/>
              </a:rPr>
              <a:t>+DMG</a:t>
            </a:r>
            <a:r>
              <a:rPr lang="en-US" sz="2800">
                <a:solidFill>
                  <a:schemeClr val="tx1"/>
                </a:solidFill>
                <a:latin typeface="Century Gothic" pitchFamily="34" charset="0"/>
              </a:rPr>
              <a:t> is an optimal QA  for real time dose verification in SRS</a:t>
            </a:r>
            <a:endParaRPr lang="en-AU" sz="2800">
              <a:solidFill>
                <a:schemeClr val="tx1"/>
              </a:solidFill>
              <a:latin typeface="Century Gothic" pitchFamily="34" charset="0"/>
            </a:endParaRPr>
          </a:p>
        </p:txBody>
      </p:sp>
      <p:pic>
        <p:nvPicPr>
          <p:cNvPr id="90118" name="Picture 9" descr="lucy1"/>
          <p:cNvPicPr>
            <a:picLocks noChangeAspect="1" noChangeArrowheads="1"/>
          </p:cNvPicPr>
          <p:nvPr/>
        </p:nvPicPr>
        <p:blipFill>
          <a:blip r:embed="rId3" cstate="print"/>
          <a:srcRect/>
          <a:stretch>
            <a:fillRect/>
          </a:stretch>
        </p:blipFill>
        <p:spPr bwMode="auto">
          <a:xfrm>
            <a:off x="596900" y="1022350"/>
            <a:ext cx="3352800" cy="2994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p:txBody>
          <a:bodyPr/>
          <a:lstStyle/>
          <a:p>
            <a:pPr eaLnBrk="1" hangingPunct="1"/>
            <a:r>
              <a:rPr lang="en-US" sz="2800" smtClean="0"/>
              <a:t>DMG: SRS delivery verification</a:t>
            </a:r>
          </a:p>
        </p:txBody>
      </p:sp>
      <p:pic>
        <p:nvPicPr>
          <p:cNvPr id="529411" name="Picture 3"/>
          <p:cNvPicPr>
            <a:picLocks noGrp="1" noChangeAspect="1" noChangeArrowheads="1"/>
          </p:cNvPicPr>
          <p:nvPr>
            <p:ph idx="4294967295"/>
          </p:nvPr>
        </p:nvPicPr>
        <p:blipFill>
          <a:blip r:embed="rId3" cstate="print"/>
          <a:srcRect/>
          <a:stretch>
            <a:fillRect/>
          </a:stretch>
        </p:blipFill>
        <p:spPr>
          <a:xfrm>
            <a:off x="533400" y="2808288"/>
            <a:ext cx="4562475" cy="3051175"/>
          </a:xfrm>
          <a:ln>
            <a:solidFill>
              <a:schemeClr val="tx1"/>
            </a:solidFill>
            <a:miter lim="800000"/>
          </a:ln>
          <a:effectLst>
            <a:outerShdw dist="107763" dir="2700000" algn="ctr" rotWithShape="0">
              <a:schemeClr val="bg2">
                <a:alpha val="50000"/>
              </a:schemeClr>
            </a:outerShdw>
          </a:effectLst>
        </p:spPr>
      </p:pic>
      <p:sp>
        <p:nvSpPr>
          <p:cNvPr id="11269" name="Rectangle 4"/>
          <p:cNvSpPr>
            <a:spLocks noChangeArrowheads="1"/>
          </p:cNvSpPr>
          <p:nvPr/>
        </p:nvSpPr>
        <p:spPr bwMode="auto">
          <a:xfrm>
            <a:off x="5246688" y="1095375"/>
            <a:ext cx="3422650" cy="2311400"/>
          </a:xfrm>
          <a:prstGeom prst="rect">
            <a:avLst/>
          </a:prstGeom>
          <a:noFill/>
          <a:ln w="9525">
            <a:noFill/>
            <a:round/>
            <a:headEnd/>
            <a:tailEnd/>
          </a:ln>
        </p:spPr>
        <p:txBody>
          <a:bodyPr lIns="90000" tIns="108000" rIns="90000" bIns="108000"/>
          <a:lstStyle/>
          <a:p>
            <a:pPr marL="336550" indent="-336550">
              <a:lnSpc>
                <a:spcPct val="66000"/>
              </a:lnSpc>
              <a:spcBef>
                <a:spcPts val="700"/>
              </a:spcBef>
              <a:buClr>
                <a:srgbClr val="00007D"/>
              </a:buClr>
              <a:buSzPct val="75000"/>
              <a:buFont typeface="Century Gothic" pitchFamily="34" charset="0"/>
              <a:buChar char="•"/>
            </a:pPr>
            <a:r>
              <a:rPr lang="en-US" sz="2400">
                <a:solidFill>
                  <a:srgbClr val="000000"/>
                </a:solidFill>
                <a:latin typeface="Century Gothic" pitchFamily="34" charset="0"/>
              </a:rPr>
              <a:t>4 SRS arcs of 180</a:t>
            </a:r>
            <a:r>
              <a:rPr lang="en-US" sz="2400" baseline="30000">
                <a:solidFill>
                  <a:srgbClr val="000000"/>
                </a:solidFill>
                <a:latin typeface="Century Gothic" pitchFamily="34" charset="0"/>
              </a:rPr>
              <a:t>o</a:t>
            </a:r>
            <a:r>
              <a:rPr lang="en-US" sz="2400">
                <a:solidFill>
                  <a:srgbClr val="000000"/>
                </a:solidFill>
                <a:latin typeface="Century Gothic" pitchFamily="34" charset="0"/>
              </a:rPr>
              <a:t> angles </a:t>
            </a:r>
          </a:p>
          <a:p>
            <a:pPr marL="336550" indent="-336550">
              <a:lnSpc>
                <a:spcPct val="66000"/>
              </a:lnSpc>
              <a:spcBef>
                <a:spcPts val="700"/>
              </a:spcBef>
              <a:buClr>
                <a:srgbClr val="00007D"/>
              </a:buClr>
              <a:buSzPct val="75000"/>
              <a:buFont typeface="Century Gothic" pitchFamily="34" charset="0"/>
              <a:buChar char="•"/>
            </a:pPr>
            <a:r>
              <a:rPr lang="en-US" sz="2400">
                <a:solidFill>
                  <a:srgbClr val="000000"/>
                </a:solidFill>
                <a:latin typeface="Century Gothic" pitchFamily="34" charset="0"/>
              </a:rPr>
              <a:t>Couch angles: 270</a:t>
            </a:r>
            <a:r>
              <a:rPr lang="en-US" sz="2400" baseline="30000">
                <a:solidFill>
                  <a:srgbClr val="000000"/>
                </a:solidFill>
                <a:latin typeface="Century Gothic" pitchFamily="34" charset="0"/>
              </a:rPr>
              <a:t>o</a:t>
            </a:r>
            <a:r>
              <a:rPr lang="en-US" sz="2400">
                <a:solidFill>
                  <a:srgbClr val="000000"/>
                </a:solidFill>
                <a:latin typeface="Century Gothic" pitchFamily="34" charset="0"/>
              </a:rPr>
              <a:t>, 300</a:t>
            </a:r>
            <a:r>
              <a:rPr lang="en-US" sz="2400" baseline="30000">
                <a:solidFill>
                  <a:srgbClr val="000000"/>
                </a:solidFill>
                <a:latin typeface="Century Gothic" pitchFamily="34" charset="0"/>
              </a:rPr>
              <a:t>o</a:t>
            </a:r>
            <a:r>
              <a:rPr lang="en-US" sz="2400">
                <a:solidFill>
                  <a:srgbClr val="000000"/>
                </a:solidFill>
                <a:latin typeface="Century Gothic" pitchFamily="34" charset="0"/>
              </a:rPr>
              <a:t>, 330</a:t>
            </a:r>
            <a:r>
              <a:rPr lang="en-US" sz="2400" baseline="30000">
                <a:solidFill>
                  <a:srgbClr val="000000"/>
                </a:solidFill>
                <a:latin typeface="Century Gothic" pitchFamily="34" charset="0"/>
              </a:rPr>
              <a:t>o</a:t>
            </a:r>
            <a:r>
              <a:rPr lang="en-US" sz="2400">
                <a:solidFill>
                  <a:srgbClr val="000000"/>
                </a:solidFill>
                <a:latin typeface="Century Gothic" pitchFamily="34" charset="0"/>
              </a:rPr>
              <a:t>, 360</a:t>
            </a:r>
            <a:r>
              <a:rPr lang="en-US" sz="2400" baseline="30000">
                <a:solidFill>
                  <a:srgbClr val="000000"/>
                </a:solidFill>
                <a:latin typeface="Century Gothic" pitchFamily="34" charset="0"/>
              </a:rPr>
              <a:t>o</a:t>
            </a:r>
            <a:r>
              <a:rPr lang="en-US" sz="2400">
                <a:solidFill>
                  <a:srgbClr val="000000"/>
                </a:solidFill>
                <a:latin typeface="Century Gothic" pitchFamily="34" charset="0"/>
              </a:rPr>
              <a:t>.</a:t>
            </a:r>
          </a:p>
          <a:p>
            <a:pPr marL="336550" indent="-336550">
              <a:lnSpc>
                <a:spcPct val="66000"/>
              </a:lnSpc>
              <a:spcBef>
                <a:spcPts val="700"/>
              </a:spcBef>
              <a:buClr>
                <a:srgbClr val="00007D"/>
              </a:buClr>
              <a:buSzPct val="75000"/>
              <a:buFont typeface="Century Gothic" pitchFamily="34" charset="0"/>
              <a:buChar char="•"/>
            </a:pPr>
            <a:r>
              <a:rPr lang="en-US" sz="2400">
                <a:solidFill>
                  <a:srgbClr val="000000"/>
                </a:solidFill>
                <a:latin typeface="Century Gothic" pitchFamily="34" charset="0"/>
              </a:rPr>
              <a:t>average difference = 4.1 </a:t>
            </a:r>
            <a:r>
              <a:rPr lang="en-US" sz="2400">
                <a:solidFill>
                  <a:srgbClr val="000000"/>
                </a:solidFill>
                <a:latin typeface="Century Gothic" pitchFamily="34" charset="0"/>
                <a:sym typeface="Symbol" pitchFamily="18" charset="2"/>
              </a:rPr>
              <a:t></a:t>
            </a:r>
            <a:r>
              <a:rPr lang="en-US" sz="2400">
                <a:solidFill>
                  <a:srgbClr val="000000"/>
                </a:solidFill>
                <a:latin typeface="Century Gothic" pitchFamily="34" charset="0"/>
              </a:rPr>
              <a:t> 6.7%.</a:t>
            </a:r>
          </a:p>
          <a:p>
            <a:pPr marL="336550" indent="-336550">
              <a:lnSpc>
                <a:spcPct val="66000"/>
              </a:lnSpc>
              <a:spcBef>
                <a:spcPts val="700"/>
              </a:spcBef>
              <a:buClr>
                <a:srgbClr val="00007D"/>
              </a:buClr>
              <a:buSzPct val="75000"/>
              <a:buFont typeface="Century Gothic" pitchFamily="34" charset="0"/>
              <a:buNone/>
            </a:pPr>
            <a:endParaRPr lang="en-US" sz="2400">
              <a:solidFill>
                <a:srgbClr val="000000"/>
              </a:solidFill>
              <a:latin typeface="Century Gothic" pitchFamily="34" charset="0"/>
            </a:endParaRPr>
          </a:p>
        </p:txBody>
      </p:sp>
      <p:sp>
        <p:nvSpPr>
          <p:cNvPr id="11270" name="Rectangle 5"/>
          <p:cNvSpPr>
            <a:spLocks noChangeArrowheads="1"/>
          </p:cNvSpPr>
          <p:nvPr/>
        </p:nvSpPr>
        <p:spPr bwMode="auto">
          <a:xfrm>
            <a:off x="0" y="3257550"/>
            <a:ext cx="9144000" cy="0"/>
          </a:xfrm>
          <a:prstGeom prst="rect">
            <a:avLst/>
          </a:prstGeom>
          <a:noFill/>
          <a:ln w="9525">
            <a:noFill/>
            <a:miter lim="800000"/>
            <a:headEnd/>
            <a:tailEnd/>
          </a:ln>
        </p:spPr>
        <p:txBody>
          <a:bodyPr wrap="none" anchor="ctr">
            <a:spAutoFit/>
          </a:bodyPr>
          <a:lstStyle/>
          <a:p>
            <a:endParaRPr lang="en-AU"/>
          </a:p>
        </p:txBody>
      </p:sp>
      <p:grpSp>
        <p:nvGrpSpPr>
          <p:cNvPr id="11271" name="Group 6"/>
          <p:cNvGrpSpPr>
            <a:grpSpLocks/>
          </p:cNvGrpSpPr>
          <p:nvPr/>
        </p:nvGrpSpPr>
        <p:grpSpPr bwMode="auto">
          <a:xfrm>
            <a:off x="1550988" y="1093788"/>
            <a:ext cx="2947987" cy="1527175"/>
            <a:chOff x="977" y="689"/>
            <a:chExt cx="1857" cy="962"/>
          </a:xfrm>
        </p:grpSpPr>
        <p:graphicFrame>
          <p:nvGraphicFramePr>
            <p:cNvPr id="11266" name="Object 7"/>
            <p:cNvGraphicFramePr>
              <a:graphicFrameLocks noChangeAspect="1"/>
            </p:cNvGraphicFramePr>
            <p:nvPr/>
          </p:nvGraphicFramePr>
          <p:xfrm>
            <a:off x="977" y="689"/>
            <a:ext cx="1857" cy="962"/>
          </p:xfrm>
          <a:graphic>
            <a:graphicData uri="http://schemas.openxmlformats.org/presentationml/2006/ole">
              <p:oleObj spid="_x0000_s11266" name="Image" r:id="rId4" imgW="3596343" imgH="1426346" progId="">
                <p:embed/>
              </p:oleObj>
            </a:graphicData>
          </a:graphic>
        </p:graphicFrame>
        <p:sp>
          <p:nvSpPr>
            <p:cNvPr id="11273" name="Line 8"/>
            <p:cNvSpPr>
              <a:spLocks noChangeShapeType="1"/>
            </p:cNvSpPr>
            <p:nvPr/>
          </p:nvSpPr>
          <p:spPr bwMode="auto">
            <a:xfrm>
              <a:off x="1271" y="1204"/>
              <a:ext cx="1205" cy="1"/>
            </a:xfrm>
            <a:prstGeom prst="line">
              <a:avLst/>
            </a:prstGeom>
            <a:noFill/>
            <a:ln w="28575">
              <a:solidFill>
                <a:schemeClr val="bg1"/>
              </a:solidFill>
              <a:prstDash val="dash"/>
              <a:round/>
              <a:headEnd/>
              <a:tailEnd/>
            </a:ln>
          </p:spPr>
          <p:txBody>
            <a:bodyPr/>
            <a:lstStyle/>
            <a:p>
              <a:endParaRPr lang="en-US"/>
            </a:p>
          </p:txBody>
        </p:sp>
      </p:grpSp>
      <p:sp>
        <p:nvSpPr>
          <p:cNvPr id="529417" name="Text Box 9"/>
          <p:cNvSpPr txBox="1">
            <a:spLocks noChangeArrowheads="1"/>
          </p:cNvSpPr>
          <p:nvPr/>
        </p:nvSpPr>
        <p:spPr bwMode="auto">
          <a:xfrm>
            <a:off x="5241925" y="3881438"/>
            <a:ext cx="3863975" cy="935037"/>
          </a:xfrm>
          <a:prstGeom prst="rect">
            <a:avLst/>
          </a:prstGeom>
          <a:noFill/>
          <a:ln w="9525">
            <a:noFill/>
            <a:miter lim="800000"/>
            <a:headEnd/>
            <a:tailEnd/>
          </a:ln>
          <a:effectLst/>
        </p:spPr>
        <p:txBody>
          <a:bodyPr wrap="none">
            <a:spAutoFit/>
          </a:bodyPr>
          <a:lstStyle/>
          <a:p>
            <a:r>
              <a:rPr lang="en-US" sz="2400">
                <a:solidFill>
                  <a:srgbClr val="FF0000"/>
                </a:solidFill>
                <a:latin typeface="Century Gothic" pitchFamily="34" charset="0"/>
              </a:rPr>
              <a:t>DMG-fast and accurate </a:t>
            </a:r>
          </a:p>
          <a:p>
            <a:r>
              <a:rPr lang="en-US" sz="2400">
                <a:solidFill>
                  <a:srgbClr val="FF0000"/>
                </a:solidFill>
                <a:latin typeface="Century Gothic" pitchFamily="34" charset="0"/>
              </a:rPr>
              <a:t>QA in SRS with 0.2 mm</a:t>
            </a:r>
          </a:p>
          <a:p>
            <a:r>
              <a:rPr lang="en-US" sz="2400">
                <a:solidFill>
                  <a:srgbClr val="FF0000"/>
                </a:solidFill>
                <a:latin typeface="Century Gothic" pitchFamily="34" charset="0"/>
              </a:rPr>
              <a:t> spatial resolution</a:t>
            </a:r>
            <a:endParaRPr lang="en-AU" sz="2400">
              <a:solidFill>
                <a:srgbClr val="FF0000"/>
              </a:solidFill>
              <a:latin typeface="Century Gothic"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1026"/>
          <p:cNvSpPr>
            <a:spLocks noGrp="1" noChangeArrowheads="1"/>
          </p:cNvSpPr>
          <p:nvPr>
            <p:ph type="title"/>
          </p:nvPr>
        </p:nvSpPr>
        <p:spPr>
          <a:xfrm>
            <a:off x="0" y="277505"/>
            <a:ext cx="8763000" cy="1066800"/>
          </a:xfrm>
        </p:spPr>
        <p:txBody>
          <a:bodyPr/>
          <a:lstStyle/>
          <a:p>
            <a:r>
              <a:rPr lang="en-US" sz="3200" dirty="0"/>
              <a:t>Required dose </a:t>
            </a:r>
            <a:r>
              <a:rPr lang="en-US" sz="3200" dirty="0" smtClean="0"/>
              <a:t>uncertainty in radiotherapy</a:t>
            </a:r>
            <a:endParaRPr lang="en-US" sz="3200" dirty="0"/>
          </a:p>
        </p:txBody>
      </p:sp>
      <p:sp>
        <p:nvSpPr>
          <p:cNvPr id="335875" name="Rectangle 1027"/>
          <p:cNvSpPr>
            <a:spLocks noGrp="1" noChangeArrowheads="1"/>
          </p:cNvSpPr>
          <p:nvPr>
            <p:ph type="body" sz="half" idx="1"/>
          </p:nvPr>
        </p:nvSpPr>
        <p:spPr>
          <a:xfrm>
            <a:off x="532264" y="1460310"/>
            <a:ext cx="3930554" cy="4722126"/>
          </a:xfrm>
        </p:spPr>
        <p:txBody>
          <a:bodyPr/>
          <a:lstStyle/>
          <a:p>
            <a:r>
              <a:rPr lang="en-US" dirty="0">
                <a:latin typeface="Arial" pitchFamily="34" charset="0"/>
                <a:cs typeface="Arial" pitchFamily="34" charset="0"/>
              </a:rPr>
              <a:t>Depends on steepness of the dose response </a:t>
            </a:r>
            <a:r>
              <a:rPr lang="en-US" dirty="0" smtClean="0">
                <a:latin typeface="Arial" pitchFamily="34" charset="0"/>
                <a:cs typeface="Arial" pitchFamily="34" charset="0"/>
              </a:rPr>
              <a:t>curve</a:t>
            </a:r>
          </a:p>
          <a:p>
            <a:endParaRPr lang="en-US" dirty="0">
              <a:latin typeface="Arial" pitchFamily="34" charset="0"/>
              <a:cs typeface="Arial" pitchFamily="34" charset="0"/>
            </a:endParaRPr>
          </a:p>
          <a:p>
            <a:r>
              <a:rPr lang="en-US" dirty="0">
                <a:latin typeface="Arial" pitchFamily="34" charset="0"/>
                <a:cs typeface="Arial" pitchFamily="34" charset="0"/>
              </a:rPr>
              <a:t>5% difference in dose make a 15% difference in </a:t>
            </a:r>
            <a:r>
              <a:rPr lang="en-US" dirty="0" err="1">
                <a:latin typeface="Arial" pitchFamily="34" charset="0"/>
                <a:cs typeface="Arial" pitchFamily="34" charset="0"/>
              </a:rPr>
              <a:t>tumour</a:t>
            </a:r>
            <a:r>
              <a:rPr lang="en-US" dirty="0">
                <a:latin typeface="Arial" pitchFamily="34" charset="0"/>
                <a:cs typeface="Arial" pitchFamily="34" charset="0"/>
              </a:rPr>
              <a:t> control probability in head and neck patients - this is clinically detectable</a:t>
            </a:r>
          </a:p>
        </p:txBody>
      </p:sp>
      <p:pic>
        <p:nvPicPr>
          <p:cNvPr id="335876" name="Picture 1028" descr="..\..\..\IAEA\Vienna\figures\doseresponse.JPG"/>
          <p:cNvPicPr>
            <a:picLocks noGrp="1" noChangeAspect="1" noChangeArrowheads="1"/>
          </p:cNvPicPr>
          <p:nvPr>
            <p:ph type="clipArt" sz="half" idx="2"/>
          </p:nvPr>
        </p:nvPicPr>
        <p:blipFill>
          <a:blip r:embed="rId3" cstate="print"/>
          <a:srcRect l="6984" t="8109" r="10950" b="20270"/>
          <a:stretch>
            <a:fillRect/>
          </a:stretch>
        </p:blipFill>
        <p:spPr>
          <a:xfrm>
            <a:off x="4500748" y="1369621"/>
            <a:ext cx="4217101" cy="4754852"/>
          </a:xfrm>
          <a:ln w="57150">
            <a:solidFill>
              <a:srgbClr val="800080"/>
            </a:solidFill>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406506"/>
            <a:ext cx="8979995" cy="574675"/>
          </a:xfrm>
          <a:prstGeom prst="rect">
            <a:avLst/>
          </a:prstGeom>
        </p:spPr>
        <p:txBody>
          <a:bodyPr/>
          <a:lstStyle/>
          <a:p>
            <a:pPr lvl="0" algn="r" eaLnBrk="0" hangingPunct="0">
              <a:defRPr/>
            </a:pPr>
            <a:r>
              <a:rPr lang="en-US" sz="3200" b="1" kern="0" dirty="0" err="1" smtClean="0">
                <a:solidFill>
                  <a:srgbClr val="000000"/>
                </a:solidFill>
                <a:latin typeface="+mj-lt"/>
                <a:ea typeface="+mj-ea"/>
                <a:cs typeface="+mj-cs"/>
              </a:rPr>
              <a:t>MO</a:t>
            </a:r>
            <a:r>
              <a:rPr lang="en-US" sz="3200" b="1" i="1" kern="0" dirty="0" err="1" smtClean="0">
                <a:solidFill>
                  <a:srgbClr val="000000"/>
                </a:solidFill>
                <a:latin typeface="+mj-lt"/>
                <a:ea typeface="+mj-ea"/>
                <a:cs typeface="+mj-cs"/>
              </a:rPr>
              <a:t>Skin</a:t>
            </a:r>
            <a:r>
              <a:rPr lang="en-US" sz="3200" b="1" kern="0" dirty="0" smtClean="0">
                <a:solidFill>
                  <a:srgbClr val="000000"/>
                </a:solidFill>
                <a:latin typeface="+mj-lt"/>
                <a:ea typeface="+mj-ea"/>
                <a:cs typeface="+mj-cs"/>
              </a:rPr>
              <a:t> </a:t>
            </a:r>
            <a:r>
              <a:rPr lang="en-US" sz="3200" b="1" kern="0" dirty="0" err="1" smtClean="0">
                <a:solidFill>
                  <a:srgbClr val="000000"/>
                </a:solidFill>
                <a:latin typeface="+mj-lt"/>
                <a:ea typeface="+mj-ea"/>
                <a:cs typeface="+mj-cs"/>
              </a:rPr>
              <a:t>dosimetry</a:t>
            </a:r>
            <a:r>
              <a:rPr lang="en-US" sz="3200" b="1" kern="0" dirty="0" smtClean="0">
                <a:solidFill>
                  <a:srgbClr val="000000"/>
                </a:solidFill>
                <a:latin typeface="+mj-lt"/>
                <a:ea typeface="+mj-ea"/>
                <a:cs typeface="+mj-cs"/>
              </a:rPr>
              <a:t> in diagnostic radiology : C-arm</a:t>
            </a:r>
            <a:endParaRPr kumimoji="0" lang="en-US" sz="3200" b="1" i="0" u="none" strike="noStrike" kern="0" cap="none" spc="0" normalizeH="0" baseline="0" noProof="0" dirty="0">
              <a:ln>
                <a:noFill/>
              </a:ln>
              <a:solidFill>
                <a:srgbClr val="000000"/>
              </a:solidFill>
              <a:effectLst/>
              <a:uLnTx/>
              <a:uFillTx/>
              <a:latin typeface="+mj-lt"/>
              <a:ea typeface="+mj-ea"/>
              <a:cs typeface="+mj-cs"/>
            </a:endParaRPr>
          </a:p>
        </p:txBody>
      </p:sp>
      <p:pic>
        <p:nvPicPr>
          <p:cNvPr id="3" name="Picture 3"/>
          <p:cNvPicPr>
            <a:picLocks noChangeAspect="1" noChangeArrowheads="1"/>
          </p:cNvPicPr>
          <p:nvPr/>
        </p:nvPicPr>
        <p:blipFill>
          <a:blip r:embed="rId2" cstate="print"/>
          <a:srcRect/>
          <a:stretch>
            <a:fillRect/>
          </a:stretch>
        </p:blipFill>
        <p:spPr bwMode="auto">
          <a:xfrm>
            <a:off x="1548672" y="1077673"/>
            <a:ext cx="5729194" cy="3447030"/>
          </a:xfrm>
          <a:prstGeom prst="rect">
            <a:avLst/>
          </a:prstGeom>
          <a:noFill/>
          <a:ln w="9525">
            <a:noFill/>
            <a:round/>
            <a:headEnd/>
            <a:tailEnd/>
          </a:ln>
          <a:effectLst/>
        </p:spPr>
      </p:pic>
      <p:sp>
        <p:nvSpPr>
          <p:cNvPr id="4" name="TextBox 3"/>
          <p:cNvSpPr txBox="1"/>
          <p:nvPr/>
        </p:nvSpPr>
        <p:spPr>
          <a:xfrm>
            <a:off x="425669" y="4603532"/>
            <a:ext cx="13347804" cy="1940147"/>
          </a:xfrm>
          <a:prstGeom prst="rect">
            <a:avLst/>
          </a:prstGeom>
          <a:noFill/>
        </p:spPr>
        <p:txBody>
          <a:bodyPr wrap="square" rtlCol="0">
            <a:spAutoFit/>
          </a:bodyPr>
          <a:lstStyle/>
          <a:p>
            <a:pPr>
              <a:buFont typeface="Arial" pitchFamily="34" charset="0"/>
              <a:buChar char="•"/>
            </a:pPr>
            <a:r>
              <a:rPr lang="en-US" sz="2800" dirty="0" smtClean="0">
                <a:solidFill>
                  <a:schemeClr val="tx1"/>
                </a:solidFill>
              </a:rPr>
              <a:t>Interventional radiology  procedures associated with </a:t>
            </a:r>
          </a:p>
          <a:p>
            <a:r>
              <a:rPr lang="en-US" sz="2800" dirty="0" smtClean="0">
                <a:solidFill>
                  <a:schemeClr val="tx1"/>
                </a:solidFill>
              </a:rPr>
              <a:t>  high skin doses up to 4Gy</a:t>
            </a:r>
          </a:p>
          <a:p>
            <a:pPr>
              <a:buFont typeface="Arial" pitchFamily="34" charset="0"/>
              <a:buChar char="•"/>
            </a:pPr>
            <a:r>
              <a:rPr lang="en-US" sz="2800" dirty="0" smtClean="0">
                <a:solidFill>
                  <a:schemeClr val="tx1"/>
                </a:solidFill>
              </a:rPr>
              <a:t>Real time </a:t>
            </a:r>
            <a:r>
              <a:rPr lang="en-US" sz="2800" i="1" dirty="0" smtClean="0">
                <a:solidFill>
                  <a:schemeClr val="tx1"/>
                </a:solidFill>
              </a:rPr>
              <a:t>in vivo </a:t>
            </a:r>
            <a:r>
              <a:rPr lang="en-US" sz="2800" dirty="0" err="1" smtClean="0">
                <a:solidFill>
                  <a:schemeClr val="tx1"/>
                </a:solidFill>
              </a:rPr>
              <a:t>dosimetry</a:t>
            </a:r>
            <a:r>
              <a:rPr lang="en-US" sz="2800" dirty="0" smtClean="0">
                <a:solidFill>
                  <a:schemeClr val="tx1"/>
                </a:solidFill>
              </a:rPr>
              <a:t> for </a:t>
            </a:r>
            <a:r>
              <a:rPr lang="en-US" sz="2800" i="1" dirty="0" smtClean="0">
                <a:solidFill>
                  <a:schemeClr val="tx1"/>
                </a:solidFill>
              </a:rPr>
              <a:t>Maximum Skin</a:t>
            </a:r>
          </a:p>
          <a:p>
            <a:r>
              <a:rPr lang="en-US" sz="2800" i="1" dirty="0" smtClean="0">
                <a:solidFill>
                  <a:schemeClr val="tx1"/>
                </a:solidFill>
              </a:rPr>
              <a:t>  Dose</a:t>
            </a:r>
            <a:r>
              <a:rPr lang="en-US" sz="2800" dirty="0" smtClean="0">
                <a:solidFill>
                  <a:schemeClr val="tx1"/>
                </a:solidFill>
              </a:rPr>
              <a:t> (MSD) monitoring is required</a:t>
            </a:r>
          </a:p>
          <a:p>
            <a:pPr>
              <a:buFont typeface="Arial" pitchFamily="34" charset="0"/>
              <a:buChar char="•"/>
            </a:pPr>
            <a:r>
              <a:rPr lang="en-US" sz="2800" dirty="0" smtClean="0">
                <a:solidFill>
                  <a:schemeClr val="tx1"/>
                </a:solidFill>
              </a:rPr>
              <a:t>Detector on a patient should not obstruct  the image</a:t>
            </a:r>
          </a:p>
          <a:p>
            <a:endParaRPr lang="en-US" dirty="0">
              <a:solidFill>
                <a:schemeClr val="tx1"/>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673924" y="455220"/>
            <a:ext cx="8196944" cy="762000"/>
          </a:xfrm>
        </p:spPr>
        <p:txBody>
          <a:bodyPr/>
          <a:lstStyle/>
          <a:p>
            <a:r>
              <a:rPr lang="en-US" dirty="0" smtClean="0"/>
              <a:t>Interventional Radiology- Skin </a:t>
            </a:r>
            <a:r>
              <a:rPr lang="en-US" dirty="0"/>
              <a:t>reactions</a:t>
            </a:r>
          </a:p>
        </p:txBody>
      </p:sp>
      <p:graphicFrame>
        <p:nvGraphicFramePr>
          <p:cNvPr id="195587" name="Object 3"/>
          <p:cNvGraphicFramePr>
            <a:graphicFrameLocks noChangeAspect="1"/>
          </p:cNvGraphicFramePr>
          <p:nvPr>
            <p:ph type="body" sz="half" idx="1"/>
          </p:nvPr>
        </p:nvGraphicFramePr>
        <p:xfrm>
          <a:off x="721426" y="1398320"/>
          <a:ext cx="5867400" cy="4706938"/>
        </p:xfrm>
        <a:graphic>
          <a:graphicData uri="http://schemas.openxmlformats.org/presentationml/2006/ole">
            <p:oleObj spid="_x0000_s336898" name="Worksheet" r:id="rId3" imgW="7660800" imgH="6148800" progId="Excel.Sheet.8">
              <p:embed/>
            </p:oleObj>
          </a:graphicData>
        </a:graphic>
      </p:graphicFrame>
      <p:graphicFrame>
        <p:nvGraphicFramePr>
          <p:cNvPr id="195588" name="Object 4"/>
          <p:cNvGraphicFramePr>
            <a:graphicFrameLocks noChangeAspect="1"/>
          </p:cNvGraphicFramePr>
          <p:nvPr/>
        </p:nvGraphicFramePr>
        <p:xfrm>
          <a:off x="7022276" y="1507176"/>
          <a:ext cx="1371600" cy="1905000"/>
        </p:xfrm>
        <a:graphic>
          <a:graphicData uri="http://schemas.openxmlformats.org/presentationml/2006/ole">
            <p:oleObj spid="_x0000_s336899" name="Bitmap Image" r:id="rId4" imgW="9171429" imgH="7628571" progId="PBrush">
              <p:embed/>
            </p:oleObj>
          </a:graphicData>
        </a:graphic>
      </p:graphicFrame>
      <p:sp>
        <p:nvSpPr>
          <p:cNvPr id="195589" name="Text Box 5"/>
          <p:cNvSpPr txBox="1">
            <a:spLocks noChangeArrowheads="1"/>
          </p:cNvSpPr>
          <p:nvPr/>
        </p:nvSpPr>
        <p:spPr bwMode="auto">
          <a:xfrm>
            <a:off x="6930201" y="3621479"/>
            <a:ext cx="1736373" cy="934358"/>
          </a:xfrm>
          <a:prstGeom prst="rect">
            <a:avLst/>
          </a:prstGeom>
          <a:noFill/>
          <a:ln w="12700">
            <a:noFill/>
            <a:miter lim="800000"/>
            <a:headEnd type="none" w="sm" len="sm"/>
            <a:tailEnd type="none" w="sm" len="sm"/>
          </a:ln>
          <a:effectLst/>
        </p:spPr>
        <p:txBody>
          <a:bodyPr wrap="none">
            <a:spAutoFit/>
          </a:bodyPr>
          <a:lstStyle/>
          <a:p>
            <a:pPr eaLnBrk="0" hangingPunct="0"/>
            <a:r>
              <a:rPr lang="en-US" sz="1800" dirty="0">
                <a:solidFill>
                  <a:schemeClr val="tx1"/>
                </a:solidFill>
                <a:ea typeface="MS PGothic" pitchFamily="34" charset="-128"/>
              </a:rPr>
              <a:t>Skin damage</a:t>
            </a:r>
          </a:p>
          <a:p>
            <a:pPr eaLnBrk="0" hangingPunct="0"/>
            <a:r>
              <a:rPr lang="en-US" sz="1800" dirty="0">
                <a:solidFill>
                  <a:schemeClr val="tx1"/>
                </a:solidFill>
                <a:ea typeface="MS PGothic" pitchFamily="34" charset="-128"/>
              </a:rPr>
              <a:t>from prolonged</a:t>
            </a:r>
          </a:p>
          <a:p>
            <a:pPr eaLnBrk="0" hangingPunct="0"/>
            <a:r>
              <a:rPr lang="en-US" sz="1800" dirty="0">
                <a:solidFill>
                  <a:schemeClr val="tx1"/>
                </a:solidFill>
                <a:ea typeface="MS PGothic" pitchFamily="34" charset="-128"/>
              </a:rPr>
              <a:t>fluoroscopic</a:t>
            </a:r>
          </a:p>
          <a:p>
            <a:pPr eaLnBrk="0" hangingPunct="0"/>
            <a:r>
              <a:rPr lang="en-US" sz="1800" dirty="0">
                <a:solidFill>
                  <a:schemeClr val="tx1"/>
                </a:solidFill>
                <a:ea typeface="MS PGothic" pitchFamily="34" charset="-128"/>
              </a:rPr>
              <a:t>exposure</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6658" name="Picture 2" descr="C:\Users\anatoly\Desktop\Japan 2012\Anatoly presentation\2011-09-27 18.57.10.jpg"/>
          <p:cNvPicPr>
            <a:picLocks noChangeAspect="1" noChangeArrowheads="1"/>
          </p:cNvPicPr>
          <p:nvPr/>
        </p:nvPicPr>
        <p:blipFill>
          <a:blip r:embed="rId2" cstate="print"/>
          <a:srcRect/>
          <a:stretch>
            <a:fillRect/>
          </a:stretch>
        </p:blipFill>
        <p:spPr bwMode="auto">
          <a:xfrm>
            <a:off x="5621866" y="1120775"/>
            <a:ext cx="3077634" cy="2308226"/>
          </a:xfrm>
          <a:prstGeom prst="rect">
            <a:avLst/>
          </a:prstGeom>
          <a:noFill/>
        </p:spPr>
      </p:pic>
      <p:pic>
        <p:nvPicPr>
          <p:cNvPr id="326659" name="Picture 3" descr="C:\Users\anatoly\Desktop\Japan 2012\Anatoly presentation\2011-09-27 19.10.25.jpg"/>
          <p:cNvPicPr>
            <a:picLocks noChangeAspect="1" noChangeArrowheads="1"/>
          </p:cNvPicPr>
          <p:nvPr/>
        </p:nvPicPr>
        <p:blipFill>
          <a:blip r:embed="rId3" cstate="print"/>
          <a:srcRect/>
          <a:stretch>
            <a:fillRect/>
          </a:stretch>
        </p:blipFill>
        <p:spPr bwMode="auto">
          <a:xfrm>
            <a:off x="5641866" y="3599794"/>
            <a:ext cx="3149598" cy="2362199"/>
          </a:xfrm>
          <a:prstGeom prst="rect">
            <a:avLst/>
          </a:prstGeom>
          <a:noFill/>
        </p:spPr>
      </p:pic>
      <p:sp>
        <p:nvSpPr>
          <p:cNvPr id="4" name="Title 1"/>
          <p:cNvSpPr txBox="1">
            <a:spLocks/>
          </p:cNvSpPr>
          <p:nvPr/>
        </p:nvSpPr>
        <p:spPr>
          <a:xfrm>
            <a:off x="0" y="361702"/>
            <a:ext cx="8651174" cy="584201"/>
          </a:xfrm>
          <a:prstGeom prst="rect">
            <a:avLst/>
          </a:prstGeom>
        </p:spPr>
        <p:txBody>
          <a:bodyPr/>
          <a:lstStyle/>
          <a:p>
            <a:pPr marL="0" marR="0" lvl="0" indent="0" algn="r" defTabSz="449263" rtl="0" eaLnBrk="0" fontAlgn="base" latinLnBrk="0" hangingPunct="0">
              <a:lnSpc>
                <a:spcPct val="76000"/>
              </a:lnSpc>
              <a:spcBef>
                <a:spcPct val="0"/>
              </a:spcBef>
              <a:spcAft>
                <a:spcPct val="0"/>
              </a:spcAft>
              <a:buClr>
                <a:srgbClr val="000000"/>
              </a:buClr>
              <a:buSzPct val="100000"/>
              <a:buFont typeface="Century Gothic" pitchFamily="34" charset="0"/>
              <a:buNone/>
              <a:tabLst/>
              <a:defRPr/>
            </a:pPr>
            <a:r>
              <a:rPr kumimoji="0" lang="en-AU" sz="2800" b="1" i="0" u="none" strike="noStrike" kern="0" cap="none" spc="0" normalizeH="0" baseline="0" noProof="0" dirty="0" err="1" smtClean="0">
                <a:ln>
                  <a:noFill/>
                </a:ln>
                <a:solidFill>
                  <a:srgbClr val="000000"/>
                </a:solidFill>
                <a:effectLst/>
                <a:uLnTx/>
                <a:uFillTx/>
                <a:latin typeface="+mj-lt"/>
                <a:ea typeface="+mj-ea"/>
                <a:cs typeface="+mj-cs"/>
              </a:rPr>
              <a:t>MO</a:t>
            </a:r>
            <a:r>
              <a:rPr kumimoji="0" lang="en-AU" sz="2800" b="1" i="1" u="none" strike="noStrike" kern="0" cap="none" spc="0" normalizeH="0" baseline="0" noProof="0" dirty="0" err="1" smtClean="0">
                <a:ln>
                  <a:noFill/>
                </a:ln>
                <a:solidFill>
                  <a:srgbClr val="000000"/>
                </a:solidFill>
                <a:effectLst/>
                <a:uLnTx/>
                <a:uFillTx/>
                <a:latin typeface="+mj-lt"/>
                <a:ea typeface="+mj-ea"/>
                <a:cs typeface="+mj-cs"/>
              </a:rPr>
              <a:t>Skin</a:t>
            </a:r>
            <a:r>
              <a:rPr kumimoji="0" lang="en-AU" sz="2800" b="1" i="0" u="none" strike="noStrike" kern="0" cap="none" spc="0" normalizeH="0" baseline="0" noProof="0" dirty="0" smtClean="0">
                <a:ln>
                  <a:noFill/>
                </a:ln>
                <a:solidFill>
                  <a:srgbClr val="000000"/>
                </a:solidFill>
                <a:effectLst/>
                <a:uLnTx/>
                <a:uFillTx/>
                <a:latin typeface="+mj-lt"/>
                <a:ea typeface="+mj-ea"/>
                <a:cs typeface="+mj-cs"/>
              </a:rPr>
              <a:t> </a:t>
            </a:r>
            <a:r>
              <a:rPr kumimoji="0" lang="en-AU" sz="2800" b="1" i="0" u="none" strike="noStrike" kern="0" cap="none" spc="0" normalizeH="0" baseline="0" noProof="0" dirty="0" err="1" smtClean="0">
                <a:ln>
                  <a:noFill/>
                </a:ln>
                <a:solidFill>
                  <a:srgbClr val="000000"/>
                </a:solidFill>
                <a:effectLst/>
                <a:uLnTx/>
                <a:uFillTx/>
                <a:latin typeface="+mj-lt"/>
                <a:ea typeface="+mj-ea"/>
                <a:cs typeface="+mj-cs"/>
              </a:rPr>
              <a:t>Dosimetry</a:t>
            </a:r>
            <a:r>
              <a:rPr kumimoji="0" lang="en-AU" sz="2800" b="1" i="0" u="none" strike="noStrike" kern="0" cap="none" spc="0" normalizeH="0" baseline="0" noProof="0" dirty="0" smtClean="0">
                <a:ln>
                  <a:noFill/>
                </a:ln>
                <a:solidFill>
                  <a:srgbClr val="000000"/>
                </a:solidFill>
                <a:effectLst/>
                <a:uLnTx/>
                <a:uFillTx/>
                <a:latin typeface="+mj-lt"/>
                <a:ea typeface="+mj-ea"/>
                <a:cs typeface="+mj-cs"/>
              </a:rPr>
              <a:t> in Interventional Radiology </a:t>
            </a:r>
            <a:r>
              <a:rPr kumimoji="0" lang="en-AU" sz="2800" b="1" i="0" u="none" strike="noStrike" kern="0" cap="none" spc="0" normalizeH="0" noProof="0" dirty="0" smtClean="0">
                <a:ln>
                  <a:noFill/>
                </a:ln>
                <a:solidFill>
                  <a:srgbClr val="000000"/>
                </a:solidFill>
                <a:effectLst/>
                <a:uLnTx/>
                <a:uFillTx/>
                <a:latin typeface="+mj-lt"/>
                <a:ea typeface="+mj-ea"/>
                <a:cs typeface="+mj-cs"/>
              </a:rPr>
              <a:t> </a:t>
            </a:r>
            <a:endParaRPr kumimoji="0" lang="en-AU" sz="2800" b="1" i="0" u="none" strike="noStrike" kern="0" cap="none" spc="0" normalizeH="0" baseline="0" noProof="0" dirty="0">
              <a:ln>
                <a:noFill/>
              </a:ln>
              <a:solidFill>
                <a:srgbClr val="000000"/>
              </a:solidFill>
              <a:effectLst/>
              <a:uLnTx/>
              <a:uFillTx/>
              <a:latin typeface="+mj-lt"/>
              <a:ea typeface="+mj-ea"/>
              <a:cs typeface="+mj-cs"/>
            </a:endParaRPr>
          </a:p>
        </p:txBody>
      </p:sp>
      <p:sp>
        <p:nvSpPr>
          <p:cNvPr id="5" name="TextBox 4"/>
          <p:cNvSpPr txBox="1"/>
          <p:nvPr/>
        </p:nvSpPr>
        <p:spPr>
          <a:xfrm>
            <a:off x="2680342" y="1353789"/>
            <a:ext cx="3114816" cy="2338076"/>
          </a:xfrm>
          <a:prstGeom prst="rect">
            <a:avLst/>
          </a:prstGeom>
          <a:noFill/>
        </p:spPr>
        <p:txBody>
          <a:bodyPr wrap="square" rtlCol="0">
            <a:spAutoFit/>
          </a:bodyPr>
          <a:lstStyle/>
          <a:p>
            <a:pPr>
              <a:buFont typeface="Arial" pitchFamily="34" charset="0"/>
              <a:buChar char="•"/>
            </a:pPr>
            <a:r>
              <a:rPr lang="en-US" sz="2400" dirty="0" smtClean="0">
                <a:solidFill>
                  <a:srgbClr val="FF0000"/>
                </a:solidFill>
              </a:rPr>
              <a:t>“Invisible </a:t>
            </a:r>
            <a:r>
              <a:rPr lang="en-US" sz="2400" dirty="0" err="1" smtClean="0">
                <a:solidFill>
                  <a:srgbClr val="FF0000"/>
                </a:solidFill>
              </a:rPr>
              <a:t>MO</a:t>
            </a:r>
            <a:r>
              <a:rPr lang="en-US" sz="2400" i="1" dirty="0" err="1" smtClean="0">
                <a:solidFill>
                  <a:srgbClr val="FF0000"/>
                </a:solidFill>
              </a:rPr>
              <a:t>Skin</a:t>
            </a:r>
            <a:r>
              <a:rPr lang="en-US" sz="2400" i="1" dirty="0" smtClean="0">
                <a:solidFill>
                  <a:srgbClr val="FF0000"/>
                </a:solidFill>
              </a:rPr>
              <a:t>”</a:t>
            </a:r>
            <a:r>
              <a:rPr lang="en-US" sz="2400" dirty="0" smtClean="0">
                <a:solidFill>
                  <a:srgbClr val="FF0000"/>
                </a:solidFill>
              </a:rPr>
              <a:t>  </a:t>
            </a:r>
          </a:p>
          <a:p>
            <a:r>
              <a:rPr lang="en-US" sz="2400" dirty="0" smtClean="0">
                <a:solidFill>
                  <a:schemeClr val="tx1"/>
                </a:solidFill>
              </a:rPr>
              <a:t> X-ray beam 78KVp, 15 frames/s</a:t>
            </a:r>
          </a:p>
          <a:p>
            <a:endParaRPr lang="en-US" sz="2400" dirty="0" smtClean="0">
              <a:solidFill>
                <a:schemeClr val="tx1"/>
              </a:solidFill>
            </a:endParaRPr>
          </a:p>
          <a:p>
            <a:pPr>
              <a:buFont typeface="Arial" pitchFamily="34" charset="0"/>
              <a:buChar char="•"/>
            </a:pPr>
            <a:r>
              <a:rPr lang="en-US" sz="2400" dirty="0" err="1" smtClean="0">
                <a:solidFill>
                  <a:srgbClr val="FF0000"/>
                </a:solidFill>
              </a:rPr>
              <a:t>MO</a:t>
            </a:r>
            <a:r>
              <a:rPr lang="en-US" sz="2400" i="1" dirty="0" err="1" smtClean="0">
                <a:solidFill>
                  <a:srgbClr val="FF0000"/>
                </a:solidFill>
              </a:rPr>
              <a:t>Skin</a:t>
            </a:r>
            <a:r>
              <a:rPr lang="en-US" sz="2400" dirty="0" smtClean="0">
                <a:solidFill>
                  <a:srgbClr val="FF0000"/>
                </a:solidFill>
              </a:rPr>
              <a:t> do not change C-arm</a:t>
            </a:r>
          </a:p>
          <a:p>
            <a:r>
              <a:rPr lang="en-US" sz="2400" dirty="0" smtClean="0">
                <a:solidFill>
                  <a:srgbClr val="FF0000"/>
                </a:solidFill>
              </a:rPr>
              <a:t>parameters </a:t>
            </a:r>
          </a:p>
          <a:p>
            <a:endParaRPr lang="en-US" sz="2400" dirty="0" smtClean="0">
              <a:solidFill>
                <a:schemeClr val="tx1"/>
              </a:solidFill>
            </a:endParaRPr>
          </a:p>
        </p:txBody>
      </p:sp>
      <p:pic>
        <p:nvPicPr>
          <p:cNvPr id="326660" name="Picture 4" descr="D:\Diagnostic dosimetry\Invasive procedures EHC\Experiments at SHC (reports)\2011-09-20 17.17.43.jpg"/>
          <p:cNvPicPr>
            <a:picLocks noChangeAspect="1" noChangeArrowheads="1"/>
          </p:cNvPicPr>
          <p:nvPr/>
        </p:nvPicPr>
        <p:blipFill>
          <a:blip r:embed="rId4" cstate="print"/>
          <a:srcRect/>
          <a:stretch>
            <a:fillRect/>
          </a:stretch>
        </p:blipFill>
        <p:spPr bwMode="auto">
          <a:xfrm>
            <a:off x="771896" y="1006715"/>
            <a:ext cx="1963421" cy="2617894"/>
          </a:xfrm>
          <a:prstGeom prst="rect">
            <a:avLst/>
          </a:prstGeom>
          <a:noFill/>
        </p:spPr>
      </p:pic>
      <p:pic>
        <p:nvPicPr>
          <p:cNvPr id="326661" name="Picture 5"/>
          <p:cNvPicPr>
            <a:picLocks noChangeAspect="1" noChangeArrowheads="1"/>
          </p:cNvPicPr>
          <p:nvPr/>
        </p:nvPicPr>
        <p:blipFill>
          <a:blip r:embed="rId5" cstate="print"/>
          <a:srcRect/>
          <a:stretch>
            <a:fillRect/>
          </a:stretch>
        </p:blipFill>
        <p:spPr bwMode="auto">
          <a:xfrm>
            <a:off x="839789" y="3673823"/>
            <a:ext cx="4024312" cy="2261840"/>
          </a:xfrm>
          <a:prstGeom prst="rect">
            <a:avLst/>
          </a:prstGeom>
          <a:noFill/>
          <a:ln w="9525">
            <a:noFill/>
            <a:miter lim="800000"/>
            <a:headEnd/>
            <a:tailEnd/>
          </a:ln>
        </p:spPr>
      </p:pic>
      <p:sp>
        <p:nvSpPr>
          <p:cNvPr id="8" name="TextBox 7"/>
          <p:cNvSpPr txBox="1"/>
          <p:nvPr/>
        </p:nvSpPr>
        <p:spPr>
          <a:xfrm>
            <a:off x="1485900" y="6007100"/>
            <a:ext cx="3993466" cy="302840"/>
          </a:xfrm>
          <a:prstGeom prst="rect">
            <a:avLst/>
          </a:prstGeom>
          <a:noFill/>
        </p:spPr>
        <p:txBody>
          <a:bodyPr wrap="none" rtlCol="0">
            <a:spAutoFit/>
          </a:bodyPr>
          <a:lstStyle/>
          <a:p>
            <a:r>
              <a:rPr lang="en-US" dirty="0" err="1" smtClean="0">
                <a:solidFill>
                  <a:schemeClr val="tx1"/>
                </a:solidFill>
              </a:rPr>
              <a:t>C.Chida</a:t>
            </a:r>
            <a:r>
              <a:rPr lang="en-US" dirty="0" smtClean="0">
                <a:solidFill>
                  <a:schemeClr val="tx1"/>
                </a:solidFill>
              </a:rPr>
              <a:t> </a:t>
            </a:r>
            <a:r>
              <a:rPr lang="en-US" i="1" dirty="0" smtClean="0">
                <a:solidFill>
                  <a:schemeClr val="tx1"/>
                </a:solidFill>
              </a:rPr>
              <a:t>et al</a:t>
            </a:r>
            <a:r>
              <a:rPr lang="en-US" dirty="0" smtClean="0">
                <a:solidFill>
                  <a:schemeClr val="tx1"/>
                </a:solidFill>
              </a:rPr>
              <a:t>. </a:t>
            </a:r>
            <a:r>
              <a:rPr lang="en-US" dirty="0" err="1" smtClean="0">
                <a:solidFill>
                  <a:schemeClr val="tx1"/>
                </a:solidFill>
              </a:rPr>
              <a:t>Acta</a:t>
            </a:r>
            <a:r>
              <a:rPr lang="en-US" dirty="0" smtClean="0">
                <a:solidFill>
                  <a:schemeClr val="tx1"/>
                </a:solidFill>
              </a:rPr>
              <a:t> </a:t>
            </a:r>
            <a:r>
              <a:rPr lang="en-US" dirty="0" err="1" smtClean="0">
                <a:solidFill>
                  <a:schemeClr val="tx1"/>
                </a:solidFill>
              </a:rPr>
              <a:t>Radiologica</a:t>
            </a:r>
            <a:r>
              <a:rPr lang="en-US" dirty="0" smtClean="0">
                <a:solidFill>
                  <a:schemeClr val="tx1"/>
                </a:solidFill>
              </a:rPr>
              <a:t>, 2009</a:t>
            </a:r>
            <a:endParaRPr lang="en-US" dirty="0">
              <a:solidFill>
                <a:schemeClr val="tx1"/>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ChangeArrowheads="1"/>
          </p:cNvSpPr>
          <p:nvPr/>
        </p:nvSpPr>
        <p:spPr bwMode="auto">
          <a:xfrm>
            <a:off x="228600" y="128588"/>
            <a:ext cx="8915400" cy="946150"/>
          </a:xfrm>
          <a:prstGeom prst="rect">
            <a:avLst/>
          </a:prstGeom>
          <a:noFill/>
          <a:ln w="12700">
            <a:noFill/>
            <a:miter lim="800000"/>
            <a:headEnd type="none" w="sm" len="sm"/>
            <a:tailEnd type="none" w="sm" len="sm"/>
          </a:ln>
        </p:spPr>
        <p:txBody>
          <a:bodyPr anchor="ctr">
            <a:spAutoFit/>
          </a:bodyPr>
          <a:lstStyle/>
          <a:p>
            <a:pPr algn="ctr" eaLnBrk="0" hangingPunct="0">
              <a:spcBef>
                <a:spcPct val="0"/>
              </a:spcBef>
              <a:tabLst>
                <a:tab pos="457200" algn="r"/>
                <a:tab pos="2743200" algn="ctr"/>
                <a:tab pos="5486400" algn="r"/>
              </a:tabLst>
            </a:pPr>
            <a:r>
              <a:rPr lang="en-US" sz="2800" b="1">
                <a:solidFill>
                  <a:srgbClr val="000000"/>
                </a:solidFill>
                <a:cs typeface="Times New Roman" pitchFamily="18" charset="0"/>
              </a:rPr>
              <a:t>Radiation Exposure to the Australian Population - Medical Exposures</a:t>
            </a:r>
            <a:endParaRPr lang="en-US" sz="2800" b="1">
              <a:solidFill>
                <a:srgbClr val="000000"/>
              </a:solidFill>
            </a:endParaRPr>
          </a:p>
        </p:txBody>
      </p:sp>
      <p:sp>
        <p:nvSpPr>
          <p:cNvPr id="14339" name="Rectangle 4"/>
          <p:cNvSpPr>
            <a:spLocks noChangeArrowheads="1"/>
          </p:cNvSpPr>
          <p:nvPr/>
        </p:nvSpPr>
        <p:spPr bwMode="auto">
          <a:xfrm>
            <a:off x="688769" y="1092530"/>
            <a:ext cx="7921831" cy="5145255"/>
          </a:xfrm>
          <a:prstGeom prst="rect">
            <a:avLst/>
          </a:prstGeom>
          <a:noFill/>
          <a:ln w="9525" algn="ctr">
            <a:noFill/>
            <a:miter lim="800000"/>
            <a:headEnd/>
            <a:tailEnd/>
          </a:ln>
        </p:spPr>
        <p:txBody>
          <a:bodyPr wrap="square">
            <a:spAutoFit/>
          </a:bodyPr>
          <a:lstStyle/>
          <a:p>
            <a:pPr marL="282575" indent="-282575">
              <a:buFontTx/>
              <a:buChar char="•"/>
              <a:tabLst>
                <a:tab pos="7778750" algn="l"/>
              </a:tabLst>
            </a:pPr>
            <a:r>
              <a:rPr lang="en-US" sz="2400" dirty="0" err="1" smtClean="0">
                <a:solidFill>
                  <a:schemeClr val="tx1"/>
                </a:solidFill>
              </a:rPr>
              <a:t>Multidetector</a:t>
            </a:r>
            <a:r>
              <a:rPr lang="en-US" sz="2400" dirty="0" smtClean="0">
                <a:solidFill>
                  <a:schemeClr val="tx1"/>
                </a:solidFill>
              </a:rPr>
              <a:t> (</a:t>
            </a:r>
            <a:r>
              <a:rPr lang="en-US" sz="2400" dirty="0" err="1" smtClean="0">
                <a:solidFill>
                  <a:schemeClr val="tx1"/>
                </a:solidFill>
              </a:rPr>
              <a:t>multislice</a:t>
            </a:r>
            <a:r>
              <a:rPr lang="en-US" sz="2400" dirty="0" smtClean="0">
                <a:solidFill>
                  <a:schemeClr val="tx1"/>
                </a:solidFill>
              </a:rPr>
              <a:t>) </a:t>
            </a:r>
            <a:r>
              <a:rPr lang="en-US" sz="2400" dirty="0">
                <a:solidFill>
                  <a:schemeClr val="tx1"/>
                </a:solidFill>
              </a:rPr>
              <a:t>computed tomography (MDCT) procedures have become the dominant contributor to the radiation dose to the population from diagnostic radiology.</a:t>
            </a:r>
          </a:p>
          <a:p>
            <a:pPr marL="282575" indent="-282575">
              <a:buFontTx/>
              <a:buChar char="•"/>
              <a:tabLst>
                <a:tab pos="7778750" algn="l"/>
              </a:tabLst>
            </a:pPr>
            <a:r>
              <a:rPr lang="en-US" sz="2400" dirty="0">
                <a:solidFill>
                  <a:schemeClr val="tx1"/>
                </a:solidFill>
              </a:rPr>
              <a:t>ARPANSA surveyed radiation doses from MDCT in 1994, 2002 and estimated contemporary doses in 2008 for standard MDCT procedures.</a:t>
            </a:r>
          </a:p>
          <a:p>
            <a:pPr lvl="1">
              <a:buFont typeface="Wingdings" pitchFamily="2" charset="2"/>
              <a:buChar char="Ø"/>
              <a:tabLst>
                <a:tab pos="7778750" algn="l"/>
              </a:tabLst>
            </a:pPr>
            <a:r>
              <a:rPr lang="en-US" sz="2400" dirty="0">
                <a:solidFill>
                  <a:schemeClr val="tx1"/>
                </a:solidFill>
              </a:rPr>
              <a:t>In Australia the per head radiation dose from CT for 2002 was approximately 0.9 </a:t>
            </a:r>
            <a:r>
              <a:rPr lang="en-US" sz="2400" dirty="0" err="1">
                <a:solidFill>
                  <a:schemeClr val="tx1"/>
                </a:solidFill>
              </a:rPr>
              <a:t>mSv</a:t>
            </a:r>
            <a:r>
              <a:rPr lang="en-US" sz="2400" dirty="0">
                <a:solidFill>
                  <a:schemeClr val="tx1"/>
                </a:solidFill>
              </a:rPr>
              <a:t>, in 2008 this has increased to an estimated 1.2 </a:t>
            </a:r>
            <a:r>
              <a:rPr lang="en-US" sz="2400" dirty="0" err="1">
                <a:solidFill>
                  <a:schemeClr val="tx1"/>
                </a:solidFill>
              </a:rPr>
              <a:t>mSv</a:t>
            </a:r>
            <a:r>
              <a:rPr lang="en-US" sz="2400" dirty="0">
                <a:solidFill>
                  <a:schemeClr val="tx1"/>
                </a:solidFill>
              </a:rPr>
              <a:t>, a growth of 50 %.</a:t>
            </a:r>
          </a:p>
          <a:p>
            <a:pPr marL="282575" indent="-282575">
              <a:buFontTx/>
              <a:buChar char="•"/>
              <a:tabLst>
                <a:tab pos="7778750" algn="l"/>
              </a:tabLst>
            </a:pPr>
            <a:r>
              <a:rPr lang="en-US" sz="2400" dirty="0">
                <a:solidFill>
                  <a:schemeClr val="tx1"/>
                </a:solidFill>
              </a:rPr>
              <a:t>ARPANSA is planning a national web based survey of common MDCT procedures and doses to start in early 2010, which will reflect the dose impact of new MDCT platforms and new types of procedures.</a:t>
            </a:r>
          </a:p>
          <a:p>
            <a:pPr marL="282575" indent="-282575">
              <a:buFontTx/>
              <a:buChar char="•"/>
              <a:tabLst>
                <a:tab pos="7778750" algn="l"/>
              </a:tabLst>
            </a:pPr>
            <a:r>
              <a:rPr lang="en-US" sz="2400" dirty="0">
                <a:solidFill>
                  <a:schemeClr val="tx1"/>
                </a:solidFill>
              </a:rPr>
              <a:t>A major aim of the survey is to measure the impact of new technologies and procedures on patient doses in CT. The survey of doses will be put to practical use in the development of national DRLs</a:t>
            </a:r>
            <a:r>
              <a:rPr lang="en-US" sz="2000" dirty="0">
                <a:solidFill>
                  <a:schemeClr val="tx1"/>
                </a:solidFill>
              </a:rPr>
              <a:t>.</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027" y="365563"/>
            <a:ext cx="8223250" cy="574675"/>
          </a:xfrm>
        </p:spPr>
        <p:txBody>
          <a:bodyPr/>
          <a:lstStyle/>
          <a:p>
            <a:r>
              <a:rPr lang="en-AU" sz="2800" dirty="0" smtClean="0"/>
              <a:t>Application of the </a:t>
            </a:r>
            <a:r>
              <a:rPr lang="en-AU" sz="2800" dirty="0" err="1" smtClean="0"/>
              <a:t>MO</a:t>
            </a:r>
            <a:r>
              <a:rPr lang="en-AU" sz="2800" i="1" dirty="0" err="1" smtClean="0"/>
              <a:t>Skin</a:t>
            </a:r>
            <a:r>
              <a:rPr lang="en-AU" sz="2800" i="1" dirty="0" smtClean="0"/>
              <a:t> </a:t>
            </a:r>
            <a:r>
              <a:rPr lang="en-AU" sz="2800" dirty="0" smtClean="0"/>
              <a:t>in the assessment of breast dose</a:t>
            </a:r>
            <a:endParaRPr lang="en-AU" sz="2800" dirty="0"/>
          </a:p>
        </p:txBody>
      </p:sp>
      <p:pic>
        <p:nvPicPr>
          <p:cNvPr id="4" name="Content Placeholder 3" descr="chapter 7 dose bar graph.jpg"/>
          <p:cNvPicPr>
            <a:picLocks noGrp="1"/>
          </p:cNvPicPr>
          <p:nvPr>
            <p:ph idx="1"/>
          </p:nvPr>
        </p:nvPicPr>
        <p:blipFill>
          <a:blip r:embed="rId3" cstate="print"/>
          <a:stretch>
            <a:fillRect/>
          </a:stretch>
        </p:blipFill>
        <p:spPr>
          <a:xfrm>
            <a:off x="0" y="1016000"/>
            <a:ext cx="5359400" cy="3962400"/>
          </a:xfrm>
          <a:prstGeom prst="rect">
            <a:avLst/>
          </a:prstGeom>
        </p:spPr>
      </p:pic>
      <p:pic>
        <p:nvPicPr>
          <p:cNvPr id="5" name="Picture 4" descr="breast dose_percentage reduction.JPG"/>
          <p:cNvPicPr/>
          <p:nvPr/>
        </p:nvPicPr>
        <p:blipFill>
          <a:blip r:embed="rId4" cstate="print"/>
          <a:stretch>
            <a:fillRect/>
          </a:stretch>
        </p:blipFill>
        <p:spPr>
          <a:xfrm>
            <a:off x="5359400" y="1473200"/>
            <a:ext cx="3784600" cy="2933700"/>
          </a:xfrm>
          <a:prstGeom prst="rect">
            <a:avLst/>
          </a:prstGeom>
        </p:spPr>
      </p:pic>
      <p:sp>
        <p:nvSpPr>
          <p:cNvPr id="6" name="TextBox 5"/>
          <p:cNvSpPr txBox="1"/>
          <p:nvPr/>
        </p:nvSpPr>
        <p:spPr>
          <a:xfrm>
            <a:off x="330200" y="5232400"/>
            <a:ext cx="5067300" cy="934358"/>
          </a:xfrm>
          <a:prstGeom prst="rect">
            <a:avLst/>
          </a:prstGeom>
          <a:noFill/>
        </p:spPr>
        <p:txBody>
          <a:bodyPr wrap="square" rtlCol="0">
            <a:spAutoFit/>
          </a:bodyPr>
          <a:lstStyle/>
          <a:p>
            <a:r>
              <a:rPr lang="en-AU" b="1" dirty="0" smtClean="0">
                <a:solidFill>
                  <a:schemeClr val="tx1"/>
                </a:solidFill>
              </a:rPr>
              <a:t>A </a:t>
            </a:r>
            <a:r>
              <a:rPr lang="en-AU" b="1" dirty="0" err="1" smtClean="0">
                <a:solidFill>
                  <a:schemeClr val="tx1"/>
                </a:solidFill>
              </a:rPr>
              <a:t>MO</a:t>
            </a:r>
            <a:r>
              <a:rPr lang="en-AU" b="1" i="1" dirty="0" err="1" smtClean="0">
                <a:solidFill>
                  <a:schemeClr val="tx1"/>
                </a:solidFill>
              </a:rPr>
              <a:t>Skin</a:t>
            </a:r>
            <a:r>
              <a:rPr lang="en-AU" b="1" i="1" dirty="0" smtClean="0">
                <a:solidFill>
                  <a:schemeClr val="tx1"/>
                </a:solidFill>
              </a:rPr>
              <a:t> </a:t>
            </a:r>
            <a:r>
              <a:rPr lang="en-AU" b="1" dirty="0" smtClean="0">
                <a:solidFill>
                  <a:schemeClr val="tx1"/>
                </a:solidFill>
              </a:rPr>
              <a:t>study on the effect of dose reduction strategies (tube current modulation and breast shield) on breast dose</a:t>
            </a:r>
            <a:endParaRPr lang="en-AU" b="1" dirty="0">
              <a:solidFill>
                <a:schemeClr val="tx1"/>
              </a:solidFill>
            </a:endParaRPr>
          </a:p>
        </p:txBody>
      </p:sp>
      <p:pic>
        <p:nvPicPr>
          <p:cNvPr id="7" name="Picture 6" descr="SAM_0029.JPG"/>
          <p:cNvPicPr/>
          <p:nvPr/>
        </p:nvPicPr>
        <p:blipFill>
          <a:blip r:embed="rId5" cstate="print"/>
          <a:stretch>
            <a:fillRect/>
          </a:stretch>
        </p:blipFill>
        <p:spPr>
          <a:xfrm>
            <a:off x="1551305" y="965200"/>
            <a:ext cx="1572895" cy="1473200"/>
          </a:xfrm>
          <a:prstGeom prst="rect">
            <a:avLst/>
          </a:prstGeom>
        </p:spPr>
      </p:pic>
      <p:sp>
        <p:nvSpPr>
          <p:cNvPr id="8" name="TextBox 7"/>
          <p:cNvSpPr txBox="1"/>
          <p:nvPr/>
        </p:nvSpPr>
        <p:spPr>
          <a:xfrm>
            <a:off x="5448300" y="4572000"/>
            <a:ext cx="3695700" cy="1776384"/>
          </a:xfrm>
          <a:prstGeom prst="rect">
            <a:avLst/>
          </a:prstGeom>
          <a:noFill/>
        </p:spPr>
        <p:txBody>
          <a:bodyPr wrap="square" rtlCol="0">
            <a:spAutoFit/>
          </a:bodyPr>
          <a:lstStyle/>
          <a:p>
            <a:r>
              <a:rPr lang="en-AU" b="1" u="sng" dirty="0" smtClean="0">
                <a:solidFill>
                  <a:schemeClr val="tx1"/>
                </a:solidFill>
              </a:rPr>
              <a:t>Findings</a:t>
            </a:r>
          </a:p>
          <a:p>
            <a:r>
              <a:rPr lang="en-AU" b="1" dirty="0" err="1" smtClean="0">
                <a:solidFill>
                  <a:schemeClr val="tx1"/>
                </a:solidFill>
              </a:rPr>
              <a:t>MO</a:t>
            </a:r>
            <a:r>
              <a:rPr lang="en-AU" b="1" i="1" dirty="0" err="1" smtClean="0">
                <a:solidFill>
                  <a:schemeClr val="tx1"/>
                </a:solidFill>
              </a:rPr>
              <a:t>Skin</a:t>
            </a:r>
            <a:r>
              <a:rPr lang="en-AU" b="1" dirty="0" smtClean="0">
                <a:solidFill>
                  <a:schemeClr val="tx1"/>
                </a:solidFill>
              </a:rPr>
              <a:t> and film results were comparable to within +/-5 </a:t>
            </a:r>
            <a:r>
              <a:rPr lang="en-AU" b="1" dirty="0" err="1" smtClean="0">
                <a:solidFill>
                  <a:schemeClr val="tx1"/>
                </a:solidFill>
              </a:rPr>
              <a:t>mGy</a:t>
            </a:r>
            <a:endParaRPr lang="en-AU" b="1" dirty="0" smtClean="0">
              <a:solidFill>
                <a:schemeClr val="tx1"/>
              </a:solidFill>
            </a:endParaRPr>
          </a:p>
          <a:p>
            <a:endParaRPr lang="en-AU" b="1" dirty="0" smtClean="0">
              <a:solidFill>
                <a:schemeClr val="tx1"/>
              </a:solidFill>
            </a:endParaRPr>
          </a:p>
          <a:p>
            <a:r>
              <a:rPr lang="en-AU" b="1" dirty="0" smtClean="0">
                <a:solidFill>
                  <a:schemeClr val="tx1"/>
                </a:solidFill>
              </a:rPr>
              <a:t>Up to 64% breast </a:t>
            </a:r>
            <a:r>
              <a:rPr lang="en-AU" b="1" dirty="0">
                <a:solidFill>
                  <a:schemeClr val="tx1"/>
                </a:solidFill>
              </a:rPr>
              <a:t>d</a:t>
            </a:r>
            <a:r>
              <a:rPr lang="en-AU" b="1" dirty="0" smtClean="0">
                <a:solidFill>
                  <a:schemeClr val="tx1"/>
                </a:solidFill>
              </a:rPr>
              <a:t>ose savings with tube current modulation and use of the bismuth breast shield </a:t>
            </a:r>
            <a:endParaRPr lang="en-AU" b="1" dirty="0">
              <a:solidFill>
                <a:schemeClr val="tx1"/>
              </a:solidFill>
            </a:endParaRPr>
          </a:p>
        </p:txBody>
      </p:sp>
      <p:pic>
        <p:nvPicPr>
          <p:cNvPr id="9" name="Picture 8" descr="moskin.JPG"/>
          <p:cNvPicPr/>
          <p:nvPr/>
        </p:nvPicPr>
        <p:blipFill>
          <a:blip r:embed="rId6" cstate="print"/>
          <a:stretch>
            <a:fillRect/>
          </a:stretch>
        </p:blipFill>
        <p:spPr>
          <a:xfrm>
            <a:off x="3482788" y="1048664"/>
            <a:ext cx="5661212" cy="363277"/>
          </a:xfrm>
          <a:prstGeom prst="rect">
            <a:avLst/>
          </a:prstGeom>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73075" y="349250"/>
            <a:ext cx="8474075" cy="398463"/>
          </a:xfrm>
        </p:spPr>
        <p:txBody>
          <a:bodyPr/>
          <a:lstStyle/>
          <a:p>
            <a:pPr eaLnBrk="1" hangingPunct="1"/>
            <a:r>
              <a:rPr lang="en-AU" sz="2800" smtClean="0"/>
              <a:t/>
            </a:r>
            <a:br>
              <a:rPr lang="en-AU" sz="2800" smtClean="0"/>
            </a:br>
            <a:r>
              <a:rPr lang="en-AU" sz="2800" smtClean="0"/>
              <a:t>Dosimetry in Microbeam RT, ESRF , France</a:t>
            </a:r>
          </a:p>
        </p:txBody>
      </p:sp>
      <p:pic>
        <p:nvPicPr>
          <p:cNvPr id="99331" name="Picture 3" descr="ring_overview"/>
          <p:cNvPicPr>
            <a:picLocks noChangeAspect="1" noChangeArrowheads="1"/>
          </p:cNvPicPr>
          <p:nvPr/>
        </p:nvPicPr>
        <p:blipFill>
          <a:blip r:embed="rId2" cstate="print"/>
          <a:srcRect/>
          <a:stretch>
            <a:fillRect/>
          </a:stretch>
        </p:blipFill>
        <p:spPr bwMode="auto">
          <a:xfrm>
            <a:off x="617538" y="1177925"/>
            <a:ext cx="4887912" cy="4887913"/>
          </a:xfrm>
          <a:prstGeom prst="rect">
            <a:avLst/>
          </a:prstGeom>
          <a:noFill/>
          <a:ln w="9525">
            <a:noFill/>
            <a:miter lim="800000"/>
            <a:headEnd/>
            <a:tailEnd/>
          </a:ln>
        </p:spPr>
      </p:pic>
      <p:sp>
        <p:nvSpPr>
          <p:cNvPr id="100356" name="Text Box 4"/>
          <p:cNvSpPr txBox="1">
            <a:spLocks noChangeArrowheads="1"/>
          </p:cNvSpPr>
          <p:nvPr/>
        </p:nvSpPr>
        <p:spPr bwMode="auto">
          <a:xfrm>
            <a:off x="5699125" y="1260475"/>
            <a:ext cx="3444875" cy="1016000"/>
          </a:xfrm>
          <a:prstGeom prst="rect">
            <a:avLst/>
          </a:prstGeom>
          <a:noFill/>
          <a:ln w="9525">
            <a:noFill/>
            <a:miter lim="800000"/>
            <a:headEnd/>
            <a:tailEnd/>
          </a:ln>
        </p:spPr>
        <p:txBody>
          <a:bodyPr>
            <a:spAutoFit/>
          </a:bodyPr>
          <a:lstStyle/>
          <a:p>
            <a:pPr>
              <a:lnSpc>
                <a:spcPct val="100000"/>
              </a:lnSpc>
              <a:spcBef>
                <a:spcPct val="50000"/>
              </a:spcBef>
              <a:buClrTx/>
              <a:buSzTx/>
              <a:buFontTx/>
              <a:buNone/>
            </a:pPr>
            <a:r>
              <a:rPr lang="en-US" sz="2000">
                <a:solidFill>
                  <a:schemeClr val="tx1"/>
                </a:solidFill>
                <a:latin typeface="Century Gothic" pitchFamily="34" charset="0"/>
              </a:rPr>
              <a:t>ID17 is a medical beam line dedicated to MRT and imaging.</a:t>
            </a:r>
            <a:endParaRPr lang="en-AU" sz="2000">
              <a:solidFill>
                <a:schemeClr val="tx1"/>
              </a:solidFill>
              <a:latin typeface="Century Gothic" pitchFamily="34" charset="0"/>
            </a:endParaRPr>
          </a:p>
        </p:txBody>
      </p:sp>
      <p:pic>
        <p:nvPicPr>
          <p:cNvPr id="99333" name="Picture 5" descr="FIG1"/>
          <p:cNvPicPr>
            <a:picLocks noChangeAspect="1" noChangeArrowheads="1"/>
          </p:cNvPicPr>
          <p:nvPr/>
        </p:nvPicPr>
        <p:blipFill>
          <a:blip r:embed="rId3" cstate="print"/>
          <a:srcRect/>
          <a:stretch>
            <a:fillRect/>
          </a:stretch>
        </p:blipFill>
        <p:spPr bwMode="auto">
          <a:xfrm>
            <a:off x="5648325" y="3238500"/>
            <a:ext cx="3330575" cy="2862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ext Box 2"/>
          <p:cNvSpPr txBox="1">
            <a:spLocks noChangeArrowheads="1"/>
          </p:cNvSpPr>
          <p:nvPr/>
        </p:nvSpPr>
        <p:spPr bwMode="auto">
          <a:xfrm>
            <a:off x="744538" y="990600"/>
            <a:ext cx="7924800" cy="528638"/>
          </a:xfrm>
          <a:prstGeom prst="rect">
            <a:avLst/>
          </a:prstGeom>
          <a:noFill/>
          <a:ln w="9525">
            <a:noFill/>
            <a:miter lim="800000"/>
            <a:headEnd/>
            <a:tailEnd/>
          </a:ln>
        </p:spPr>
        <p:txBody>
          <a:bodyPr>
            <a:spAutoFit/>
          </a:bodyPr>
          <a:lstStyle/>
          <a:p>
            <a:pPr algn="ctr" eaLnBrk="0" hangingPunct="0">
              <a:lnSpc>
                <a:spcPct val="110000"/>
              </a:lnSpc>
              <a:spcBef>
                <a:spcPct val="50000"/>
              </a:spcBef>
              <a:buClrTx/>
              <a:buSzTx/>
              <a:buFontTx/>
              <a:buNone/>
            </a:pPr>
            <a:endParaRPr lang="de-DE" sz="2600" b="1">
              <a:solidFill>
                <a:srgbClr val="FFFF99"/>
              </a:solidFill>
            </a:endParaRPr>
          </a:p>
        </p:txBody>
      </p:sp>
      <p:grpSp>
        <p:nvGrpSpPr>
          <p:cNvPr id="100355" name="Group 3"/>
          <p:cNvGrpSpPr>
            <a:grpSpLocks/>
          </p:cNvGrpSpPr>
          <p:nvPr/>
        </p:nvGrpSpPr>
        <p:grpSpPr bwMode="auto">
          <a:xfrm>
            <a:off x="2362200" y="1066800"/>
            <a:ext cx="2133600" cy="1066800"/>
            <a:chOff x="3024" y="576"/>
            <a:chExt cx="1872" cy="1440"/>
          </a:xfrm>
        </p:grpSpPr>
        <p:sp>
          <p:nvSpPr>
            <p:cNvPr id="100388" name="Rectangle 4"/>
            <p:cNvSpPr>
              <a:spLocks noChangeArrowheads="1"/>
            </p:cNvSpPr>
            <p:nvPr/>
          </p:nvSpPr>
          <p:spPr bwMode="auto">
            <a:xfrm>
              <a:off x="3024" y="576"/>
              <a:ext cx="1872" cy="288"/>
            </a:xfrm>
            <a:prstGeom prst="rect">
              <a:avLst/>
            </a:prstGeom>
            <a:solidFill>
              <a:srgbClr val="FFCC00"/>
            </a:solidFill>
            <a:ln w="9525">
              <a:solidFill>
                <a:schemeClr val="tx1"/>
              </a:solidFill>
              <a:miter lim="800000"/>
              <a:headEnd/>
              <a:tailEnd/>
            </a:ln>
          </p:spPr>
          <p:txBody>
            <a:bodyPr wrap="none" anchor="ctr"/>
            <a:lstStyle/>
            <a:p>
              <a:endParaRPr lang="en-AU"/>
            </a:p>
          </p:txBody>
        </p:sp>
        <p:sp>
          <p:nvSpPr>
            <p:cNvPr id="100389" name="Rectangle 5"/>
            <p:cNvSpPr>
              <a:spLocks noChangeArrowheads="1"/>
            </p:cNvSpPr>
            <p:nvPr/>
          </p:nvSpPr>
          <p:spPr bwMode="auto">
            <a:xfrm>
              <a:off x="3024" y="1248"/>
              <a:ext cx="1872" cy="96"/>
            </a:xfrm>
            <a:prstGeom prst="rect">
              <a:avLst/>
            </a:prstGeom>
            <a:solidFill>
              <a:srgbClr val="DDDDDD"/>
            </a:solidFill>
            <a:ln w="9525">
              <a:solidFill>
                <a:schemeClr val="tx1"/>
              </a:solidFill>
              <a:miter lim="800000"/>
              <a:headEnd/>
              <a:tailEnd/>
            </a:ln>
          </p:spPr>
          <p:txBody>
            <a:bodyPr wrap="none" anchor="ctr"/>
            <a:lstStyle/>
            <a:p>
              <a:endParaRPr lang="en-AU"/>
            </a:p>
          </p:txBody>
        </p:sp>
        <p:sp>
          <p:nvSpPr>
            <p:cNvPr id="100390" name="Rectangle 6"/>
            <p:cNvSpPr>
              <a:spLocks noChangeArrowheads="1"/>
            </p:cNvSpPr>
            <p:nvPr/>
          </p:nvSpPr>
          <p:spPr bwMode="auto">
            <a:xfrm>
              <a:off x="3024" y="864"/>
              <a:ext cx="1872" cy="96"/>
            </a:xfrm>
            <a:prstGeom prst="rect">
              <a:avLst/>
            </a:prstGeom>
            <a:solidFill>
              <a:srgbClr val="DDDDDD"/>
            </a:solidFill>
            <a:ln w="9525">
              <a:solidFill>
                <a:schemeClr val="tx1"/>
              </a:solidFill>
              <a:miter lim="800000"/>
              <a:headEnd/>
              <a:tailEnd/>
            </a:ln>
          </p:spPr>
          <p:txBody>
            <a:bodyPr wrap="none" anchor="ctr"/>
            <a:lstStyle/>
            <a:p>
              <a:endParaRPr lang="en-AU"/>
            </a:p>
          </p:txBody>
        </p:sp>
        <p:sp>
          <p:nvSpPr>
            <p:cNvPr id="100391" name="Rectangle 7"/>
            <p:cNvSpPr>
              <a:spLocks noChangeArrowheads="1"/>
            </p:cNvSpPr>
            <p:nvPr/>
          </p:nvSpPr>
          <p:spPr bwMode="auto">
            <a:xfrm>
              <a:off x="3024" y="1632"/>
              <a:ext cx="1872" cy="96"/>
            </a:xfrm>
            <a:prstGeom prst="rect">
              <a:avLst/>
            </a:prstGeom>
            <a:solidFill>
              <a:srgbClr val="DDDDDD"/>
            </a:solidFill>
            <a:ln w="9525">
              <a:solidFill>
                <a:schemeClr val="tx1"/>
              </a:solidFill>
              <a:miter lim="800000"/>
              <a:headEnd/>
              <a:tailEnd/>
            </a:ln>
          </p:spPr>
          <p:txBody>
            <a:bodyPr wrap="none" anchor="ctr"/>
            <a:lstStyle/>
            <a:p>
              <a:endParaRPr lang="en-AU"/>
            </a:p>
          </p:txBody>
        </p:sp>
        <p:sp>
          <p:nvSpPr>
            <p:cNvPr id="100392" name="Rectangle 8"/>
            <p:cNvSpPr>
              <a:spLocks noChangeArrowheads="1"/>
            </p:cNvSpPr>
            <p:nvPr/>
          </p:nvSpPr>
          <p:spPr bwMode="auto">
            <a:xfrm>
              <a:off x="3024" y="960"/>
              <a:ext cx="1872" cy="288"/>
            </a:xfrm>
            <a:prstGeom prst="rect">
              <a:avLst/>
            </a:prstGeom>
            <a:solidFill>
              <a:srgbClr val="FFCC00"/>
            </a:solidFill>
            <a:ln w="9525">
              <a:solidFill>
                <a:schemeClr val="tx1"/>
              </a:solidFill>
              <a:miter lim="800000"/>
              <a:headEnd/>
              <a:tailEnd/>
            </a:ln>
          </p:spPr>
          <p:txBody>
            <a:bodyPr wrap="none" anchor="ctr"/>
            <a:lstStyle/>
            <a:p>
              <a:endParaRPr lang="en-AU"/>
            </a:p>
          </p:txBody>
        </p:sp>
        <p:sp>
          <p:nvSpPr>
            <p:cNvPr id="100393" name="Rectangle 9"/>
            <p:cNvSpPr>
              <a:spLocks noChangeArrowheads="1"/>
            </p:cNvSpPr>
            <p:nvPr/>
          </p:nvSpPr>
          <p:spPr bwMode="auto">
            <a:xfrm>
              <a:off x="3024" y="1344"/>
              <a:ext cx="1872" cy="288"/>
            </a:xfrm>
            <a:prstGeom prst="rect">
              <a:avLst/>
            </a:prstGeom>
            <a:solidFill>
              <a:srgbClr val="FFCC00"/>
            </a:solidFill>
            <a:ln w="9525">
              <a:solidFill>
                <a:schemeClr val="tx1"/>
              </a:solidFill>
              <a:miter lim="800000"/>
              <a:headEnd/>
              <a:tailEnd/>
            </a:ln>
          </p:spPr>
          <p:txBody>
            <a:bodyPr wrap="none" anchor="ctr"/>
            <a:lstStyle/>
            <a:p>
              <a:endParaRPr lang="en-AU"/>
            </a:p>
          </p:txBody>
        </p:sp>
        <p:sp>
          <p:nvSpPr>
            <p:cNvPr id="100394" name="Rectangle 10"/>
            <p:cNvSpPr>
              <a:spLocks noChangeArrowheads="1"/>
            </p:cNvSpPr>
            <p:nvPr/>
          </p:nvSpPr>
          <p:spPr bwMode="auto">
            <a:xfrm>
              <a:off x="3024" y="1728"/>
              <a:ext cx="1872" cy="288"/>
            </a:xfrm>
            <a:prstGeom prst="rect">
              <a:avLst/>
            </a:prstGeom>
            <a:solidFill>
              <a:srgbClr val="FFCC00"/>
            </a:solidFill>
            <a:ln w="9525">
              <a:solidFill>
                <a:schemeClr val="tx1"/>
              </a:solidFill>
              <a:miter lim="800000"/>
              <a:headEnd/>
              <a:tailEnd/>
            </a:ln>
          </p:spPr>
          <p:txBody>
            <a:bodyPr wrap="none" anchor="ctr"/>
            <a:lstStyle/>
            <a:p>
              <a:endParaRPr lang="en-AU"/>
            </a:p>
          </p:txBody>
        </p:sp>
      </p:grpSp>
      <p:sp>
        <p:nvSpPr>
          <p:cNvPr id="101380" name="Text Box 11"/>
          <p:cNvSpPr txBox="1">
            <a:spLocks noChangeArrowheads="1"/>
          </p:cNvSpPr>
          <p:nvPr/>
        </p:nvSpPr>
        <p:spPr bwMode="auto">
          <a:xfrm>
            <a:off x="914400" y="2330450"/>
            <a:ext cx="7391400" cy="400050"/>
          </a:xfrm>
          <a:prstGeom prst="rect">
            <a:avLst/>
          </a:prstGeom>
          <a:noFill/>
          <a:ln w="12700" cap="sq">
            <a:noFill/>
            <a:miter lim="800000"/>
            <a:headEnd type="none" w="sm" len="sm"/>
            <a:tailEnd type="none" w="sm" len="sm"/>
          </a:ln>
        </p:spPr>
        <p:txBody>
          <a:bodyPr>
            <a:spAutoFit/>
          </a:bodyPr>
          <a:lstStyle/>
          <a:p>
            <a:pPr algn="ctr" eaLnBrk="0" hangingPunct="0">
              <a:lnSpc>
                <a:spcPct val="100000"/>
              </a:lnSpc>
              <a:buClrTx/>
              <a:buSzTx/>
              <a:buFontTx/>
              <a:buNone/>
              <a:defRPr/>
            </a:pPr>
            <a:r>
              <a:rPr lang="de-DE" sz="2000" dirty="0">
                <a:solidFill>
                  <a:schemeClr val="tx1"/>
                </a:solidFill>
                <a:latin typeface="+mn-lt"/>
              </a:rPr>
              <a:t>Two stacks of foils: Al (50 mm thick) and Au (155 mm thick) </a:t>
            </a:r>
          </a:p>
        </p:txBody>
      </p:sp>
      <p:grpSp>
        <p:nvGrpSpPr>
          <p:cNvPr id="100357" name="Group 12"/>
          <p:cNvGrpSpPr>
            <a:grpSpLocks/>
          </p:cNvGrpSpPr>
          <p:nvPr/>
        </p:nvGrpSpPr>
        <p:grpSpPr bwMode="auto">
          <a:xfrm>
            <a:off x="4724400" y="1066800"/>
            <a:ext cx="2133600" cy="1066800"/>
            <a:chOff x="3024" y="576"/>
            <a:chExt cx="1872" cy="1440"/>
          </a:xfrm>
        </p:grpSpPr>
        <p:sp>
          <p:nvSpPr>
            <p:cNvPr id="100381" name="Rectangle 13"/>
            <p:cNvSpPr>
              <a:spLocks noChangeArrowheads="1"/>
            </p:cNvSpPr>
            <p:nvPr/>
          </p:nvSpPr>
          <p:spPr bwMode="auto">
            <a:xfrm>
              <a:off x="3024" y="576"/>
              <a:ext cx="1872" cy="288"/>
            </a:xfrm>
            <a:prstGeom prst="rect">
              <a:avLst/>
            </a:prstGeom>
            <a:solidFill>
              <a:srgbClr val="FFCC00"/>
            </a:solidFill>
            <a:ln w="9525">
              <a:solidFill>
                <a:schemeClr val="tx1"/>
              </a:solidFill>
              <a:miter lim="800000"/>
              <a:headEnd/>
              <a:tailEnd/>
            </a:ln>
          </p:spPr>
          <p:txBody>
            <a:bodyPr wrap="none" anchor="ctr"/>
            <a:lstStyle/>
            <a:p>
              <a:endParaRPr lang="en-AU"/>
            </a:p>
          </p:txBody>
        </p:sp>
        <p:sp>
          <p:nvSpPr>
            <p:cNvPr id="100382" name="Rectangle 14"/>
            <p:cNvSpPr>
              <a:spLocks noChangeArrowheads="1"/>
            </p:cNvSpPr>
            <p:nvPr/>
          </p:nvSpPr>
          <p:spPr bwMode="auto">
            <a:xfrm>
              <a:off x="3024" y="1248"/>
              <a:ext cx="1872" cy="96"/>
            </a:xfrm>
            <a:prstGeom prst="rect">
              <a:avLst/>
            </a:prstGeom>
            <a:solidFill>
              <a:srgbClr val="DDDDDD"/>
            </a:solidFill>
            <a:ln w="9525">
              <a:solidFill>
                <a:schemeClr val="tx1"/>
              </a:solidFill>
              <a:miter lim="800000"/>
              <a:headEnd/>
              <a:tailEnd/>
            </a:ln>
          </p:spPr>
          <p:txBody>
            <a:bodyPr wrap="none" anchor="ctr"/>
            <a:lstStyle/>
            <a:p>
              <a:endParaRPr lang="en-AU"/>
            </a:p>
          </p:txBody>
        </p:sp>
        <p:sp>
          <p:nvSpPr>
            <p:cNvPr id="100383" name="Rectangle 15"/>
            <p:cNvSpPr>
              <a:spLocks noChangeArrowheads="1"/>
            </p:cNvSpPr>
            <p:nvPr/>
          </p:nvSpPr>
          <p:spPr bwMode="auto">
            <a:xfrm>
              <a:off x="3024" y="864"/>
              <a:ext cx="1872" cy="96"/>
            </a:xfrm>
            <a:prstGeom prst="rect">
              <a:avLst/>
            </a:prstGeom>
            <a:solidFill>
              <a:srgbClr val="DDDDDD"/>
            </a:solidFill>
            <a:ln w="9525">
              <a:solidFill>
                <a:schemeClr val="tx1"/>
              </a:solidFill>
              <a:miter lim="800000"/>
              <a:headEnd/>
              <a:tailEnd/>
            </a:ln>
          </p:spPr>
          <p:txBody>
            <a:bodyPr wrap="none" anchor="ctr"/>
            <a:lstStyle/>
            <a:p>
              <a:endParaRPr lang="en-AU"/>
            </a:p>
          </p:txBody>
        </p:sp>
        <p:sp>
          <p:nvSpPr>
            <p:cNvPr id="100384" name="Rectangle 16"/>
            <p:cNvSpPr>
              <a:spLocks noChangeArrowheads="1"/>
            </p:cNvSpPr>
            <p:nvPr/>
          </p:nvSpPr>
          <p:spPr bwMode="auto">
            <a:xfrm>
              <a:off x="3024" y="1632"/>
              <a:ext cx="1872" cy="96"/>
            </a:xfrm>
            <a:prstGeom prst="rect">
              <a:avLst/>
            </a:prstGeom>
            <a:solidFill>
              <a:srgbClr val="DDDDDD"/>
            </a:solidFill>
            <a:ln w="9525">
              <a:solidFill>
                <a:schemeClr val="tx1"/>
              </a:solidFill>
              <a:miter lim="800000"/>
              <a:headEnd/>
              <a:tailEnd/>
            </a:ln>
          </p:spPr>
          <p:txBody>
            <a:bodyPr wrap="none" anchor="ctr"/>
            <a:lstStyle/>
            <a:p>
              <a:endParaRPr lang="en-AU"/>
            </a:p>
          </p:txBody>
        </p:sp>
        <p:sp>
          <p:nvSpPr>
            <p:cNvPr id="100385" name="Rectangle 17"/>
            <p:cNvSpPr>
              <a:spLocks noChangeArrowheads="1"/>
            </p:cNvSpPr>
            <p:nvPr/>
          </p:nvSpPr>
          <p:spPr bwMode="auto">
            <a:xfrm>
              <a:off x="3024" y="960"/>
              <a:ext cx="1872" cy="288"/>
            </a:xfrm>
            <a:prstGeom prst="rect">
              <a:avLst/>
            </a:prstGeom>
            <a:solidFill>
              <a:srgbClr val="FFCC00"/>
            </a:solidFill>
            <a:ln w="9525">
              <a:solidFill>
                <a:schemeClr val="tx1"/>
              </a:solidFill>
              <a:miter lim="800000"/>
              <a:headEnd/>
              <a:tailEnd/>
            </a:ln>
          </p:spPr>
          <p:txBody>
            <a:bodyPr wrap="none" anchor="ctr"/>
            <a:lstStyle/>
            <a:p>
              <a:endParaRPr lang="en-AU"/>
            </a:p>
          </p:txBody>
        </p:sp>
        <p:sp>
          <p:nvSpPr>
            <p:cNvPr id="100386" name="Rectangle 18"/>
            <p:cNvSpPr>
              <a:spLocks noChangeArrowheads="1"/>
            </p:cNvSpPr>
            <p:nvPr/>
          </p:nvSpPr>
          <p:spPr bwMode="auto">
            <a:xfrm>
              <a:off x="3024" y="1344"/>
              <a:ext cx="1872" cy="288"/>
            </a:xfrm>
            <a:prstGeom prst="rect">
              <a:avLst/>
            </a:prstGeom>
            <a:solidFill>
              <a:srgbClr val="FFCC00"/>
            </a:solidFill>
            <a:ln w="9525">
              <a:solidFill>
                <a:schemeClr val="tx1"/>
              </a:solidFill>
              <a:miter lim="800000"/>
              <a:headEnd/>
              <a:tailEnd/>
            </a:ln>
          </p:spPr>
          <p:txBody>
            <a:bodyPr wrap="none" anchor="ctr"/>
            <a:lstStyle/>
            <a:p>
              <a:endParaRPr lang="en-AU"/>
            </a:p>
          </p:txBody>
        </p:sp>
        <p:sp>
          <p:nvSpPr>
            <p:cNvPr id="100387" name="Rectangle 19"/>
            <p:cNvSpPr>
              <a:spLocks noChangeArrowheads="1"/>
            </p:cNvSpPr>
            <p:nvPr/>
          </p:nvSpPr>
          <p:spPr bwMode="auto">
            <a:xfrm>
              <a:off x="3024" y="1728"/>
              <a:ext cx="1872" cy="288"/>
            </a:xfrm>
            <a:prstGeom prst="rect">
              <a:avLst/>
            </a:prstGeom>
            <a:solidFill>
              <a:srgbClr val="FFCC00"/>
            </a:solidFill>
            <a:ln w="9525">
              <a:solidFill>
                <a:schemeClr val="tx1"/>
              </a:solidFill>
              <a:miter lim="800000"/>
              <a:headEnd/>
              <a:tailEnd/>
            </a:ln>
          </p:spPr>
          <p:txBody>
            <a:bodyPr wrap="none" anchor="ctr"/>
            <a:lstStyle/>
            <a:p>
              <a:endParaRPr lang="en-AU"/>
            </a:p>
          </p:txBody>
        </p:sp>
      </p:grpSp>
      <p:grpSp>
        <p:nvGrpSpPr>
          <p:cNvPr id="4" name="Group 20"/>
          <p:cNvGrpSpPr>
            <a:grpSpLocks/>
          </p:cNvGrpSpPr>
          <p:nvPr/>
        </p:nvGrpSpPr>
        <p:grpSpPr bwMode="auto">
          <a:xfrm>
            <a:off x="5105400" y="4784725"/>
            <a:ext cx="1371600" cy="685800"/>
            <a:chOff x="3936" y="1968"/>
            <a:chExt cx="864" cy="432"/>
          </a:xfrm>
        </p:grpSpPr>
        <p:sp>
          <p:nvSpPr>
            <p:cNvPr id="100377" name="Line 21"/>
            <p:cNvSpPr>
              <a:spLocks noChangeShapeType="1"/>
            </p:cNvSpPr>
            <p:nvPr/>
          </p:nvSpPr>
          <p:spPr bwMode="auto">
            <a:xfrm>
              <a:off x="3936" y="2400"/>
              <a:ext cx="864" cy="0"/>
            </a:xfrm>
            <a:prstGeom prst="line">
              <a:avLst/>
            </a:prstGeom>
            <a:noFill/>
            <a:ln w="152400" cap="sq">
              <a:solidFill>
                <a:srgbClr val="FFCC00"/>
              </a:solidFill>
              <a:round/>
              <a:headEnd type="none" w="sm" len="sm"/>
              <a:tailEnd type="none" w="sm" len="sm"/>
            </a:ln>
          </p:spPr>
          <p:txBody>
            <a:bodyPr wrap="none" anchor="ctr"/>
            <a:lstStyle/>
            <a:p>
              <a:endParaRPr lang="en-US"/>
            </a:p>
          </p:txBody>
        </p:sp>
        <p:sp>
          <p:nvSpPr>
            <p:cNvPr id="100378" name="Line 22"/>
            <p:cNvSpPr>
              <a:spLocks noChangeShapeType="1"/>
            </p:cNvSpPr>
            <p:nvPr/>
          </p:nvSpPr>
          <p:spPr bwMode="auto">
            <a:xfrm>
              <a:off x="3936" y="2256"/>
              <a:ext cx="864" cy="0"/>
            </a:xfrm>
            <a:prstGeom prst="line">
              <a:avLst/>
            </a:prstGeom>
            <a:noFill/>
            <a:ln w="152400" cap="sq">
              <a:solidFill>
                <a:srgbClr val="FFCC00"/>
              </a:solidFill>
              <a:round/>
              <a:headEnd type="none" w="sm" len="sm"/>
              <a:tailEnd type="none" w="sm" len="sm"/>
            </a:ln>
          </p:spPr>
          <p:txBody>
            <a:bodyPr wrap="none" anchor="ctr"/>
            <a:lstStyle/>
            <a:p>
              <a:endParaRPr lang="en-US"/>
            </a:p>
          </p:txBody>
        </p:sp>
        <p:sp>
          <p:nvSpPr>
            <p:cNvPr id="100379" name="Line 23"/>
            <p:cNvSpPr>
              <a:spLocks noChangeShapeType="1"/>
            </p:cNvSpPr>
            <p:nvPr/>
          </p:nvSpPr>
          <p:spPr bwMode="auto">
            <a:xfrm>
              <a:off x="3936" y="2112"/>
              <a:ext cx="864" cy="0"/>
            </a:xfrm>
            <a:prstGeom prst="line">
              <a:avLst/>
            </a:prstGeom>
            <a:noFill/>
            <a:ln w="152400" cap="sq">
              <a:solidFill>
                <a:srgbClr val="FFCC00"/>
              </a:solidFill>
              <a:round/>
              <a:headEnd type="none" w="sm" len="sm"/>
              <a:tailEnd type="none" w="sm" len="sm"/>
            </a:ln>
          </p:spPr>
          <p:txBody>
            <a:bodyPr wrap="none" anchor="ctr"/>
            <a:lstStyle/>
            <a:p>
              <a:endParaRPr lang="en-US"/>
            </a:p>
          </p:txBody>
        </p:sp>
        <p:sp>
          <p:nvSpPr>
            <p:cNvPr id="100380" name="Line 24"/>
            <p:cNvSpPr>
              <a:spLocks noChangeShapeType="1"/>
            </p:cNvSpPr>
            <p:nvPr/>
          </p:nvSpPr>
          <p:spPr bwMode="auto">
            <a:xfrm>
              <a:off x="3936" y="1968"/>
              <a:ext cx="864" cy="0"/>
            </a:xfrm>
            <a:prstGeom prst="line">
              <a:avLst/>
            </a:prstGeom>
            <a:noFill/>
            <a:ln w="152400" cap="sq">
              <a:solidFill>
                <a:srgbClr val="FFCC00"/>
              </a:solidFill>
              <a:round/>
              <a:headEnd type="none" w="sm" len="sm"/>
              <a:tailEnd type="none" w="sm" len="sm"/>
            </a:ln>
          </p:spPr>
          <p:txBody>
            <a:bodyPr wrap="none" anchor="ctr"/>
            <a:lstStyle/>
            <a:p>
              <a:endParaRPr lang="en-US"/>
            </a:p>
          </p:txBody>
        </p:sp>
      </p:grpSp>
      <p:grpSp>
        <p:nvGrpSpPr>
          <p:cNvPr id="100359" name="Group 25"/>
          <p:cNvGrpSpPr>
            <a:grpSpLocks/>
          </p:cNvGrpSpPr>
          <p:nvPr/>
        </p:nvGrpSpPr>
        <p:grpSpPr bwMode="auto">
          <a:xfrm>
            <a:off x="6781800" y="4743450"/>
            <a:ext cx="1371600" cy="685800"/>
            <a:chOff x="3936" y="1968"/>
            <a:chExt cx="864" cy="432"/>
          </a:xfrm>
        </p:grpSpPr>
        <p:sp>
          <p:nvSpPr>
            <p:cNvPr id="100373" name="Line 26"/>
            <p:cNvSpPr>
              <a:spLocks noChangeShapeType="1"/>
            </p:cNvSpPr>
            <p:nvPr/>
          </p:nvSpPr>
          <p:spPr bwMode="auto">
            <a:xfrm>
              <a:off x="3936" y="2400"/>
              <a:ext cx="864" cy="0"/>
            </a:xfrm>
            <a:prstGeom prst="line">
              <a:avLst/>
            </a:prstGeom>
            <a:noFill/>
            <a:ln w="152400" cap="sq">
              <a:solidFill>
                <a:srgbClr val="FFCC00"/>
              </a:solidFill>
              <a:round/>
              <a:headEnd type="none" w="sm" len="sm"/>
              <a:tailEnd type="none" w="sm" len="sm"/>
            </a:ln>
          </p:spPr>
          <p:txBody>
            <a:bodyPr wrap="none" anchor="ctr"/>
            <a:lstStyle/>
            <a:p>
              <a:endParaRPr lang="en-US"/>
            </a:p>
          </p:txBody>
        </p:sp>
        <p:sp>
          <p:nvSpPr>
            <p:cNvPr id="100374" name="Line 27"/>
            <p:cNvSpPr>
              <a:spLocks noChangeShapeType="1"/>
            </p:cNvSpPr>
            <p:nvPr/>
          </p:nvSpPr>
          <p:spPr bwMode="auto">
            <a:xfrm>
              <a:off x="3936" y="2256"/>
              <a:ext cx="864" cy="0"/>
            </a:xfrm>
            <a:prstGeom prst="line">
              <a:avLst/>
            </a:prstGeom>
            <a:noFill/>
            <a:ln w="152400" cap="sq">
              <a:solidFill>
                <a:srgbClr val="FFCC00"/>
              </a:solidFill>
              <a:round/>
              <a:headEnd type="none" w="sm" len="sm"/>
              <a:tailEnd type="none" w="sm" len="sm"/>
            </a:ln>
          </p:spPr>
          <p:txBody>
            <a:bodyPr wrap="none" anchor="ctr"/>
            <a:lstStyle/>
            <a:p>
              <a:endParaRPr lang="en-US"/>
            </a:p>
          </p:txBody>
        </p:sp>
        <p:sp>
          <p:nvSpPr>
            <p:cNvPr id="100375" name="Line 28"/>
            <p:cNvSpPr>
              <a:spLocks noChangeShapeType="1"/>
            </p:cNvSpPr>
            <p:nvPr/>
          </p:nvSpPr>
          <p:spPr bwMode="auto">
            <a:xfrm>
              <a:off x="3936" y="2112"/>
              <a:ext cx="864" cy="0"/>
            </a:xfrm>
            <a:prstGeom prst="line">
              <a:avLst/>
            </a:prstGeom>
            <a:noFill/>
            <a:ln w="152400" cap="sq">
              <a:solidFill>
                <a:srgbClr val="FFCC00"/>
              </a:solidFill>
              <a:round/>
              <a:headEnd type="none" w="sm" len="sm"/>
              <a:tailEnd type="none" w="sm" len="sm"/>
            </a:ln>
          </p:spPr>
          <p:txBody>
            <a:bodyPr wrap="none" anchor="ctr"/>
            <a:lstStyle/>
            <a:p>
              <a:endParaRPr lang="en-US"/>
            </a:p>
          </p:txBody>
        </p:sp>
        <p:sp>
          <p:nvSpPr>
            <p:cNvPr id="100376" name="Line 29"/>
            <p:cNvSpPr>
              <a:spLocks noChangeShapeType="1"/>
            </p:cNvSpPr>
            <p:nvPr/>
          </p:nvSpPr>
          <p:spPr bwMode="auto">
            <a:xfrm>
              <a:off x="3936" y="1968"/>
              <a:ext cx="864" cy="0"/>
            </a:xfrm>
            <a:prstGeom prst="line">
              <a:avLst/>
            </a:prstGeom>
            <a:noFill/>
            <a:ln w="152400" cap="sq">
              <a:solidFill>
                <a:srgbClr val="FFCC00"/>
              </a:solidFill>
              <a:round/>
              <a:headEnd type="none" w="sm" len="sm"/>
              <a:tailEnd type="none" w="sm" len="sm"/>
            </a:ln>
          </p:spPr>
          <p:txBody>
            <a:bodyPr wrap="none" anchor="ctr"/>
            <a:lstStyle/>
            <a:p>
              <a:endParaRPr lang="en-US"/>
            </a:p>
          </p:txBody>
        </p:sp>
      </p:grpSp>
      <p:sp>
        <p:nvSpPr>
          <p:cNvPr id="101384" name="Rectangle 30"/>
          <p:cNvSpPr>
            <a:spLocks noChangeArrowheads="1"/>
          </p:cNvSpPr>
          <p:nvPr/>
        </p:nvSpPr>
        <p:spPr bwMode="auto">
          <a:xfrm>
            <a:off x="685800" y="76200"/>
            <a:ext cx="7772400" cy="1143000"/>
          </a:xfrm>
          <a:prstGeom prst="rect">
            <a:avLst/>
          </a:prstGeom>
          <a:noFill/>
          <a:ln w="9525">
            <a:noFill/>
            <a:miter lim="800000"/>
            <a:headEnd/>
            <a:tailEnd/>
          </a:ln>
        </p:spPr>
        <p:txBody>
          <a:bodyPr anchor="ctr"/>
          <a:lstStyle/>
          <a:p>
            <a:pPr algn="r" defTabSz="914400">
              <a:lnSpc>
                <a:spcPct val="100000"/>
              </a:lnSpc>
              <a:buClrTx/>
              <a:buSzTx/>
              <a:buFontTx/>
              <a:buNone/>
              <a:defRPr/>
            </a:pPr>
            <a:r>
              <a:rPr lang="de-DE" sz="2800" b="1" dirty="0">
                <a:solidFill>
                  <a:schemeClr val="tx2"/>
                </a:solidFill>
                <a:latin typeface="+mn-lt"/>
              </a:rPr>
              <a:t>Multislit collimator</a:t>
            </a:r>
          </a:p>
        </p:txBody>
      </p:sp>
      <p:sp>
        <p:nvSpPr>
          <p:cNvPr id="101385" name="Text Box 31"/>
          <p:cNvSpPr txBox="1">
            <a:spLocks noChangeArrowheads="1"/>
          </p:cNvSpPr>
          <p:nvPr/>
        </p:nvSpPr>
        <p:spPr bwMode="auto">
          <a:xfrm>
            <a:off x="4724400" y="3276600"/>
            <a:ext cx="3657600" cy="1016000"/>
          </a:xfrm>
          <a:prstGeom prst="rect">
            <a:avLst/>
          </a:prstGeom>
          <a:noFill/>
          <a:ln w="12700" cap="sq">
            <a:noFill/>
            <a:miter lim="800000"/>
            <a:headEnd type="none" w="sm" len="sm"/>
            <a:tailEnd type="none" w="sm" len="sm"/>
          </a:ln>
        </p:spPr>
        <p:txBody>
          <a:bodyPr>
            <a:spAutoFit/>
          </a:bodyPr>
          <a:lstStyle/>
          <a:p>
            <a:pPr algn="ctr" eaLnBrk="0" hangingPunct="0">
              <a:lnSpc>
                <a:spcPct val="100000"/>
              </a:lnSpc>
              <a:buClrTx/>
              <a:buSzTx/>
              <a:buFontTx/>
              <a:buNone/>
              <a:defRPr/>
            </a:pPr>
            <a:r>
              <a:rPr lang="de-DE" sz="2000" dirty="0">
                <a:solidFill>
                  <a:schemeClr val="tx1"/>
                </a:solidFill>
                <a:latin typeface="+mn-lt"/>
              </a:rPr>
              <a:t>Beam width control                         by translation of a stack             (from 1 mm to 50 mm)</a:t>
            </a:r>
          </a:p>
        </p:txBody>
      </p:sp>
      <p:pic>
        <p:nvPicPr>
          <p:cNvPr id="100362" name="Picture 32" descr="insert8 cutfinifi"/>
          <p:cNvPicPr>
            <a:picLocks noChangeAspect="1" noChangeArrowheads="1"/>
          </p:cNvPicPr>
          <p:nvPr/>
        </p:nvPicPr>
        <p:blipFill>
          <a:blip r:embed="rId2" cstate="print"/>
          <a:srcRect/>
          <a:stretch>
            <a:fillRect/>
          </a:stretch>
        </p:blipFill>
        <p:spPr bwMode="auto">
          <a:xfrm>
            <a:off x="1295400" y="3111500"/>
            <a:ext cx="2227263" cy="3124200"/>
          </a:xfrm>
          <a:prstGeom prst="rect">
            <a:avLst/>
          </a:prstGeom>
          <a:noFill/>
          <a:ln w="28575">
            <a:solidFill>
              <a:srgbClr val="000066"/>
            </a:solidFill>
            <a:miter lim="800000"/>
            <a:headEnd/>
            <a:tailEnd/>
          </a:ln>
        </p:spPr>
      </p:pic>
      <p:grpSp>
        <p:nvGrpSpPr>
          <p:cNvPr id="6" name="Group 33"/>
          <p:cNvGrpSpPr>
            <a:grpSpLocks/>
          </p:cNvGrpSpPr>
          <p:nvPr/>
        </p:nvGrpSpPr>
        <p:grpSpPr bwMode="auto">
          <a:xfrm>
            <a:off x="3670300" y="4727575"/>
            <a:ext cx="5438775" cy="698500"/>
            <a:chOff x="2448" y="2978"/>
            <a:chExt cx="3426" cy="440"/>
          </a:xfrm>
        </p:grpSpPr>
        <p:grpSp>
          <p:nvGrpSpPr>
            <p:cNvPr id="100365" name="Group 34"/>
            <p:cNvGrpSpPr>
              <a:grpSpLocks/>
            </p:cNvGrpSpPr>
            <p:nvPr/>
          </p:nvGrpSpPr>
          <p:grpSpPr bwMode="auto">
            <a:xfrm>
              <a:off x="2448" y="3036"/>
              <a:ext cx="2928" cy="336"/>
              <a:chOff x="2448" y="3036"/>
              <a:chExt cx="2928" cy="336"/>
            </a:xfrm>
          </p:grpSpPr>
          <p:sp>
            <p:nvSpPr>
              <p:cNvPr id="100367" name="Line 35"/>
              <p:cNvSpPr>
                <a:spLocks noChangeShapeType="1"/>
              </p:cNvSpPr>
              <p:nvPr/>
            </p:nvSpPr>
            <p:spPr bwMode="auto">
              <a:xfrm>
                <a:off x="2448" y="3072"/>
                <a:ext cx="1776" cy="0"/>
              </a:xfrm>
              <a:prstGeom prst="line">
                <a:avLst/>
              </a:prstGeom>
              <a:noFill/>
              <a:ln w="25400" cap="sq">
                <a:solidFill>
                  <a:schemeClr val="hlink"/>
                </a:solidFill>
                <a:round/>
                <a:headEnd type="triangle" w="med" len="med"/>
                <a:tailEnd type="none" w="sm" len="sm"/>
              </a:ln>
            </p:spPr>
            <p:txBody>
              <a:bodyPr wrap="none" anchor="ctr"/>
              <a:lstStyle/>
              <a:p>
                <a:endParaRPr lang="en-US"/>
              </a:p>
            </p:txBody>
          </p:sp>
          <p:sp>
            <p:nvSpPr>
              <p:cNvPr id="100368" name="Line 36"/>
              <p:cNvSpPr>
                <a:spLocks noChangeShapeType="1"/>
              </p:cNvSpPr>
              <p:nvPr/>
            </p:nvSpPr>
            <p:spPr bwMode="auto">
              <a:xfrm>
                <a:off x="2448" y="3224"/>
                <a:ext cx="1776" cy="0"/>
              </a:xfrm>
              <a:prstGeom prst="line">
                <a:avLst/>
              </a:prstGeom>
              <a:noFill/>
              <a:ln w="25400" cap="sq">
                <a:solidFill>
                  <a:schemeClr val="hlink"/>
                </a:solidFill>
                <a:round/>
                <a:headEnd type="triangle" w="med" len="med"/>
                <a:tailEnd type="none" w="sm" len="sm"/>
              </a:ln>
            </p:spPr>
            <p:txBody>
              <a:bodyPr wrap="none" anchor="ctr"/>
              <a:lstStyle/>
              <a:p>
                <a:endParaRPr lang="en-US"/>
              </a:p>
            </p:txBody>
          </p:sp>
          <p:sp>
            <p:nvSpPr>
              <p:cNvPr id="100369" name="Line 37"/>
              <p:cNvSpPr>
                <a:spLocks noChangeShapeType="1"/>
              </p:cNvSpPr>
              <p:nvPr/>
            </p:nvSpPr>
            <p:spPr bwMode="auto">
              <a:xfrm>
                <a:off x="2448" y="3360"/>
                <a:ext cx="1776" cy="0"/>
              </a:xfrm>
              <a:prstGeom prst="line">
                <a:avLst/>
              </a:prstGeom>
              <a:noFill/>
              <a:ln w="25400" cap="sq">
                <a:solidFill>
                  <a:schemeClr val="hlink"/>
                </a:solidFill>
                <a:round/>
                <a:headEnd type="triangle" w="med" len="med"/>
                <a:tailEnd type="none" w="sm" len="sm"/>
              </a:ln>
            </p:spPr>
            <p:txBody>
              <a:bodyPr wrap="none" anchor="ctr"/>
              <a:lstStyle/>
              <a:p>
                <a:endParaRPr lang="en-US"/>
              </a:p>
            </p:txBody>
          </p:sp>
          <p:sp>
            <p:nvSpPr>
              <p:cNvPr id="100370" name="Rectangle 38"/>
              <p:cNvSpPr>
                <a:spLocks noChangeArrowheads="1"/>
              </p:cNvSpPr>
              <p:nvPr/>
            </p:nvSpPr>
            <p:spPr bwMode="auto">
              <a:xfrm>
                <a:off x="4128" y="3036"/>
                <a:ext cx="1248" cy="48"/>
              </a:xfrm>
              <a:prstGeom prst="rect">
                <a:avLst/>
              </a:prstGeom>
              <a:solidFill>
                <a:srgbClr val="DDDDDD"/>
              </a:solidFill>
              <a:ln w="9525">
                <a:solidFill>
                  <a:schemeClr val="tx1"/>
                </a:solidFill>
                <a:miter lim="800000"/>
                <a:headEnd/>
                <a:tailEnd/>
              </a:ln>
            </p:spPr>
            <p:txBody>
              <a:bodyPr wrap="none" anchor="ctr"/>
              <a:lstStyle/>
              <a:p>
                <a:endParaRPr lang="en-AU"/>
              </a:p>
            </p:txBody>
          </p:sp>
          <p:sp>
            <p:nvSpPr>
              <p:cNvPr id="100371" name="Rectangle 39"/>
              <p:cNvSpPr>
                <a:spLocks noChangeArrowheads="1"/>
              </p:cNvSpPr>
              <p:nvPr/>
            </p:nvSpPr>
            <p:spPr bwMode="auto">
              <a:xfrm>
                <a:off x="4128" y="3180"/>
                <a:ext cx="1248" cy="48"/>
              </a:xfrm>
              <a:prstGeom prst="rect">
                <a:avLst/>
              </a:prstGeom>
              <a:solidFill>
                <a:srgbClr val="DDDDDD"/>
              </a:solidFill>
              <a:ln w="9525">
                <a:solidFill>
                  <a:schemeClr val="tx1"/>
                </a:solidFill>
                <a:miter lim="800000"/>
                <a:headEnd/>
                <a:tailEnd/>
              </a:ln>
            </p:spPr>
            <p:txBody>
              <a:bodyPr wrap="none" anchor="ctr"/>
              <a:lstStyle/>
              <a:p>
                <a:endParaRPr lang="en-AU"/>
              </a:p>
            </p:txBody>
          </p:sp>
          <p:sp>
            <p:nvSpPr>
              <p:cNvPr id="100372" name="Rectangle 40"/>
              <p:cNvSpPr>
                <a:spLocks noChangeArrowheads="1"/>
              </p:cNvSpPr>
              <p:nvPr/>
            </p:nvSpPr>
            <p:spPr bwMode="auto">
              <a:xfrm>
                <a:off x="4128" y="3324"/>
                <a:ext cx="1248" cy="48"/>
              </a:xfrm>
              <a:prstGeom prst="rect">
                <a:avLst/>
              </a:prstGeom>
              <a:solidFill>
                <a:srgbClr val="DDDDDD"/>
              </a:solidFill>
              <a:ln w="9525">
                <a:solidFill>
                  <a:schemeClr val="tx1"/>
                </a:solidFill>
                <a:miter lim="800000"/>
                <a:headEnd/>
                <a:tailEnd/>
              </a:ln>
            </p:spPr>
            <p:txBody>
              <a:bodyPr wrap="none" anchor="ctr"/>
              <a:lstStyle/>
              <a:p>
                <a:endParaRPr lang="en-AU"/>
              </a:p>
            </p:txBody>
          </p:sp>
        </p:grpSp>
        <p:sp>
          <p:nvSpPr>
            <p:cNvPr id="100366" name="Rectangle 41"/>
            <p:cNvSpPr>
              <a:spLocks noChangeArrowheads="1"/>
            </p:cNvSpPr>
            <p:nvPr/>
          </p:nvSpPr>
          <p:spPr bwMode="auto">
            <a:xfrm>
              <a:off x="5178" y="2978"/>
              <a:ext cx="696" cy="440"/>
            </a:xfrm>
            <a:prstGeom prst="rect">
              <a:avLst/>
            </a:prstGeom>
            <a:solidFill>
              <a:schemeClr val="folHlink"/>
            </a:solidFill>
            <a:ln w="9525">
              <a:noFill/>
              <a:miter lim="800000"/>
              <a:headEnd/>
              <a:tailEnd/>
            </a:ln>
          </p:spPr>
          <p:txBody>
            <a:bodyPr wrap="none" anchor="ctr"/>
            <a:lstStyle/>
            <a:p>
              <a:endParaRPr lang="en-AU"/>
            </a:p>
          </p:txBody>
        </p:sp>
      </p:grpSp>
      <p:sp>
        <p:nvSpPr>
          <p:cNvPr id="100364" name="Text Box 42"/>
          <p:cNvSpPr txBox="1">
            <a:spLocks noChangeArrowheads="1"/>
          </p:cNvSpPr>
          <p:nvPr/>
        </p:nvSpPr>
        <p:spPr bwMode="auto">
          <a:xfrm>
            <a:off x="5586413" y="5630863"/>
            <a:ext cx="2516187" cy="369887"/>
          </a:xfrm>
          <a:prstGeom prst="rect">
            <a:avLst/>
          </a:prstGeom>
          <a:noFill/>
          <a:ln w="9525">
            <a:noFill/>
            <a:miter lim="800000"/>
            <a:headEnd/>
            <a:tailEnd/>
          </a:ln>
        </p:spPr>
        <p:txBody>
          <a:bodyPr>
            <a:spAutoFit/>
          </a:bodyPr>
          <a:lstStyle/>
          <a:p>
            <a:pPr>
              <a:lnSpc>
                <a:spcPct val="100000"/>
              </a:lnSpc>
              <a:spcBef>
                <a:spcPct val="50000"/>
              </a:spcBef>
              <a:buClrTx/>
              <a:buSzTx/>
              <a:buFontTx/>
              <a:buNone/>
            </a:pPr>
            <a:r>
              <a:rPr lang="en-US">
                <a:solidFill>
                  <a:schemeClr val="tx1"/>
                </a:solidFill>
                <a:latin typeface="Times New Roman" pitchFamily="18" charset="0"/>
              </a:rPr>
              <a:t>Courtesy of ESRF</a:t>
            </a:r>
            <a:endParaRPr lang="en-AU">
              <a:solidFill>
                <a:schemeClr val="tx1"/>
              </a:solidFill>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p:cNvSpPr>
            <a:spLocks noGrp="1"/>
          </p:cNvSpPr>
          <p:nvPr>
            <p:ph type="title" idx="4294967295"/>
          </p:nvPr>
        </p:nvSpPr>
        <p:spPr>
          <a:xfrm>
            <a:off x="622300" y="317500"/>
            <a:ext cx="8229600" cy="825500"/>
          </a:xfrm>
        </p:spPr>
        <p:txBody>
          <a:bodyPr lIns="91440" tIns="45720" rIns="91440" bIns="45720"/>
          <a:lstStyle/>
          <a:p>
            <a:pPr eaLnBrk="1" hangingPunct="1"/>
            <a:r>
              <a:rPr lang="en-AU" smtClean="0"/>
              <a:t>Edge-on Microstrip SingleDetector</a:t>
            </a:r>
          </a:p>
        </p:txBody>
      </p:sp>
      <p:pic>
        <p:nvPicPr>
          <p:cNvPr id="101379" name="Picture 3" descr="Side-on.tiff"/>
          <p:cNvPicPr>
            <a:picLocks noChangeAspect="1"/>
          </p:cNvPicPr>
          <p:nvPr/>
        </p:nvPicPr>
        <p:blipFill>
          <a:blip r:embed="rId2" cstate="print"/>
          <a:srcRect/>
          <a:stretch>
            <a:fillRect/>
          </a:stretch>
        </p:blipFill>
        <p:spPr bwMode="auto">
          <a:xfrm>
            <a:off x="725488" y="1270000"/>
            <a:ext cx="3570287" cy="2284413"/>
          </a:xfrm>
          <a:prstGeom prst="rect">
            <a:avLst/>
          </a:prstGeom>
          <a:noFill/>
          <a:ln w="9525">
            <a:noFill/>
            <a:miter lim="800000"/>
            <a:headEnd/>
            <a:tailEnd/>
          </a:ln>
        </p:spPr>
      </p:pic>
      <p:pic>
        <p:nvPicPr>
          <p:cNvPr id="101380" name="Picture 4" descr="Top.tiff"/>
          <p:cNvPicPr>
            <a:picLocks noChangeAspect="1"/>
          </p:cNvPicPr>
          <p:nvPr/>
        </p:nvPicPr>
        <p:blipFill>
          <a:blip r:embed="rId3" cstate="print"/>
          <a:srcRect/>
          <a:stretch>
            <a:fillRect/>
          </a:stretch>
        </p:blipFill>
        <p:spPr bwMode="auto">
          <a:xfrm>
            <a:off x="4945063" y="1270000"/>
            <a:ext cx="3135312" cy="2284413"/>
          </a:xfrm>
          <a:prstGeom prst="rect">
            <a:avLst/>
          </a:prstGeom>
          <a:noFill/>
          <a:ln w="9525">
            <a:noFill/>
            <a:miter lim="800000"/>
            <a:headEnd/>
            <a:tailEnd/>
          </a:ln>
        </p:spPr>
      </p:pic>
      <p:pic>
        <p:nvPicPr>
          <p:cNvPr id="101381" name="Picture 5"/>
          <p:cNvPicPr>
            <a:picLocks noChangeAspect="1"/>
          </p:cNvPicPr>
          <p:nvPr/>
        </p:nvPicPr>
        <p:blipFill>
          <a:blip r:embed="rId4" cstate="print"/>
          <a:srcRect t="6442"/>
          <a:stretch>
            <a:fillRect/>
          </a:stretch>
        </p:blipFill>
        <p:spPr bwMode="auto">
          <a:xfrm>
            <a:off x="4791075" y="4213225"/>
            <a:ext cx="3711575" cy="2120900"/>
          </a:xfrm>
          <a:prstGeom prst="rect">
            <a:avLst/>
          </a:prstGeom>
          <a:noFill/>
          <a:ln w="9525">
            <a:noFill/>
            <a:miter lim="800000"/>
            <a:headEnd/>
            <a:tailEnd/>
          </a:ln>
        </p:spPr>
      </p:pic>
      <p:sp>
        <p:nvSpPr>
          <p:cNvPr id="102406" name="TextBox 6"/>
          <p:cNvSpPr txBox="1">
            <a:spLocks noChangeArrowheads="1"/>
          </p:cNvSpPr>
          <p:nvPr/>
        </p:nvSpPr>
        <p:spPr bwMode="auto">
          <a:xfrm>
            <a:off x="725488" y="927100"/>
            <a:ext cx="3944937" cy="369888"/>
          </a:xfrm>
          <a:prstGeom prst="rect">
            <a:avLst/>
          </a:prstGeom>
          <a:noFill/>
          <a:ln w="9525">
            <a:noFill/>
            <a:miter lim="800000"/>
            <a:headEnd/>
            <a:tailEnd/>
          </a:ln>
        </p:spPr>
        <p:txBody>
          <a:bodyPr wrap="none">
            <a:spAutoFit/>
          </a:bodyPr>
          <a:lstStyle/>
          <a:p>
            <a:pPr defTabSz="457200">
              <a:lnSpc>
                <a:spcPct val="100000"/>
              </a:lnSpc>
              <a:buClrTx/>
              <a:buSzTx/>
              <a:buFontTx/>
              <a:buNone/>
              <a:defRPr/>
            </a:pPr>
            <a:r>
              <a:rPr lang="en-AU" dirty="0">
                <a:solidFill>
                  <a:schemeClr val="tx1"/>
                </a:solidFill>
                <a:latin typeface="+mn-lt"/>
                <a:ea typeface="MS PGothic" pitchFamily="34" charset="-128"/>
              </a:rPr>
              <a:t>Side-view of detector in phantom</a:t>
            </a:r>
          </a:p>
        </p:txBody>
      </p:sp>
      <p:sp>
        <p:nvSpPr>
          <p:cNvPr id="102407" name="TextBox 7"/>
          <p:cNvSpPr txBox="1">
            <a:spLocks noChangeArrowheads="1"/>
          </p:cNvSpPr>
          <p:nvPr/>
        </p:nvSpPr>
        <p:spPr bwMode="auto">
          <a:xfrm>
            <a:off x="5969000" y="914400"/>
            <a:ext cx="1184275" cy="369888"/>
          </a:xfrm>
          <a:prstGeom prst="rect">
            <a:avLst/>
          </a:prstGeom>
          <a:noFill/>
          <a:ln w="9525">
            <a:noFill/>
            <a:miter lim="800000"/>
            <a:headEnd/>
            <a:tailEnd/>
          </a:ln>
        </p:spPr>
        <p:txBody>
          <a:bodyPr wrap="none">
            <a:spAutoFit/>
          </a:bodyPr>
          <a:lstStyle/>
          <a:p>
            <a:pPr defTabSz="457200">
              <a:lnSpc>
                <a:spcPct val="100000"/>
              </a:lnSpc>
              <a:buClrTx/>
              <a:buSzTx/>
              <a:buFontTx/>
              <a:buNone/>
              <a:defRPr/>
            </a:pPr>
            <a:r>
              <a:rPr lang="en-AU" dirty="0">
                <a:solidFill>
                  <a:schemeClr val="tx1"/>
                </a:solidFill>
                <a:latin typeface="+mn-lt"/>
                <a:ea typeface="MS PGothic" pitchFamily="34" charset="-128"/>
              </a:rPr>
              <a:t>Top-view</a:t>
            </a:r>
          </a:p>
        </p:txBody>
      </p:sp>
      <p:pic>
        <p:nvPicPr>
          <p:cNvPr id="101384" name="Picture 9"/>
          <p:cNvPicPr>
            <a:picLocks noChangeAspect="1"/>
          </p:cNvPicPr>
          <p:nvPr/>
        </p:nvPicPr>
        <p:blipFill>
          <a:blip r:embed="rId5" cstate="print"/>
          <a:srcRect/>
          <a:stretch>
            <a:fillRect/>
          </a:stretch>
        </p:blipFill>
        <p:spPr bwMode="auto">
          <a:xfrm>
            <a:off x="723900" y="4075113"/>
            <a:ext cx="3719513" cy="2271712"/>
          </a:xfrm>
          <a:prstGeom prst="rect">
            <a:avLst/>
          </a:prstGeom>
          <a:noFill/>
          <a:ln w="9525">
            <a:noFill/>
            <a:miter lim="800000"/>
            <a:headEnd/>
            <a:tailEnd/>
          </a:ln>
        </p:spPr>
      </p:pic>
      <p:sp>
        <p:nvSpPr>
          <p:cNvPr id="102409" name="TextBox 10"/>
          <p:cNvSpPr txBox="1">
            <a:spLocks noChangeArrowheads="1"/>
          </p:cNvSpPr>
          <p:nvPr/>
        </p:nvSpPr>
        <p:spPr bwMode="auto">
          <a:xfrm>
            <a:off x="711200" y="3500438"/>
            <a:ext cx="4191000" cy="646112"/>
          </a:xfrm>
          <a:prstGeom prst="rect">
            <a:avLst/>
          </a:prstGeom>
          <a:noFill/>
          <a:ln w="9525">
            <a:noFill/>
            <a:miter lim="800000"/>
            <a:headEnd/>
            <a:tailEnd/>
          </a:ln>
        </p:spPr>
        <p:txBody>
          <a:bodyPr>
            <a:spAutoFit/>
          </a:bodyPr>
          <a:lstStyle/>
          <a:p>
            <a:pPr defTabSz="457200">
              <a:lnSpc>
                <a:spcPct val="100000"/>
              </a:lnSpc>
              <a:buClrTx/>
              <a:buSzTx/>
              <a:buFontTx/>
              <a:buNone/>
              <a:defRPr/>
            </a:pPr>
            <a:r>
              <a:rPr lang="en-AU" dirty="0">
                <a:solidFill>
                  <a:schemeClr val="tx1"/>
                </a:solidFill>
                <a:latin typeface="+mn-lt"/>
                <a:ea typeface="MS PGothic" pitchFamily="34" charset="-128"/>
              </a:rPr>
              <a:t>Lateral scan of 25mm </a:t>
            </a:r>
            <a:r>
              <a:rPr lang="en-AU" dirty="0" err="1">
                <a:solidFill>
                  <a:schemeClr val="tx1"/>
                </a:solidFill>
                <a:latin typeface="+mn-lt"/>
                <a:ea typeface="MS PGothic" pitchFamily="34" charset="-128"/>
              </a:rPr>
              <a:t>microbeam</a:t>
            </a:r>
            <a:r>
              <a:rPr lang="en-AU" dirty="0">
                <a:solidFill>
                  <a:schemeClr val="tx1"/>
                </a:solidFill>
                <a:latin typeface="+mn-lt"/>
                <a:ea typeface="MS PGothic" pitchFamily="34" charset="-128"/>
              </a:rPr>
              <a:t> array in 10 micron increments</a:t>
            </a:r>
          </a:p>
        </p:txBody>
      </p:sp>
      <p:sp>
        <p:nvSpPr>
          <p:cNvPr id="102410" name="TextBox 11"/>
          <p:cNvSpPr txBox="1">
            <a:spLocks noChangeArrowheads="1"/>
          </p:cNvSpPr>
          <p:nvPr/>
        </p:nvSpPr>
        <p:spPr bwMode="auto">
          <a:xfrm>
            <a:off x="4894263" y="3562350"/>
            <a:ext cx="3613150" cy="368300"/>
          </a:xfrm>
          <a:prstGeom prst="rect">
            <a:avLst/>
          </a:prstGeom>
          <a:noFill/>
          <a:ln w="9525">
            <a:noFill/>
            <a:miter lim="800000"/>
            <a:headEnd/>
            <a:tailEnd/>
          </a:ln>
        </p:spPr>
        <p:txBody>
          <a:bodyPr>
            <a:spAutoFit/>
          </a:bodyPr>
          <a:lstStyle/>
          <a:p>
            <a:pPr defTabSz="457200">
              <a:lnSpc>
                <a:spcPct val="100000"/>
              </a:lnSpc>
              <a:buClrTx/>
              <a:buSzTx/>
              <a:buFontTx/>
              <a:buNone/>
              <a:defRPr/>
            </a:pPr>
            <a:r>
              <a:rPr lang="en-AU" dirty="0">
                <a:solidFill>
                  <a:schemeClr val="tx1"/>
                </a:solidFill>
                <a:latin typeface="+mn-lt"/>
                <a:ea typeface="MS PGothic" pitchFamily="34" charset="-128"/>
              </a:rPr>
              <a:t>Detailed view of </a:t>
            </a:r>
            <a:r>
              <a:rPr lang="en-AU" dirty="0" err="1">
                <a:solidFill>
                  <a:schemeClr val="tx1"/>
                </a:solidFill>
                <a:latin typeface="+mn-lt"/>
                <a:ea typeface="MS PGothic" pitchFamily="34" charset="-128"/>
              </a:rPr>
              <a:t>microbeams</a:t>
            </a:r>
            <a:endParaRPr lang="en-AU" dirty="0">
              <a:solidFill>
                <a:schemeClr val="tx1"/>
              </a:solidFill>
              <a:latin typeface="+mn-lt"/>
              <a:ea typeface="MS PGothic" pitchFamily="34" charset="-128"/>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08758" y="1140032"/>
            <a:ext cx="8835241" cy="712520"/>
          </a:xfrm>
          <a:noFill/>
          <a:ln/>
        </p:spPr>
        <p:txBody>
          <a:bodyPr/>
          <a:lstStyle/>
          <a:p>
            <a:pPr algn="l"/>
            <a:r>
              <a:rPr lang="en-US" dirty="0"/>
              <a:t> </a:t>
            </a:r>
            <a:r>
              <a:rPr lang="en-US" sz="2800" dirty="0"/>
              <a:t>What is Electron Paramagnetic Resonance (EPR) ?</a:t>
            </a:r>
          </a:p>
        </p:txBody>
      </p:sp>
      <p:sp>
        <p:nvSpPr>
          <p:cNvPr id="4099" name="Rectangle 3"/>
          <p:cNvSpPr>
            <a:spLocks noGrp="1" noChangeArrowheads="1"/>
          </p:cNvSpPr>
          <p:nvPr>
            <p:ph type="body" idx="1"/>
          </p:nvPr>
        </p:nvSpPr>
        <p:spPr>
          <a:xfrm>
            <a:off x="457200" y="2086099"/>
            <a:ext cx="8229600" cy="3348038"/>
          </a:xfrm>
          <a:noFill/>
          <a:ln/>
        </p:spPr>
        <p:txBody>
          <a:bodyPr/>
          <a:lstStyle/>
          <a:p>
            <a:pPr marL="463550" indent="-177800"/>
            <a:r>
              <a:rPr lang="en-US" sz="2800" dirty="0"/>
              <a:t>Non-destructive magnetic resonance technique used to detect and quantify unpaired electrons.</a:t>
            </a:r>
          </a:p>
          <a:p>
            <a:pPr marL="463550" indent="-177800"/>
            <a:r>
              <a:rPr lang="en-US" sz="2800" dirty="0"/>
              <a:t>Absorption of ionizing radiation generates unpaired electrons (i.e., paramagnetic centers).</a:t>
            </a:r>
          </a:p>
          <a:p>
            <a:pPr marL="463550" indent="-177800"/>
            <a:r>
              <a:rPr lang="en-US" sz="2800" dirty="0"/>
              <a:t>The concentration of radiation-induced paramagnetic centers is proportional to the absorbed dose.</a:t>
            </a:r>
          </a:p>
        </p:txBody>
      </p:sp>
      <p:sp>
        <p:nvSpPr>
          <p:cNvPr id="4" name="TextBox 3"/>
          <p:cNvSpPr txBox="1"/>
          <p:nvPr/>
        </p:nvSpPr>
        <p:spPr>
          <a:xfrm>
            <a:off x="1543792" y="510639"/>
            <a:ext cx="6578930" cy="419795"/>
          </a:xfrm>
          <a:prstGeom prst="rect">
            <a:avLst/>
          </a:prstGeom>
          <a:noFill/>
        </p:spPr>
        <p:txBody>
          <a:bodyPr wrap="square" rtlCol="0">
            <a:spAutoFit/>
          </a:bodyPr>
          <a:lstStyle/>
          <a:p>
            <a:r>
              <a:rPr lang="en-US" sz="2800" b="1" dirty="0" smtClean="0">
                <a:solidFill>
                  <a:schemeClr val="tx1"/>
                </a:solidFill>
              </a:rPr>
              <a:t>Biological Retrospective </a:t>
            </a:r>
            <a:r>
              <a:rPr lang="en-US" sz="2800" b="1" dirty="0" err="1" smtClean="0">
                <a:solidFill>
                  <a:schemeClr val="tx1"/>
                </a:solidFill>
              </a:rPr>
              <a:t>Dosimetry</a:t>
            </a:r>
            <a:endParaRPr lang="en-US" sz="2800" b="1" dirty="0">
              <a:solidFill>
                <a:schemeClr val="tx1"/>
              </a:solidFill>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531421" y="404502"/>
            <a:ext cx="8137566" cy="533647"/>
          </a:xfrm>
        </p:spPr>
        <p:txBody>
          <a:bodyPr/>
          <a:lstStyle/>
          <a:p>
            <a:pPr algn="ctr"/>
            <a:r>
              <a:rPr lang="en-US" sz="3200" b="1" dirty="0">
                <a:solidFill>
                  <a:schemeClr val="tx1"/>
                </a:solidFill>
              </a:rPr>
              <a:t>EPR </a:t>
            </a:r>
            <a:r>
              <a:rPr lang="en-US" sz="3200" b="1" dirty="0" err="1" smtClean="0">
                <a:solidFill>
                  <a:schemeClr val="tx1"/>
                </a:solidFill>
              </a:rPr>
              <a:t>Biodosimetry</a:t>
            </a:r>
            <a:r>
              <a:rPr lang="en-US" sz="3200" b="1" dirty="0" smtClean="0">
                <a:solidFill>
                  <a:schemeClr val="tx1"/>
                </a:solidFill>
              </a:rPr>
              <a:t> </a:t>
            </a:r>
            <a:r>
              <a:rPr lang="en-US" dirty="0" smtClean="0">
                <a:solidFill>
                  <a:schemeClr val="tx1"/>
                </a:solidFill>
              </a:rPr>
              <a:t>(Teeth)</a:t>
            </a:r>
            <a:r>
              <a:rPr lang="en-US" sz="3200" b="1" dirty="0">
                <a:solidFill>
                  <a:schemeClr val="tx1"/>
                </a:solidFill>
              </a:rPr>
              <a:t/>
            </a:r>
            <a:br>
              <a:rPr lang="en-US" sz="3200" b="1" dirty="0">
                <a:solidFill>
                  <a:schemeClr val="tx1"/>
                </a:solidFill>
              </a:rPr>
            </a:br>
            <a:endParaRPr lang="en-US" sz="2800" b="1" dirty="0">
              <a:solidFill>
                <a:schemeClr val="tx1"/>
              </a:solidFill>
            </a:endParaRPr>
          </a:p>
        </p:txBody>
      </p:sp>
      <p:pic>
        <p:nvPicPr>
          <p:cNvPr id="18435" name="Picture 3" descr="Alex_epr1"/>
          <p:cNvPicPr>
            <a:picLocks noChangeAspect="1" noChangeArrowheads="1"/>
          </p:cNvPicPr>
          <p:nvPr/>
        </p:nvPicPr>
        <p:blipFill>
          <a:blip r:embed="rId3" cstate="print"/>
          <a:srcRect/>
          <a:stretch>
            <a:fillRect/>
          </a:stretch>
        </p:blipFill>
        <p:spPr bwMode="auto">
          <a:xfrm>
            <a:off x="0" y="1143000"/>
            <a:ext cx="4038600" cy="2317750"/>
          </a:xfrm>
          <a:prstGeom prst="rect">
            <a:avLst/>
          </a:prstGeom>
          <a:noFill/>
        </p:spPr>
      </p:pic>
      <p:sp>
        <p:nvSpPr>
          <p:cNvPr id="18436" name="Text Box 4"/>
          <p:cNvSpPr txBox="1">
            <a:spLocks noChangeArrowheads="1"/>
          </p:cNvSpPr>
          <p:nvPr/>
        </p:nvSpPr>
        <p:spPr bwMode="auto">
          <a:xfrm>
            <a:off x="1981200" y="6583363"/>
            <a:ext cx="5181600" cy="274637"/>
          </a:xfrm>
          <a:prstGeom prst="rect">
            <a:avLst/>
          </a:prstGeom>
          <a:noFill/>
          <a:ln w="9525">
            <a:noFill/>
            <a:miter lim="800000"/>
            <a:headEnd/>
            <a:tailEnd/>
          </a:ln>
          <a:effectLst/>
        </p:spPr>
        <p:txBody>
          <a:bodyPr>
            <a:spAutoFit/>
          </a:bodyPr>
          <a:lstStyle/>
          <a:p>
            <a:pPr eaLnBrk="0" hangingPunct="0"/>
            <a:r>
              <a:rPr lang="en-US" sz="1200"/>
              <a:t>Romanyukha, et. al, Appl. Radiat. Isot. (2000) and IAEA-TECDOC-1331</a:t>
            </a:r>
            <a:endParaRPr lang="en-US"/>
          </a:p>
        </p:txBody>
      </p:sp>
      <p:sp>
        <p:nvSpPr>
          <p:cNvPr id="18437" name="Rectangle 5"/>
          <p:cNvSpPr>
            <a:spLocks noGrp="1" noChangeArrowheads="1"/>
          </p:cNvSpPr>
          <p:nvPr>
            <p:ph type="body" idx="1"/>
          </p:nvPr>
        </p:nvSpPr>
        <p:spPr>
          <a:xfrm>
            <a:off x="0" y="3657600"/>
            <a:ext cx="4419600" cy="1676400"/>
          </a:xfrm>
          <a:noFill/>
          <a:ln/>
        </p:spPr>
        <p:txBody>
          <a:bodyPr/>
          <a:lstStyle/>
          <a:p>
            <a:r>
              <a:rPr lang="en-US" sz="2000" dirty="0" err="1"/>
              <a:t>Hydroxyapatite</a:t>
            </a:r>
            <a:r>
              <a:rPr lang="en-US" sz="2000" dirty="0"/>
              <a:t> constitutes:</a:t>
            </a:r>
          </a:p>
          <a:p>
            <a:pPr lvl="1"/>
            <a:r>
              <a:rPr lang="en-US" sz="1800" dirty="0"/>
              <a:t>~95% by weight of tooth enamel</a:t>
            </a:r>
          </a:p>
          <a:p>
            <a:pPr lvl="1"/>
            <a:r>
              <a:rPr lang="en-US" sz="1800" dirty="0"/>
              <a:t>70-75% of dentin</a:t>
            </a:r>
          </a:p>
          <a:p>
            <a:pPr lvl="1"/>
            <a:r>
              <a:rPr lang="en-US" sz="1800" dirty="0"/>
              <a:t>60-70% of compact bones</a:t>
            </a:r>
          </a:p>
        </p:txBody>
      </p:sp>
      <p:sp>
        <p:nvSpPr>
          <p:cNvPr id="18438" name="Oval 6"/>
          <p:cNvSpPr>
            <a:spLocks noChangeArrowheads="1"/>
          </p:cNvSpPr>
          <p:nvPr/>
        </p:nvSpPr>
        <p:spPr bwMode="auto">
          <a:xfrm>
            <a:off x="3048000" y="3048000"/>
            <a:ext cx="1066800" cy="457200"/>
          </a:xfrm>
          <a:prstGeom prst="ellipse">
            <a:avLst/>
          </a:prstGeom>
          <a:noFill/>
          <a:ln w="38100">
            <a:solidFill>
              <a:srgbClr val="FF0000"/>
            </a:solidFill>
            <a:round/>
            <a:headEnd/>
            <a:tailEnd/>
          </a:ln>
          <a:effectLst/>
        </p:spPr>
        <p:txBody>
          <a:bodyPr wrap="none" anchor="ctr"/>
          <a:lstStyle/>
          <a:p>
            <a:endParaRPr lang="en-US"/>
          </a:p>
        </p:txBody>
      </p:sp>
      <p:grpSp>
        <p:nvGrpSpPr>
          <p:cNvPr id="2" name="Group 4"/>
          <p:cNvGrpSpPr>
            <a:grpSpLocks/>
          </p:cNvGrpSpPr>
          <p:nvPr/>
        </p:nvGrpSpPr>
        <p:grpSpPr bwMode="auto">
          <a:xfrm>
            <a:off x="5699779" y="1116022"/>
            <a:ext cx="1824226" cy="2270154"/>
            <a:chOff x="2512" y="702"/>
            <a:chExt cx="1244" cy="1643"/>
          </a:xfrm>
        </p:grpSpPr>
        <p:pic>
          <p:nvPicPr>
            <p:cNvPr id="9" name="Picture 5" descr="Biopsy Tooth Picture-1"/>
            <p:cNvPicPr>
              <a:picLocks noChangeAspect="1" noChangeArrowheads="1"/>
            </p:cNvPicPr>
            <p:nvPr/>
          </p:nvPicPr>
          <p:blipFill>
            <a:blip r:embed="rId4" cstate="print">
              <a:lum bright="-12000" contrast="6000"/>
            </a:blip>
            <a:srcRect/>
            <a:stretch>
              <a:fillRect/>
            </a:stretch>
          </p:blipFill>
          <p:spPr bwMode="auto">
            <a:xfrm>
              <a:off x="2512" y="702"/>
              <a:ext cx="1244" cy="1244"/>
            </a:xfrm>
            <a:prstGeom prst="rect">
              <a:avLst/>
            </a:prstGeom>
            <a:noFill/>
            <a:ln w="57150" cmpd="thickThin">
              <a:solidFill>
                <a:srgbClr val="000000"/>
              </a:solidFill>
              <a:miter lim="800000"/>
              <a:headEnd/>
              <a:tailEnd/>
            </a:ln>
          </p:spPr>
        </p:pic>
        <p:sp>
          <p:nvSpPr>
            <p:cNvPr id="10" name="AutoShape 6"/>
            <p:cNvSpPr>
              <a:spLocks noChangeArrowheads="1"/>
            </p:cNvSpPr>
            <p:nvPr/>
          </p:nvSpPr>
          <p:spPr bwMode="auto">
            <a:xfrm rot="8757586">
              <a:off x="2635" y="929"/>
              <a:ext cx="511" cy="291"/>
            </a:xfrm>
            <a:prstGeom prst="curvedUpArrow">
              <a:avLst>
                <a:gd name="adj1" fmla="val 38902"/>
                <a:gd name="adj2" fmla="val 77805"/>
                <a:gd name="adj3" fmla="val 33333"/>
              </a:avLst>
            </a:prstGeom>
            <a:solidFill>
              <a:srgbClr val="FF9900"/>
            </a:solidFill>
            <a:ln w="9525">
              <a:solidFill>
                <a:schemeClr val="tx1"/>
              </a:solidFill>
              <a:miter lim="800000"/>
              <a:headEnd/>
              <a:tailEnd/>
            </a:ln>
            <a:effectLst/>
          </p:spPr>
          <p:txBody>
            <a:bodyPr wrap="none" anchor="ctr"/>
            <a:lstStyle/>
            <a:p>
              <a:endParaRPr lang="en-US"/>
            </a:p>
          </p:txBody>
        </p:sp>
        <p:sp>
          <p:nvSpPr>
            <p:cNvPr id="11" name="Text Box 7"/>
            <p:cNvSpPr txBox="1">
              <a:spLocks noChangeArrowheads="1"/>
            </p:cNvSpPr>
            <p:nvPr/>
          </p:nvSpPr>
          <p:spPr bwMode="auto">
            <a:xfrm>
              <a:off x="2545" y="1403"/>
              <a:ext cx="615" cy="203"/>
            </a:xfrm>
            <a:prstGeom prst="rect">
              <a:avLst/>
            </a:prstGeom>
            <a:noFill/>
            <a:ln w="9525">
              <a:noFill/>
              <a:miter lim="800000"/>
              <a:headEnd/>
              <a:tailEnd/>
            </a:ln>
            <a:effectLst/>
          </p:spPr>
          <p:txBody>
            <a:bodyPr wrap="square">
              <a:spAutoFit/>
            </a:bodyPr>
            <a:lstStyle/>
            <a:p>
              <a:pPr>
                <a:spcBef>
                  <a:spcPct val="50000"/>
                </a:spcBef>
              </a:pPr>
              <a:r>
                <a:rPr lang="en-US" sz="1600" b="1" dirty="0">
                  <a:solidFill>
                    <a:srgbClr val="00FFFF"/>
                  </a:solidFill>
                  <a:effectLst>
                    <a:outerShdw blurRad="38100" dist="38100" dir="2700000" algn="tl">
                      <a:srgbClr val="C0C0C0"/>
                    </a:outerShdw>
                  </a:effectLst>
                  <a:latin typeface="Times New Roman" pitchFamily="18" charset="0"/>
                  <a:cs typeface="Times New Roman" pitchFamily="18" charset="0"/>
                </a:rPr>
                <a:t>Biopsy</a:t>
              </a:r>
            </a:p>
          </p:txBody>
        </p:sp>
        <p:sp>
          <p:nvSpPr>
            <p:cNvPr id="12" name="Text Box 8"/>
            <p:cNvSpPr txBox="1">
              <a:spLocks noChangeArrowheads="1"/>
            </p:cNvSpPr>
            <p:nvPr/>
          </p:nvSpPr>
          <p:spPr bwMode="auto">
            <a:xfrm>
              <a:off x="2573" y="2057"/>
              <a:ext cx="1152" cy="288"/>
            </a:xfrm>
            <a:prstGeom prst="rect">
              <a:avLst/>
            </a:prstGeom>
            <a:noFill/>
            <a:ln w="9525">
              <a:noFill/>
              <a:miter lim="800000"/>
              <a:headEnd/>
              <a:tailEnd/>
            </a:ln>
            <a:effectLst/>
          </p:spPr>
          <p:txBody>
            <a:bodyPr>
              <a:spAutoFit/>
            </a:bodyPr>
            <a:lstStyle/>
            <a:p>
              <a:pPr>
                <a:spcBef>
                  <a:spcPct val="50000"/>
                </a:spcBef>
              </a:pPr>
              <a:r>
                <a:rPr lang="en-US" sz="2000" b="1" dirty="0">
                  <a:solidFill>
                    <a:srgbClr val="00FFFF"/>
                  </a:solidFill>
                  <a:effectLst>
                    <a:outerShdw blurRad="38100" dist="38100" dir="2700000" algn="tl">
                      <a:srgbClr val="C0C0C0"/>
                    </a:outerShdw>
                  </a:effectLst>
                  <a:latin typeface="Times New Roman" pitchFamily="18" charset="0"/>
                  <a:cs typeface="Times New Roman" pitchFamily="18" charset="0"/>
                </a:rPr>
                <a:t>Whole Tooth</a:t>
              </a:r>
            </a:p>
          </p:txBody>
        </p:sp>
      </p:grpSp>
      <p:graphicFrame>
        <p:nvGraphicFramePr>
          <p:cNvPr id="292866" name="Object 2"/>
          <p:cNvGraphicFramePr>
            <a:graphicFrameLocks noChangeAspect="1"/>
          </p:cNvGraphicFramePr>
          <p:nvPr/>
        </p:nvGraphicFramePr>
        <p:xfrm>
          <a:off x="4515592" y="3015942"/>
          <a:ext cx="4017963" cy="3360737"/>
        </p:xfrm>
        <a:graphic>
          <a:graphicData uri="http://schemas.openxmlformats.org/presentationml/2006/ole">
            <p:oleObj spid="_x0000_s406530" name="Graph" r:id="rId5" imgW="3539520" imgH="2960640" progId="">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2"/>
          <p:cNvSpPr>
            <a:spLocks noGrp="1" noChangeArrowheads="1"/>
          </p:cNvSpPr>
          <p:nvPr>
            <p:ph type="title"/>
          </p:nvPr>
        </p:nvSpPr>
        <p:spPr/>
        <p:txBody>
          <a:bodyPr/>
          <a:lstStyle/>
          <a:p>
            <a:r>
              <a:rPr lang="en-US"/>
              <a:t>Dose should be accurate</a:t>
            </a:r>
          </a:p>
        </p:txBody>
      </p:sp>
      <p:sp>
        <p:nvSpPr>
          <p:cNvPr id="311299" name="Rectangle 3"/>
          <p:cNvSpPr>
            <a:spLocks noGrp="1" noChangeArrowheads="1"/>
          </p:cNvSpPr>
          <p:nvPr>
            <p:ph type="body" idx="1"/>
          </p:nvPr>
        </p:nvSpPr>
        <p:spPr/>
        <p:txBody>
          <a:bodyPr/>
          <a:lstStyle/>
          <a:p>
            <a:r>
              <a:rPr lang="en-US" sz="3200" dirty="0">
                <a:latin typeface="Arial" pitchFamily="34" charset="0"/>
                <a:cs typeface="Arial" pitchFamily="34" charset="0"/>
              </a:rPr>
              <a:t>To target:</a:t>
            </a:r>
          </a:p>
          <a:p>
            <a:pPr lvl="1"/>
            <a:r>
              <a:rPr lang="en-US" sz="2800" dirty="0">
                <a:latin typeface="Arial" pitchFamily="34" charset="0"/>
                <a:cs typeface="Arial" pitchFamily="34" charset="0"/>
              </a:rPr>
              <a:t>5% too low - may result in clinically detectable reduction in </a:t>
            </a:r>
            <a:r>
              <a:rPr lang="en-US" sz="2800" dirty="0" err="1">
                <a:latin typeface="Arial" pitchFamily="34" charset="0"/>
                <a:cs typeface="Arial" pitchFamily="34" charset="0"/>
              </a:rPr>
              <a:t>tumour</a:t>
            </a:r>
            <a:r>
              <a:rPr lang="en-US" sz="2800" dirty="0">
                <a:latin typeface="Arial" pitchFamily="34" charset="0"/>
                <a:cs typeface="Arial" pitchFamily="34" charset="0"/>
              </a:rPr>
              <a:t> control (</a:t>
            </a:r>
            <a:r>
              <a:rPr lang="en-US" sz="2800" dirty="0" err="1">
                <a:latin typeface="Arial" pitchFamily="34" charset="0"/>
                <a:cs typeface="Arial" pitchFamily="34" charset="0"/>
              </a:rPr>
              <a:t>eg</a:t>
            </a:r>
            <a:r>
              <a:rPr lang="en-US" sz="2800" dirty="0">
                <a:latin typeface="Arial" pitchFamily="34" charset="0"/>
                <a:cs typeface="Arial" pitchFamily="34" charset="0"/>
              </a:rPr>
              <a:t>. Head and neck cancer: 15%)</a:t>
            </a:r>
          </a:p>
          <a:p>
            <a:r>
              <a:rPr lang="en-US" sz="3200" dirty="0">
                <a:latin typeface="Arial" pitchFamily="34" charset="0"/>
                <a:cs typeface="Arial" pitchFamily="34" charset="0"/>
              </a:rPr>
              <a:t>To normal tissues:</a:t>
            </a:r>
          </a:p>
          <a:p>
            <a:pPr lvl="1"/>
            <a:r>
              <a:rPr lang="en-US" sz="2800" dirty="0">
                <a:latin typeface="Arial" pitchFamily="34" charset="0"/>
                <a:cs typeface="Arial" pitchFamily="34" charset="0"/>
              </a:rPr>
              <a:t>5% too high - significant increase in normal tissue complication probability = morbidity = unacceptable side effects</a:t>
            </a:r>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457200" y="0"/>
            <a:ext cx="8229600" cy="685800"/>
          </a:xfrm>
        </p:spPr>
        <p:txBody>
          <a:bodyPr/>
          <a:lstStyle/>
          <a:p>
            <a:r>
              <a:rPr lang="en-US" sz="4000"/>
              <a:t>Clinical EPR Spectrometers</a:t>
            </a:r>
          </a:p>
        </p:txBody>
      </p:sp>
      <p:grpSp>
        <p:nvGrpSpPr>
          <p:cNvPr id="2" name="Group 3"/>
          <p:cNvGrpSpPr>
            <a:grpSpLocks/>
          </p:cNvGrpSpPr>
          <p:nvPr/>
        </p:nvGrpSpPr>
        <p:grpSpPr bwMode="auto">
          <a:xfrm>
            <a:off x="4038600" y="838200"/>
            <a:ext cx="4876800" cy="2582863"/>
            <a:chOff x="2544" y="432"/>
            <a:chExt cx="3072" cy="1627"/>
          </a:xfrm>
        </p:grpSpPr>
        <p:pic>
          <p:nvPicPr>
            <p:cNvPr id="66564" name="Picture 4" descr="P1010184"/>
            <p:cNvPicPr>
              <a:picLocks noChangeAspect="1" noChangeArrowheads="1"/>
            </p:cNvPicPr>
            <p:nvPr/>
          </p:nvPicPr>
          <p:blipFill>
            <a:blip r:embed="rId3" cstate="print"/>
            <a:srcRect/>
            <a:stretch>
              <a:fillRect/>
            </a:stretch>
          </p:blipFill>
          <p:spPr bwMode="auto">
            <a:xfrm>
              <a:off x="2544" y="528"/>
              <a:ext cx="3072" cy="1531"/>
            </a:xfrm>
            <a:prstGeom prst="rect">
              <a:avLst/>
            </a:prstGeom>
            <a:noFill/>
          </p:spPr>
        </p:pic>
        <p:grpSp>
          <p:nvGrpSpPr>
            <p:cNvPr id="3" name="Group 5"/>
            <p:cNvGrpSpPr>
              <a:grpSpLocks noChangeAspect="1"/>
            </p:cNvGrpSpPr>
            <p:nvPr/>
          </p:nvGrpSpPr>
          <p:grpSpPr bwMode="auto">
            <a:xfrm>
              <a:off x="3408" y="432"/>
              <a:ext cx="1296" cy="607"/>
              <a:chOff x="1343" y="1872"/>
              <a:chExt cx="1537" cy="720"/>
            </a:xfrm>
          </p:grpSpPr>
          <p:grpSp>
            <p:nvGrpSpPr>
              <p:cNvPr id="4" name="Group 6"/>
              <p:cNvGrpSpPr>
                <a:grpSpLocks noChangeAspect="1"/>
              </p:cNvGrpSpPr>
              <p:nvPr/>
            </p:nvGrpSpPr>
            <p:grpSpPr bwMode="auto">
              <a:xfrm>
                <a:off x="1343" y="1872"/>
                <a:ext cx="1537" cy="720"/>
                <a:chOff x="1343" y="1872"/>
                <a:chExt cx="1537" cy="720"/>
              </a:xfrm>
            </p:grpSpPr>
            <p:pic>
              <p:nvPicPr>
                <p:cNvPr id="66567" name="Picture 7" descr="P1010067"/>
                <p:cNvPicPr>
                  <a:picLocks noChangeAspect="1" noChangeArrowheads="1"/>
                </p:cNvPicPr>
                <p:nvPr/>
              </p:nvPicPr>
              <p:blipFill>
                <a:blip r:embed="rId4" cstate="print"/>
                <a:srcRect/>
                <a:stretch>
                  <a:fillRect/>
                </a:stretch>
              </p:blipFill>
              <p:spPr bwMode="auto">
                <a:xfrm>
                  <a:off x="1343" y="1872"/>
                  <a:ext cx="1537" cy="720"/>
                </a:xfrm>
                <a:prstGeom prst="rect">
                  <a:avLst/>
                </a:prstGeom>
                <a:noFill/>
                <a:ln w="9525">
                  <a:noFill/>
                  <a:miter lim="800000"/>
                  <a:headEnd/>
                  <a:tailEnd/>
                </a:ln>
              </p:spPr>
            </p:pic>
            <p:sp>
              <p:nvSpPr>
                <p:cNvPr id="66568" name="AutoShape 8"/>
                <p:cNvSpPr>
                  <a:spLocks noChangeAspect="1" noChangeArrowheads="1"/>
                </p:cNvSpPr>
                <p:nvPr/>
              </p:nvSpPr>
              <p:spPr bwMode="auto">
                <a:xfrm>
                  <a:off x="1344" y="1872"/>
                  <a:ext cx="1536" cy="720"/>
                </a:xfrm>
                <a:prstGeom prst="wedgeRectCallout">
                  <a:avLst>
                    <a:gd name="adj1" fmla="val -40625"/>
                    <a:gd name="adj2" fmla="val 70000"/>
                  </a:avLst>
                </a:prstGeom>
                <a:noFill/>
                <a:ln w="38100">
                  <a:solidFill>
                    <a:srgbClr val="FF0000"/>
                  </a:solidFill>
                  <a:miter lim="800000"/>
                  <a:headEnd/>
                  <a:tailEnd/>
                </a:ln>
                <a:effectLst/>
              </p:spPr>
              <p:txBody>
                <a:bodyPr/>
                <a:lstStyle/>
                <a:p>
                  <a:pPr algn="ctr"/>
                  <a:endParaRPr lang="en-US">
                    <a:latin typeface="Times New Roman" pitchFamily="18" charset="0"/>
                  </a:endParaRPr>
                </a:p>
              </p:txBody>
            </p:sp>
          </p:grpSp>
          <p:sp>
            <p:nvSpPr>
              <p:cNvPr id="66569" name="AutoShape 9"/>
              <p:cNvSpPr>
                <a:spLocks noChangeAspect="1" noChangeArrowheads="1"/>
              </p:cNvSpPr>
              <p:nvPr/>
            </p:nvSpPr>
            <p:spPr bwMode="auto">
              <a:xfrm>
                <a:off x="1344" y="1872"/>
                <a:ext cx="1536" cy="720"/>
              </a:xfrm>
              <a:prstGeom prst="wedgeRectCallout">
                <a:avLst>
                  <a:gd name="adj1" fmla="val 67838"/>
                  <a:gd name="adj2" fmla="val 25694"/>
                </a:avLst>
              </a:prstGeom>
              <a:noFill/>
              <a:ln w="38100">
                <a:solidFill>
                  <a:srgbClr val="FF0000"/>
                </a:solidFill>
                <a:miter lim="800000"/>
                <a:headEnd/>
                <a:tailEnd/>
              </a:ln>
              <a:effectLst/>
            </p:spPr>
            <p:txBody>
              <a:bodyPr/>
              <a:lstStyle/>
              <a:p>
                <a:pPr algn="ctr"/>
                <a:endParaRPr lang="en-US">
                  <a:latin typeface="Times New Roman" pitchFamily="18" charset="0"/>
                </a:endParaRPr>
              </a:p>
            </p:txBody>
          </p:sp>
        </p:grpSp>
      </p:grpSp>
      <p:pic>
        <p:nvPicPr>
          <p:cNvPr id="66570" name="Picture 10" descr="DSCN3506"/>
          <p:cNvPicPr>
            <a:picLocks noChangeAspect="1" noChangeArrowheads="1"/>
          </p:cNvPicPr>
          <p:nvPr/>
        </p:nvPicPr>
        <p:blipFill>
          <a:blip r:embed="rId5" cstate="print"/>
          <a:srcRect/>
          <a:stretch>
            <a:fillRect/>
          </a:stretch>
        </p:blipFill>
        <p:spPr bwMode="auto">
          <a:xfrm>
            <a:off x="914400" y="1009650"/>
            <a:ext cx="2667000" cy="2400300"/>
          </a:xfrm>
          <a:prstGeom prst="rect">
            <a:avLst/>
          </a:prstGeom>
          <a:noFill/>
          <a:ln w="9525">
            <a:noFill/>
            <a:miter lim="800000"/>
            <a:headEnd/>
            <a:tailEnd/>
          </a:ln>
        </p:spPr>
      </p:pic>
      <p:pic>
        <p:nvPicPr>
          <p:cNvPr id="66571" name="Picture 11" descr="dos_mag_tall"/>
          <p:cNvPicPr>
            <a:picLocks noChangeAspect="1" noChangeArrowheads="1"/>
          </p:cNvPicPr>
          <p:nvPr/>
        </p:nvPicPr>
        <p:blipFill>
          <a:blip r:embed="rId6" cstate="print"/>
          <a:srcRect/>
          <a:stretch>
            <a:fillRect/>
          </a:stretch>
        </p:blipFill>
        <p:spPr bwMode="auto">
          <a:xfrm>
            <a:off x="4038600" y="3538538"/>
            <a:ext cx="1682750" cy="2244725"/>
          </a:xfrm>
          <a:prstGeom prst="rect">
            <a:avLst/>
          </a:prstGeom>
          <a:noFill/>
          <a:ln w="9525">
            <a:noFill/>
            <a:miter lim="800000"/>
            <a:headEnd/>
            <a:tailEnd/>
          </a:ln>
        </p:spPr>
      </p:pic>
      <p:pic>
        <p:nvPicPr>
          <p:cNvPr id="66572" name="Picture 12"/>
          <p:cNvPicPr>
            <a:picLocks noChangeAspect="1" noChangeArrowheads="1"/>
          </p:cNvPicPr>
          <p:nvPr/>
        </p:nvPicPr>
        <p:blipFill>
          <a:blip r:embed="rId7" cstate="print"/>
          <a:srcRect l="28342" r="16072"/>
          <a:stretch>
            <a:fillRect/>
          </a:stretch>
        </p:blipFill>
        <p:spPr bwMode="auto">
          <a:xfrm>
            <a:off x="5748338" y="3505200"/>
            <a:ext cx="1871662" cy="2284413"/>
          </a:xfrm>
          <a:prstGeom prst="rect">
            <a:avLst/>
          </a:prstGeom>
          <a:noFill/>
          <a:ln w="9525">
            <a:noFill/>
            <a:miter lim="800000"/>
            <a:headEnd/>
            <a:tailEnd/>
          </a:ln>
        </p:spPr>
      </p:pic>
      <p:pic>
        <p:nvPicPr>
          <p:cNvPr id="66573" name="Picture 13" descr="halbach"/>
          <p:cNvPicPr>
            <a:picLocks noChangeAspect="1" noChangeArrowheads="1"/>
          </p:cNvPicPr>
          <p:nvPr/>
        </p:nvPicPr>
        <p:blipFill>
          <a:blip r:embed="rId8" cstate="print"/>
          <a:srcRect/>
          <a:stretch>
            <a:fillRect/>
          </a:stretch>
        </p:blipFill>
        <p:spPr bwMode="auto">
          <a:xfrm>
            <a:off x="7620000" y="3967163"/>
            <a:ext cx="1479550" cy="1290637"/>
          </a:xfrm>
          <a:prstGeom prst="rect">
            <a:avLst/>
          </a:prstGeom>
          <a:solidFill>
            <a:schemeClr val="bg1"/>
          </a:solidFill>
          <a:ln w="9525">
            <a:noFill/>
            <a:miter lim="800000"/>
            <a:headEnd/>
            <a:tailEnd/>
          </a:ln>
        </p:spPr>
      </p:pic>
      <p:pic>
        <p:nvPicPr>
          <p:cNvPr id="66574" name="Picture 14" descr="Tooth dosimetry equipment 019"/>
          <p:cNvPicPr>
            <a:picLocks noChangeAspect="1" noChangeArrowheads="1"/>
          </p:cNvPicPr>
          <p:nvPr/>
        </p:nvPicPr>
        <p:blipFill>
          <a:blip r:embed="rId9" cstate="print"/>
          <a:srcRect/>
          <a:stretch>
            <a:fillRect/>
          </a:stretch>
        </p:blipFill>
        <p:spPr bwMode="auto">
          <a:xfrm>
            <a:off x="766763" y="3505200"/>
            <a:ext cx="3043237" cy="2282825"/>
          </a:xfrm>
          <a:prstGeom prst="rect">
            <a:avLst/>
          </a:prstGeom>
          <a:noFill/>
          <a:ln w="28575">
            <a:solidFill>
              <a:srgbClr val="000000"/>
            </a:solid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z="3600" dirty="0"/>
              <a:t>In Vivo EPR Radiation </a:t>
            </a:r>
            <a:r>
              <a:rPr lang="en-US" sz="3600" dirty="0" err="1"/>
              <a:t>Dosimetry</a:t>
            </a:r>
            <a:endParaRPr lang="en-US" sz="3600" dirty="0"/>
          </a:p>
        </p:txBody>
      </p:sp>
      <p:sp>
        <p:nvSpPr>
          <p:cNvPr id="69635" name="Rectangle 3"/>
          <p:cNvSpPr>
            <a:spLocks noChangeArrowheads="1"/>
          </p:cNvSpPr>
          <p:nvPr/>
        </p:nvSpPr>
        <p:spPr bwMode="auto">
          <a:xfrm>
            <a:off x="4114800" y="1389063"/>
            <a:ext cx="4572000" cy="1144865"/>
          </a:xfrm>
          <a:prstGeom prst="rect">
            <a:avLst/>
          </a:prstGeom>
          <a:noFill/>
          <a:ln w="9525">
            <a:noFill/>
            <a:miter lim="800000"/>
            <a:headEnd/>
            <a:tailEnd/>
          </a:ln>
          <a:effectLst/>
        </p:spPr>
        <p:txBody>
          <a:bodyPr>
            <a:spAutoFit/>
          </a:bodyPr>
          <a:lstStyle/>
          <a:p>
            <a:r>
              <a:rPr lang="en-US" altLang="ja-JP" b="1" dirty="0">
                <a:solidFill>
                  <a:schemeClr val="tx1"/>
                </a:solidFill>
                <a:ea typeface="ＭＳ Ｐゴシック" pitchFamily="34" charset="-128"/>
              </a:rPr>
              <a:t>Under practical conditions with an irradiated tooth in the mouth of a volunteer, the dose dependent signal amplitude is clearly observed. (</a:t>
            </a:r>
            <a:r>
              <a:rPr lang="en-US" altLang="ja-JP" b="1" dirty="0" err="1">
                <a:solidFill>
                  <a:schemeClr val="tx1"/>
                </a:solidFill>
                <a:ea typeface="ＭＳ Ｐゴシック" pitchFamily="34" charset="-128"/>
              </a:rPr>
              <a:t>Acq</a:t>
            </a:r>
            <a:r>
              <a:rPr lang="en-US" altLang="ja-JP" b="1" dirty="0">
                <a:solidFill>
                  <a:schemeClr val="tx1"/>
                </a:solidFill>
                <a:ea typeface="ＭＳ Ｐゴシック" pitchFamily="34" charset="-128"/>
              </a:rPr>
              <a:t>. time = 4.5 minutes/spectrum)</a:t>
            </a:r>
          </a:p>
        </p:txBody>
      </p:sp>
      <p:grpSp>
        <p:nvGrpSpPr>
          <p:cNvPr id="2" name="Group 4"/>
          <p:cNvGrpSpPr>
            <a:grpSpLocks/>
          </p:cNvGrpSpPr>
          <p:nvPr/>
        </p:nvGrpSpPr>
        <p:grpSpPr bwMode="auto">
          <a:xfrm>
            <a:off x="914400" y="1447800"/>
            <a:ext cx="2819400" cy="1811338"/>
            <a:chOff x="1536" y="7307"/>
            <a:chExt cx="1776" cy="1141"/>
          </a:xfrm>
        </p:grpSpPr>
        <p:pic>
          <p:nvPicPr>
            <p:cNvPr id="69637" name="Picture 5"/>
            <p:cNvPicPr>
              <a:picLocks noChangeAspect="1" noChangeArrowheads="1"/>
            </p:cNvPicPr>
            <p:nvPr/>
          </p:nvPicPr>
          <p:blipFill>
            <a:blip r:embed="rId2" cstate="print"/>
            <a:srcRect/>
            <a:stretch>
              <a:fillRect/>
            </a:stretch>
          </p:blipFill>
          <p:spPr bwMode="auto">
            <a:xfrm>
              <a:off x="1536" y="7307"/>
              <a:ext cx="1776" cy="1141"/>
            </a:xfrm>
            <a:prstGeom prst="rect">
              <a:avLst/>
            </a:prstGeom>
            <a:noFill/>
            <a:ln w="9525">
              <a:noFill/>
              <a:miter lim="800000"/>
              <a:headEnd/>
              <a:tailEnd/>
            </a:ln>
            <a:effectLst/>
          </p:spPr>
        </p:pic>
        <p:sp>
          <p:nvSpPr>
            <p:cNvPr id="69638" name="Line 6"/>
            <p:cNvSpPr>
              <a:spLocks noChangeShapeType="1"/>
            </p:cNvSpPr>
            <p:nvPr/>
          </p:nvSpPr>
          <p:spPr bwMode="auto">
            <a:xfrm flipV="1">
              <a:off x="2496" y="7817"/>
              <a:ext cx="480" cy="82"/>
            </a:xfrm>
            <a:prstGeom prst="line">
              <a:avLst/>
            </a:prstGeom>
            <a:noFill/>
            <a:ln w="76200">
              <a:solidFill>
                <a:srgbClr val="FF0000"/>
              </a:solidFill>
              <a:round/>
              <a:headEnd type="triangle" w="med" len="med"/>
              <a:tailEnd/>
            </a:ln>
            <a:effectLst/>
          </p:spPr>
          <p:txBody>
            <a:bodyPr/>
            <a:lstStyle/>
            <a:p>
              <a:endParaRPr lang="en-US"/>
            </a:p>
          </p:txBody>
        </p:sp>
      </p:grpSp>
      <p:pic>
        <p:nvPicPr>
          <p:cNvPr id="69639" name="Picture 7" descr="Picture1"/>
          <p:cNvPicPr>
            <a:picLocks noChangeAspect="1" noChangeArrowheads="1"/>
          </p:cNvPicPr>
          <p:nvPr/>
        </p:nvPicPr>
        <p:blipFill>
          <a:blip r:embed="rId3" cstate="print">
            <a:clrChange>
              <a:clrFrom>
                <a:srgbClr val="FFFFFF"/>
              </a:clrFrom>
              <a:clrTo>
                <a:srgbClr val="FFFFFF">
                  <a:alpha val="0"/>
                </a:srgbClr>
              </a:clrTo>
            </a:clrChange>
          </a:blip>
          <a:srcRect l="1151" t="17949" r="4337" b="21721"/>
          <a:stretch>
            <a:fillRect/>
          </a:stretch>
        </p:blipFill>
        <p:spPr bwMode="auto">
          <a:xfrm>
            <a:off x="1066800" y="3352800"/>
            <a:ext cx="6781800" cy="2438400"/>
          </a:xfrm>
          <a:prstGeom prst="rect">
            <a:avLst/>
          </a:prstGeom>
          <a:noFill/>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ChangeArrowheads="1"/>
          </p:cNvSpPr>
          <p:nvPr/>
        </p:nvSpPr>
        <p:spPr bwMode="auto">
          <a:xfrm>
            <a:off x="0" y="0"/>
            <a:ext cx="9143999" cy="6857999"/>
          </a:xfrm>
          <a:prstGeom prst="rect">
            <a:avLst/>
          </a:prstGeom>
          <a:solidFill>
            <a:srgbClr val="CCFF66"/>
          </a:solidFill>
          <a:ln w="9525">
            <a:solidFill>
              <a:schemeClr val="bg1"/>
            </a:solidFill>
            <a:miter lim="800000"/>
            <a:headEnd/>
            <a:tailEnd/>
          </a:ln>
          <a:effectLst/>
        </p:spPr>
        <p:txBody>
          <a:bodyPr wrap="none" anchor="ctr"/>
          <a:lstStyle/>
          <a:p>
            <a:endParaRPr lang="en-US"/>
          </a:p>
        </p:txBody>
      </p:sp>
      <p:sp>
        <p:nvSpPr>
          <p:cNvPr id="186371" name="Oval 3"/>
          <p:cNvSpPr>
            <a:spLocks noChangeArrowheads="1"/>
          </p:cNvSpPr>
          <p:nvPr/>
        </p:nvSpPr>
        <p:spPr bwMode="auto">
          <a:xfrm>
            <a:off x="2040576" y="469075"/>
            <a:ext cx="5105400" cy="4724400"/>
          </a:xfrm>
          <a:prstGeom prst="ellipse">
            <a:avLst/>
          </a:prstGeom>
          <a:solidFill>
            <a:srgbClr val="EAEAEA"/>
          </a:solidFill>
          <a:ln w="9525">
            <a:solidFill>
              <a:schemeClr val="tx1"/>
            </a:solidFill>
            <a:round/>
            <a:headEnd/>
            <a:tailEnd/>
          </a:ln>
          <a:effectLst/>
        </p:spPr>
        <p:txBody>
          <a:bodyPr wrap="none" anchor="ctr">
            <a:spAutoFit/>
          </a:bodyPr>
          <a:lstStyle/>
          <a:p>
            <a:endParaRPr lang="en-US"/>
          </a:p>
        </p:txBody>
      </p:sp>
      <p:sp>
        <p:nvSpPr>
          <p:cNvPr id="186372" name="Text Box 4"/>
          <p:cNvSpPr txBox="1">
            <a:spLocks noChangeArrowheads="1"/>
          </p:cNvSpPr>
          <p:nvPr/>
        </p:nvSpPr>
        <p:spPr bwMode="auto">
          <a:xfrm>
            <a:off x="2286000" y="14478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373" name="Text Box 5"/>
          <p:cNvSpPr txBox="1">
            <a:spLocks noChangeArrowheads="1"/>
          </p:cNvSpPr>
          <p:nvPr/>
        </p:nvSpPr>
        <p:spPr bwMode="auto">
          <a:xfrm>
            <a:off x="457200" y="15240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374" name="Text Box 6"/>
          <p:cNvSpPr txBox="1">
            <a:spLocks noChangeArrowheads="1"/>
          </p:cNvSpPr>
          <p:nvPr/>
        </p:nvSpPr>
        <p:spPr bwMode="auto">
          <a:xfrm>
            <a:off x="3048000" y="15240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375" name="Text Box 7"/>
          <p:cNvSpPr txBox="1">
            <a:spLocks noChangeArrowheads="1"/>
          </p:cNvSpPr>
          <p:nvPr/>
        </p:nvSpPr>
        <p:spPr bwMode="auto">
          <a:xfrm>
            <a:off x="3429000" y="16002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376" name="Text Box 8"/>
          <p:cNvSpPr txBox="1">
            <a:spLocks noChangeArrowheads="1"/>
          </p:cNvSpPr>
          <p:nvPr/>
        </p:nvSpPr>
        <p:spPr bwMode="auto">
          <a:xfrm>
            <a:off x="3657600" y="16764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377" name="Text Box 9"/>
          <p:cNvSpPr txBox="1">
            <a:spLocks noChangeArrowheads="1"/>
          </p:cNvSpPr>
          <p:nvPr/>
        </p:nvSpPr>
        <p:spPr bwMode="auto">
          <a:xfrm>
            <a:off x="4343400" y="1676400"/>
            <a:ext cx="285750" cy="457200"/>
          </a:xfrm>
          <a:prstGeom prst="rect">
            <a:avLst/>
          </a:prstGeom>
          <a:noFill/>
          <a:ln w="9525">
            <a:noFill/>
            <a:miter lim="800000"/>
            <a:headEnd/>
            <a:tailEnd/>
          </a:ln>
          <a:effectLst/>
        </p:spPr>
        <p:txBody>
          <a:bodyPr wrap="none">
            <a:spAutoFit/>
          </a:bodyPr>
          <a:lstStyle/>
          <a:p>
            <a:r>
              <a:rPr lang="en-GB">
                <a:latin typeface="Arial Black" pitchFamily="34" charset="0"/>
                <a:ea typeface="MS PGothic" pitchFamily="34" charset="-128"/>
              </a:rPr>
              <a:t>.</a:t>
            </a:r>
            <a:endParaRPr lang="en-GB">
              <a:latin typeface="Arial" pitchFamily="34" charset="0"/>
              <a:ea typeface="MS PGothic" pitchFamily="34" charset="-128"/>
            </a:endParaRPr>
          </a:p>
        </p:txBody>
      </p:sp>
      <p:sp>
        <p:nvSpPr>
          <p:cNvPr id="186378" name="Text Box 10"/>
          <p:cNvSpPr txBox="1">
            <a:spLocks noChangeArrowheads="1"/>
          </p:cNvSpPr>
          <p:nvPr/>
        </p:nvSpPr>
        <p:spPr bwMode="auto">
          <a:xfrm>
            <a:off x="4267200" y="1752600"/>
            <a:ext cx="285750" cy="457200"/>
          </a:xfrm>
          <a:prstGeom prst="rect">
            <a:avLst/>
          </a:prstGeom>
          <a:noFill/>
          <a:ln w="9525">
            <a:noFill/>
            <a:miter lim="800000"/>
            <a:headEnd/>
            <a:tailEnd/>
          </a:ln>
          <a:effectLst/>
        </p:spPr>
        <p:txBody>
          <a:bodyPr wrap="none">
            <a:spAutoFit/>
          </a:bodyPr>
          <a:lstStyle/>
          <a:p>
            <a:r>
              <a:rPr lang="en-GB">
                <a:latin typeface="Arial Black" pitchFamily="34" charset="0"/>
                <a:ea typeface="MS PGothic" pitchFamily="34" charset="-128"/>
              </a:rPr>
              <a:t>.</a:t>
            </a:r>
            <a:endParaRPr lang="en-GB">
              <a:latin typeface="Arial" pitchFamily="34" charset="0"/>
              <a:ea typeface="MS PGothic" pitchFamily="34" charset="-128"/>
            </a:endParaRPr>
          </a:p>
        </p:txBody>
      </p:sp>
      <p:sp>
        <p:nvSpPr>
          <p:cNvPr id="186379" name="Text Box 11"/>
          <p:cNvSpPr txBox="1">
            <a:spLocks noChangeArrowheads="1"/>
          </p:cNvSpPr>
          <p:nvPr/>
        </p:nvSpPr>
        <p:spPr bwMode="auto">
          <a:xfrm>
            <a:off x="4343400" y="16002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380" name="Text Box 12"/>
          <p:cNvSpPr txBox="1">
            <a:spLocks noChangeArrowheads="1"/>
          </p:cNvSpPr>
          <p:nvPr/>
        </p:nvSpPr>
        <p:spPr bwMode="auto">
          <a:xfrm>
            <a:off x="4267200" y="16764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381" name="Text Box 13"/>
          <p:cNvSpPr txBox="1">
            <a:spLocks noChangeArrowheads="1"/>
          </p:cNvSpPr>
          <p:nvPr/>
        </p:nvSpPr>
        <p:spPr bwMode="auto">
          <a:xfrm>
            <a:off x="4343400" y="1524000"/>
            <a:ext cx="285750" cy="457200"/>
          </a:xfrm>
          <a:prstGeom prst="rect">
            <a:avLst/>
          </a:prstGeom>
          <a:noFill/>
          <a:ln w="9525">
            <a:noFill/>
            <a:miter lim="800000"/>
            <a:headEnd/>
            <a:tailEnd/>
          </a:ln>
          <a:effectLst/>
        </p:spPr>
        <p:txBody>
          <a:bodyPr wrap="none">
            <a:spAutoFit/>
          </a:bodyPr>
          <a:lstStyle/>
          <a:p>
            <a:r>
              <a:rPr lang="en-GB">
                <a:latin typeface="Arial Black" pitchFamily="34" charset="0"/>
                <a:ea typeface="MS PGothic" pitchFamily="34" charset="-128"/>
              </a:rPr>
              <a:t>.</a:t>
            </a:r>
            <a:endParaRPr lang="en-GB">
              <a:latin typeface="Arial" pitchFamily="34" charset="0"/>
              <a:ea typeface="MS PGothic" pitchFamily="34" charset="-128"/>
            </a:endParaRPr>
          </a:p>
        </p:txBody>
      </p:sp>
      <p:sp>
        <p:nvSpPr>
          <p:cNvPr id="186382" name="Text Box 14"/>
          <p:cNvSpPr txBox="1">
            <a:spLocks noChangeArrowheads="1"/>
          </p:cNvSpPr>
          <p:nvPr/>
        </p:nvSpPr>
        <p:spPr bwMode="auto">
          <a:xfrm>
            <a:off x="4360223" y="1524000"/>
            <a:ext cx="285750" cy="457200"/>
          </a:xfrm>
          <a:prstGeom prst="rect">
            <a:avLst/>
          </a:prstGeom>
          <a:noFill/>
          <a:ln w="9525">
            <a:noFill/>
            <a:miter lim="800000"/>
            <a:headEnd/>
            <a:tailEnd/>
          </a:ln>
          <a:effectLst/>
        </p:spPr>
        <p:txBody>
          <a:bodyPr wrap="none">
            <a:spAutoFit/>
          </a:bodyPr>
          <a:lstStyle/>
          <a:p>
            <a:r>
              <a:rPr lang="en-GB" dirty="0">
                <a:latin typeface="Arial Black" pitchFamily="34" charset="0"/>
                <a:ea typeface="MS PGothic" pitchFamily="34" charset="-128"/>
              </a:rPr>
              <a:t>.</a:t>
            </a:r>
            <a:endParaRPr lang="en-GB" dirty="0">
              <a:latin typeface="Arial" pitchFamily="34" charset="0"/>
              <a:ea typeface="MS PGothic" pitchFamily="34" charset="-128"/>
            </a:endParaRPr>
          </a:p>
        </p:txBody>
      </p:sp>
      <p:sp>
        <p:nvSpPr>
          <p:cNvPr id="186383" name="Text Box 15"/>
          <p:cNvSpPr txBox="1">
            <a:spLocks noChangeArrowheads="1"/>
          </p:cNvSpPr>
          <p:nvPr/>
        </p:nvSpPr>
        <p:spPr bwMode="auto">
          <a:xfrm>
            <a:off x="4800600" y="18288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384" name="Text Box 16"/>
          <p:cNvSpPr txBox="1">
            <a:spLocks noChangeArrowheads="1"/>
          </p:cNvSpPr>
          <p:nvPr/>
        </p:nvSpPr>
        <p:spPr bwMode="auto">
          <a:xfrm>
            <a:off x="4514850" y="1447800"/>
            <a:ext cx="285750" cy="457200"/>
          </a:xfrm>
          <a:prstGeom prst="rect">
            <a:avLst/>
          </a:prstGeom>
          <a:noFill/>
          <a:ln w="9525">
            <a:noFill/>
            <a:miter lim="800000"/>
            <a:headEnd/>
            <a:tailEnd/>
          </a:ln>
          <a:effectLst/>
        </p:spPr>
        <p:txBody>
          <a:bodyPr wrap="none">
            <a:spAutoFit/>
          </a:bodyPr>
          <a:lstStyle/>
          <a:p>
            <a:r>
              <a:rPr lang="en-GB">
                <a:latin typeface="Arial Black" pitchFamily="34" charset="0"/>
                <a:ea typeface="MS PGothic" pitchFamily="34" charset="-128"/>
              </a:rPr>
              <a:t>.</a:t>
            </a:r>
            <a:endParaRPr lang="en-GB">
              <a:latin typeface="Arial" pitchFamily="34" charset="0"/>
              <a:ea typeface="MS PGothic" pitchFamily="34" charset="-128"/>
            </a:endParaRPr>
          </a:p>
        </p:txBody>
      </p:sp>
      <p:sp>
        <p:nvSpPr>
          <p:cNvPr id="186385" name="Text Box 17"/>
          <p:cNvSpPr txBox="1">
            <a:spLocks noChangeArrowheads="1"/>
          </p:cNvSpPr>
          <p:nvPr/>
        </p:nvSpPr>
        <p:spPr bwMode="auto">
          <a:xfrm>
            <a:off x="4336473" y="1435924"/>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386" name="Text Box 18"/>
          <p:cNvSpPr txBox="1">
            <a:spLocks noChangeArrowheads="1"/>
          </p:cNvSpPr>
          <p:nvPr/>
        </p:nvSpPr>
        <p:spPr bwMode="auto">
          <a:xfrm>
            <a:off x="5867400" y="19812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387" name="Text Box 19"/>
          <p:cNvSpPr txBox="1">
            <a:spLocks noChangeArrowheads="1"/>
          </p:cNvSpPr>
          <p:nvPr/>
        </p:nvSpPr>
        <p:spPr bwMode="auto">
          <a:xfrm>
            <a:off x="7467600" y="1905000"/>
            <a:ext cx="285750" cy="457200"/>
          </a:xfrm>
          <a:prstGeom prst="rect">
            <a:avLst/>
          </a:prstGeom>
          <a:noFill/>
          <a:ln w="9525">
            <a:noFill/>
            <a:miter lim="800000"/>
            <a:headEnd/>
            <a:tailEnd/>
          </a:ln>
          <a:effectLst/>
        </p:spPr>
        <p:txBody>
          <a:bodyPr wrap="none">
            <a:spAutoFit/>
          </a:bodyPr>
          <a:lstStyle/>
          <a:p>
            <a:r>
              <a:rPr lang="en-GB">
                <a:latin typeface="Arial Black" pitchFamily="34" charset="0"/>
                <a:ea typeface="MS PGothic" pitchFamily="34" charset="-128"/>
              </a:rPr>
              <a:t>.</a:t>
            </a:r>
            <a:endParaRPr lang="en-GB">
              <a:latin typeface="Arial" pitchFamily="34" charset="0"/>
              <a:ea typeface="MS PGothic" pitchFamily="34" charset="-128"/>
            </a:endParaRPr>
          </a:p>
        </p:txBody>
      </p:sp>
      <p:sp>
        <p:nvSpPr>
          <p:cNvPr id="186388" name="Text Box 20"/>
          <p:cNvSpPr txBox="1">
            <a:spLocks noChangeArrowheads="1"/>
          </p:cNvSpPr>
          <p:nvPr/>
        </p:nvSpPr>
        <p:spPr bwMode="auto">
          <a:xfrm>
            <a:off x="4514850" y="15240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389" name="Text Box 21"/>
          <p:cNvSpPr txBox="1">
            <a:spLocks noChangeArrowheads="1"/>
          </p:cNvSpPr>
          <p:nvPr/>
        </p:nvSpPr>
        <p:spPr bwMode="auto">
          <a:xfrm>
            <a:off x="7162800" y="21336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390" name="Text Box 22"/>
          <p:cNvSpPr txBox="1">
            <a:spLocks noChangeArrowheads="1"/>
          </p:cNvSpPr>
          <p:nvPr/>
        </p:nvSpPr>
        <p:spPr bwMode="auto">
          <a:xfrm>
            <a:off x="7467600" y="1752600"/>
            <a:ext cx="285750" cy="457200"/>
          </a:xfrm>
          <a:prstGeom prst="rect">
            <a:avLst/>
          </a:prstGeom>
          <a:noFill/>
          <a:ln w="9525">
            <a:noFill/>
            <a:miter lim="800000"/>
            <a:headEnd/>
            <a:tailEnd/>
          </a:ln>
          <a:effectLst/>
        </p:spPr>
        <p:txBody>
          <a:bodyPr wrap="none">
            <a:spAutoFit/>
          </a:bodyPr>
          <a:lstStyle/>
          <a:p>
            <a:r>
              <a:rPr lang="en-GB" dirty="0">
                <a:latin typeface="Arial Black" pitchFamily="34" charset="0"/>
                <a:ea typeface="MS PGothic" pitchFamily="34" charset="-128"/>
              </a:rPr>
              <a:t>.</a:t>
            </a:r>
            <a:endParaRPr lang="en-GB" dirty="0">
              <a:latin typeface="Arial" pitchFamily="34" charset="0"/>
              <a:ea typeface="MS PGothic" pitchFamily="34" charset="-128"/>
            </a:endParaRPr>
          </a:p>
        </p:txBody>
      </p:sp>
      <p:sp>
        <p:nvSpPr>
          <p:cNvPr id="186391" name="Text Box 23"/>
          <p:cNvSpPr txBox="1">
            <a:spLocks noChangeArrowheads="1"/>
          </p:cNvSpPr>
          <p:nvPr/>
        </p:nvSpPr>
        <p:spPr bwMode="auto">
          <a:xfrm>
            <a:off x="7391400" y="1752600"/>
            <a:ext cx="285750" cy="457200"/>
          </a:xfrm>
          <a:prstGeom prst="rect">
            <a:avLst/>
          </a:prstGeom>
          <a:noFill/>
          <a:ln w="9525">
            <a:noFill/>
            <a:miter lim="800000"/>
            <a:headEnd/>
            <a:tailEnd/>
          </a:ln>
          <a:effectLst/>
        </p:spPr>
        <p:txBody>
          <a:bodyPr wrap="none">
            <a:spAutoFit/>
          </a:bodyPr>
          <a:lstStyle/>
          <a:p>
            <a:r>
              <a:rPr lang="en-GB">
                <a:latin typeface="Arial Black" pitchFamily="34" charset="0"/>
                <a:ea typeface="MS PGothic" pitchFamily="34" charset="-128"/>
              </a:rPr>
              <a:t>.</a:t>
            </a:r>
            <a:endParaRPr lang="en-GB">
              <a:latin typeface="Arial" pitchFamily="34" charset="0"/>
              <a:ea typeface="MS PGothic" pitchFamily="34" charset="-128"/>
            </a:endParaRPr>
          </a:p>
        </p:txBody>
      </p:sp>
      <p:sp>
        <p:nvSpPr>
          <p:cNvPr id="186392" name="Text Box 24"/>
          <p:cNvSpPr txBox="1">
            <a:spLocks noChangeArrowheads="1"/>
          </p:cNvSpPr>
          <p:nvPr/>
        </p:nvSpPr>
        <p:spPr bwMode="auto">
          <a:xfrm>
            <a:off x="5181600" y="19050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393" name="Text Box 25"/>
          <p:cNvSpPr txBox="1">
            <a:spLocks noChangeArrowheads="1"/>
          </p:cNvSpPr>
          <p:nvPr/>
        </p:nvSpPr>
        <p:spPr bwMode="auto">
          <a:xfrm>
            <a:off x="5562600" y="19812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394" name="Text Box 26"/>
          <p:cNvSpPr txBox="1">
            <a:spLocks noChangeArrowheads="1"/>
          </p:cNvSpPr>
          <p:nvPr/>
        </p:nvSpPr>
        <p:spPr bwMode="auto">
          <a:xfrm>
            <a:off x="7391400" y="18288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395" name="Text Box 27"/>
          <p:cNvSpPr txBox="1">
            <a:spLocks noChangeArrowheads="1"/>
          </p:cNvSpPr>
          <p:nvPr/>
        </p:nvSpPr>
        <p:spPr bwMode="auto">
          <a:xfrm>
            <a:off x="6629400" y="2133600"/>
            <a:ext cx="285750" cy="457200"/>
          </a:xfrm>
          <a:prstGeom prst="rect">
            <a:avLst/>
          </a:prstGeom>
          <a:noFill/>
          <a:ln w="9525">
            <a:noFill/>
            <a:miter lim="800000"/>
            <a:headEnd/>
            <a:tailEnd/>
          </a:ln>
          <a:effectLst/>
        </p:spPr>
        <p:txBody>
          <a:bodyPr wrap="none">
            <a:spAutoFit/>
          </a:bodyPr>
          <a:lstStyle/>
          <a:p>
            <a:r>
              <a:rPr lang="en-GB">
                <a:latin typeface="Arial Black" pitchFamily="34" charset="0"/>
                <a:ea typeface="MS PGothic" pitchFamily="34" charset="-128"/>
              </a:rPr>
              <a:t>.</a:t>
            </a:r>
            <a:endParaRPr lang="en-GB">
              <a:latin typeface="Arial" pitchFamily="34" charset="0"/>
              <a:ea typeface="MS PGothic" pitchFamily="34" charset="-128"/>
            </a:endParaRPr>
          </a:p>
        </p:txBody>
      </p:sp>
      <p:sp>
        <p:nvSpPr>
          <p:cNvPr id="186396" name="Text Box 28"/>
          <p:cNvSpPr txBox="1">
            <a:spLocks noChangeArrowheads="1"/>
          </p:cNvSpPr>
          <p:nvPr/>
        </p:nvSpPr>
        <p:spPr bwMode="auto">
          <a:xfrm>
            <a:off x="6781800" y="20574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397" name="Text Box 29"/>
          <p:cNvSpPr txBox="1">
            <a:spLocks noChangeArrowheads="1"/>
          </p:cNvSpPr>
          <p:nvPr/>
        </p:nvSpPr>
        <p:spPr bwMode="auto">
          <a:xfrm>
            <a:off x="6248400" y="21336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398" name="Text Box 30"/>
          <p:cNvSpPr txBox="1">
            <a:spLocks noChangeArrowheads="1"/>
          </p:cNvSpPr>
          <p:nvPr/>
        </p:nvSpPr>
        <p:spPr bwMode="auto">
          <a:xfrm>
            <a:off x="1828800" y="14478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399" name="Text Box 31"/>
          <p:cNvSpPr txBox="1">
            <a:spLocks noChangeArrowheads="1"/>
          </p:cNvSpPr>
          <p:nvPr/>
        </p:nvSpPr>
        <p:spPr bwMode="auto">
          <a:xfrm>
            <a:off x="1524000" y="14478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400" name="Text Box 32"/>
          <p:cNvSpPr txBox="1">
            <a:spLocks noChangeArrowheads="1"/>
          </p:cNvSpPr>
          <p:nvPr/>
        </p:nvSpPr>
        <p:spPr bwMode="auto">
          <a:xfrm>
            <a:off x="914400" y="13716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401" name="Text Box 33"/>
          <p:cNvSpPr txBox="1">
            <a:spLocks noChangeArrowheads="1"/>
          </p:cNvSpPr>
          <p:nvPr/>
        </p:nvSpPr>
        <p:spPr bwMode="auto">
          <a:xfrm>
            <a:off x="7620000" y="1828800"/>
            <a:ext cx="285750" cy="457200"/>
          </a:xfrm>
          <a:prstGeom prst="rect">
            <a:avLst/>
          </a:prstGeom>
          <a:noFill/>
          <a:ln w="9525">
            <a:noFill/>
            <a:miter lim="800000"/>
            <a:headEnd/>
            <a:tailEnd/>
          </a:ln>
          <a:effectLst/>
        </p:spPr>
        <p:txBody>
          <a:bodyPr wrap="none">
            <a:spAutoFit/>
          </a:bodyPr>
          <a:lstStyle/>
          <a:p>
            <a:r>
              <a:rPr lang="en-GB">
                <a:latin typeface="Arial Black" pitchFamily="34" charset="0"/>
                <a:ea typeface="MS PGothic" pitchFamily="34" charset="-128"/>
              </a:rPr>
              <a:t>.</a:t>
            </a:r>
            <a:endParaRPr lang="en-GB">
              <a:latin typeface="Arial" pitchFamily="34" charset="0"/>
              <a:ea typeface="MS PGothic" pitchFamily="34" charset="-128"/>
            </a:endParaRPr>
          </a:p>
        </p:txBody>
      </p:sp>
      <p:sp>
        <p:nvSpPr>
          <p:cNvPr id="186402" name="Text Box 34"/>
          <p:cNvSpPr txBox="1">
            <a:spLocks noChangeArrowheads="1"/>
          </p:cNvSpPr>
          <p:nvPr/>
        </p:nvSpPr>
        <p:spPr bwMode="auto">
          <a:xfrm>
            <a:off x="5334000" y="17526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403" name="Text Box 35"/>
          <p:cNvSpPr txBox="1">
            <a:spLocks noChangeArrowheads="1"/>
          </p:cNvSpPr>
          <p:nvPr/>
        </p:nvSpPr>
        <p:spPr bwMode="auto">
          <a:xfrm>
            <a:off x="7620000" y="1676400"/>
            <a:ext cx="285750" cy="457200"/>
          </a:xfrm>
          <a:prstGeom prst="rect">
            <a:avLst/>
          </a:prstGeom>
          <a:noFill/>
          <a:ln w="9525">
            <a:noFill/>
            <a:miter lim="800000"/>
            <a:headEnd/>
            <a:tailEnd/>
          </a:ln>
          <a:effectLst/>
        </p:spPr>
        <p:txBody>
          <a:bodyPr wrap="none">
            <a:spAutoFit/>
          </a:bodyPr>
          <a:lstStyle/>
          <a:p>
            <a:r>
              <a:rPr lang="en-GB">
                <a:latin typeface="Arial Black" pitchFamily="34" charset="0"/>
                <a:ea typeface="MS PGothic" pitchFamily="34" charset="-128"/>
              </a:rPr>
              <a:t>.</a:t>
            </a:r>
            <a:endParaRPr lang="en-GB">
              <a:latin typeface="Arial" pitchFamily="34" charset="0"/>
              <a:ea typeface="MS PGothic" pitchFamily="34" charset="-128"/>
            </a:endParaRPr>
          </a:p>
        </p:txBody>
      </p:sp>
      <p:sp>
        <p:nvSpPr>
          <p:cNvPr id="186404" name="Text Box 36"/>
          <p:cNvSpPr txBox="1">
            <a:spLocks noChangeArrowheads="1"/>
          </p:cNvSpPr>
          <p:nvPr/>
        </p:nvSpPr>
        <p:spPr bwMode="auto">
          <a:xfrm>
            <a:off x="7543800" y="16764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405" name="Text Box 37"/>
          <p:cNvSpPr txBox="1">
            <a:spLocks noChangeArrowheads="1"/>
          </p:cNvSpPr>
          <p:nvPr/>
        </p:nvSpPr>
        <p:spPr bwMode="auto">
          <a:xfrm>
            <a:off x="7508174" y="177635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406" name="Text Box 38"/>
          <p:cNvSpPr txBox="1">
            <a:spLocks noChangeArrowheads="1"/>
          </p:cNvSpPr>
          <p:nvPr/>
        </p:nvSpPr>
        <p:spPr bwMode="auto">
          <a:xfrm>
            <a:off x="2667000" y="15240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407" name="Text Box 39"/>
          <p:cNvSpPr txBox="1">
            <a:spLocks noChangeArrowheads="1"/>
          </p:cNvSpPr>
          <p:nvPr/>
        </p:nvSpPr>
        <p:spPr bwMode="auto">
          <a:xfrm>
            <a:off x="5638800" y="14478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408" name="Text Box 40"/>
          <p:cNvSpPr txBox="1">
            <a:spLocks noChangeArrowheads="1"/>
          </p:cNvSpPr>
          <p:nvPr/>
        </p:nvSpPr>
        <p:spPr bwMode="auto">
          <a:xfrm>
            <a:off x="5867400" y="12192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409" name="Text Box 41"/>
          <p:cNvSpPr txBox="1">
            <a:spLocks noChangeArrowheads="1"/>
          </p:cNvSpPr>
          <p:nvPr/>
        </p:nvSpPr>
        <p:spPr bwMode="auto">
          <a:xfrm>
            <a:off x="6096000" y="1066800"/>
            <a:ext cx="285750" cy="457200"/>
          </a:xfrm>
          <a:prstGeom prst="rect">
            <a:avLst/>
          </a:prstGeom>
          <a:noFill/>
          <a:ln w="9525">
            <a:noFill/>
            <a:miter lim="800000"/>
            <a:headEnd/>
            <a:tailEnd/>
          </a:ln>
          <a:effectLst/>
        </p:spPr>
        <p:txBody>
          <a:bodyPr wrap="none">
            <a:spAutoFit/>
          </a:bodyPr>
          <a:lstStyle/>
          <a:p>
            <a:r>
              <a:rPr lang="en-GB">
                <a:latin typeface="Arial Black" pitchFamily="34" charset="0"/>
                <a:ea typeface="MS PGothic" pitchFamily="34" charset="-128"/>
              </a:rPr>
              <a:t>.</a:t>
            </a:r>
            <a:endParaRPr lang="en-GB">
              <a:latin typeface="Arial" pitchFamily="34" charset="0"/>
              <a:ea typeface="MS PGothic" pitchFamily="34" charset="-128"/>
            </a:endParaRPr>
          </a:p>
        </p:txBody>
      </p:sp>
      <p:sp>
        <p:nvSpPr>
          <p:cNvPr id="186410" name="Text Box 42"/>
          <p:cNvSpPr txBox="1">
            <a:spLocks noChangeArrowheads="1"/>
          </p:cNvSpPr>
          <p:nvPr/>
        </p:nvSpPr>
        <p:spPr bwMode="auto">
          <a:xfrm>
            <a:off x="6400800" y="6096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411" name="Text Box 43"/>
          <p:cNvSpPr txBox="1">
            <a:spLocks noChangeArrowheads="1"/>
          </p:cNvSpPr>
          <p:nvPr/>
        </p:nvSpPr>
        <p:spPr bwMode="auto">
          <a:xfrm>
            <a:off x="6781800" y="152400"/>
            <a:ext cx="261610" cy="309315"/>
          </a:xfrm>
          <a:prstGeom prst="rect">
            <a:avLst/>
          </a:prstGeom>
          <a:noFill/>
          <a:ln w="9525">
            <a:noFill/>
            <a:miter lim="800000"/>
            <a:headEnd/>
            <a:tailEnd/>
          </a:ln>
          <a:effectLst/>
        </p:spPr>
        <p:txBody>
          <a:bodyPr wrap="none">
            <a:spAutoFit/>
          </a:bodyPr>
          <a:lstStyle/>
          <a:p>
            <a:r>
              <a:rPr lang="en-GB" dirty="0">
                <a:solidFill>
                  <a:schemeClr val="tx1"/>
                </a:solidFill>
                <a:latin typeface="Arial Black" pitchFamily="34" charset="0"/>
                <a:ea typeface="MS PGothic" pitchFamily="34" charset="-128"/>
              </a:rPr>
              <a:t>.</a:t>
            </a:r>
            <a:endParaRPr lang="en-GB" dirty="0">
              <a:solidFill>
                <a:schemeClr val="tx1"/>
              </a:solidFill>
              <a:latin typeface="Arial" pitchFamily="34" charset="0"/>
              <a:ea typeface="MS PGothic" pitchFamily="34" charset="-128"/>
            </a:endParaRPr>
          </a:p>
        </p:txBody>
      </p:sp>
      <p:sp>
        <p:nvSpPr>
          <p:cNvPr id="186412" name="Line 44"/>
          <p:cNvSpPr>
            <a:spLocks noChangeShapeType="1"/>
          </p:cNvSpPr>
          <p:nvPr/>
        </p:nvSpPr>
        <p:spPr bwMode="auto">
          <a:xfrm>
            <a:off x="914400" y="3810000"/>
            <a:ext cx="7924800" cy="304800"/>
          </a:xfrm>
          <a:prstGeom prst="line">
            <a:avLst/>
          </a:prstGeom>
          <a:noFill/>
          <a:ln w="38100">
            <a:solidFill>
              <a:schemeClr val="tx1"/>
            </a:solidFill>
            <a:prstDash val="sysDot"/>
            <a:round/>
            <a:headEnd/>
            <a:tailEnd/>
          </a:ln>
          <a:effectLst/>
        </p:spPr>
        <p:txBody>
          <a:bodyPr anchor="ctr">
            <a:spAutoFit/>
          </a:bodyPr>
          <a:lstStyle/>
          <a:p>
            <a:endParaRPr lang="en-US"/>
          </a:p>
        </p:txBody>
      </p:sp>
      <p:sp>
        <p:nvSpPr>
          <p:cNvPr id="186413" name="Line 45"/>
          <p:cNvSpPr>
            <a:spLocks noChangeShapeType="1"/>
          </p:cNvSpPr>
          <p:nvPr/>
        </p:nvSpPr>
        <p:spPr bwMode="auto">
          <a:xfrm>
            <a:off x="762000" y="3810000"/>
            <a:ext cx="7696200" cy="304800"/>
          </a:xfrm>
          <a:prstGeom prst="line">
            <a:avLst/>
          </a:prstGeom>
          <a:noFill/>
          <a:ln w="38100">
            <a:solidFill>
              <a:schemeClr val="tx1"/>
            </a:solidFill>
            <a:prstDash val="sysDot"/>
            <a:round/>
            <a:headEnd/>
            <a:tailEnd/>
          </a:ln>
          <a:effectLst/>
        </p:spPr>
        <p:txBody>
          <a:bodyPr anchor="ctr">
            <a:spAutoFit/>
          </a:bodyPr>
          <a:lstStyle/>
          <a:p>
            <a:endParaRPr lang="en-US"/>
          </a:p>
        </p:txBody>
      </p:sp>
      <p:sp>
        <p:nvSpPr>
          <p:cNvPr id="186414" name="Line 46"/>
          <p:cNvSpPr>
            <a:spLocks noChangeShapeType="1"/>
          </p:cNvSpPr>
          <p:nvPr/>
        </p:nvSpPr>
        <p:spPr bwMode="auto">
          <a:xfrm>
            <a:off x="2514600" y="5638800"/>
            <a:ext cx="685800" cy="0"/>
          </a:xfrm>
          <a:prstGeom prst="line">
            <a:avLst/>
          </a:prstGeom>
          <a:noFill/>
          <a:ln w="9525">
            <a:solidFill>
              <a:schemeClr val="tx1"/>
            </a:solidFill>
            <a:round/>
            <a:headEnd type="triangle" w="med" len="med"/>
            <a:tailEnd type="triangle" w="med" len="med"/>
          </a:ln>
          <a:effectLst/>
        </p:spPr>
        <p:txBody>
          <a:bodyPr wrap="none" anchor="ctr">
            <a:spAutoFit/>
          </a:bodyPr>
          <a:lstStyle/>
          <a:p>
            <a:endParaRPr lang="en-US"/>
          </a:p>
        </p:txBody>
      </p:sp>
      <p:sp>
        <p:nvSpPr>
          <p:cNvPr id="186415" name="Text Box 47"/>
          <p:cNvSpPr txBox="1">
            <a:spLocks noChangeArrowheads="1"/>
          </p:cNvSpPr>
          <p:nvPr/>
        </p:nvSpPr>
        <p:spPr bwMode="auto">
          <a:xfrm>
            <a:off x="2488212" y="5318125"/>
            <a:ext cx="663964" cy="279435"/>
          </a:xfrm>
          <a:prstGeom prst="rect">
            <a:avLst/>
          </a:prstGeom>
          <a:noFill/>
          <a:ln w="9525">
            <a:noFill/>
            <a:miter lim="800000"/>
            <a:headEnd/>
            <a:tailEnd/>
          </a:ln>
          <a:effectLst/>
        </p:spPr>
        <p:txBody>
          <a:bodyPr wrap="none">
            <a:spAutoFit/>
          </a:bodyPr>
          <a:lstStyle/>
          <a:p>
            <a:pPr algn="ctr"/>
            <a:r>
              <a:rPr lang="en-GB" sz="1600" b="1" dirty="0">
                <a:solidFill>
                  <a:schemeClr val="tx1"/>
                </a:solidFill>
                <a:latin typeface="Arial" pitchFamily="34" charset="0"/>
                <a:ea typeface="MS PGothic" pitchFamily="34" charset="-128"/>
              </a:rPr>
              <a:t>1 um</a:t>
            </a:r>
          </a:p>
        </p:txBody>
      </p:sp>
      <p:sp>
        <p:nvSpPr>
          <p:cNvPr id="186416" name="Text Box 48"/>
          <p:cNvSpPr txBox="1">
            <a:spLocks noChangeArrowheads="1"/>
          </p:cNvSpPr>
          <p:nvPr/>
        </p:nvSpPr>
        <p:spPr bwMode="auto">
          <a:xfrm>
            <a:off x="7156806" y="1524000"/>
            <a:ext cx="1370888" cy="279435"/>
          </a:xfrm>
          <a:prstGeom prst="rect">
            <a:avLst/>
          </a:prstGeom>
          <a:noFill/>
          <a:ln w="9525">
            <a:noFill/>
            <a:miter lim="800000"/>
            <a:headEnd/>
            <a:tailEnd/>
          </a:ln>
          <a:effectLst/>
        </p:spPr>
        <p:txBody>
          <a:bodyPr wrap="none">
            <a:spAutoFit/>
          </a:bodyPr>
          <a:lstStyle/>
          <a:p>
            <a:pPr algn="ctr"/>
            <a:r>
              <a:rPr lang="en-GB" sz="1600" b="1" dirty="0">
                <a:solidFill>
                  <a:schemeClr val="tx1"/>
                </a:solidFill>
                <a:latin typeface="Arial" pitchFamily="34" charset="0"/>
                <a:ea typeface="MS PGothic" pitchFamily="34" charset="-128"/>
              </a:rPr>
              <a:t>End of track</a:t>
            </a:r>
          </a:p>
        </p:txBody>
      </p:sp>
      <p:sp>
        <p:nvSpPr>
          <p:cNvPr id="186417" name="Text Box 49"/>
          <p:cNvSpPr txBox="1">
            <a:spLocks noChangeArrowheads="1"/>
          </p:cNvSpPr>
          <p:nvPr/>
        </p:nvSpPr>
        <p:spPr bwMode="auto">
          <a:xfrm>
            <a:off x="3268234" y="1066800"/>
            <a:ext cx="1861407" cy="466538"/>
          </a:xfrm>
          <a:prstGeom prst="rect">
            <a:avLst/>
          </a:prstGeom>
          <a:noFill/>
          <a:ln w="9525">
            <a:noFill/>
            <a:miter lim="800000"/>
            <a:headEnd/>
            <a:tailEnd/>
          </a:ln>
          <a:effectLst/>
        </p:spPr>
        <p:txBody>
          <a:bodyPr wrap="none">
            <a:spAutoFit/>
          </a:bodyPr>
          <a:lstStyle/>
          <a:p>
            <a:pPr algn="ctr"/>
            <a:r>
              <a:rPr lang="en-GB" sz="1600" b="1" dirty="0">
                <a:solidFill>
                  <a:schemeClr val="tx1"/>
                </a:solidFill>
                <a:latin typeface="Arial" pitchFamily="34" charset="0"/>
                <a:ea typeface="MS PGothic" pitchFamily="34" charset="-128"/>
              </a:rPr>
              <a:t>Low energy delta</a:t>
            </a:r>
          </a:p>
          <a:p>
            <a:pPr algn="ctr"/>
            <a:r>
              <a:rPr lang="en-GB" sz="1600" b="1" dirty="0">
                <a:solidFill>
                  <a:schemeClr val="tx1"/>
                </a:solidFill>
                <a:latin typeface="Arial" pitchFamily="34" charset="0"/>
                <a:ea typeface="MS PGothic" pitchFamily="34" charset="-128"/>
              </a:rPr>
              <a:t>electron</a:t>
            </a:r>
          </a:p>
        </p:txBody>
      </p:sp>
      <p:sp>
        <p:nvSpPr>
          <p:cNvPr id="186418" name="Text Box 50"/>
          <p:cNvSpPr txBox="1">
            <a:spLocks noChangeArrowheads="1"/>
          </p:cNvSpPr>
          <p:nvPr/>
        </p:nvSpPr>
        <p:spPr bwMode="auto">
          <a:xfrm>
            <a:off x="2731695" y="3962400"/>
            <a:ext cx="2510624" cy="466538"/>
          </a:xfrm>
          <a:prstGeom prst="rect">
            <a:avLst/>
          </a:prstGeom>
          <a:noFill/>
          <a:ln w="9525">
            <a:noFill/>
            <a:miter lim="800000"/>
            <a:headEnd/>
            <a:tailEnd/>
          </a:ln>
          <a:effectLst/>
        </p:spPr>
        <p:txBody>
          <a:bodyPr wrap="none">
            <a:spAutoFit/>
          </a:bodyPr>
          <a:lstStyle/>
          <a:p>
            <a:pPr algn="ctr"/>
            <a:r>
              <a:rPr lang="en-GB" sz="1600" b="1" i="1" dirty="0">
                <a:solidFill>
                  <a:schemeClr val="tx1"/>
                </a:solidFill>
                <a:latin typeface="Arial" pitchFamily="34" charset="0"/>
                <a:ea typeface="MS PGothic" pitchFamily="34" charset="-128"/>
              </a:rPr>
              <a:t>1 </a:t>
            </a:r>
            <a:r>
              <a:rPr lang="en-GB" sz="1600" b="1" i="1" dirty="0" err="1">
                <a:solidFill>
                  <a:schemeClr val="tx1"/>
                </a:solidFill>
                <a:latin typeface="Arial" pitchFamily="34" charset="0"/>
                <a:ea typeface="MS PGothic" pitchFamily="34" charset="-128"/>
              </a:rPr>
              <a:t>Gy</a:t>
            </a:r>
            <a:r>
              <a:rPr lang="en-GB" sz="1600" b="1" i="1" dirty="0">
                <a:solidFill>
                  <a:schemeClr val="tx1"/>
                </a:solidFill>
                <a:latin typeface="Arial" pitchFamily="34" charset="0"/>
                <a:ea typeface="MS PGothic" pitchFamily="34" charset="-128"/>
              </a:rPr>
              <a:t> of alpha particles</a:t>
            </a:r>
          </a:p>
          <a:p>
            <a:pPr algn="ctr"/>
            <a:r>
              <a:rPr lang="en-GB" sz="1600" b="1" i="1" dirty="0">
                <a:solidFill>
                  <a:schemeClr val="tx1"/>
                </a:solidFill>
                <a:latin typeface="Arial" pitchFamily="34" charset="0"/>
                <a:ea typeface="MS PGothic" pitchFamily="34" charset="-128"/>
              </a:rPr>
              <a:t>corresponds to 4 tracks</a:t>
            </a:r>
          </a:p>
        </p:txBody>
      </p:sp>
      <p:sp>
        <p:nvSpPr>
          <p:cNvPr id="186419" name="Text Box 51"/>
          <p:cNvSpPr txBox="1">
            <a:spLocks noChangeArrowheads="1"/>
          </p:cNvSpPr>
          <p:nvPr/>
        </p:nvSpPr>
        <p:spPr bwMode="auto">
          <a:xfrm>
            <a:off x="6521121" y="3244850"/>
            <a:ext cx="527709" cy="279435"/>
          </a:xfrm>
          <a:prstGeom prst="rect">
            <a:avLst/>
          </a:prstGeom>
          <a:noFill/>
          <a:ln w="9525">
            <a:noFill/>
            <a:miter lim="800000"/>
            <a:headEnd/>
            <a:tailEnd/>
          </a:ln>
          <a:effectLst/>
        </p:spPr>
        <p:txBody>
          <a:bodyPr wrap="none">
            <a:spAutoFit/>
          </a:bodyPr>
          <a:lstStyle/>
          <a:p>
            <a:pPr algn="ctr"/>
            <a:r>
              <a:rPr lang="en-GB" sz="1600" b="1" dirty="0">
                <a:solidFill>
                  <a:schemeClr val="tx1"/>
                </a:solidFill>
                <a:latin typeface="Arial" pitchFamily="34" charset="0"/>
                <a:ea typeface="MS PGothic" pitchFamily="34" charset="-128"/>
              </a:rPr>
              <a:t>cell</a:t>
            </a:r>
          </a:p>
        </p:txBody>
      </p:sp>
      <p:sp>
        <p:nvSpPr>
          <p:cNvPr id="186420" name="Text Box 52"/>
          <p:cNvSpPr txBox="1">
            <a:spLocks noChangeArrowheads="1"/>
          </p:cNvSpPr>
          <p:nvPr/>
        </p:nvSpPr>
        <p:spPr bwMode="auto">
          <a:xfrm>
            <a:off x="2043027" y="2133600"/>
            <a:ext cx="3103735" cy="466538"/>
          </a:xfrm>
          <a:prstGeom prst="rect">
            <a:avLst/>
          </a:prstGeom>
          <a:noFill/>
          <a:ln w="9525">
            <a:noFill/>
            <a:miter lim="800000"/>
            <a:headEnd/>
            <a:tailEnd/>
          </a:ln>
          <a:effectLst/>
        </p:spPr>
        <p:txBody>
          <a:bodyPr wrap="none">
            <a:spAutoFit/>
          </a:bodyPr>
          <a:lstStyle/>
          <a:p>
            <a:pPr algn="ctr"/>
            <a:r>
              <a:rPr lang="en-GB" sz="1600" b="1" i="1" dirty="0">
                <a:solidFill>
                  <a:schemeClr val="tx1"/>
                </a:solidFill>
                <a:latin typeface="Arial" pitchFamily="34" charset="0"/>
                <a:ea typeface="MS PGothic" pitchFamily="34" charset="-128"/>
              </a:rPr>
              <a:t>1 </a:t>
            </a:r>
            <a:r>
              <a:rPr lang="en-GB" sz="1600" b="1" i="1" dirty="0" err="1">
                <a:solidFill>
                  <a:schemeClr val="tx1"/>
                </a:solidFill>
                <a:latin typeface="Arial" pitchFamily="34" charset="0"/>
                <a:ea typeface="MS PGothic" pitchFamily="34" charset="-128"/>
              </a:rPr>
              <a:t>Gy</a:t>
            </a:r>
            <a:r>
              <a:rPr lang="en-GB" sz="1600" b="1" i="1" dirty="0">
                <a:solidFill>
                  <a:schemeClr val="tx1"/>
                </a:solidFill>
                <a:latin typeface="Arial" pitchFamily="34" charset="0"/>
                <a:ea typeface="MS PGothic" pitchFamily="34" charset="-128"/>
              </a:rPr>
              <a:t> of electrons</a:t>
            </a:r>
          </a:p>
          <a:p>
            <a:pPr algn="ctr"/>
            <a:r>
              <a:rPr lang="en-GB" sz="1600" b="1" i="1" dirty="0">
                <a:solidFill>
                  <a:schemeClr val="tx1"/>
                </a:solidFill>
                <a:latin typeface="Arial" pitchFamily="34" charset="0"/>
                <a:ea typeface="MS PGothic" pitchFamily="34" charset="-128"/>
              </a:rPr>
              <a:t>corresponds to 100s of tracks</a:t>
            </a:r>
          </a:p>
        </p:txBody>
      </p:sp>
      <p:sp>
        <p:nvSpPr>
          <p:cNvPr id="186421" name="Text Box 53"/>
          <p:cNvSpPr txBox="1">
            <a:spLocks noChangeArrowheads="1"/>
          </p:cNvSpPr>
          <p:nvPr/>
        </p:nvSpPr>
        <p:spPr bwMode="auto">
          <a:xfrm>
            <a:off x="6477000" y="4191000"/>
            <a:ext cx="2286000" cy="466538"/>
          </a:xfrm>
          <a:prstGeom prst="rect">
            <a:avLst/>
          </a:prstGeom>
          <a:noFill/>
          <a:ln w="9525">
            <a:noFill/>
            <a:miter lim="800000"/>
            <a:headEnd/>
            <a:tailEnd/>
          </a:ln>
          <a:effectLst/>
        </p:spPr>
        <p:txBody>
          <a:bodyPr>
            <a:spAutoFit/>
          </a:bodyPr>
          <a:lstStyle/>
          <a:p>
            <a:pPr algn="ctr"/>
            <a:r>
              <a:rPr lang="en-GB" sz="1600" b="1" i="1" dirty="0">
                <a:solidFill>
                  <a:schemeClr val="tx1"/>
                </a:solidFill>
                <a:latin typeface="Arial" pitchFamily="34" charset="0"/>
                <a:ea typeface="MS PGothic" pitchFamily="34" charset="-128"/>
              </a:rPr>
              <a:t>Interactions sites are less than 1nm apart</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Rectangle 2"/>
          <p:cNvSpPr>
            <a:spLocks noChangeArrowheads="1"/>
          </p:cNvSpPr>
          <p:nvPr/>
        </p:nvSpPr>
        <p:spPr bwMode="auto">
          <a:xfrm>
            <a:off x="609600" y="2159000"/>
            <a:ext cx="3352800" cy="3387725"/>
          </a:xfrm>
          <a:prstGeom prst="rect">
            <a:avLst/>
          </a:prstGeom>
          <a:noFill/>
          <a:ln w="9525">
            <a:solidFill>
              <a:srgbClr val="FF0000"/>
            </a:solidFill>
            <a:miter lim="800000"/>
            <a:headEnd/>
            <a:tailEnd/>
          </a:ln>
          <a:effectLst/>
        </p:spPr>
        <p:txBody>
          <a:bodyPr>
            <a:spAutoFit/>
          </a:bodyPr>
          <a:lstStyle/>
          <a:p>
            <a:pPr eaLnBrk="0" hangingPunct="0">
              <a:lnSpc>
                <a:spcPct val="100000"/>
              </a:lnSpc>
              <a:spcBef>
                <a:spcPct val="50000"/>
              </a:spcBef>
              <a:buClrTx/>
              <a:buSzTx/>
              <a:buFontTx/>
              <a:buNone/>
              <a:defRPr/>
            </a:pPr>
            <a:r>
              <a:rPr lang="en-US" sz="2400">
                <a:solidFill>
                  <a:schemeClr val="tx1"/>
                </a:solidFill>
                <a:latin typeface="Times New Roman" pitchFamily="18" charset="0"/>
              </a:rPr>
              <a:t>Energy per unit mass vs mass for </a:t>
            </a:r>
            <a:r>
              <a:rPr lang="en-US" sz="2400" i="1">
                <a:solidFill>
                  <a:schemeClr val="tx1"/>
                </a:solidFill>
                <a:effectLst>
                  <a:outerShdw blurRad="38100" dist="38100" dir="2700000" algn="tl">
                    <a:srgbClr val="C0C0C0"/>
                  </a:outerShdw>
                </a:effectLst>
                <a:latin typeface="Times New Roman" pitchFamily="18" charset="0"/>
              </a:rPr>
              <a:t>constant</a:t>
            </a:r>
            <a:r>
              <a:rPr lang="en-US" sz="2400">
                <a:solidFill>
                  <a:schemeClr val="tx1"/>
                </a:solidFill>
                <a:latin typeface="Times New Roman" pitchFamily="18" charset="0"/>
              </a:rPr>
              <a:t> dose.</a:t>
            </a:r>
          </a:p>
          <a:p>
            <a:pPr eaLnBrk="0" hangingPunct="0">
              <a:lnSpc>
                <a:spcPct val="100000"/>
              </a:lnSpc>
              <a:spcBef>
                <a:spcPct val="50000"/>
              </a:spcBef>
              <a:buClrTx/>
              <a:buSzTx/>
              <a:buFontTx/>
              <a:buNone/>
              <a:defRPr/>
            </a:pPr>
            <a:r>
              <a:rPr lang="en-US" sz="2400">
                <a:solidFill>
                  <a:schemeClr val="tx1"/>
                </a:solidFill>
                <a:latin typeface="Times New Roman" pitchFamily="18" charset="0"/>
              </a:rPr>
              <a:t>Reducing of the target is changing  deterministic deposition of energy to stochastic. Each radiation type has own signature. </a:t>
            </a:r>
          </a:p>
          <a:p>
            <a:pPr eaLnBrk="0" hangingPunct="0">
              <a:lnSpc>
                <a:spcPct val="100000"/>
              </a:lnSpc>
              <a:spcBef>
                <a:spcPct val="50000"/>
              </a:spcBef>
              <a:buClrTx/>
              <a:buSzTx/>
              <a:buFontTx/>
              <a:buNone/>
              <a:defRPr/>
            </a:pPr>
            <a:r>
              <a:rPr lang="en-US" sz="2400">
                <a:solidFill>
                  <a:schemeClr val="tx1"/>
                </a:solidFill>
                <a:latin typeface="Times New Roman" pitchFamily="18" charset="0"/>
              </a:rPr>
              <a:t>E/m= specific energy</a:t>
            </a:r>
          </a:p>
        </p:txBody>
      </p:sp>
      <p:pic>
        <p:nvPicPr>
          <p:cNvPr id="10243" name="Picture 3" descr="FIG8"/>
          <p:cNvPicPr>
            <a:picLocks noChangeAspect="1" noChangeArrowheads="1"/>
          </p:cNvPicPr>
          <p:nvPr/>
        </p:nvPicPr>
        <p:blipFill>
          <a:blip r:embed="rId2" cstate="print"/>
          <a:srcRect/>
          <a:stretch>
            <a:fillRect/>
          </a:stretch>
        </p:blipFill>
        <p:spPr bwMode="auto">
          <a:xfrm>
            <a:off x="5013325" y="1157288"/>
            <a:ext cx="3400425" cy="4830762"/>
          </a:xfrm>
          <a:prstGeom prst="rect">
            <a:avLst/>
          </a:prstGeom>
          <a:noFill/>
          <a:ln w="9525">
            <a:noFill/>
            <a:miter lim="800000"/>
            <a:headEnd/>
            <a:tailEnd/>
          </a:ln>
        </p:spPr>
      </p:pic>
      <p:sp>
        <p:nvSpPr>
          <p:cNvPr id="10244" name="Text Box 4"/>
          <p:cNvSpPr txBox="1">
            <a:spLocks noChangeArrowheads="1"/>
          </p:cNvSpPr>
          <p:nvPr/>
        </p:nvSpPr>
        <p:spPr bwMode="auto">
          <a:xfrm>
            <a:off x="1990725" y="458788"/>
            <a:ext cx="184150" cy="300037"/>
          </a:xfrm>
          <a:prstGeom prst="rect">
            <a:avLst/>
          </a:prstGeom>
          <a:noFill/>
          <a:ln w="9525">
            <a:noFill/>
            <a:miter lim="800000"/>
            <a:headEnd/>
            <a:tailEnd/>
          </a:ln>
        </p:spPr>
        <p:txBody>
          <a:bodyPr wrap="none">
            <a:spAutoFit/>
          </a:bodyPr>
          <a:lstStyle/>
          <a:p>
            <a:endParaRPr lang="en-US"/>
          </a:p>
        </p:txBody>
      </p:sp>
      <p:sp>
        <p:nvSpPr>
          <p:cNvPr id="10245" name="Text Box 5"/>
          <p:cNvSpPr txBox="1">
            <a:spLocks noChangeArrowheads="1"/>
          </p:cNvSpPr>
          <p:nvPr/>
        </p:nvSpPr>
        <p:spPr bwMode="auto">
          <a:xfrm>
            <a:off x="1685925" y="369888"/>
            <a:ext cx="6305550" cy="466603"/>
          </a:xfrm>
          <a:prstGeom prst="rect">
            <a:avLst/>
          </a:prstGeom>
          <a:noFill/>
          <a:ln w="9525">
            <a:noFill/>
            <a:miter lim="800000"/>
            <a:headEnd/>
            <a:tailEnd/>
          </a:ln>
        </p:spPr>
        <p:txBody>
          <a:bodyPr>
            <a:spAutoFit/>
          </a:bodyPr>
          <a:lstStyle/>
          <a:p>
            <a:r>
              <a:rPr lang="en-US" sz="3200" b="1" dirty="0">
                <a:solidFill>
                  <a:schemeClr val="tx1"/>
                </a:solidFill>
              </a:rPr>
              <a:t>Concept of </a:t>
            </a:r>
            <a:r>
              <a:rPr lang="en-US" sz="3200" b="1" dirty="0" err="1">
                <a:solidFill>
                  <a:schemeClr val="tx1"/>
                </a:solidFill>
              </a:rPr>
              <a:t>Microdosimetry</a:t>
            </a:r>
            <a:endParaRPr lang="en-US" sz="3200" b="1" dirty="0">
              <a:solidFill>
                <a:schemeClr val="tx1"/>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Untitled"/>
          <p:cNvPicPr>
            <a:picLocks noChangeAspect="1" noChangeArrowheads="1"/>
          </p:cNvPicPr>
          <p:nvPr/>
        </p:nvPicPr>
        <p:blipFill>
          <a:blip r:embed="rId2" cstate="print"/>
          <a:srcRect l="27397" t="14667" r="28767" b="18666"/>
          <a:stretch>
            <a:fillRect/>
          </a:stretch>
        </p:blipFill>
        <p:spPr bwMode="auto">
          <a:xfrm>
            <a:off x="2563813" y="4446588"/>
            <a:ext cx="877887" cy="914400"/>
          </a:xfrm>
          <a:prstGeom prst="rect">
            <a:avLst/>
          </a:prstGeom>
          <a:noFill/>
        </p:spPr>
      </p:pic>
      <p:sp>
        <p:nvSpPr>
          <p:cNvPr id="54275" name="Rectangle 3"/>
          <p:cNvSpPr>
            <a:spLocks noChangeArrowheads="1"/>
          </p:cNvSpPr>
          <p:nvPr/>
        </p:nvSpPr>
        <p:spPr bwMode="auto">
          <a:xfrm>
            <a:off x="2006600" y="5854700"/>
            <a:ext cx="2133600" cy="381000"/>
          </a:xfrm>
          <a:prstGeom prst="rect">
            <a:avLst/>
          </a:prstGeom>
          <a:noFill/>
          <a:ln w="9525">
            <a:noFill/>
            <a:miter lim="800000"/>
            <a:headEnd/>
            <a:tailEnd/>
          </a:ln>
          <a:effectLst/>
        </p:spPr>
        <p:txBody>
          <a:bodyPr/>
          <a:lstStyle/>
          <a:p>
            <a:pPr marL="342900" indent="-342900" algn="ctr">
              <a:spcBef>
                <a:spcPct val="20000"/>
              </a:spcBef>
            </a:pPr>
            <a:r>
              <a:rPr lang="en-US" sz="1600" b="1" dirty="0">
                <a:solidFill>
                  <a:schemeClr val="tx1"/>
                </a:solidFill>
              </a:rPr>
              <a:t>Small Detector (um)</a:t>
            </a:r>
          </a:p>
        </p:txBody>
      </p:sp>
      <p:sp>
        <p:nvSpPr>
          <p:cNvPr id="54276" name="Rectangle 4"/>
          <p:cNvSpPr>
            <a:spLocks noChangeArrowheads="1"/>
          </p:cNvSpPr>
          <p:nvPr/>
        </p:nvSpPr>
        <p:spPr bwMode="auto">
          <a:xfrm>
            <a:off x="2916238" y="3479800"/>
            <a:ext cx="2743200" cy="381000"/>
          </a:xfrm>
          <a:prstGeom prst="rect">
            <a:avLst/>
          </a:prstGeom>
          <a:noFill/>
          <a:ln w="9525">
            <a:noFill/>
            <a:miter lim="800000"/>
            <a:headEnd/>
            <a:tailEnd/>
          </a:ln>
          <a:effectLst/>
        </p:spPr>
        <p:txBody>
          <a:bodyPr/>
          <a:lstStyle/>
          <a:p>
            <a:pPr marL="342900" indent="-342900" algn="ctr">
              <a:spcBef>
                <a:spcPct val="20000"/>
              </a:spcBef>
            </a:pPr>
            <a:r>
              <a:rPr lang="en-US" sz="1600" b="1" dirty="0" err="1">
                <a:solidFill>
                  <a:srgbClr val="FC2D04"/>
                </a:solidFill>
              </a:rPr>
              <a:t>Ionising</a:t>
            </a:r>
            <a:r>
              <a:rPr lang="en-US" sz="1600" b="1" dirty="0">
                <a:solidFill>
                  <a:srgbClr val="FC2D04"/>
                </a:solidFill>
              </a:rPr>
              <a:t> particle tracks</a:t>
            </a:r>
          </a:p>
        </p:txBody>
      </p:sp>
      <p:sp>
        <p:nvSpPr>
          <p:cNvPr id="54277" name="Line 5"/>
          <p:cNvSpPr>
            <a:spLocks noChangeShapeType="1"/>
          </p:cNvSpPr>
          <p:nvPr/>
        </p:nvSpPr>
        <p:spPr bwMode="auto">
          <a:xfrm flipH="1" flipV="1">
            <a:off x="2971800" y="3862388"/>
            <a:ext cx="1239838" cy="1889125"/>
          </a:xfrm>
          <a:prstGeom prst="line">
            <a:avLst/>
          </a:prstGeom>
          <a:noFill/>
          <a:ln w="25400">
            <a:solidFill>
              <a:srgbClr val="FF0000"/>
            </a:solidFill>
            <a:round/>
            <a:headEnd/>
            <a:tailEnd type="triangle" w="med" len="med"/>
          </a:ln>
          <a:effectLst/>
        </p:spPr>
        <p:txBody>
          <a:bodyPr/>
          <a:lstStyle/>
          <a:p>
            <a:endParaRPr lang="en-US"/>
          </a:p>
        </p:txBody>
      </p:sp>
      <p:sp>
        <p:nvSpPr>
          <p:cNvPr id="54278" name="Line 6"/>
          <p:cNvSpPr>
            <a:spLocks noChangeShapeType="1"/>
          </p:cNvSpPr>
          <p:nvPr/>
        </p:nvSpPr>
        <p:spPr bwMode="auto">
          <a:xfrm flipH="1" flipV="1">
            <a:off x="1692275" y="4237038"/>
            <a:ext cx="1655763" cy="1712912"/>
          </a:xfrm>
          <a:prstGeom prst="line">
            <a:avLst/>
          </a:prstGeom>
          <a:noFill/>
          <a:ln w="25400">
            <a:solidFill>
              <a:srgbClr val="FF0000"/>
            </a:solidFill>
            <a:round/>
            <a:headEnd/>
            <a:tailEnd type="triangle" w="med" len="med"/>
          </a:ln>
          <a:effectLst/>
        </p:spPr>
        <p:txBody>
          <a:bodyPr/>
          <a:lstStyle/>
          <a:p>
            <a:endParaRPr lang="en-US"/>
          </a:p>
        </p:txBody>
      </p:sp>
      <p:sp>
        <p:nvSpPr>
          <p:cNvPr id="54279" name="Line 7"/>
          <p:cNvSpPr>
            <a:spLocks noChangeShapeType="1"/>
          </p:cNvSpPr>
          <p:nvPr/>
        </p:nvSpPr>
        <p:spPr bwMode="auto">
          <a:xfrm flipH="1" flipV="1">
            <a:off x="2282825" y="3933825"/>
            <a:ext cx="1584325" cy="2016125"/>
          </a:xfrm>
          <a:prstGeom prst="line">
            <a:avLst/>
          </a:prstGeom>
          <a:noFill/>
          <a:ln w="25400">
            <a:solidFill>
              <a:srgbClr val="FF0000"/>
            </a:solidFill>
            <a:round/>
            <a:headEnd/>
            <a:tailEnd type="triangle" w="med" len="med"/>
          </a:ln>
          <a:effectLst/>
        </p:spPr>
        <p:txBody>
          <a:bodyPr/>
          <a:lstStyle/>
          <a:p>
            <a:endParaRPr lang="en-US"/>
          </a:p>
        </p:txBody>
      </p:sp>
      <p:sp>
        <p:nvSpPr>
          <p:cNvPr id="54280" name="Rectangle 8"/>
          <p:cNvSpPr>
            <a:spLocks noGrp="1" noChangeArrowheads="1"/>
          </p:cNvSpPr>
          <p:nvPr>
            <p:ph type="body" idx="1"/>
          </p:nvPr>
        </p:nvSpPr>
        <p:spPr>
          <a:xfrm>
            <a:off x="395288" y="908050"/>
            <a:ext cx="7921625" cy="2376488"/>
          </a:xfrm>
          <a:noFill/>
          <a:ln/>
        </p:spPr>
        <p:txBody>
          <a:bodyPr/>
          <a:lstStyle/>
          <a:p>
            <a:pPr>
              <a:lnSpc>
                <a:spcPct val="80000"/>
              </a:lnSpc>
            </a:pPr>
            <a:r>
              <a:rPr lang="en-US" sz="1800" b="1" dirty="0" err="1"/>
              <a:t>Microdosimetry</a:t>
            </a:r>
            <a:endParaRPr lang="en-US" sz="1800" b="1" dirty="0"/>
          </a:p>
          <a:p>
            <a:pPr lvl="1">
              <a:lnSpc>
                <a:spcPct val="80000"/>
              </a:lnSpc>
            </a:pPr>
            <a:r>
              <a:rPr lang="en-US" sz="1600" dirty="0"/>
              <a:t>Assumes the weighting factor is related to the energy deposited in the cell nucleus: </a:t>
            </a:r>
            <a:r>
              <a:rPr lang="en-US" sz="1600" dirty="0">
                <a:latin typeface="Symbol" pitchFamily="18" charset="2"/>
              </a:rPr>
              <a:t>e</a:t>
            </a:r>
          </a:p>
          <a:p>
            <a:pPr lvl="1">
              <a:lnSpc>
                <a:spcPct val="80000"/>
              </a:lnSpc>
            </a:pPr>
            <a:r>
              <a:rPr lang="en-US" sz="1600" dirty="0"/>
              <a:t>Measure this for each particle that crosses detector</a:t>
            </a:r>
          </a:p>
          <a:p>
            <a:pPr lvl="1">
              <a:lnSpc>
                <a:spcPct val="80000"/>
              </a:lnSpc>
            </a:pPr>
            <a:r>
              <a:rPr lang="en-US" sz="1600" dirty="0"/>
              <a:t>Formulate dose distribution: d(</a:t>
            </a:r>
            <a:r>
              <a:rPr lang="en-US" sz="1600" dirty="0">
                <a:latin typeface="Symbol" pitchFamily="18" charset="2"/>
              </a:rPr>
              <a:t>e</a:t>
            </a:r>
            <a:r>
              <a:rPr lang="en-US" sz="1600" dirty="0"/>
              <a:t>)</a:t>
            </a:r>
          </a:p>
          <a:p>
            <a:pPr lvl="1">
              <a:lnSpc>
                <a:spcPct val="80000"/>
              </a:lnSpc>
            </a:pPr>
            <a:r>
              <a:rPr lang="en-US" sz="1600" dirty="0"/>
              <a:t>Integrate with weighting factor to give </a:t>
            </a:r>
            <a:r>
              <a:rPr lang="en-US" sz="1600" b="1" dirty="0"/>
              <a:t>Equivalent Dose</a:t>
            </a:r>
            <a:r>
              <a:rPr lang="en-US" sz="1600" dirty="0"/>
              <a:t>: H = </a:t>
            </a:r>
            <a:r>
              <a:rPr lang="en-US" sz="1600" dirty="0">
                <a:cs typeface="Arial" pitchFamily="34" charset="0"/>
              </a:rPr>
              <a:t>∫</a:t>
            </a:r>
            <a:r>
              <a:rPr lang="en-US" sz="1600" dirty="0"/>
              <a:t> Q(</a:t>
            </a:r>
            <a:r>
              <a:rPr lang="en-US" sz="1600" dirty="0">
                <a:latin typeface="Symbol" pitchFamily="18" charset="2"/>
              </a:rPr>
              <a:t>e</a:t>
            </a:r>
            <a:r>
              <a:rPr lang="en-US" sz="1600" dirty="0"/>
              <a:t>)d(</a:t>
            </a:r>
            <a:r>
              <a:rPr lang="en-US" sz="1600" dirty="0">
                <a:latin typeface="Symbol" pitchFamily="18" charset="2"/>
              </a:rPr>
              <a:t>e</a:t>
            </a:r>
            <a:r>
              <a:rPr lang="en-US" sz="1600" dirty="0"/>
              <a:t>) d</a:t>
            </a:r>
            <a:r>
              <a:rPr lang="en-US" sz="1600" dirty="0">
                <a:latin typeface="Symbol" pitchFamily="18" charset="2"/>
              </a:rPr>
              <a:t>e</a:t>
            </a:r>
          </a:p>
          <a:p>
            <a:pPr lvl="1">
              <a:lnSpc>
                <a:spcPct val="80000"/>
              </a:lnSpc>
            </a:pPr>
            <a:r>
              <a:rPr lang="en-US" sz="1600" dirty="0"/>
              <a:t>Equivalent Dose can be used to accurately predict biological effect of radiation</a:t>
            </a:r>
          </a:p>
          <a:p>
            <a:pPr lvl="1">
              <a:lnSpc>
                <a:spcPct val="80000"/>
              </a:lnSpc>
              <a:buFontTx/>
              <a:buNone/>
            </a:pPr>
            <a:endParaRPr lang="en-US" sz="1600" b="1" dirty="0"/>
          </a:p>
          <a:p>
            <a:pPr>
              <a:lnSpc>
                <a:spcPct val="80000"/>
              </a:lnSpc>
            </a:pPr>
            <a:r>
              <a:rPr lang="en-US" sz="1800" b="1" dirty="0"/>
              <a:t>We require detectors with dimensions commensurate with cell nuclei</a:t>
            </a:r>
          </a:p>
        </p:txBody>
      </p:sp>
      <p:sp>
        <p:nvSpPr>
          <p:cNvPr id="54281" name="Rectangle 9"/>
          <p:cNvSpPr>
            <a:spLocks noChangeArrowheads="1"/>
          </p:cNvSpPr>
          <p:nvPr/>
        </p:nvSpPr>
        <p:spPr bwMode="auto">
          <a:xfrm>
            <a:off x="404813" y="266700"/>
            <a:ext cx="8237537" cy="466603"/>
          </a:xfrm>
          <a:prstGeom prst="rect">
            <a:avLst/>
          </a:prstGeom>
          <a:noFill/>
          <a:ln w="9525">
            <a:noFill/>
            <a:miter lim="800000"/>
            <a:headEnd/>
            <a:tailEnd/>
          </a:ln>
          <a:effectLst/>
        </p:spPr>
        <p:txBody>
          <a:bodyPr>
            <a:spAutoFit/>
          </a:bodyPr>
          <a:lstStyle/>
          <a:p>
            <a:r>
              <a:rPr lang="en-US" sz="3200" b="1" dirty="0" err="1">
                <a:solidFill>
                  <a:schemeClr val="tx1"/>
                </a:solidFill>
                <a:effectLst>
                  <a:outerShdw blurRad="38100" dist="38100" dir="2700000" algn="tl">
                    <a:srgbClr val="C0C0C0"/>
                  </a:outerShdw>
                </a:effectLst>
              </a:rPr>
              <a:t>Microdosimetry</a:t>
            </a:r>
            <a:r>
              <a:rPr lang="en-US" sz="3200" b="1" dirty="0">
                <a:solidFill>
                  <a:schemeClr val="tx1"/>
                </a:solidFill>
                <a:effectLst>
                  <a:outerShdw blurRad="38100" dist="38100" dir="2700000" algn="tl">
                    <a:srgbClr val="C0C0C0"/>
                  </a:outerShdw>
                </a:effectLst>
              </a:rPr>
              <a:t> and Equivalent Dose</a:t>
            </a:r>
          </a:p>
        </p:txBody>
      </p:sp>
      <p:sp>
        <p:nvSpPr>
          <p:cNvPr id="54282" name="Line 10"/>
          <p:cNvSpPr>
            <a:spLocks noChangeShapeType="1"/>
          </p:cNvSpPr>
          <p:nvPr/>
        </p:nvSpPr>
        <p:spPr bwMode="auto">
          <a:xfrm>
            <a:off x="368300" y="762000"/>
            <a:ext cx="8424863" cy="0"/>
          </a:xfrm>
          <a:prstGeom prst="line">
            <a:avLst/>
          </a:prstGeom>
          <a:noFill/>
          <a:ln w="34925">
            <a:solidFill>
              <a:srgbClr val="008080"/>
            </a:solidFill>
            <a:round/>
            <a:headEnd/>
            <a:tailEnd/>
          </a:ln>
          <a:effectLst/>
        </p:spPr>
        <p:txBody>
          <a:bodyPr/>
          <a:lstStyle/>
          <a:p>
            <a:endParaRPr lang="en-US"/>
          </a:p>
        </p:txBody>
      </p:sp>
      <p:pic>
        <p:nvPicPr>
          <p:cNvPr id="54283" name="Picture 11" descr="animal_cell_580_915"/>
          <p:cNvPicPr>
            <a:picLocks noChangeAspect="1" noChangeArrowheads="1"/>
          </p:cNvPicPr>
          <p:nvPr/>
        </p:nvPicPr>
        <p:blipFill>
          <a:blip r:embed="rId3" cstate="print"/>
          <a:srcRect/>
          <a:stretch>
            <a:fillRect/>
          </a:stretch>
        </p:blipFill>
        <p:spPr bwMode="auto">
          <a:xfrm>
            <a:off x="5292725" y="4005263"/>
            <a:ext cx="1565275" cy="1789112"/>
          </a:xfrm>
          <a:prstGeom prst="rect">
            <a:avLst/>
          </a:prstGeom>
          <a:noFill/>
        </p:spPr>
      </p:pic>
      <p:sp>
        <p:nvSpPr>
          <p:cNvPr id="54284" name="Line 12"/>
          <p:cNvSpPr>
            <a:spLocks noChangeShapeType="1"/>
          </p:cNvSpPr>
          <p:nvPr/>
        </p:nvSpPr>
        <p:spPr bwMode="auto">
          <a:xfrm flipH="1" flipV="1">
            <a:off x="5924550" y="3789363"/>
            <a:ext cx="1239838" cy="1889125"/>
          </a:xfrm>
          <a:prstGeom prst="line">
            <a:avLst/>
          </a:prstGeom>
          <a:noFill/>
          <a:ln w="25400">
            <a:solidFill>
              <a:srgbClr val="FF0000"/>
            </a:solidFill>
            <a:round/>
            <a:headEnd/>
            <a:tailEnd type="triangle" w="med" len="med"/>
          </a:ln>
          <a:effectLst/>
        </p:spPr>
        <p:txBody>
          <a:bodyPr/>
          <a:lstStyle/>
          <a:p>
            <a:endParaRPr lang="en-US"/>
          </a:p>
        </p:txBody>
      </p:sp>
      <p:sp>
        <p:nvSpPr>
          <p:cNvPr id="54285" name="Line 13"/>
          <p:cNvSpPr>
            <a:spLocks noChangeShapeType="1"/>
          </p:cNvSpPr>
          <p:nvPr/>
        </p:nvSpPr>
        <p:spPr bwMode="auto">
          <a:xfrm flipH="1" flipV="1">
            <a:off x="4572000" y="4164013"/>
            <a:ext cx="1655763" cy="1712912"/>
          </a:xfrm>
          <a:prstGeom prst="line">
            <a:avLst/>
          </a:prstGeom>
          <a:noFill/>
          <a:ln w="25400">
            <a:solidFill>
              <a:srgbClr val="FF0000"/>
            </a:solidFill>
            <a:round/>
            <a:headEnd/>
            <a:tailEnd type="triangle" w="med" len="med"/>
          </a:ln>
          <a:effectLst/>
        </p:spPr>
        <p:txBody>
          <a:bodyPr/>
          <a:lstStyle/>
          <a:p>
            <a:endParaRPr lang="en-US"/>
          </a:p>
        </p:txBody>
      </p:sp>
      <p:sp>
        <p:nvSpPr>
          <p:cNvPr id="54286" name="Line 14"/>
          <p:cNvSpPr>
            <a:spLocks noChangeShapeType="1"/>
          </p:cNvSpPr>
          <p:nvPr/>
        </p:nvSpPr>
        <p:spPr bwMode="auto">
          <a:xfrm flipH="1" flipV="1">
            <a:off x="5219700" y="3860800"/>
            <a:ext cx="1584325" cy="2016125"/>
          </a:xfrm>
          <a:prstGeom prst="line">
            <a:avLst/>
          </a:prstGeom>
          <a:noFill/>
          <a:ln w="25400">
            <a:solidFill>
              <a:srgbClr val="FF0000"/>
            </a:solidFill>
            <a:round/>
            <a:headEnd/>
            <a:tailEnd type="triangle" w="med" len="med"/>
          </a:ln>
          <a:effectLst/>
        </p:spPr>
        <p:txBody>
          <a:bodyPr/>
          <a:lstStyle/>
          <a:p>
            <a:endParaRPr lang="en-US"/>
          </a:p>
        </p:txBody>
      </p:sp>
      <p:sp>
        <p:nvSpPr>
          <p:cNvPr id="54287" name="Rectangle 15"/>
          <p:cNvSpPr>
            <a:spLocks noChangeArrowheads="1"/>
          </p:cNvSpPr>
          <p:nvPr/>
        </p:nvSpPr>
        <p:spPr bwMode="auto">
          <a:xfrm>
            <a:off x="5105400" y="5867400"/>
            <a:ext cx="2133600" cy="381000"/>
          </a:xfrm>
          <a:prstGeom prst="rect">
            <a:avLst/>
          </a:prstGeom>
          <a:noFill/>
          <a:ln w="9525">
            <a:noFill/>
            <a:miter lim="800000"/>
            <a:headEnd/>
            <a:tailEnd/>
          </a:ln>
          <a:effectLst/>
        </p:spPr>
        <p:txBody>
          <a:bodyPr/>
          <a:lstStyle/>
          <a:p>
            <a:pPr marL="342900" indent="-342900" algn="ctr">
              <a:spcBef>
                <a:spcPct val="20000"/>
              </a:spcBef>
            </a:pPr>
            <a:r>
              <a:rPr lang="en-US" sz="1600" b="1" dirty="0">
                <a:solidFill>
                  <a:schemeClr val="tx1"/>
                </a:solidFill>
              </a:rPr>
              <a:t>Biological Cell (um)</a:t>
            </a:r>
          </a:p>
        </p:txBody>
      </p:sp>
      <p:sp>
        <p:nvSpPr>
          <p:cNvPr id="54288" name="Rectangle 16"/>
          <p:cNvSpPr>
            <a:spLocks noChangeArrowheads="1"/>
          </p:cNvSpPr>
          <p:nvPr/>
        </p:nvSpPr>
        <p:spPr bwMode="auto">
          <a:xfrm>
            <a:off x="6772275" y="5345982"/>
            <a:ext cx="2371725" cy="513410"/>
          </a:xfrm>
          <a:prstGeom prst="rect">
            <a:avLst/>
          </a:prstGeom>
          <a:noFill/>
          <a:ln w="9525">
            <a:noFill/>
            <a:miter lim="800000"/>
            <a:headEnd/>
            <a:tailEnd/>
          </a:ln>
          <a:effectLst/>
        </p:spPr>
        <p:txBody>
          <a:bodyPr wrap="square" anchor="ctr">
            <a:spAutoFit/>
          </a:bodyPr>
          <a:lstStyle/>
          <a:p>
            <a:r>
              <a:rPr lang="en-US" sz="1200" dirty="0">
                <a:solidFill>
                  <a:schemeClr val="tx1"/>
                </a:solidFill>
              </a:rPr>
              <a:t>From Garret and Grisham, "Biochemistry" Copyright 1995 by </a:t>
            </a:r>
            <a:r>
              <a:rPr lang="en-US" sz="1200" dirty="0" err="1">
                <a:solidFill>
                  <a:schemeClr val="tx1"/>
                </a:solidFill>
              </a:rPr>
              <a:t>Sauders</a:t>
            </a:r>
            <a:r>
              <a:rPr lang="en-US" sz="1200" dirty="0">
                <a:solidFill>
                  <a:schemeClr val="tx1"/>
                </a:solidFill>
              </a:rPr>
              <a:t> College Publishing</a:t>
            </a:r>
            <a:r>
              <a:rPr lang="en-US" sz="800"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4276"/>
                                        </p:tgtEl>
                                        <p:attrNameLst>
                                          <p:attrName>style.visibility</p:attrName>
                                        </p:attrNameLst>
                                      </p:cBhvr>
                                      <p:to>
                                        <p:strVal val="visible"/>
                                      </p:to>
                                    </p:set>
                                    <p:animEffect transition="in" filter="wipe(down)">
                                      <p:cBhvr>
                                        <p:cTn id="7" dur="1000"/>
                                        <p:tgtEl>
                                          <p:spTgt spid="5427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4277"/>
                                        </p:tgtEl>
                                        <p:attrNameLst>
                                          <p:attrName>style.visibility</p:attrName>
                                        </p:attrNameLst>
                                      </p:cBhvr>
                                      <p:to>
                                        <p:strVal val="visible"/>
                                      </p:to>
                                    </p:set>
                                    <p:animEffect transition="in" filter="wipe(down)">
                                      <p:cBhvr>
                                        <p:cTn id="10" dur="500"/>
                                        <p:tgtEl>
                                          <p:spTgt spid="5427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4279"/>
                                        </p:tgtEl>
                                        <p:attrNameLst>
                                          <p:attrName>style.visibility</p:attrName>
                                        </p:attrNameLst>
                                      </p:cBhvr>
                                      <p:to>
                                        <p:strVal val="visible"/>
                                      </p:to>
                                    </p:set>
                                    <p:animEffect transition="in" filter="wipe(down)">
                                      <p:cBhvr>
                                        <p:cTn id="13" dur="500"/>
                                        <p:tgtEl>
                                          <p:spTgt spid="54279"/>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4278"/>
                                        </p:tgtEl>
                                        <p:attrNameLst>
                                          <p:attrName>style.visibility</p:attrName>
                                        </p:attrNameLst>
                                      </p:cBhvr>
                                      <p:to>
                                        <p:strVal val="visible"/>
                                      </p:to>
                                    </p:set>
                                    <p:animEffect transition="in" filter="wipe(down)">
                                      <p:cBhvr>
                                        <p:cTn id="16" dur="500"/>
                                        <p:tgtEl>
                                          <p:spTgt spid="5427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54285"/>
                                        </p:tgtEl>
                                        <p:attrNameLst>
                                          <p:attrName>style.visibility</p:attrName>
                                        </p:attrNameLst>
                                      </p:cBhvr>
                                      <p:to>
                                        <p:strVal val="visible"/>
                                      </p:to>
                                    </p:set>
                                    <p:animEffect transition="in" filter="wipe(down)">
                                      <p:cBhvr>
                                        <p:cTn id="19" dur="500"/>
                                        <p:tgtEl>
                                          <p:spTgt spid="54285"/>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54286"/>
                                        </p:tgtEl>
                                        <p:attrNameLst>
                                          <p:attrName>style.visibility</p:attrName>
                                        </p:attrNameLst>
                                      </p:cBhvr>
                                      <p:to>
                                        <p:strVal val="visible"/>
                                      </p:to>
                                    </p:set>
                                    <p:animEffect transition="in" filter="wipe(down)">
                                      <p:cBhvr>
                                        <p:cTn id="22" dur="500"/>
                                        <p:tgtEl>
                                          <p:spTgt spid="54286"/>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54284"/>
                                        </p:tgtEl>
                                        <p:attrNameLst>
                                          <p:attrName>style.visibility</p:attrName>
                                        </p:attrNameLst>
                                      </p:cBhvr>
                                      <p:to>
                                        <p:strVal val="visible"/>
                                      </p:to>
                                    </p:set>
                                    <p:animEffect transition="in" filter="wipe(down)">
                                      <p:cBhvr>
                                        <p:cTn id="25" dur="500"/>
                                        <p:tgtEl>
                                          <p:spTgt spid="542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6" grpId="0"/>
      <p:bldP spid="54277" grpId="0" animBg="1"/>
      <p:bldP spid="54278" grpId="0" animBg="1"/>
      <p:bldP spid="54279" grpId="0" animBg="1"/>
      <p:bldP spid="54284" grpId="0" animBg="1"/>
      <p:bldP spid="54285" grpId="0" animBg="1"/>
      <p:bldP spid="5428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2"/>
          <p:cNvSpPr>
            <a:spLocks noGrp="1" noChangeArrowheads="1"/>
          </p:cNvSpPr>
          <p:nvPr>
            <p:ph type="title"/>
          </p:nvPr>
        </p:nvSpPr>
        <p:spPr>
          <a:xfrm>
            <a:off x="215900" y="431800"/>
            <a:ext cx="8559800" cy="533400"/>
          </a:xfrm>
        </p:spPr>
        <p:txBody>
          <a:bodyPr/>
          <a:lstStyle/>
          <a:p>
            <a:r>
              <a:rPr lang="en-US" sz="2800"/>
              <a:t>Microdosimetry and Fluence approach for stochastic events</a:t>
            </a:r>
            <a:r>
              <a:rPr lang="en-US" sz="2400"/>
              <a:t> </a:t>
            </a:r>
          </a:p>
        </p:txBody>
      </p:sp>
      <p:grpSp>
        <p:nvGrpSpPr>
          <p:cNvPr id="2" name="Group 3"/>
          <p:cNvGrpSpPr>
            <a:grpSpLocks/>
          </p:cNvGrpSpPr>
          <p:nvPr/>
        </p:nvGrpSpPr>
        <p:grpSpPr bwMode="auto">
          <a:xfrm>
            <a:off x="3224213" y="2293938"/>
            <a:ext cx="2420937" cy="857250"/>
            <a:chOff x="3379" y="1661"/>
            <a:chExt cx="1624" cy="554"/>
          </a:xfrm>
        </p:grpSpPr>
        <p:sp>
          <p:nvSpPr>
            <p:cNvPr id="314372" name="Rectangle 4"/>
            <p:cNvSpPr>
              <a:spLocks noChangeArrowheads="1"/>
            </p:cNvSpPr>
            <p:nvPr/>
          </p:nvSpPr>
          <p:spPr bwMode="auto">
            <a:xfrm>
              <a:off x="3379" y="1661"/>
              <a:ext cx="1624" cy="554"/>
            </a:xfrm>
            <a:prstGeom prst="rect">
              <a:avLst/>
            </a:prstGeom>
            <a:solidFill>
              <a:schemeClr val="bg1"/>
            </a:solidFill>
            <a:ln w="9525">
              <a:solidFill>
                <a:schemeClr val="tx1"/>
              </a:solidFill>
              <a:miter lim="800000"/>
              <a:headEnd/>
              <a:tailEnd/>
            </a:ln>
            <a:effectLst/>
          </p:spPr>
          <p:txBody>
            <a:bodyPr wrap="none" anchor="ctr"/>
            <a:lstStyle/>
            <a:p>
              <a:endParaRPr lang="en-US"/>
            </a:p>
          </p:txBody>
        </p:sp>
        <p:graphicFrame>
          <p:nvGraphicFramePr>
            <p:cNvPr id="314373" name="Object 5"/>
            <p:cNvGraphicFramePr>
              <a:graphicFrameLocks noChangeAspect="1"/>
            </p:cNvGraphicFramePr>
            <p:nvPr/>
          </p:nvGraphicFramePr>
          <p:xfrm>
            <a:off x="3418" y="1763"/>
            <a:ext cx="1543" cy="356"/>
          </p:xfrm>
          <a:graphic>
            <a:graphicData uri="http://schemas.openxmlformats.org/presentationml/2006/ole">
              <p:oleObj spid="_x0000_s179203" name="Equation" r:id="rId3" imgW="1168200" imgH="279360" progId="Equation.3">
                <p:embed/>
              </p:oleObj>
            </a:graphicData>
          </a:graphic>
        </p:graphicFrame>
      </p:grpSp>
      <p:graphicFrame>
        <p:nvGraphicFramePr>
          <p:cNvPr id="314374" name="Object 6"/>
          <p:cNvGraphicFramePr>
            <a:graphicFrameLocks noChangeAspect="1"/>
          </p:cNvGraphicFramePr>
          <p:nvPr>
            <p:ph sz="half" idx="1"/>
          </p:nvPr>
        </p:nvGraphicFramePr>
        <p:xfrm>
          <a:off x="3190875" y="4279900"/>
          <a:ext cx="2963863" cy="696913"/>
        </p:xfrm>
        <a:graphic>
          <a:graphicData uri="http://schemas.openxmlformats.org/presentationml/2006/ole">
            <p:oleObj spid="_x0000_s179202" name="Equation" r:id="rId4" imgW="1511280" imgH="355320" progId="Equation.3">
              <p:embed/>
            </p:oleObj>
          </a:graphicData>
        </a:graphic>
      </p:graphicFrame>
      <p:sp>
        <p:nvSpPr>
          <p:cNvPr id="314375" name="Text Box 7"/>
          <p:cNvSpPr txBox="1">
            <a:spLocks noChangeArrowheads="1"/>
          </p:cNvSpPr>
          <p:nvPr/>
        </p:nvSpPr>
        <p:spPr bwMode="auto">
          <a:xfrm>
            <a:off x="2486025" y="4179888"/>
            <a:ext cx="5149850" cy="300037"/>
          </a:xfrm>
          <a:prstGeom prst="rect">
            <a:avLst/>
          </a:prstGeom>
          <a:noFill/>
          <a:ln w="9525">
            <a:noFill/>
            <a:miter lim="800000"/>
            <a:headEnd/>
            <a:tailEnd/>
          </a:ln>
          <a:effectLst/>
        </p:spPr>
        <p:txBody>
          <a:bodyPr>
            <a:spAutoFit/>
          </a:bodyPr>
          <a:lstStyle/>
          <a:p>
            <a:endParaRPr lang="en-US"/>
          </a:p>
        </p:txBody>
      </p:sp>
      <p:sp>
        <p:nvSpPr>
          <p:cNvPr id="314376" name="Text Box 8"/>
          <p:cNvSpPr txBox="1">
            <a:spLocks noChangeArrowheads="1"/>
          </p:cNvSpPr>
          <p:nvPr/>
        </p:nvSpPr>
        <p:spPr bwMode="auto">
          <a:xfrm>
            <a:off x="1444625" y="3240088"/>
            <a:ext cx="6242050" cy="1131887"/>
          </a:xfrm>
          <a:prstGeom prst="rect">
            <a:avLst/>
          </a:prstGeom>
          <a:noFill/>
          <a:ln w="9525">
            <a:noFill/>
            <a:miter lim="800000"/>
            <a:headEnd/>
            <a:tailEnd/>
          </a:ln>
          <a:effectLst/>
        </p:spPr>
        <p:txBody>
          <a:bodyPr>
            <a:spAutoFit/>
          </a:bodyPr>
          <a:lstStyle/>
          <a:p>
            <a:r>
              <a:rPr lang="en-US" b="1" u="sng">
                <a:solidFill>
                  <a:srgbClr val="000000"/>
                </a:solidFill>
              </a:rPr>
              <a:t>Fluence based approach</a:t>
            </a:r>
          </a:p>
          <a:p>
            <a:pPr lvl="1"/>
            <a:r>
              <a:rPr lang="en-US">
                <a:solidFill>
                  <a:srgbClr val="000000"/>
                </a:solidFill>
              </a:rPr>
              <a:t>Measure types and energy distribution of all particles</a:t>
            </a:r>
          </a:p>
          <a:p>
            <a:pPr lvl="1"/>
            <a:r>
              <a:rPr lang="en-US">
                <a:solidFill>
                  <a:srgbClr val="000000"/>
                </a:solidFill>
              </a:rPr>
              <a:t>Integrate product of risk cross section a fluence over energy</a:t>
            </a:r>
          </a:p>
          <a:p>
            <a:pPr lvl="1"/>
            <a:r>
              <a:rPr lang="en-US">
                <a:solidFill>
                  <a:srgbClr val="000000"/>
                </a:solidFill>
              </a:rPr>
              <a:t>Sum over all particles to directly obtain risk estimate</a:t>
            </a:r>
          </a:p>
        </p:txBody>
      </p:sp>
      <p:sp>
        <p:nvSpPr>
          <p:cNvPr id="314377" name="Text Box 9"/>
          <p:cNvSpPr txBox="1">
            <a:spLocks noChangeArrowheads="1"/>
          </p:cNvSpPr>
          <p:nvPr/>
        </p:nvSpPr>
        <p:spPr bwMode="auto">
          <a:xfrm>
            <a:off x="1304925" y="1525588"/>
            <a:ext cx="7588250" cy="715962"/>
          </a:xfrm>
          <a:prstGeom prst="rect">
            <a:avLst/>
          </a:prstGeom>
          <a:noFill/>
          <a:ln w="9525">
            <a:noFill/>
            <a:miter lim="800000"/>
            <a:headEnd/>
            <a:tailEnd/>
          </a:ln>
          <a:effectLst/>
        </p:spPr>
        <p:txBody>
          <a:bodyPr>
            <a:spAutoFit/>
          </a:bodyPr>
          <a:lstStyle/>
          <a:p>
            <a:r>
              <a:rPr lang="en-US" b="1" u="sng">
                <a:solidFill>
                  <a:srgbClr val="000000"/>
                </a:solidFill>
              </a:rPr>
              <a:t>Microdosimetry</a:t>
            </a:r>
          </a:p>
          <a:p>
            <a:pPr lvl="1"/>
            <a:r>
              <a:rPr lang="en-US">
                <a:solidFill>
                  <a:srgbClr val="000000"/>
                </a:solidFill>
              </a:rPr>
              <a:t>Measure distribution of ionisation events in microscopic volume</a:t>
            </a:r>
          </a:p>
          <a:p>
            <a:pPr lvl="1"/>
            <a:r>
              <a:rPr lang="en-US">
                <a:solidFill>
                  <a:srgbClr val="000000"/>
                </a:solidFill>
              </a:rPr>
              <a:t>Derive quality factor and equivalent dose estimate</a:t>
            </a:r>
          </a:p>
        </p:txBody>
      </p:sp>
      <p:sp>
        <p:nvSpPr>
          <p:cNvPr id="314378" name="Text Box 10"/>
          <p:cNvSpPr txBox="1">
            <a:spLocks noChangeArrowheads="1"/>
          </p:cNvSpPr>
          <p:nvPr/>
        </p:nvSpPr>
        <p:spPr bwMode="auto">
          <a:xfrm>
            <a:off x="1241425" y="5084763"/>
            <a:ext cx="7548563" cy="1039812"/>
          </a:xfrm>
          <a:prstGeom prst="rect">
            <a:avLst/>
          </a:prstGeom>
          <a:noFill/>
          <a:ln w="9525">
            <a:noFill/>
            <a:miter lim="800000"/>
            <a:headEnd/>
            <a:tailEnd/>
          </a:ln>
          <a:effectLst/>
        </p:spPr>
        <p:txBody>
          <a:bodyPr>
            <a:spAutoFit/>
          </a:bodyPr>
          <a:lstStyle/>
          <a:p>
            <a:r>
              <a:rPr lang="en-US">
                <a:solidFill>
                  <a:schemeClr val="tx1"/>
                </a:solidFill>
              </a:rPr>
              <a:t>Q(y), Q(L) and </a:t>
            </a:r>
            <a:r>
              <a:rPr lang="en-US" sz="2800">
                <a:solidFill>
                  <a:schemeClr val="tx1"/>
                </a:solidFill>
                <a:latin typeface="Symbol" pitchFamily="18" charset="2"/>
              </a:rPr>
              <a:t>s</a:t>
            </a:r>
            <a:r>
              <a:rPr lang="en-US" sz="2000">
                <a:solidFill>
                  <a:schemeClr val="tx1"/>
                </a:solidFill>
                <a:latin typeface="Symbol" pitchFamily="18" charset="2"/>
              </a:rPr>
              <a:t>(E)</a:t>
            </a:r>
            <a:r>
              <a:rPr lang="en-US" sz="2800">
                <a:solidFill>
                  <a:schemeClr val="tx1"/>
                </a:solidFill>
                <a:latin typeface="Symbol" pitchFamily="18" charset="2"/>
              </a:rPr>
              <a:t> </a:t>
            </a:r>
            <a:r>
              <a:rPr lang="en-US">
                <a:solidFill>
                  <a:schemeClr val="tx1"/>
                </a:solidFill>
              </a:rPr>
              <a:t>were modified recently , ICRU 92 and NCRP 137</a:t>
            </a:r>
          </a:p>
          <a:p>
            <a:r>
              <a:rPr lang="en-US">
                <a:solidFill>
                  <a:schemeClr val="tx1"/>
                </a:solidFill>
              </a:rPr>
              <a:t>Quality  coefficient for low doses neutrons is still uncertain </a:t>
            </a:r>
          </a:p>
          <a:p>
            <a:endParaRPr lang="en-US">
              <a:solidFill>
                <a:schemeClr val="tx1"/>
              </a:solidFill>
            </a:endParaRPr>
          </a:p>
          <a:p>
            <a:r>
              <a:rPr lang="en-US">
                <a:solidFill>
                  <a:schemeClr val="tx1"/>
                </a:solidFill>
              </a:rPr>
              <a:t>All  above characteristics are relevant to </a:t>
            </a:r>
            <a:r>
              <a:rPr lang="en-US">
                <a:solidFill>
                  <a:srgbClr val="FF0000"/>
                </a:solidFill>
              </a:rPr>
              <a:t>Radiation Protection only</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ChangeArrowheads="1"/>
          </p:cNvSpPr>
          <p:nvPr>
            <p:ph type="body" idx="1"/>
          </p:nvPr>
        </p:nvSpPr>
        <p:spPr>
          <a:xfrm>
            <a:off x="609600" y="1295400"/>
            <a:ext cx="8235950" cy="2184400"/>
          </a:xfrm>
          <a:ln/>
        </p:spPr>
        <p:txBody>
          <a:bodyPr lIns="92075" tIns="46038" rIns="92075" bIns="46038"/>
          <a:lstStyle/>
          <a:p>
            <a:r>
              <a:rPr lang="en-US" sz="1800" b="1"/>
              <a:t>Microdosimeter measures the energy deposition events in a small </a:t>
            </a:r>
            <a:br>
              <a:rPr lang="en-US" sz="1800" b="1"/>
            </a:br>
            <a:r>
              <a:rPr lang="en-US" sz="1800" b="1"/>
              <a:t>(cell-sized) volume due to radiation interactions</a:t>
            </a:r>
            <a:r>
              <a:rPr lang="en-US" sz="1800"/>
              <a:t>. </a:t>
            </a:r>
          </a:p>
          <a:p>
            <a:pPr lvl="1"/>
            <a:r>
              <a:rPr lang="en-US" sz="1600"/>
              <a:t>Produces spectra of counts versus energy (E). </a:t>
            </a:r>
          </a:p>
          <a:p>
            <a:pPr lvl="1"/>
            <a:r>
              <a:rPr lang="en-US" sz="1600"/>
              <a:t>Divide energy by mean chord length (l) gives lineal energy spectra f(y)</a:t>
            </a:r>
          </a:p>
          <a:p>
            <a:pPr lvl="1"/>
            <a:r>
              <a:rPr lang="en-US" sz="1600"/>
              <a:t>Dose distribution d(y) </a:t>
            </a:r>
            <a:r>
              <a:rPr lang="en-US" sz="1600">
                <a:sym typeface="Math1" pitchFamily="2" charset="2"/>
              </a:rPr>
              <a:t> yf(y)  where y=lineal energy=E/l</a:t>
            </a:r>
            <a:endParaRPr lang="en-US" sz="1600"/>
          </a:p>
          <a:p>
            <a:r>
              <a:rPr lang="en-US" sz="1800" b="1"/>
              <a:t>Motivation</a:t>
            </a:r>
            <a:r>
              <a:rPr lang="en-US" sz="1800"/>
              <a:t>:</a:t>
            </a:r>
          </a:p>
          <a:p>
            <a:pPr lvl="1"/>
            <a:r>
              <a:rPr lang="en-US" sz="1600"/>
              <a:t>Radiobiological effectiveness depends upon LET or lineal energy</a:t>
            </a:r>
          </a:p>
          <a:p>
            <a:pPr lvl="1"/>
            <a:r>
              <a:rPr lang="en-US" sz="1600"/>
              <a:t>Distribution of dose (d(y)) with lineal energy gives dose equivalent (H)</a:t>
            </a:r>
          </a:p>
          <a:p>
            <a:pPr lvl="1"/>
            <a:endParaRPr lang="en-US" sz="1600"/>
          </a:p>
          <a:p>
            <a:pPr lvl="1"/>
            <a:endParaRPr lang="en-US" sz="1600"/>
          </a:p>
          <a:p>
            <a:endParaRPr lang="en-US"/>
          </a:p>
          <a:p>
            <a:pPr lvl="1"/>
            <a:endParaRPr lang="en-US"/>
          </a:p>
        </p:txBody>
      </p:sp>
      <p:sp>
        <p:nvSpPr>
          <p:cNvPr id="265219" name="Rectangle 3"/>
          <p:cNvSpPr>
            <a:spLocks noGrp="1" noChangeArrowheads="1"/>
          </p:cNvSpPr>
          <p:nvPr>
            <p:ph type="title"/>
          </p:nvPr>
        </p:nvSpPr>
        <p:spPr>
          <a:ln/>
        </p:spPr>
        <p:txBody>
          <a:bodyPr lIns="92075" tIns="46038" rIns="92075" bIns="46038" anchor="b"/>
          <a:lstStyle/>
          <a:p>
            <a:pPr algn="ctr"/>
            <a:r>
              <a:rPr lang="en-US" dirty="0" smtClean="0"/>
              <a:t>Si </a:t>
            </a:r>
            <a:r>
              <a:rPr lang="en-US" dirty="0" err="1"/>
              <a:t>microdosimetry</a:t>
            </a:r>
            <a:endParaRPr lang="en-US" dirty="0"/>
          </a:p>
        </p:txBody>
      </p:sp>
      <p:graphicFrame>
        <p:nvGraphicFramePr>
          <p:cNvPr id="265220" name="Object 4"/>
          <p:cNvGraphicFramePr>
            <a:graphicFrameLocks noChangeAspect="1"/>
          </p:cNvGraphicFramePr>
          <p:nvPr/>
        </p:nvGraphicFramePr>
        <p:xfrm>
          <a:off x="1295400" y="3733800"/>
          <a:ext cx="2362200" cy="533400"/>
        </p:xfrm>
        <a:graphic>
          <a:graphicData uri="http://schemas.openxmlformats.org/presentationml/2006/ole">
            <p:oleObj spid="_x0000_s180226" name="MathType Equation" r:id="rId3" imgW="1168200" imgH="330120" progId="Equation">
              <p:embed/>
            </p:oleObj>
          </a:graphicData>
        </a:graphic>
      </p:graphicFrame>
      <p:pic>
        <p:nvPicPr>
          <p:cNvPr id="265221" name="Picture 5"/>
          <p:cNvPicPr>
            <a:picLocks noChangeAspect="1" noChangeArrowheads="1"/>
          </p:cNvPicPr>
          <p:nvPr/>
        </p:nvPicPr>
        <p:blipFill>
          <a:blip r:embed="rId4" cstate="print"/>
          <a:srcRect/>
          <a:stretch>
            <a:fillRect/>
          </a:stretch>
        </p:blipFill>
        <p:spPr bwMode="auto">
          <a:xfrm>
            <a:off x="4711700" y="3570288"/>
            <a:ext cx="4191000" cy="2843212"/>
          </a:xfrm>
          <a:prstGeom prst="rect">
            <a:avLst/>
          </a:prstGeom>
          <a:noFill/>
          <a:ln w="12700">
            <a:noFill/>
            <a:miter lim="800000"/>
            <a:headEnd type="none" w="sm" len="sm"/>
            <a:tailEnd type="none" w="sm" len="sm"/>
          </a:ln>
          <a:effectLst/>
        </p:spPr>
      </p:pic>
      <p:graphicFrame>
        <p:nvGraphicFramePr>
          <p:cNvPr id="265222" name="Object 6"/>
          <p:cNvGraphicFramePr>
            <a:graphicFrameLocks noChangeAspect="1"/>
          </p:cNvGraphicFramePr>
          <p:nvPr/>
        </p:nvGraphicFramePr>
        <p:xfrm>
          <a:off x="304800" y="4191000"/>
          <a:ext cx="3962400" cy="2359025"/>
        </p:xfrm>
        <a:graphic>
          <a:graphicData uri="http://schemas.openxmlformats.org/presentationml/2006/ole">
            <p:oleObj spid="_x0000_s180227" name="Worksheet" r:id="rId5" imgW="4660560" imgH="2597760" progId="Excel.Sheet.8">
              <p:embed/>
            </p:oleObj>
          </a:graphicData>
        </a:graphic>
      </p:graphicFrame>
      <p:sp>
        <p:nvSpPr>
          <p:cNvPr id="265223" name="Line 7"/>
          <p:cNvSpPr>
            <a:spLocks noChangeShapeType="1"/>
          </p:cNvSpPr>
          <p:nvPr/>
        </p:nvSpPr>
        <p:spPr bwMode="auto">
          <a:xfrm>
            <a:off x="3962400" y="5181600"/>
            <a:ext cx="838200" cy="0"/>
          </a:xfrm>
          <a:prstGeom prst="line">
            <a:avLst/>
          </a:prstGeom>
          <a:noFill/>
          <a:ln w="38100">
            <a:solidFill>
              <a:schemeClr val="tx1"/>
            </a:solidFill>
            <a:round/>
            <a:headEnd type="none" w="sm" len="sm"/>
            <a:tailEnd type="triangle" w="sm" len="sm"/>
          </a:ln>
          <a:effectLst/>
        </p:spPr>
        <p:txBody>
          <a:bodyPr wrap="none" anchor="ctr"/>
          <a:lstStyle/>
          <a:p>
            <a:endParaRPr lang="en-US"/>
          </a:p>
        </p:txBody>
      </p:sp>
      <p:sp>
        <p:nvSpPr>
          <p:cNvPr id="265224" name="Text Box 8"/>
          <p:cNvSpPr txBox="1">
            <a:spLocks noChangeArrowheads="1"/>
          </p:cNvSpPr>
          <p:nvPr/>
        </p:nvSpPr>
        <p:spPr bwMode="auto">
          <a:xfrm>
            <a:off x="3962400" y="4800600"/>
            <a:ext cx="914400" cy="336550"/>
          </a:xfrm>
          <a:prstGeom prst="rect">
            <a:avLst/>
          </a:prstGeom>
          <a:noFill/>
          <a:ln w="12700">
            <a:noFill/>
            <a:miter lim="800000"/>
            <a:headEnd type="none" w="sm" len="sm"/>
            <a:tailEnd type="none" w="sm" len="sm"/>
          </a:ln>
          <a:effectLst/>
        </p:spPr>
        <p:txBody>
          <a:bodyPr>
            <a:spAutoFit/>
          </a:bodyPr>
          <a:lstStyle/>
          <a:p>
            <a:pPr eaLnBrk="0" hangingPunct="0">
              <a:lnSpc>
                <a:spcPct val="100000"/>
              </a:lnSpc>
              <a:spcBef>
                <a:spcPct val="50000"/>
              </a:spcBef>
              <a:buClrTx/>
              <a:buSzTx/>
              <a:buFontTx/>
              <a:buNone/>
            </a:pPr>
            <a:r>
              <a:rPr lang="en-AU" sz="1600">
                <a:solidFill>
                  <a:schemeClr val="tx1"/>
                </a:solidFill>
                <a:latin typeface="Times New Roman" pitchFamily="18" charset="0"/>
              </a:rPr>
              <a:t>l=10um</a:t>
            </a:r>
            <a:endParaRPr lang="en-AU" sz="2400">
              <a:solidFill>
                <a:schemeClr val="tx1"/>
              </a:solidFill>
              <a:latin typeface="Times New Roman" pitchFamily="18" charset="0"/>
            </a:endParaRPr>
          </a:p>
        </p:txBody>
      </p:sp>
      <p:sp>
        <p:nvSpPr>
          <p:cNvPr id="265225" name="Text Box 9"/>
          <p:cNvSpPr txBox="1">
            <a:spLocks noChangeArrowheads="1"/>
          </p:cNvSpPr>
          <p:nvPr/>
        </p:nvSpPr>
        <p:spPr bwMode="auto">
          <a:xfrm>
            <a:off x="5943600" y="5334000"/>
            <a:ext cx="609600" cy="244475"/>
          </a:xfrm>
          <a:prstGeom prst="rect">
            <a:avLst/>
          </a:prstGeom>
          <a:noFill/>
          <a:ln w="12700">
            <a:noFill/>
            <a:miter lim="800000"/>
            <a:headEnd type="none" w="sm" len="sm"/>
            <a:tailEnd type="none" w="sm" len="sm"/>
          </a:ln>
          <a:effectLst/>
        </p:spPr>
        <p:txBody>
          <a:bodyPr>
            <a:spAutoFit/>
          </a:bodyPr>
          <a:lstStyle/>
          <a:p>
            <a:pPr eaLnBrk="0" hangingPunct="0">
              <a:lnSpc>
                <a:spcPct val="100000"/>
              </a:lnSpc>
              <a:spcBef>
                <a:spcPct val="50000"/>
              </a:spcBef>
              <a:buClrTx/>
              <a:buSzTx/>
              <a:buFontTx/>
              <a:buNone/>
            </a:pPr>
            <a:r>
              <a:rPr lang="en-AU" sz="1000">
                <a:solidFill>
                  <a:schemeClr val="tx1"/>
                </a:solidFill>
                <a:latin typeface="Times New Roman" pitchFamily="18" charset="0"/>
              </a:rPr>
              <a:t>Protons</a:t>
            </a:r>
          </a:p>
        </p:txBody>
      </p:sp>
      <p:sp>
        <p:nvSpPr>
          <p:cNvPr id="265226" name="Text Box 10"/>
          <p:cNvSpPr txBox="1">
            <a:spLocks noChangeArrowheads="1"/>
          </p:cNvSpPr>
          <p:nvPr/>
        </p:nvSpPr>
        <p:spPr bwMode="auto">
          <a:xfrm>
            <a:off x="7107238" y="5299075"/>
            <a:ext cx="801687" cy="396875"/>
          </a:xfrm>
          <a:prstGeom prst="rect">
            <a:avLst/>
          </a:prstGeom>
          <a:noFill/>
          <a:ln w="12700">
            <a:noFill/>
            <a:miter lim="800000"/>
            <a:headEnd type="none" w="sm" len="sm"/>
            <a:tailEnd type="none" w="sm" len="sm"/>
          </a:ln>
          <a:effectLst/>
        </p:spPr>
        <p:txBody>
          <a:bodyPr>
            <a:spAutoFit/>
          </a:bodyPr>
          <a:lstStyle/>
          <a:p>
            <a:pPr eaLnBrk="0" hangingPunct="0">
              <a:lnSpc>
                <a:spcPct val="100000"/>
              </a:lnSpc>
              <a:spcBef>
                <a:spcPct val="50000"/>
              </a:spcBef>
              <a:buClrTx/>
              <a:buSzTx/>
              <a:buFontTx/>
              <a:buNone/>
            </a:pPr>
            <a:r>
              <a:rPr lang="en-AU" sz="1000">
                <a:solidFill>
                  <a:schemeClr val="tx1"/>
                </a:solidFill>
                <a:latin typeface="Times New Roman" pitchFamily="18" charset="0"/>
              </a:rPr>
              <a:t>Alpha, Heavy ions</a:t>
            </a:r>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924" name="Picture 36"/>
          <p:cNvPicPr>
            <a:picLocks noChangeAspect="1" noChangeArrowheads="1"/>
          </p:cNvPicPr>
          <p:nvPr/>
        </p:nvPicPr>
        <p:blipFill>
          <a:blip r:embed="rId2" cstate="print"/>
          <a:srcRect/>
          <a:stretch>
            <a:fillRect/>
          </a:stretch>
        </p:blipFill>
        <p:spPr bwMode="auto">
          <a:xfrm>
            <a:off x="304800" y="1524000"/>
            <a:ext cx="3810000" cy="2994025"/>
          </a:xfrm>
          <a:prstGeom prst="rect">
            <a:avLst/>
          </a:prstGeom>
          <a:noFill/>
        </p:spPr>
      </p:pic>
      <p:pic>
        <p:nvPicPr>
          <p:cNvPr id="37912" name="Picture 24"/>
          <p:cNvPicPr>
            <a:picLocks noChangeAspect="1" noChangeArrowheads="1"/>
          </p:cNvPicPr>
          <p:nvPr/>
        </p:nvPicPr>
        <p:blipFill>
          <a:blip r:embed="rId3" cstate="print"/>
          <a:srcRect/>
          <a:stretch>
            <a:fillRect/>
          </a:stretch>
        </p:blipFill>
        <p:spPr bwMode="auto">
          <a:xfrm>
            <a:off x="4495800" y="1524000"/>
            <a:ext cx="4343400" cy="2971800"/>
          </a:xfrm>
          <a:prstGeom prst="rect">
            <a:avLst/>
          </a:prstGeom>
          <a:noFill/>
        </p:spPr>
      </p:pic>
      <p:sp>
        <p:nvSpPr>
          <p:cNvPr id="37891" name="Rectangle 3"/>
          <p:cNvSpPr>
            <a:spLocks noGrp="1" noChangeArrowheads="1"/>
          </p:cNvSpPr>
          <p:nvPr>
            <p:ph type="body" sz="half" idx="1"/>
          </p:nvPr>
        </p:nvSpPr>
        <p:spPr>
          <a:xfrm>
            <a:off x="304800" y="5257800"/>
            <a:ext cx="3657600" cy="685800"/>
          </a:xfrm>
        </p:spPr>
        <p:txBody>
          <a:bodyPr/>
          <a:lstStyle/>
          <a:p>
            <a:pPr>
              <a:lnSpc>
                <a:spcPct val="90000"/>
              </a:lnSpc>
            </a:pPr>
            <a:r>
              <a:rPr lang="en-US" sz="2000" b="1"/>
              <a:t>Rossi Tissue Equivalent Proportional Counter</a:t>
            </a:r>
            <a:r>
              <a:rPr lang="en-US" sz="2000"/>
              <a:t> </a:t>
            </a:r>
          </a:p>
        </p:txBody>
      </p:sp>
      <p:sp>
        <p:nvSpPr>
          <p:cNvPr id="37894" name="Text Box 6"/>
          <p:cNvSpPr txBox="1">
            <a:spLocks noChangeArrowheads="1"/>
          </p:cNvSpPr>
          <p:nvPr/>
        </p:nvSpPr>
        <p:spPr bwMode="auto">
          <a:xfrm>
            <a:off x="0" y="6264275"/>
            <a:ext cx="3200400" cy="517525"/>
          </a:xfrm>
          <a:prstGeom prst="rect">
            <a:avLst/>
          </a:prstGeom>
          <a:noFill/>
          <a:ln w="9525">
            <a:noFill/>
            <a:miter lim="800000"/>
            <a:headEnd/>
            <a:tailEnd/>
          </a:ln>
          <a:effectLst/>
        </p:spPr>
        <p:txBody>
          <a:bodyPr>
            <a:spAutoFit/>
          </a:bodyPr>
          <a:lstStyle/>
          <a:p>
            <a:pPr>
              <a:spcBef>
                <a:spcPct val="50000"/>
              </a:spcBef>
            </a:pPr>
            <a:r>
              <a:rPr lang="en-US" sz="1400"/>
              <a:t>Oak Ridge Associated Universities, www.orau.org</a:t>
            </a:r>
          </a:p>
        </p:txBody>
      </p:sp>
      <p:sp>
        <p:nvSpPr>
          <p:cNvPr id="37899" name="Rectangle 11"/>
          <p:cNvSpPr>
            <a:spLocks noChangeArrowheads="1"/>
          </p:cNvSpPr>
          <p:nvPr/>
        </p:nvSpPr>
        <p:spPr bwMode="auto">
          <a:xfrm>
            <a:off x="392113" y="152400"/>
            <a:ext cx="8237537" cy="840871"/>
          </a:xfrm>
          <a:prstGeom prst="rect">
            <a:avLst/>
          </a:prstGeom>
          <a:noFill/>
          <a:ln w="9525">
            <a:noFill/>
            <a:miter lim="800000"/>
            <a:headEnd/>
            <a:tailEnd/>
          </a:ln>
          <a:effectLst/>
        </p:spPr>
        <p:txBody>
          <a:bodyPr>
            <a:spAutoFit/>
          </a:bodyPr>
          <a:lstStyle/>
          <a:p>
            <a:r>
              <a:rPr lang="en-US" sz="3200" b="1" dirty="0">
                <a:solidFill>
                  <a:schemeClr val="tx1"/>
                </a:solidFill>
                <a:effectLst>
                  <a:outerShdw blurRad="38100" dist="38100" dir="2700000" algn="tl">
                    <a:srgbClr val="C0C0C0"/>
                  </a:outerShdw>
                </a:effectLst>
              </a:rPr>
              <a:t>Tissue Equivalent Proportional Counter and Silicon </a:t>
            </a:r>
            <a:r>
              <a:rPr lang="en-US" sz="3200" b="1" dirty="0" err="1">
                <a:solidFill>
                  <a:schemeClr val="tx1"/>
                </a:solidFill>
                <a:effectLst>
                  <a:outerShdw blurRad="38100" dist="38100" dir="2700000" algn="tl">
                    <a:srgbClr val="C0C0C0"/>
                  </a:outerShdw>
                </a:effectLst>
              </a:rPr>
              <a:t>Microdosimeter</a:t>
            </a:r>
            <a:endParaRPr lang="en-US" sz="3200" b="1" dirty="0">
              <a:solidFill>
                <a:schemeClr val="tx1"/>
              </a:solidFill>
              <a:effectLst>
                <a:outerShdw blurRad="38100" dist="38100" dir="2700000" algn="tl">
                  <a:srgbClr val="C0C0C0"/>
                </a:outerShdw>
              </a:effectLst>
            </a:endParaRPr>
          </a:p>
        </p:txBody>
      </p:sp>
      <p:sp>
        <p:nvSpPr>
          <p:cNvPr id="37900" name="Line 12"/>
          <p:cNvSpPr>
            <a:spLocks noChangeShapeType="1"/>
          </p:cNvSpPr>
          <p:nvPr/>
        </p:nvSpPr>
        <p:spPr bwMode="auto">
          <a:xfrm>
            <a:off x="381000" y="1219200"/>
            <a:ext cx="8424863" cy="0"/>
          </a:xfrm>
          <a:prstGeom prst="line">
            <a:avLst/>
          </a:prstGeom>
          <a:noFill/>
          <a:ln w="34925">
            <a:solidFill>
              <a:srgbClr val="008080"/>
            </a:solidFill>
            <a:round/>
            <a:headEnd/>
            <a:tailEnd/>
          </a:ln>
          <a:effectLst/>
        </p:spPr>
        <p:txBody>
          <a:bodyPr/>
          <a:lstStyle/>
          <a:p>
            <a:endParaRPr lang="en-US"/>
          </a:p>
        </p:txBody>
      </p:sp>
      <p:sp>
        <p:nvSpPr>
          <p:cNvPr id="37901" name="Rectangle 13"/>
          <p:cNvSpPr>
            <a:spLocks noChangeArrowheads="1"/>
          </p:cNvSpPr>
          <p:nvPr/>
        </p:nvSpPr>
        <p:spPr bwMode="auto">
          <a:xfrm>
            <a:off x="4876800" y="5257800"/>
            <a:ext cx="3657600" cy="685800"/>
          </a:xfrm>
          <a:prstGeom prst="rect">
            <a:avLst/>
          </a:prstGeom>
          <a:noFill/>
          <a:ln w="9525">
            <a:noFill/>
            <a:miter lim="800000"/>
            <a:headEnd/>
            <a:tailEnd/>
          </a:ln>
          <a:effectLst/>
        </p:spPr>
        <p:txBody>
          <a:bodyPr/>
          <a:lstStyle/>
          <a:p>
            <a:pPr marL="342900" indent="-342900">
              <a:lnSpc>
                <a:spcPct val="90000"/>
              </a:lnSpc>
              <a:spcBef>
                <a:spcPct val="20000"/>
              </a:spcBef>
              <a:buFontTx/>
              <a:buChar char="•"/>
            </a:pPr>
            <a:r>
              <a:rPr lang="en-US" sz="2000" b="1" dirty="0">
                <a:solidFill>
                  <a:schemeClr val="tx1"/>
                </a:solidFill>
              </a:rPr>
              <a:t>Silicon </a:t>
            </a:r>
            <a:r>
              <a:rPr lang="en-US" sz="2000" b="1" dirty="0" err="1">
                <a:solidFill>
                  <a:schemeClr val="tx1"/>
                </a:solidFill>
              </a:rPr>
              <a:t>Microdosimeter</a:t>
            </a:r>
            <a:r>
              <a:rPr lang="en-US" sz="2000" dirty="0">
                <a:solidFill>
                  <a:schemeClr val="tx1"/>
                </a:solidFill>
              </a:rPr>
              <a:t> </a:t>
            </a:r>
          </a:p>
        </p:txBody>
      </p:sp>
      <p:sp>
        <p:nvSpPr>
          <p:cNvPr id="37902" name="Rectangle 14"/>
          <p:cNvSpPr>
            <a:spLocks noChangeArrowheads="1"/>
          </p:cNvSpPr>
          <p:nvPr/>
        </p:nvSpPr>
        <p:spPr bwMode="auto">
          <a:xfrm>
            <a:off x="1524000" y="4419600"/>
            <a:ext cx="1219200" cy="381000"/>
          </a:xfrm>
          <a:prstGeom prst="rect">
            <a:avLst/>
          </a:prstGeom>
          <a:noFill/>
          <a:ln w="9525">
            <a:noFill/>
            <a:miter lim="800000"/>
            <a:headEnd/>
            <a:tailEnd/>
          </a:ln>
          <a:effectLst/>
        </p:spPr>
        <p:txBody>
          <a:bodyPr/>
          <a:lstStyle/>
          <a:p>
            <a:pPr marL="342900" indent="-342900">
              <a:lnSpc>
                <a:spcPct val="90000"/>
              </a:lnSpc>
              <a:spcBef>
                <a:spcPct val="20000"/>
              </a:spcBef>
            </a:pPr>
            <a:r>
              <a:rPr lang="en-US" sz="2000">
                <a:solidFill>
                  <a:srgbClr val="0000FF"/>
                </a:solidFill>
              </a:rPr>
              <a:t>0.1-1 kV</a:t>
            </a:r>
            <a:r>
              <a:rPr lang="en-US" sz="2000"/>
              <a:t> </a:t>
            </a:r>
          </a:p>
        </p:txBody>
      </p:sp>
      <p:sp>
        <p:nvSpPr>
          <p:cNvPr id="37905" name="Line 17"/>
          <p:cNvSpPr>
            <a:spLocks noChangeShapeType="1"/>
          </p:cNvSpPr>
          <p:nvPr/>
        </p:nvSpPr>
        <p:spPr bwMode="auto">
          <a:xfrm>
            <a:off x="1066800" y="4876800"/>
            <a:ext cx="2438400" cy="0"/>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37906" name="Text Box 18"/>
          <p:cNvSpPr txBox="1">
            <a:spLocks noChangeArrowheads="1"/>
          </p:cNvSpPr>
          <p:nvPr/>
        </p:nvSpPr>
        <p:spPr bwMode="auto">
          <a:xfrm>
            <a:off x="1828800" y="4876800"/>
            <a:ext cx="990600" cy="304800"/>
          </a:xfrm>
          <a:prstGeom prst="rect">
            <a:avLst/>
          </a:prstGeom>
          <a:noFill/>
          <a:ln w="9525">
            <a:noFill/>
            <a:miter lim="800000"/>
            <a:headEnd/>
            <a:tailEnd/>
          </a:ln>
          <a:effectLst/>
        </p:spPr>
        <p:txBody>
          <a:bodyPr>
            <a:spAutoFit/>
          </a:bodyPr>
          <a:lstStyle/>
          <a:p>
            <a:pPr>
              <a:spcBef>
                <a:spcPct val="50000"/>
              </a:spcBef>
            </a:pPr>
            <a:r>
              <a:rPr lang="en-US" sz="1400"/>
              <a:t>~ 5-10 cm</a:t>
            </a:r>
          </a:p>
        </p:txBody>
      </p:sp>
      <p:sp>
        <p:nvSpPr>
          <p:cNvPr id="37907" name="Line 19"/>
          <p:cNvSpPr>
            <a:spLocks noChangeShapeType="1"/>
          </p:cNvSpPr>
          <p:nvPr/>
        </p:nvSpPr>
        <p:spPr bwMode="auto">
          <a:xfrm>
            <a:off x="5562600" y="4876800"/>
            <a:ext cx="2819400" cy="0"/>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37908" name="Text Box 20"/>
          <p:cNvSpPr txBox="1">
            <a:spLocks noChangeArrowheads="1"/>
          </p:cNvSpPr>
          <p:nvPr/>
        </p:nvSpPr>
        <p:spPr bwMode="auto">
          <a:xfrm>
            <a:off x="6477000" y="4876800"/>
            <a:ext cx="1143000" cy="256096"/>
          </a:xfrm>
          <a:prstGeom prst="rect">
            <a:avLst/>
          </a:prstGeom>
          <a:noFill/>
          <a:ln w="9525">
            <a:noFill/>
            <a:miter lim="800000"/>
            <a:headEnd/>
            <a:tailEnd/>
          </a:ln>
          <a:effectLst/>
        </p:spPr>
        <p:txBody>
          <a:bodyPr>
            <a:spAutoFit/>
          </a:bodyPr>
          <a:lstStyle/>
          <a:p>
            <a:pPr>
              <a:spcBef>
                <a:spcPct val="50000"/>
              </a:spcBef>
            </a:pPr>
            <a:r>
              <a:rPr lang="en-US" sz="1400" dirty="0">
                <a:solidFill>
                  <a:schemeClr val="tx1"/>
                </a:solidFill>
              </a:rPr>
              <a:t>~ 10-20 um</a:t>
            </a:r>
          </a:p>
        </p:txBody>
      </p:sp>
      <p:sp>
        <p:nvSpPr>
          <p:cNvPr id="37910" name="Text Box 22"/>
          <p:cNvSpPr txBox="1">
            <a:spLocks noChangeArrowheads="1"/>
          </p:cNvSpPr>
          <p:nvPr/>
        </p:nvSpPr>
        <p:spPr bwMode="auto">
          <a:xfrm>
            <a:off x="4724400" y="2514600"/>
            <a:ext cx="609600" cy="304800"/>
          </a:xfrm>
          <a:prstGeom prst="rect">
            <a:avLst/>
          </a:prstGeom>
          <a:noFill/>
          <a:ln w="9525">
            <a:noFill/>
            <a:miter lim="800000"/>
            <a:headEnd/>
            <a:tailEnd/>
          </a:ln>
          <a:effectLst/>
        </p:spPr>
        <p:txBody>
          <a:bodyPr>
            <a:spAutoFit/>
          </a:bodyPr>
          <a:lstStyle/>
          <a:p>
            <a:pPr>
              <a:spcBef>
                <a:spcPct val="50000"/>
              </a:spcBef>
            </a:pPr>
            <a:r>
              <a:rPr lang="en-US" sz="1400"/>
              <a:t>1 um</a:t>
            </a:r>
          </a:p>
        </p:txBody>
      </p:sp>
      <p:sp>
        <p:nvSpPr>
          <p:cNvPr id="37911" name="Text Box 23"/>
          <p:cNvSpPr txBox="1">
            <a:spLocks noChangeArrowheads="1"/>
          </p:cNvSpPr>
          <p:nvPr/>
        </p:nvSpPr>
        <p:spPr bwMode="auto">
          <a:xfrm>
            <a:off x="4724400" y="3276600"/>
            <a:ext cx="609600" cy="304800"/>
          </a:xfrm>
          <a:prstGeom prst="rect">
            <a:avLst/>
          </a:prstGeom>
          <a:noFill/>
          <a:ln w="9525">
            <a:noFill/>
            <a:miter lim="800000"/>
            <a:headEnd/>
            <a:tailEnd/>
          </a:ln>
          <a:effectLst/>
        </p:spPr>
        <p:txBody>
          <a:bodyPr>
            <a:spAutoFit/>
          </a:bodyPr>
          <a:lstStyle/>
          <a:p>
            <a:pPr>
              <a:spcBef>
                <a:spcPct val="50000"/>
              </a:spcBef>
            </a:pPr>
            <a:r>
              <a:rPr lang="en-US" sz="1400"/>
              <a:t>2 um</a:t>
            </a:r>
          </a:p>
        </p:txBody>
      </p:sp>
      <p:sp>
        <p:nvSpPr>
          <p:cNvPr id="37913" name="Text Box 25"/>
          <p:cNvSpPr txBox="1">
            <a:spLocks noChangeArrowheads="1"/>
          </p:cNvSpPr>
          <p:nvPr/>
        </p:nvSpPr>
        <p:spPr bwMode="auto">
          <a:xfrm>
            <a:off x="5638800" y="2362200"/>
            <a:ext cx="609600" cy="304800"/>
          </a:xfrm>
          <a:prstGeom prst="rect">
            <a:avLst/>
          </a:prstGeom>
          <a:noFill/>
          <a:ln w="9525">
            <a:noFill/>
            <a:miter lim="800000"/>
            <a:headEnd/>
            <a:tailEnd/>
          </a:ln>
          <a:effectLst/>
        </p:spPr>
        <p:txBody>
          <a:bodyPr>
            <a:spAutoFit/>
          </a:bodyPr>
          <a:lstStyle/>
          <a:p>
            <a:pPr>
              <a:spcBef>
                <a:spcPct val="50000"/>
              </a:spcBef>
            </a:pPr>
            <a:r>
              <a:rPr lang="en-US" sz="1400"/>
              <a:t>Al</a:t>
            </a:r>
          </a:p>
        </p:txBody>
      </p:sp>
      <p:sp>
        <p:nvSpPr>
          <p:cNvPr id="37914" name="Text Box 26"/>
          <p:cNvSpPr txBox="1">
            <a:spLocks noChangeArrowheads="1"/>
          </p:cNvSpPr>
          <p:nvPr/>
        </p:nvSpPr>
        <p:spPr bwMode="auto">
          <a:xfrm>
            <a:off x="7924800" y="2362200"/>
            <a:ext cx="609600" cy="304800"/>
          </a:xfrm>
          <a:prstGeom prst="rect">
            <a:avLst/>
          </a:prstGeom>
          <a:noFill/>
          <a:ln w="9525">
            <a:noFill/>
            <a:miter lim="800000"/>
            <a:headEnd/>
            <a:tailEnd/>
          </a:ln>
          <a:effectLst/>
        </p:spPr>
        <p:txBody>
          <a:bodyPr>
            <a:spAutoFit/>
          </a:bodyPr>
          <a:lstStyle/>
          <a:p>
            <a:pPr>
              <a:spcBef>
                <a:spcPct val="50000"/>
              </a:spcBef>
            </a:pPr>
            <a:r>
              <a:rPr lang="en-US" sz="1400"/>
              <a:t>Al</a:t>
            </a:r>
          </a:p>
        </p:txBody>
      </p:sp>
      <p:sp>
        <p:nvSpPr>
          <p:cNvPr id="37915" name="Text Box 27"/>
          <p:cNvSpPr txBox="1">
            <a:spLocks noChangeArrowheads="1"/>
          </p:cNvSpPr>
          <p:nvPr/>
        </p:nvSpPr>
        <p:spPr bwMode="auto">
          <a:xfrm>
            <a:off x="7924800" y="2819400"/>
            <a:ext cx="609600" cy="304800"/>
          </a:xfrm>
          <a:prstGeom prst="rect">
            <a:avLst/>
          </a:prstGeom>
          <a:noFill/>
          <a:ln w="9525">
            <a:noFill/>
            <a:miter lim="800000"/>
            <a:headEnd/>
            <a:tailEnd/>
          </a:ln>
          <a:effectLst/>
        </p:spPr>
        <p:txBody>
          <a:bodyPr>
            <a:spAutoFit/>
          </a:bodyPr>
          <a:lstStyle/>
          <a:p>
            <a:pPr>
              <a:spcBef>
                <a:spcPct val="50000"/>
              </a:spcBef>
            </a:pPr>
            <a:r>
              <a:rPr lang="en-US" sz="1400"/>
              <a:t>P+</a:t>
            </a:r>
          </a:p>
        </p:txBody>
      </p:sp>
      <p:sp>
        <p:nvSpPr>
          <p:cNvPr id="37916" name="Text Box 28"/>
          <p:cNvSpPr txBox="1">
            <a:spLocks noChangeArrowheads="1"/>
          </p:cNvSpPr>
          <p:nvPr/>
        </p:nvSpPr>
        <p:spPr bwMode="auto">
          <a:xfrm>
            <a:off x="5638800" y="2819400"/>
            <a:ext cx="609600" cy="304800"/>
          </a:xfrm>
          <a:prstGeom prst="rect">
            <a:avLst/>
          </a:prstGeom>
          <a:noFill/>
          <a:ln w="9525">
            <a:noFill/>
            <a:miter lim="800000"/>
            <a:headEnd/>
            <a:tailEnd/>
          </a:ln>
          <a:effectLst/>
        </p:spPr>
        <p:txBody>
          <a:bodyPr>
            <a:spAutoFit/>
          </a:bodyPr>
          <a:lstStyle/>
          <a:p>
            <a:pPr>
              <a:spcBef>
                <a:spcPct val="50000"/>
              </a:spcBef>
            </a:pPr>
            <a:r>
              <a:rPr lang="en-US" sz="1400"/>
              <a:t>N+</a:t>
            </a:r>
          </a:p>
        </p:txBody>
      </p:sp>
      <p:sp>
        <p:nvSpPr>
          <p:cNvPr id="37917" name="Text Box 29"/>
          <p:cNvSpPr txBox="1">
            <a:spLocks noChangeArrowheads="1"/>
          </p:cNvSpPr>
          <p:nvPr/>
        </p:nvSpPr>
        <p:spPr bwMode="auto">
          <a:xfrm>
            <a:off x="5029200" y="3810000"/>
            <a:ext cx="1219200" cy="304800"/>
          </a:xfrm>
          <a:prstGeom prst="rect">
            <a:avLst/>
          </a:prstGeom>
          <a:noFill/>
          <a:ln w="9525">
            <a:noFill/>
            <a:miter lim="800000"/>
            <a:headEnd/>
            <a:tailEnd/>
          </a:ln>
          <a:effectLst/>
        </p:spPr>
        <p:txBody>
          <a:bodyPr>
            <a:spAutoFit/>
          </a:bodyPr>
          <a:lstStyle/>
          <a:p>
            <a:pPr>
              <a:spcBef>
                <a:spcPct val="50000"/>
              </a:spcBef>
            </a:pPr>
            <a:r>
              <a:rPr lang="en-US" sz="1400"/>
              <a:t>Si Substrate</a:t>
            </a:r>
          </a:p>
        </p:txBody>
      </p:sp>
      <p:sp>
        <p:nvSpPr>
          <p:cNvPr id="37918" name="Text Box 30"/>
          <p:cNvSpPr txBox="1">
            <a:spLocks noChangeArrowheads="1"/>
          </p:cNvSpPr>
          <p:nvPr/>
        </p:nvSpPr>
        <p:spPr bwMode="auto">
          <a:xfrm>
            <a:off x="5029200" y="4191000"/>
            <a:ext cx="609600" cy="304800"/>
          </a:xfrm>
          <a:prstGeom prst="rect">
            <a:avLst/>
          </a:prstGeom>
          <a:noFill/>
          <a:ln w="9525">
            <a:noFill/>
            <a:miter lim="800000"/>
            <a:headEnd/>
            <a:tailEnd/>
          </a:ln>
          <a:effectLst/>
        </p:spPr>
        <p:txBody>
          <a:bodyPr>
            <a:spAutoFit/>
          </a:bodyPr>
          <a:lstStyle/>
          <a:p>
            <a:pPr>
              <a:spcBef>
                <a:spcPct val="50000"/>
              </a:spcBef>
            </a:pPr>
            <a:r>
              <a:rPr lang="en-US" sz="1400"/>
              <a:t>SiO</a:t>
            </a:r>
            <a:r>
              <a:rPr lang="en-US" sz="1400" baseline="-25000"/>
              <a:t>2</a:t>
            </a:r>
          </a:p>
        </p:txBody>
      </p:sp>
      <p:sp>
        <p:nvSpPr>
          <p:cNvPr id="37919" name="Text Box 31"/>
          <p:cNvSpPr txBox="1">
            <a:spLocks noChangeArrowheads="1"/>
          </p:cNvSpPr>
          <p:nvPr/>
        </p:nvSpPr>
        <p:spPr bwMode="auto">
          <a:xfrm>
            <a:off x="7010400" y="1447800"/>
            <a:ext cx="1447800" cy="517525"/>
          </a:xfrm>
          <a:prstGeom prst="rect">
            <a:avLst/>
          </a:prstGeom>
          <a:noFill/>
          <a:ln w="9525">
            <a:noFill/>
            <a:miter lim="800000"/>
            <a:headEnd/>
            <a:tailEnd/>
          </a:ln>
          <a:effectLst/>
        </p:spPr>
        <p:txBody>
          <a:bodyPr>
            <a:spAutoFit/>
          </a:bodyPr>
          <a:lstStyle/>
          <a:p>
            <a:pPr>
              <a:spcBef>
                <a:spcPct val="50000"/>
              </a:spcBef>
            </a:pPr>
            <a:r>
              <a:rPr lang="en-US" sz="1400"/>
              <a:t>Ionising Charge Particle</a:t>
            </a:r>
          </a:p>
        </p:txBody>
      </p:sp>
      <p:grpSp>
        <p:nvGrpSpPr>
          <p:cNvPr id="2" name="Group 59"/>
          <p:cNvGrpSpPr>
            <a:grpSpLocks/>
          </p:cNvGrpSpPr>
          <p:nvPr/>
        </p:nvGrpSpPr>
        <p:grpSpPr bwMode="auto">
          <a:xfrm>
            <a:off x="1295400" y="2144713"/>
            <a:ext cx="1752600" cy="1179512"/>
            <a:chOff x="816" y="1351"/>
            <a:chExt cx="1104" cy="743"/>
          </a:xfrm>
        </p:grpSpPr>
        <p:sp>
          <p:nvSpPr>
            <p:cNvPr id="37922" name="Line 34"/>
            <p:cNvSpPr>
              <a:spLocks noChangeShapeType="1"/>
            </p:cNvSpPr>
            <p:nvPr/>
          </p:nvSpPr>
          <p:spPr bwMode="auto">
            <a:xfrm flipH="1" flipV="1">
              <a:off x="912" y="1728"/>
              <a:ext cx="432" cy="0"/>
            </a:xfrm>
            <a:prstGeom prst="line">
              <a:avLst/>
            </a:prstGeom>
            <a:noFill/>
            <a:ln w="9525">
              <a:solidFill>
                <a:srgbClr val="FF0000"/>
              </a:solidFill>
              <a:round/>
              <a:headEnd/>
              <a:tailEnd type="triangle" w="med" len="med"/>
            </a:ln>
            <a:effectLst/>
          </p:spPr>
          <p:txBody>
            <a:bodyPr/>
            <a:lstStyle/>
            <a:p>
              <a:endParaRPr lang="en-US"/>
            </a:p>
          </p:txBody>
        </p:sp>
        <p:sp>
          <p:nvSpPr>
            <p:cNvPr id="37928" name="Freeform 40"/>
            <p:cNvSpPr>
              <a:spLocks/>
            </p:cNvSpPr>
            <p:nvPr/>
          </p:nvSpPr>
          <p:spPr bwMode="auto">
            <a:xfrm rot="1666777">
              <a:off x="1054" y="1454"/>
              <a:ext cx="325" cy="153"/>
            </a:xfrm>
            <a:custGeom>
              <a:avLst/>
              <a:gdLst/>
              <a:ahLst/>
              <a:cxnLst>
                <a:cxn ang="0">
                  <a:pos x="336" y="96"/>
                </a:cxn>
                <a:cxn ang="0">
                  <a:pos x="144" y="96"/>
                </a:cxn>
                <a:cxn ang="0">
                  <a:pos x="0" y="0"/>
                </a:cxn>
              </a:cxnLst>
              <a:rect l="0" t="0" r="r" b="b"/>
              <a:pathLst>
                <a:path w="336" h="112">
                  <a:moveTo>
                    <a:pt x="336" y="96"/>
                  </a:moveTo>
                  <a:cubicBezTo>
                    <a:pt x="268" y="104"/>
                    <a:pt x="200" y="112"/>
                    <a:pt x="144" y="96"/>
                  </a:cubicBezTo>
                  <a:cubicBezTo>
                    <a:pt x="88" y="80"/>
                    <a:pt x="24" y="16"/>
                    <a:pt x="0" y="0"/>
                  </a:cubicBezTo>
                </a:path>
              </a:pathLst>
            </a:custGeom>
            <a:noFill/>
            <a:ln w="9525">
              <a:solidFill>
                <a:srgbClr val="FF0000"/>
              </a:solidFill>
              <a:round/>
              <a:headEnd/>
              <a:tailEnd type="triangle" w="med" len="med"/>
            </a:ln>
            <a:effectLst/>
          </p:spPr>
          <p:txBody>
            <a:bodyPr/>
            <a:lstStyle/>
            <a:p>
              <a:endParaRPr lang="en-US"/>
            </a:p>
          </p:txBody>
        </p:sp>
        <p:sp>
          <p:nvSpPr>
            <p:cNvPr id="37929" name="Freeform 41"/>
            <p:cNvSpPr>
              <a:spLocks/>
            </p:cNvSpPr>
            <p:nvPr/>
          </p:nvSpPr>
          <p:spPr bwMode="auto">
            <a:xfrm rot="7790220">
              <a:off x="1039" y="1878"/>
              <a:ext cx="335" cy="97"/>
            </a:xfrm>
            <a:custGeom>
              <a:avLst/>
              <a:gdLst/>
              <a:ahLst/>
              <a:cxnLst>
                <a:cxn ang="0">
                  <a:pos x="336" y="96"/>
                </a:cxn>
                <a:cxn ang="0">
                  <a:pos x="144" y="96"/>
                </a:cxn>
                <a:cxn ang="0">
                  <a:pos x="0" y="0"/>
                </a:cxn>
              </a:cxnLst>
              <a:rect l="0" t="0" r="r" b="b"/>
              <a:pathLst>
                <a:path w="336" h="112">
                  <a:moveTo>
                    <a:pt x="336" y="96"/>
                  </a:moveTo>
                  <a:cubicBezTo>
                    <a:pt x="268" y="104"/>
                    <a:pt x="200" y="112"/>
                    <a:pt x="144" y="96"/>
                  </a:cubicBezTo>
                  <a:cubicBezTo>
                    <a:pt x="88" y="80"/>
                    <a:pt x="24" y="16"/>
                    <a:pt x="0" y="0"/>
                  </a:cubicBezTo>
                </a:path>
              </a:pathLst>
            </a:custGeom>
            <a:noFill/>
            <a:ln w="9525">
              <a:solidFill>
                <a:srgbClr val="FF0000"/>
              </a:solidFill>
              <a:round/>
              <a:headEnd type="triangle" w="med" len="med"/>
              <a:tailEnd type="none" w="med" len="med"/>
            </a:ln>
            <a:effectLst/>
          </p:spPr>
          <p:txBody>
            <a:bodyPr/>
            <a:lstStyle/>
            <a:p>
              <a:endParaRPr lang="en-US"/>
            </a:p>
          </p:txBody>
        </p:sp>
        <p:sp>
          <p:nvSpPr>
            <p:cNvPr id="37930" name="Line 42"/>
            <p:cNvSpPr>
              <a:spLocks noChangeShapeType="1"/>
            </p:cNvSpPr>
            <p:nvPr/>
          </p:nvSpPr>
          <p:spPr bwMode="auto">
            <a:xfrm flipH="1" flipV="1">
              <a:off x="1488" y="1728"/>
              <a:ext cx="432" cy="0"/>
            </a:xfrm>
            <a:prstGeom prst="line">
              <a:avLst/>
            </a:prstGeom>
            <a:noFill/>
            <a:ln w="9525">
              <a:solidFill>
                <a:srgbClr val="FF0000"/>
              </a:solidFill>
              <a:round/>
              <a:headEnd type="triangle" w="med" len="med"/>
              <a:tailEnd/>
            </a:ln>
            <a:effectLst/>
          </p:spPr>
          <p:txBody>
            <a:bodyPr/>
            <a:lstStyle/>
            <a:p>
              <a:endParaRPr lang="en-US"/>
            </a:p>
          </p:txBody>
        </p:sp>
        <p:sp>
          <p:nvSpPr>
            <p:cNvPr id="37931" name="Freeform 43"/>
            <p:cNvSpPr>
              <a:spLocks/>
            </p:cNvSpPr>
            <p:nvPr/>
          </p:nvSpPr>
          <p:spPr bwMode="auto">
            <a:xfrm rot="-3901712">
              <a:off x="1452" y="1470"/>
              <a:ext cx="334" cy="96"/>
            </a:xfrm>
            <a:custGeom>
              <a:avLst/>
              <a:gdLst/>
              <a:ahLst/>
              <a:cxnLst>
                <a:cxn ang="0">
                  <a:pos x="336" y="96"/>
                </a:cxn>
                <a:cxn ang="0">
                  <a:pos x="144" y="96"/>
                </a:cxn>
                <a:cxn ang="0">
                  <a:pos x="0" y="0"/>
                </a:cxn>
              </a:cxnLst>
              <a:rect l="0" t="0" r="r" b="b"/>
              <a:pathLst>
                <a:path w="336" h="112">
                  <a:moveTo>
                    <a:pt x="336" y="96"/>
                  </a:moveTo>
                  <a:cubicBezTo>
                    <a:pt x="268" y="104"/>
                    <a:pt x="200" y="112"/>
                    <a:pt x="144" y="96"/>
                  </a:cubicBezTo>
                  <a:cubicBezTo>
                    <a:pt x="88" y="80"/>
                    <a:pt x="24" y="16"/>
                    <a:pt x="0" y="0"/>
                  </a:cubicBezTo>
                </a:path>
              </a:pathLst>
            </a:custGeom>
            <a:noFill/>
            <a:ln w="9525">
              <a:solidFill>
                <a:srgbClr val="FF0000"/>
              </a:solidFill>
              <a:round/>
              <a:headEnd type="triangle" w="med" len="med"/>
              <a:tailEnd type="none" w="med" len="med"/>
            </a:ln>
            <a:effectLst/>
          </p:spPr>
          <p:txBody>
            <a:bodyPr/>
            <a:lstStyle/>
            <a:p>
              <a:endParaRPr lang="en-US"/>
            </a:p>
          </p:txBody>
        </p:sp>
        <p:sp>
          <p:nvSpPr>
            <p:cNvPr id="37932" name="Freeform 44"/>
            <p:cNvSpPr>
              <a:spLocks/>
            </p:cNvSpPr>
            <p:nvPr/>
          </p:nvSpPr>
          <p:spPr bwMode="auto">
            <a:xfrm rot="11327867">
              <a:off x="1488" y="1824"/>
              <a:ext cx="325" cy="153"/>
            </a:xfrm>
            <a:custGeom>
              <a:avLst/>
              <a:gdLst/>
              <a:ahLst/>
              <a:cxnLst>
                <a:cxn ang="0">
                  <a:pos x="336" y="96"/>
                </a:cxn>
                <a:cxn ang="0">
                  <a:pos x="144" y="96"/>
                </a:cxn>
                <a:cxn ang="0">
                  <a:pos x="0" y="0"/>
                </a:cxn>
              </a:cxnLst>
              <a:rect l="0" t="0" r="r" b="b"/>
              <a:pathLst>
                <a:path w="336" h="112">
                  <a:moveTo>
                    <a:pt x="336" y="96"/>
                  </a:moveTo>
                  <a:cubicBezTo>
                    <a:pt x="268" y="104"/>
                    <a:pt x="200" y="112"/>
                    <a:pt x="144" y="96"/>
                  </a:cubicBezTo>
                  <a:cubicBezTo>
                    <a:pt x="88" y="80"/>
                    <a:pt x="24" y="16"/>
                    <a:pt x="0" y="0"/>
                  </a:cubicBezTo>
                </a:path>
              </a:pathLst>
            </a:custGeom>
            <a:noFill/>
            <a:ln w="9525">
              <a:solidFill>
                <a:srgbClr val="FF0000"/>
              </a:solidFill>
              <a:round/>
              <a:headEnd/>
              <a:tailEnd type="triangle" w="med" len="med"/>
            </a:ln>
            <a:effectLst/>
          </p:spPr>
          <p:txBody>
            <a:bodyPr/>
            <a:lstStyle/>
            <a:p>
              <a:endParaRPr lang="en-US"/>
            </a:p>
          </p:txBody>
        </p:sp>
        <p:sp>
          <p:nvSpPr>
            <p:cNvPr id="37933" name="Text Box 45"/>
            <p:cNvSpPr txBox="1">
              <a:spLocks noChangeArrowheads="1"/>
            </p:cNvSpPr>
            <p:nvPr/>
          </p:nvSpPr>
          <p:spPr bwMode="auto">
            <a:xfrm>
              <a:off x="816" y="1536"/>
              <a:ext cx="624" cy="192"/>
            </a:xfrm>
            <a:prstGeom prst="rect">
              <a:avLst/>
            </a:prstGeom>
            <a:noFill/>
            <a:ln w="9525">
              <a:noFill/>
              <a:miter lim="800000"/>
              <a:headEnd/>
              <a:tailEnd/>
            </a:ln>
            <a:effectLst/>
          </p:spPr>
          <p:txBody>
            <a:bodyPr>
              <a:spAutoFit/>
            </a:bodyPr>
            <a:lstStyle/>
            <a:p>
              <a:pPr>
                <a:spcBef>
                  <a:spcPct val="50000"/>
                </a:spcBef>
              </a:pPr>
              <a:r>
                <a:rPr lang="en-US" sz="1400" b="1">
                  <a:solidFill>
                    <a:srgbClr val="FF0000"/>
                  </a:solidFill>
                </a:rPr>
                <a:t>E-field</a:t>
              </a:r>
            </a:p>
          </p:txBody>
        </p:sp>
      </p:grpSp>
      <p:grpSp>
        <p:nvGrpSpPr>
          <p:cNvPr id="3" name="Group 60"/>
          <p:cNvGrpSpPr>
            <a:grpSpLocks/>
          </p:cNvGrpSpPr>
          <p:nvPr/>
        </p:nvGrpSpPr>
        <p:grpSpPr bwMode="auto">
          <a:xfrm>
            <a:off x="5410200" y="2971800"/>
            <a:ext cx="3124200" cy="914400"/>
            <a:chOff x="3408" y="1872"/>
            <a:chExt cx="1968" cy="576"/>
          </a:xfrm>
        </p:grpSpPr>
        <p:sp>
          <p:nvSpPr>
            <p:cNvPr id="37934" name="Freeform 46"/>
            <p:cNvSpPr>
              <a:spLocks/>
            </p:cNvSpPr>
            <p:nvPr/>
          </p:nvSpPr>
          <p:spPr bwMode="auto">
            <a:xfrm rot="-22019769">
              <a:off x="3913" y="1924"/>
              <a:ext cx="839" cy="121"/>
            </a:xfrm>
            <a:custGeom>
              <a:avLst/>
              <a:gdLst/>
              <a:ahLst/>
              <a:cxnLst>
                <a:cxn ang="0">
                  <a:pos x="336" y="96"/>
                </a:cxn>
                <a:cxn ang="0">
                  <a:pos x="144" y="96"/>
                </a:cxn>
                <a:cxn ang="0">
                  <a:pos x="0" y="0"/>
                </a:cxn>
              </a:cxnLst>
              <a:rect l="0" t="0" r="r" b="b"/>
              <a:pathLst>
                <a:path w="336" h="112">
                  <a:moveTo>
                    <a:pt x="336" y="96"/>
                  </a:moveTo>
                  <a:cubicBezTo>
                    <a:pt x="268" y="104"/>
                    <a:pt x="200" y="112"/>
                    <a:pt x="144" y="96"/>
                  </a:cubicBezTo>
                  <a:cubicBezTo>
                    <a:pt x="88" y="80"/>
                    <a:pt x="24" y="16"/>
                    <a:pt x="0" y="0"/>
                  </a:cubicBezTo>
                </a:path>
              </a:pathLst>
            </a:custGeom>
            <a:noFill/>
            <a:ln w="9525">
              <a:solidFill>
                <a:srgbClr val="FF0000"/>
              </a:solidFill>
              <a:round/>
              <a:headEnd type="triangle" w="med" len="med"/>
              <a:tailEnd type="none" w="med" len="med"/>
            </a:ln>
            <a:effectLst/>
          </p:spPr>
          <p:txBody>
            <a:bodyPr/>
            <a:lstStyle/>
            <a:p>
              <a:endParaRPr lang="en-US"/>
            </a:p>
          </p:txBody>
        </p:sp>
        <p:sp>
          <p:nvSpPr>
            <p:cNvPr id="37935" name="Freeform 47"/>
            <p:cNvSpPr>
              <a:spLocks/>
            </p:cNvSpPr>
            <p:nvPr/>
          </p:nvSpPr>
          <p:spPr bwMode="auto">
            <a:xfrm rot="-22295999">
              <a:off x="3640" y="1874"/>
              <a:ext cx="1399" cy="336"/>
            </a:xfrm>
            <a:custGeom>
              <a:avLst/>
              <a:gdLst/>
              <a:ahLst/>
              <a:cxnLst>
                <a:cxn ang="0">
                  <a:pos x="336" y="96"/>
                </a:cxn>
                <a:cxn ang="0">
                  <a:pos x="144" y="96"/>
                </a:cxn>
                <a:cxn ang="0">
                  <a:pos x="0" y="0"/>
                </a:cxn>
              </a:cxnLst>
              <a:rect l="0" t="0" r="r" b="b"/>
              <a:pathLst>
                <a:path w="336" h="112">
                  <a:moveTo>
                    <a:pt x="336" y="96"/>
                  </a:moveTo>
                  <a:cubicBezTo>
                    <a:pt x="268" y="104"/>
                    <a:pt x="200" y="112"/>
                    <a:pt x="144" y="96"/>
                  </a:cubicBezTo>
                  <a:cubicBezTo>
                    <a:pt x="88" y="80"/>
                    <a:pt x="24" y="16"/>
                    <a:pt x="0" y="0"/>
                  </a:cubicBezTo>
                </a:path>
              </a:pathLst>
            </a:custGeom>
            <a:noFill/>
            <a:ln w="9525">
              <a:solidFill>
                <a:srgbClr val="FF0000"/>
              </a:solidFill>
              <a:round/>
              <a:headEnd type="triangle" w="med" len="med"/>
              <a:tailEnd type="none" w="med" len="med"/>
            </a:ln>
            <a:effectLst/>
          </p:spPr>
          <p:txBody>
            <a:bodyPr/>
            <a:lstStyle/>
            <a:p>
              <a:endParaRPr lang="en-US"/>
            </a:p>
          </p:txBody>
        </p:sp>
        <p:sp>
          <p:nvSpPr>
            <p:cNvPr id="37936" name="Freeform 48"/>
            <p:cNvSpPr>
              <a:spLocks/>
            </p:cNvSpPr>
            <p:nvPr/>
          </p:nvSpPr>
          <p:spPr bwMode="auto">
            <a:xfrm rot="-22375316">
              <a:off x="3408" y="1872"/>
              <a:ext cx="1924" cy="519"/>
            </a:xfrm>
            <a:custGeom>
              <a:avLst/>
              <a:gdLst/>
              <a:ahLst/>
              <a:cxnLst>
                <a:cxn ang="0">
                  <a:pos x="336" y="96"/>
                </a:cxn>
                <a:cxn ang="0">
                  <a:pos x="144" y="96"/>
                </a:cxn>
                <a:cxn ang="0">
                  <a:pos x="0" y="0"/>
                </a:cxn>
              </a:cxnLst>
              <a:rect l="0" t="0" r="r" b="b"/>
              <a:pathLst>
                <a:path w="336" h="112">
                  <a:moveTo>
                    <a:pt x="336" y="96"/>
                  </a:moveTo>
                  <a:cubicBezTo>
                    <a:pt x="268" y="104"/>
                    <a:pt x="200" y="112"/>
                    <a:pt x="144" y="96"/>
                  </a:cubicBezTo>
                  <a:cubicBezTo>
                    <a:pt x="88" y="80"/>
                    <a:pt x="24" y="16"/>
                    <a:pt x="0" y="0"/>
                  </a:cubicBezTo>
                </a:path>
              </a:pathLst>
            </a:custGeom>
            <a:noFill/>
            <a:ln w="9525">
              <a:solidFill>
                <a:srgbClr val="FF0000"/>
              </a:solidFill>
              <a:round/>
              <a:headEnd type="triangle" w="med" len="med"/>
              <a:tailEnd type="none" w="med" len="med"/>
            </a:ln>
            <a:effectLst/>
          </p:spPr>
          <p:txBody>
            <a:bodyPr/>
            <a:lstStyle/>
            <a:p>
              <a:endParaRPr lang="en-US"/>
            </a:p>
          </p:txBody>
        </p:sp>
        <p:sp>
          <p:nvSpPr>
            <p:cNvPr id="37937" name="Text Box 49"/>
            <p:cNvSpPr txBox="1">
              <a:spLocks noChangeArrowheads="1"/>
            </p:cNvSpPr>
            <p:nvPr/>
          </p:nvSpPr>
          <p:spPr bwMode="auto">
            <a:xfrm>
              <a:off x="4752" y="2256"/>
              <a:ext cx="624" cy="192"/>
            </a:xfrm>
            <a:prstGeom prst="rect">
              <a:avLst/>
            </a:prstGeom>
            <a:noFill/>
            <a:ln w="9525">
              <a:noFill/>
              <a:miter lim="800000"/>
              <a:headEnd/>
              <a:tailEnd/>
            </a:ln>
            <a:effectLst/>
          </p:spPr>
          <p:txBody>
            <a:bodyPr>
              <a:spAutoFit/>
            </a:bodyPr>
            <a:lstStyle/>
            <a:p>
              <a:pPr>
                <a:spcBef>
                  <a:spcPct val="50000"/>
                </a:spcBef>
              </a:pPr>
              <a:r>
                <a:rPr lang="en-US" sz="1400" b="1">
                  <a:solidFill>
                    <a:srgbClr val="FF0000"/>
                  </a:solidFill>
                </a:rPr>
                <a:t>E-field</a:t>
              </a:r>
            </a:p>
          </p:txBody>
        </p:sp>
      </p:grpSp>
      <p:grpSp>
        <p:nvGrpSpPr>
          <p:cNvPr id="4" name="Group 53"/>
          <p:cNvGrpSpPr>
            <a:grpSpLocks/>
          </p:cNvGrpSpPr>
          <p:nvPr/>
        </p:nvGrpSpPr>
        <p:grpSpPr bwMode="auto">
          <a:xfrm>
            <a:off x="6324600" y="3276600"/>
            <a:ext cx="228600" cy="366713"/>
            <a:chOff x="2592" y="3120"/>
            <a:chExt cx="144" cy="231"/>
          </a:xfrm>
        </p:grpSpPr>
        <p:sp>
          <p:nvSpPr>
            <p:cNvPr id="37940" name="Oval 52"/>
            <p:cNvSpPr>
              <a:spLocks noChangeArrowheads="1"/>
            </p:cNvSpPr>
            <p:nvPr/>
          </p:nvSpPr>
          <p:spPr bwMode="auto">
            <a:xfrm>
              <a:off x="2592" y="3168"/>
              <a:ext cx="144" cy="144"/>
            </a:xfrm>
            <a:prstGeom prst="ellipse">
              <a:avLst/>
            </a:prstGeom>
            <a:solidFill>
              <a:srgbClr val="FFFF00"/>
            </a:solidFill>
            <a:ln w="9525">
              <a:solidFill>
                <a:schemeClr val="tx1"/>
              </a:solidFill>
              <a:round/>
              <a:headEnd/>
              <a:tailEnd/>
            </a:ln>
            <a:effectLst/>
          </p:spPr>
          <p:txBody>
            <a:bodyPr wrap="none" anchor="ctr"/>
            <a:lstStyle/>
            <a:p>
              <a:endParaRPr lang="en-US"/>
            </a:p>
          </p:txBody>
        </p:sp>
        <p:sp>
          <p:nvSpPr>
            <p:cNvPr id="37939" name="Text Box 51"/>
            <p:cNvSpPr txBox="1">
              <a:spLocks noChangeArrowheads="1"/>
            </p:cNvSpPr>
            <p:nvPr/>
          </p:nvSpPr>
          <p:spPr bwMode="auto">
            <a:xfrm>
              <a:off x="2592" y="3120"/>
              <a:ext cx="144" cy="231"/>
            </a:xfrm>
            <a:prstGeom prst="rect">
              <a:avLst/>
            </a:prstGeom>
            <a:noFill/>
            <a:ln w="9525">
              <a:noFill/>
              <a:miter lim="800000"/>
              <a:headEnd/>
              <a:tailEnd/>
            </a:ln>
            <a:effectLst/>
          </p:spPr>
          <p:txBody>
            <a:bodyPr>
              <a:spAutoFit/>
            </a:bodyPr>
            <a:lstStyle/>
            <a:p>
              <a:pPr>
                <a:spcBef>
                  <a:spcPct val="50000"/>
                </a:spcBef>
              </a:pPr>
              <a:r>
                <a:rPr lang="en-US">
                  <a:solidFill>
                    <a:srgbClr val="FC2D04"/>
                  </a:solidFill>
                </a:rPr>
                <a:t>-</a:t>
              </a:r>
            </a:p>
          </p:txBody>
        </p:sp>
      </p:grpSp>
      <p:grpSp>
        <p:nvGrpSpPr>
          <p:cNvPr id="5" name="Group 58"/>
          <p:cNvGrpSpPr>
            <a:grpSpLocks/>
          </p:cNvGrpSpPr>
          <p:nvPr/>
        </p:nvGrpSpPr>
        <p:grpSpPr bwMode="auto">
          <a:xfrm>
            <a:off x="6553200" y="3276600"/>
            <a:ext cx="381000" cy="358775"/>
            <a:chOff x="4128" y="2064"/>
            <a:chExt cx="240" cy="226"/>
          </a:xfrm>
        </p:grpSpPr>
        <p:sp>
          <p:nvSpPr>
            <p:cNvPr id="37943" name="Oval 55"/>
            <p:cNvSpPr>
              <a:spLocks noChangeArrowheads="1"/>
            </p:cNvSpPr>
            <p:nvPr/>
          </p:nvSpPr>
          <p:spPr bwMode="auto">
            <a:xfrm>
              <a:off x="4176" y="2121"/>
              <a:ext cx="144" cy="144"/>
            </a:xfrm>
            <a:prstGeom prst="ellipse">
              <a:avLst/>
            </a:prstGeom>
            <a:solidFill>
              <a:srgbClr val="00FFCC"/>
            </a:solidFill>
            <a:ln w="9525">
              <a:solidFill>
                <a:schemeClr val="tx1"/>
              </a:solidFill>
              <a:round/>
              <a:headEnd/>
              <a:tailEnd/>
            </a:ln>
            <a:effectLst/>
          </p:spPr>
          <p:txBody>
            <a:bodyPr wrap="none" anchor="ctr"/>
            <a:lstStyle/>
            <a:p>
              <a:endParaRPr lang="en-US"/>
            </a:p>
          </p:txBody>
        </p:sp>
        <p:sp>
          <p:nvSpPr>
            <p:cNvPr id="37944" name="Text Box 56"/>
            <p:cNvSpPr txBox="1">
              <a:spLocks noChangeArrowheads="1"/>
            </p:cNvSpPr>
            <p:nvPr/>
          </p:nvSpPr>
          <p:spPr bwMode="auto">
            <a:xfrm>
              <a:off x="4128" y="2064"/>
              <a:ext cx="240" cy="226"/>
            </a:xfrm>
            <a:prstGeom prst="rect">
              <a:avLst/>
            </a:prstGeom>
            <a:noFill/>
            <a:ln w="9525">
              <a:noFill/>
              <a:miter lim="800000"/>
              <a:headEnd/>
              <a:tailEnd/>
            </a:ln>
            <a:effectLst/>
          </p:spPr>
          <p:txBody>
            <a:bodyPr>
              <a:spAutoFit/>
            </a:bodyPr>
            <a:lstStyle/>
            <a:p>
              <a:pPr algn="ctr">
                <a:lnSpc>
                  <a:spcPct val="125000"/>
                </a:lnSpc>
                <a:spcBef>
                  <a:spcPct val="120000"/>
                </a:spcBef>
              </a:pPr>
              <a:r>
                <a:rPr lang="en-US" sz="1400">
                  <a:solidFill>
                    <a:srgbClr val="0000FF"/>
                  </a:solidFill>
                </a:rPr>
                <a:t>+</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000"/>
                                        <p:tgtEl>
                                          <p:spTgt spid="2"/>
                                        </p:tgtEl>
                                      </p:cBhvr>
                                    </p:animEffect>
                                    <p:set>
                                      <p:cBhvr>
                                        <p:cTn id="12" dur="1" fill="hold">
                                          <p:stCondLst>
                                            <p:cond delay="1999"/>
                                          </p:stCondLst>
                                        </p:cTn>
                                        <p:tgtEl>
                                          <p:spTgt spid="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2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2000"/>
                                        <p:tgtEl>
                                          <p:spTgt spid="4"/>
                                        </p:tgtEl>
                                      </p:cBhvr>
                                    </p:animEffect>
                                  </p:childTnLst>
                                </p:cTn>
                              </p:par>
                              <p:par>
                                <p:cTn id="23" presetID="10"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20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0" presetClass="path" presetSubtype="0" accel="50000" decel="50000" fill="hold" nodeType="clickEffect">
                                  <p:stCondLst>
                                    <p:cond delay="0"/>
                                  </p:stCondLst>
                                  <p:childTnLst>
                                    <p:animMotion origin="layout" path="M -3.33333E-6 -1.85185E-6 L -0.05833 -0.05556 " pathEditMode="relative" ptsTypes="AA">
                                      <p:cBhvr>
                                        <p:cTn id="29" dur="2000" fill="hold"/>
                                        <p:tgtEl>
                                          <p:spTgt spid="4"/>
                                        </p:tgtEl>
                                        <p:attrNameLst>
                                          <p:attrName>ppt_x</p:attrName>
                                          <p:attrName>ppt_y</p:attrName>
                                        </p:attrNameLst>
                                      </p:cBhvr>
                                    </p:animMotion>
                                  </p:childTnLst>
                                </p:cTn>
                              </p:par>
                              <p:par>
                                <p:cTn id="30" presetID="0" presetClass="path" presetSubtype="0" accel="50000" decel="50000" fill="hold" nodeType="withEffect">
                                  <p:stCondLst>
                                    <p:cond delay="0"/>
                                  </p:stCondLst>
                                  <p:childTnLst>
                                    <p:animMotion origin="layout" path="M 0 4.81481E-6 L 0.12083 -0.0595 " pathEditMode="relative" rAng="0" ptsTypes="AA">
                                      <p:cBhvr>
                                        <p:cTn id="31" dur="2000" fill="hold"/>
                                        <p:tgtEl>
                                          <p:spTgt spid="5"/>
                                        </p:tgtEl>
                                        <p:attrNameLst>
                                          <p:attrName>ppt_x</p:attrName>
                                          <p:attrName>ppt_y</p:attrName>
                                        </p:attrNameLst>
                                      </p:cBhvr>
                                      <p:rCtr x="60" y="-30"/>
                                    </p:animMotion>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nodeType="clickEffect">
                                  <p:stCondLst>
                                    <p:cond delay="0"/>
                                  </p:stCondLst>
                                  <p:childTnLst>
                                    <p:animEffect transition="out" filter="fade">
                                      <p:cBhvr>
                                        <p:cTn id="35" dur="2000"/>
                                        <p:tgtEl>
                                          <p:spTgt spid="5"/>
                                        </p:tgtEl>
                                      </p:cBhvr>
                                    </p:animEffect>
                                    <p:set>
                                      <p:cBhvr>
                                        <p:cTn id="36" dur="1" fill="hold">
                                          <p:stCondLst>
                                            <p:cond delay="1999"/>
                                          </p:stCondLst>
                                        </p:cTn>
                                        <p:tgtEl>
                                          <p:spTgt spid="5"/>
                                        </p:tgtEl>
                                        <p:attrNameLst>
                                          <p:attrName>style.visibility</p:attrName>
                                        </p:attrNameLst>
                                      </p:cBhvr>
                                      <p:to>
                                        <p:strVal val="hidden"/>
                                      </p:to>
                                    </p:set>
                                  </p:childTnLst>
                                </p:cTn>
                              </p:par>
                              <p:par>
                                <p:cTn id="37" presetID="10" presetClass="exit" presetSubtype="0" fill="hold" nodeType="withEffect">
                                  <p:stCondLst>
                                    <p:cond delay="0"/>
                                  </p:stCondLst>
                                  <p:childTnLst>
                                    <p:animEffect transition="out" filter="fade">
                                      <p:cBhvr>
                                        <p:cTn id="38" dur="2000"/>
                                        <p:tgtEl>
                                          <p:spTgt spid="4"/>
                                        </p:tgtEl>
                                      </p:cBhvr>
                                    </p:animEffect>
                                    <p:set>
                                      <p:cBhvr>
                                        <p:cTn id="39" dur="1" fill="hold">
                                          <p:stCondLst>
                                            <p:cond delay="1999"/>
                                          </p:stCondLst>
                                        </p:cTn>
                                        <p:tgtEl>
                                          <p:spTgt spid="4"/>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2000"/>
                                        <p:tgtEl>
                                          <p:spTgt spid="3"/>
                                        </p:tgtEl>
                                      </p:cBhvr>
                                    </p:animEffect>
                                    <p:set>
                                      <p:cBhvr>
                                        <p:cTn id="42" dur="1" fill="hold">
                                          <p:stCondLst>
                                            <p:cond delay="1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0" y="428625"/>
            <a:ext cx="9144000" cy="574675"/>
          </a:xfrm>
        </p:spPr>
        <p:txBody>
          <a:bodyPr/>
          <a:lstStyle/>
          <a:p>
            <a:pPr eaLnBrk="1" hangingPunct="1"/>
            <a:r>
              <a:rPr lang="en-US" sz="2800" smtClean="0"/>
              <a:t>3D SOI silicon microdosimetry</a:t>
            </a:r>
          </a:p>
        </p:txBody>
      </p:sp>
      <p:pic>
        <p:nvPicPr>
          <p:cNvPr id="120835" name="Picture 3" descr="array"/>
          <p:cNvPicPr>
            <a:picLocks noChangeAspect="1" noChangeArrowheads="1"/>
          </p:cNvPicPr>
          <p:nvPr/>
        </p:nvPicPr>
        <p:blipFill>
          <a:blip r:embed="rId2" cstate="print"/>
          <a:srcRect/>
          <a:stretch>
            <a:fillRect/>
          </a:stretch>
        </p:blipFill>
        <p:spPr bwMode="auto">
          <a:xfrm>
            <a:off x="1474788" y="2381250"/>
            <a:ext cx="3708400" cy="3946525"/>
          </a:xfrm>
          <a:prstGeom prst="rect">
            <a:avLst/>
          </a:prstGeom>
          <a:noFill/>
          <a:ln w="9525">
            <a:noFill/>
            <a:miter lim="800000"/>
            <a:headEnd/>
            <a:tailEnd/>
          </a:ln>
        </p:spPr>
      </p:pic>
      <p:pic>
        <p:nvPicPr>
          <p:cNvPr id="120836" name="Picture 4" descr="zoom"/>
          <p:cNvPicPr>
            <a:picLocks noChangeAspect="1" noChangeArrowheads="1"/>
          </p:cNvPicPr>
          <p:nvPr/>
        </p:nvPicPr>
        <p:blipFill>
          <a:blip r:embed="rId3" cstate="print"/>
          <a:srcRect/>
          <a:stretch>
            <a:fillRect/>
          </a:stretch>
        </p:blipFill>
        <p:spPr bwMode="auto">
          <a:xfrm>
            <a:off x="5700713" y="1325563"/>
            <a:ext cx="2555875" cy="2168525"/>
          </a:xfrm>
          <a:prstGeom prst="rect">
            <a:avLst/>
          </a:prstGeom>
          <a:noFill/>
          <a:ln w="9525">
            <a:noFill/>
            <a:miter lim="800000"/>
            <a:headEnd/>
            <a:tailEnd/>
          </a:ln>
        </p:spPr>
      </p:pic>
      <p:pic>
        <p:nvPicPr>
          <p:cNvPr id="120837" name="Picture 5" descr="3d-micro-array2-B&amp;W"/>
          <p:cNvPicPr>
            <a:picLocks noGrp="1" noChangeAspect="1" noChangeArrowheads="1"/>
          </p:cNvPicPr>
          <p:nvPr>
            <p:ph type="body" idx="1"/>
          </p:nvPr>
        </p:nvPicPr>
        <p:blipFill>
          <a:blip r:embed="rId4" cstate="print"/>
          <a:srcRect/>
          <a:stretch>
            <a:fillRect/>
          </a:stretch>
        </p:blipFill>
        <p:spPr>
          <a:xfrm>
            <a:off x="5434013" y="3771900"/>
            <a:ext cx="3709987" cy="2403475"/>
          </a:xfrm>
        </p:spPr>
      </p:pic>
      <p:sp>
        <p:nvSpPr>
          <p:cNvPr id="120838" name="Text Box 6"/>
          <p:cNvSpPr txBox="1">
            <a:spLocks noChangeArrowheads="1"/>
          </p:cNvSpPr>
          <p:nvPr/>
        </p:nvSpPr>
        <p:spPr bwMode="auto">
          <a:xfrm>
            <a:off x="517525" y="1144588"/>
            <a:ext cx="5276850" cy="1028700"/>
          </a:xfrm>
          <a:prstGeom prst="rect">
            <a:avLst/>
          </a:prstGeom>
          <a:noFill/>
          <a:ln w="9525">
            <a:noFill/>
            <a:miter lim="800000"/>
            <a:headEnd/>
            <a:tailEnd/>
          </a:ln>
        </p:spPr>
        <p:txBody>
          <a:bodyPr>
            <a:spAutoFit/>
          </a:bodyPr>
          <a:lstStyle/>
          <a:p>
            <a:pPr>
              <a:buFontTx/>
              <a:buChar char="•"/>
              <a:defRPr/>
            </a:pPr>
            <a:r>
              <a:rPr lang="en-US" sz="2000" dirty="0">
                <a:solidFill>
                  <a:schemeClr val="tx1"/>
                </a:solidFill>
                <a:latin typeface="+mn-lt"/>
              </a:rPr>
              <a:t>3D silicon cell array for modeling of energy deposited in biological cells event by event by </a:t>
            </a:r>
            <a:r>
              <a:rPr lang="en-US" sz="2000" dirty="0" err="1">
                <a:solidFill>
                  <a:schemeClr val="tx1"/>
                </a:solidFill>
                <a:latin typeface="+mn-lt"/>
              </a:rPr>
              <a:t>secondaries</a:t>
            </a:r>
            <a:endParaRPr lang="en-US" sz="2000" dirty="0">
              <a:solidFill>
                <a:schemeClr val="tx1"/>
              </a:solidFill>
              <a:latin typeface="+mn-lt"/>
            </a:endParaRPr>
          </a:p>
          <a:p>
            <a:pPr>
              <a:buFontTx/>
              <a:buChar char="•"/>
              <a:defRPr/>
            </a:pPr>
            <a:r>
              <a:rPr lang="en-US" sz="2000" dirty="0">
                <a:solidFill>
                  <a:schemeClr val="tx1"/>
                </a:solidFill>
                <a:latin typeface="+mn-lt"/>
              </a:rPr>
              <a:t>Each Si cell is 6x10 microns  </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914400" y="530225"/>
            <a:ext cx="10058400" cy="409575"/>
          </a:xfrm>
        </p:spPr>
        <p:txBody>
          <a:bodyPr/>
          <a:lstStyle/>
          <a:p>
            <a:pPr eaLnBrk="1" hangingPunct="1"/>
            <a:r>
              <a:rPr lang="en-US" sz="2800" smtClean="0"/>
              <a:t>SOI Microdosimertry on 100 MeV Proton Therapy </a:t>
            </a:r>
          </a:p>
        </p:txBody>
      </p:sp>
      <p:sp>
        <p:nvSpPr>
          <p:cNvPr id="121859" name="Rectangle 3"/>
          <p:cNvSpPr>
            <a:spLocks noGrp="1" noChangeArrowheads="1"/>
          </p:cNvSpPr>
          <p:nvPr>
            <p:ph type="body" idx="1"/>
          </p:nvPr>
        </p:nvSpPr>
        <p:spPr>
          <a:xfrm>
            <a:off x="585788" y="4752975"/>
            <a:ext cx="8108950" cy="1600200"/>
          </a:xfrm>
        </p:spPr>
        <p:txBody>
          <a:bodyPr/>
          <a:lstStyle/>
          <a:p>
            <a:pPr eaLnBrk="1" hangingPunct="1"/>
            <a:r>
              <a:rPr lang="en-US" sz="2400" smtClean="0"/>
              <a:t>Microdosimetric spectra from 10 mm SOI micro at consecutive positions in a Bragg Peak</a:t>
            </a:r>
          </a:p>
          <a:p>
            <a:pPr eaLnBrk="1" hangingPunct="1"/>
            <a:r>
              <a:rPr lang="en-US" sz="2400" smtClean="0"/>
              <a:t>Possibility to estimate Q of the beam</a:t>
            </a:r>
            <a:r>
              <a:rPr lang="en-US" sz="2000" smtClean="0"/>
              <a:t> </a:t>
            </a:r>
          </a:p>
          <a:p>
            <a:pPr eaLnBrk="1" hangingPunct="1">
              <a:buFont typeface="Century Gothic" pitchFamily="34" charset="0"/>
              <a:buNone/>
            </a:pPr>
            <a:r>
              <a:rPr lang="en-US" sz="1600" smtClean="0"/>
              <a:t>For  more details see: A Rosenfeld “Electronic Dosimetry in Radiotherapy”, </a:t>
            </a:r>
          </a:p>
          <a:p>
            <a:pPr eaLnBrk="1" hangingPunct="1">
              <a:buFont typeface="Century Gothic" pitchFamily="34" charset="0"/>
              <a:buNone/>
            </a:pPr>
            <a:r>
              <a:rPr lang="en-US" sz="1600" smtClean="0"/>
              <a:t>Rad. Meas., 41, 134-153, 2007</a:t>
            </a:r>
          </a:p>
        </p:txBody>
      </p:sp>
      <p:pic>
        <p:nvPicPr>
          <p:cNvPr id="121860" name="Picture 4"/>
          <p:cNvPicPr>
            <a:picLocks noChangeAspect="1" noChangeArrowheads="1"/>
          </p:cNvPicPr>
          <p:nvPr/>
        </p:nvPicPr>
        <p:blipFill>
          <a:blip r:embed="rId2" cstate="print"/>
          <a:srcRect/>
          <a:stretch>
            <a:fillRect/>
          </a:stretch>
        </p:blipFill>
        <p:spPr bwMode="auto">
          <a:xfrm>
            <a:off x="4724400" y="1066800"/>
            <a:ext cx="4267200" cy="3860800"/>
          </a:xfrm>
          <a:prstGeom prst="rect">
            <a:avLst/>
          </a:prstGeom>
          <a:noFill/>
          <a:ln w="9525">
            <a:noFill/>
            <a:miter lim="800000"/>
            <a:headEnd/>
            <a:tailEnd/>
          </a:ln>
        </p:spPr>
      </p:pic>
      <p:pic>
        <p:nvPicPr>
          <p:cNvPr id="121861" name="Picture 5" descr="Un_Modulated_E_Spectra"/>
          <p:cNvPicPr>
            <a:picLocks noChangeAspect="1" noChangeArrowheads="1"/>
          </p:cNvPicPr>
          <p:nvPr/>
        </p:nvPicPr>
        <p:blipFill>
          <a:blip r:embed="rId3" cstate="print"/>
          <a:srcRect t="4636"/>
          <a:stretch>
            <a:fillRect/>
          </a:stretch>
        </p:blipFill>
        <p:spPr bwMode="auto">
          <a:xfrm>
            <a:off x="508000" y="1219200"/>
            <a:ext cx="4381500" cy="3216275"/>
          </a:xfrm>
          <a:prstGeom prst="rect">
            <a:avLst/>
          </a:prstGeom>
          <a:noFill/>
          <a:ln w="9525">
            <a:noFill/>
            <a:miter lim="800000"/>
            <a:headEnd/>
            <a:tailEnd/>
          </a:ln>
        </p:spPr>
      </p:pic>
      <p:pic>
        <p:nvPicPr>
          <p:cNvPr id="121862" name="Picture 6" descr="nss"/>
          <p:cNvPicPr>
            <a:picLocks noChangeAspect="1" noChangeArrowheads="1"/>
          </p:cNvPicPr>
          <p:nvPr/>
        </p:nvPicPr>
        <p:blipFill>
          <a:blip r:embed="rId4" cstate="print"/>
          <a:srcRect/>
          <a:stretch>
            <a:fillRect/>
          </a:stretch>
        </p:blipFill>
        <p:spPr bwMode="auto">
          <a:xfrm>
            <a:off x="765175" y="1320800"/>
            <a:ext cx="4100513" cy="3057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2"/>
          <p:cNvSpPr>
            <a:spLocks noGrp="1" noChangeArrowheads="1"/>
          </p:cNvSpPr>
          <p:nvPr>
            <p:ph type="title"/>
          </p:nvPr>
        </p:nvSpPr>
        <p:spPr/>
        <p:txBody>
          <a:bodyPr/>
          <a:lstStyle/>
          <a:p>
            <a:r>
              <a:rPr lang="en-US" sz="3600"/>
              <a:t>Delivery of dose within +/-5%</a:t>
            </a:r>
            <a:endParaRPr lang="en-US"/>
          </a:p>
        </p:txBody>
      </p:sp>
      <p:sp>
        <p:nvSpPr>
          <p:cNvPr id="313347" name="Rectangle 3"/>
          <p:cNvSpPr>
            <a:spLocks noGrp="1" noChangeArrowheads="1"/>
          </p:cNvSpPr>
          <p:nvPr>
            <p:ph type="body" idx="1"/>
          </p:nvPr>
        </p:nvSpPr>
        <p:spPr>
          <a:xfrm>
            <a:off x="762000" y="1676400"/>
            <a:ext cx="7766050" cy="4114800"/>
          </a:xfrm>
        </p:spPr>
        <p:txBody>
          <a:bodyPr/>
          <a:lstStyle/>
          <a:p>
            <a:r>
              <a:rPr lang="en-US" sz="3200" dirty="0">
                <a:latin typeface="Arial" pitchFamily="34" charset="0"/>
                <a:cs typeface="Arial" pitchFamily="34" charset="0"/>
              </a:rPr>
              <a:t>Sources of uncertainty:</a:t>
            </a:r>
          </a:p>
          <a:p>
            <a:pPr lvl="1"/>
            <a:r>
              <a:rPr lang="en-US" sz="2800" dirty="0">
                <a:latin typeface="Arial" pitchFamily="34" charset="0"/>
                <a:cs typeface="Arial" pitchFamily="34" charset="0"/>
              </a:rPr>
              <a:t>Absolute </a:t>
            </a:r>
            <a:r>
              <a:rPr lang="en-US" sz="2800" dirty="0" err="1">
                <a:latin typeface="Arial" pitchFamily="34" charset="0"/>
                <a:cs typeface="Arial" pitchFamily="34" charset="0"/>
              </a:rPr>
              <a:t>dosimetry</a:t>
            </a:r>
            <a:r>
              <a:rPr lang="en-US" sz="2800" dirty="0">
                <a:latin typeface="Arial" pitchFamily="34" charset="0"/>
                <a:cs typeface="Arial" pitchFamily="34" charset="0"/>
              </a:rPr>
              <a:t>/calibration</a:t>
            </a:r>
          </a:p>
          <a:p>
            <a:pPr lvl="1"/>
            <a:r>
              <a:rPr lang="en-US" sz="2800" dirty="0">
                <a:latin typeface="Arial" pitchFamily="34" charset="0"/>
                <a:cs typeface="Arial" pitchFamily="34" charset="0"/>
              </a:rPr>
              <a:t>Relative </a:t>
            </a:r>
            <a:r>
              <a:rPr lang="en-US" sz="2800" dirty="0" err="1">
                <a:latin typeface="Arial" pitchFamily="34" charset="0"/>
                <a:cs typeface="Arial" pitchFamily="34" charset="0"/>
              </a:rPr>
              <a:t>dosimetry</a:t>
            </a:r>
            <a:r>
              <a:rPr lang="en-US" sz="2800" dirty="0">
                <a:latin typeface="Arial" pitchFamily="34" charset="0"/>
                <a:cs typeface="Arial" pitchFamily="34" charset="0"/>
              </a:rPr>
              <a:t> (%depth dose, profiles, output factors)</a:t>
            </a:r>
          </a:p>
          <a:p>
            <a:pPr lvl="1"/>
            <a:r>
              <a:rPr lang="en-US" sz="2800" dirty="0">
                <a:latin typeface="Arial" pitchFamily="34" charset="0"/>
                <a:cs typeface="Arial" pitchFamily="34" charset="0"/>
              </a:rPr>
              <a:t>Treatment planning (estimated uncertainty of the order of +/- 2%)</a:t>
            </a:r>
          </a:p>
          <a:p>
            <a:pPr lvl="1"/>
            <a:r>
              <a:rPr lang="en-US" sz="2800" dirty="0">
                <a:latin typeface="Arial" pitchFamily="34" charset="0"/>
                <a:cs typeface="Arial" pitchFamily="34" charset="0"/>
              </a:rPr>
              <a:t>Machine performance on the day (+/- 2%)</a:t>
            </a:r>
          </a:p>
          <a:p>
            <a:pPr lvl="1"/>
            <a:r>
              <a:rPr lang="en-US" sz="2800" dirty="0">
                <a:latin typeface="Arial" pitchFamily="34" charset="0"/>
                <a:cs typeface="Arial" pitchFamily="34" charset="0"/>
              </a:rPr>
              <a:t>Patient set-up and movement (+/- 3%)</a:t>
            </a:r>
          </a:p>
        </p:txBody>
      </p:sp>
      <p:sp>
        <p:nvSpPr>
          <p:cNvPr id="313348" name="Text Box 4"/>
          <p:cNvSpPr txBox="1">
            <a:spLocks noChangeArrowheads="1"/>
          </p:cNvSpPr>
          <p:nvPr/>
        </p:nvSpPr>
        <p:spPr bwMode="auto">
          <a:xfrm>
            <a:off x="1211282" y="5242399"/>
            <a:ext cx="7188186" cy="466603"/>
          </a:xfrm>
          <a:prstGeom prst="rect">
            <a:avLst/>
          </a:prstGeom>
          <a:solidFill>
            <a:schemeClr val="folHlink"/>
          </a:solidFill>
          <a:ln w="57150">
            <a:solidFill>
              <a:srgbClr val="800080"/>
            </a:solidFill>
            <a:miter lim="800000"/>
            <a:headEnd type="none" w="sm" len="sm"/>
            <a:tailEnd type="none" w="sm" len="sm"/>
          </a:ln>
          <a:effectLst/>
        </p:spPr>
        <p:txBody>
          <a:bodyPr wrap="none">
            <a:spAutoFit/>
          </a:bodyPr>
          <a:lstStyle/>
          <a:p>
            <a:pPr algn="ctr"/>
            <a:r>
              <a:rPr lang="en-US" sz="3200" dirty="0">
                <a:solidFill>
                  <a:srgbClr val="FF0000"/>
                </a:solidFill>
              </a:rPr>
              <a:t>Not much room for error in </a:t>
            </a:r>
            <a:r>
              <a:rPr lang="en-US" sz="3200" dirty="0" err="1">
                <a:solidFill>
                  <a:srgbClr val="FF0000"/>
                </a:solidFill>
              </a:rPr>
              <a:t>dosimetry</a:t>
            </a:r>
            <a:r>
              <a:rPr lang="en-US" sz="3200" dirty="0">
                <a:solidFill>
                  <a:srgbClr val="FF0000"/>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133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348" grpId="0" animBg="1" autoUpdateAnimBg="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57730" y="154379"/>
            <a:ext cx="5643602" cy="714380"/>
          </a:xfrm>
        </p:spPr>
        <p:txBody>
          <a:bodyPr>
            <a:normAutofit/>
          </a:bodyPr>
          <a:lstStyle/>
          <a:p>
            <a:r>
              <a:rPr lang="en-US" sz="3200" b="1" dirty="0" smtClean="0">
                <a:solidFill>
                  <a:schemeClr val="tx1"/>
                </a:solidFill>
              </a:rPr>
              <a:t>Particle Accelerators</a:t>
            </a:r>
            <a:endParaRPr lang="en-US" sz="3200" b="1" dirty="0">
              <a:solidFill>
                <a:schemeClr val="tx1"/>
              </a:solidFill>
            </a:endParaRPr>
          </a:p>
        </p:txBody>
      </p:sp>
      <p:pic>
        <p:nvPicPr>
          <p:cNvPr id="4" name="Picture 3" descr="ANTARES Accelerator"/>
          <p:cNvPicPr/>
          <p:nvPr/>
        </p:nvPicPr>
        <p:blipFill>
          <a:blip r:embed="rId2" cstate="print"/>
          <a:srcRect/>
          <a:stretch>
            <a:fillRect/>
          </a:stretch>
        </p:blipFill>
        <p:spPr bwMode="auto">
          <a:xfrm>
            <a:off x="534389" y="500786"/>
            <a:ext cx="2203973" cy="3204315"/>
          </a:xfrm>
          <a:prstGeom prst="rect">
            <a:avLst/>
          </a:prstGeom>
          <a:noFill/>
          <a:ln w="9525">
            <a:noFill/>
            <a:miter lim="800000"/>
            <a:headEnd/>
            <a:tailEnd/>
          </a:ln>
        </p:spPr>
      </p:pic>
      <p:graphicFrame>
        <p:nvGraphicFramePr>
          <p:cNvPr id="15" name="Table 14"/>
          <p:cNvGraphicFramePr>
            <a:graphicFrameLocks noGrp="1"/>
          </p:cNvGraphicFramePr>
          <p:nvPr/>
        </p:nvGraphicFramePr>
        <p:xfrm>
          <a:off x="3087584" y="785792"/>
          <a:ext cx="5842134" cy="5137861"/>
        </p:xfrm>
        <a:graphic>
          <a:graphicData uri="http://schemas.openxmlformats.org/drawingml/2006/table">
            <a:tbl>
              <a:tblPr firstRow="1" bandRow="1">
                <a:tableStyleId>{5C22544A-7EE6-4342-B048-85BDC9FD1C3A}</a:tableStyleId>
              </a:tblPr>
              <a:tblGrid>
                <a:gridCol w="1808280"/>
                <a:gridCol w="1112787"/>
                <a:gridCol w="904140"/>
                <a:gridCol w="2016927"/>
              </a:tblGrid>
              <a:tr h="698029">
                <a:tc>
                  <a:txBody>
                    <a:bodyPr/>
                    <a:lstStyle/>
                    <a:p>
                      <a:pPr algn="ctr"/>
                      <a:r>
                        <a:rPr lang="en-US" sz="1400" dirty="0"/>
                        <a:t>Accelerator</a:t>
                      </a:r>
                    </a:p>
                  </a:txBody>
                  <a:tcPr anchor="ctr"/>
                </a:tc>
                <a:tc>
                  <a:txBody>
                    <a:bodyPr/>
                    <a:lstStyle/>
                    <a:p>
                      <a:pPr algn="ctr"/>
                      <a:r>
                        <a:rPr lang="en-US" sz="1400"/>
                        <a:t>Colliding Particles</a:t>
                      </a:r>
                    </a:p>
                  </a:txBody>
                  <a:tcPr anchor="ctr"/>
                </a:tc>
                <a:tc>
                  <a:txBody>
                    <a:bodyPr/>
                    <a:lstStyle/>
                    <a:p>
                      <a:pPr algn="ctr"/>
                      <a:r>
                        <a:rPr lang="en-US" sz="1400"/>
                        <a:t>Total Energy</a:t>
                      </a:r>
                    </a:p>
                  </a:txBody>
                  <a:tcPr anchor="ctr"/>
                </a:tc>
                <a:tc>
                  <a:txBody>
                    <a:bodyPr/>
                    <a:lstStyle/>
                    <a:p>
                      <a:pPr algn="ctr"/>
                      <a:r>
                        <a:rPr lang="en-US" sz="1400" dirty="0"/>
                        <a:t>Major Accomplishment</a:t>
                      </a:r>
                    </a:p>
                  </a:txBody>
                  <a:tcPr anchor="ctr"/>
                </a:tc>
              </a:tr>
              <a:tr h="763476">
                <a:tc>
                  <a:txBody>
                    <a:bodyPr/>
                    <a:lstStyle/>
                    <a:p>
                      <a:pPr algn="ctr"/>
                      <a:r>
                        <a:rPr lang="it-IT" sz="1400" b="1" i="0" u="none" dirty="0">
                          <a:solidFill>
                            <a:schemeClr val="tx2">
                              <a:lumMod val="75000"/>
                            </a:schemeClr>
                          </a:solidFill>
                          <a:hlinkClick r:id="rId3"/>
                        </a:rPr>
                        <a:t>Stanford Linear Collider</a:t>
                      </a:r>
                      <a:r>
                        <a:rPr lang="it-IT" sz="1400" u="none" dirty="0">
                          <a:solidFill>
                            <a:schemeClr val="tx2">
                              <a:lumMod val="75000"/>
                            </a:schemeClr>
                          </a:solidFill>
                        </a:rPr>
                        <a:t> (SLC) in Palo Alto</a:t>
                      </a:r>
                    </a:p>
                  </a:txBody>
                  <a:tcPr anchor="ctr"/>
                </a:tc>
                <a:tc>
                  <a:txBody>
                    <a:bodyPr/>
                    <a:lstStyle/>
                    <a:p>
                      <a:pPr algn="ctr"/>
                      <a:r>
                        <a:rPr lang="en-US" sz="1400"/>
                        <a:t>electron, positron</a:t>
                      </a:r>
                    </a:p>
                  </a:txBody>
                  <a:tcPr anchor="ctr"/>
                </a:tc>
                <a:tc>
                  <a:txBody>
                    <a:bodyPr/>
                    <a:lstStyle/>
                    <a:p>
                      <a:pPr algn="ctr"/>
                      <a:r>
                        <a:rPr lang="en-US" sz="1400"/>
                        <a:t>100 Gev</a:t>
                      </a:r>
                    </a:p>
                  </a:txBody>
                  <a:tcPr anchor="ctr"/>
                </a:tc>
                <a:tc>
                  <a:txBody>
                    <a:bodyPr/>
                    <a:lstStyle/>
                    <a:p>
                      <a:pPr algn="ctr"/>
                      <a:r>
                        <a:rPr lang="en-US" sz="1400" dirty="0"/>
                        <a:t>provided first look at Z</a:t>
                      </a:r>
                      <a:r>
                        <a:rPr lang="en-US" sz="1400" baseline="30000" dirty="0"/>
                        <a:t>0</a:t>
                      </a:r>
                      <a:endParaRPr lang="en-US" sz="1400" dirty="0"/>
                    </a:p>
                  </a:txBody>
                  <a:tcPr anchor="ctr"/>
                </a:tc>
              </a:tr>
              <a:tr h="981612">
                <a:tc>
                  <a:txBody>
                    <a:bodyPr/>
                    <a:lstStyle/>
                    <a:p>
                      <a:pPr algn="ctr"/>
                      <a:r>
                        <a:rPr lang="en-US" sz="1400" b="1" dirty="0">
                          <a:solidFill>
                            <a:schemeClr val="tx2">
                              <a:lumMod val="75000"/>
                            </a:schemeClr>
                          </a:solidFill>
                          <a:hlinkClick r:id="rId4"/>
                        </a:rPr>
                        <a:t>Large Electron Positron Collider</a:t>
                      </a:r>
                      <a:r>
                        <a:rPr lang="en-US" sz="1400" b="1" dirty="0">
                          <a:solidFill>
                            <a:schemeClr val="tx2">
                              <a:lumMod val="75000"/>
                            </a:schemeClr>
                          </a:solidFill>
                        </a:rPr>
                        <a:t> </a:t>
                      </a:r>
                      <a:r>
                        <a:rPr lang="en-US" sz="1400" dirty="0">
                          <a:solidFill>
                            <a:schemeClr val="tx2">
                              <a:lumMod val="75000"/>
                            </a:schemeClr>
                          </a:solidFill>
                        </a:rPr>
                        <a:t/>
                      </a:r>
                      <a:br>
                        <a:rPr lang="en-US" sz="1400" dirty="0">
                          <a:solidFill>
                            <a:schemeClr val="tx2">
                              <a:lumMod val="75000"/>
                            </a:schemeClr>
                          </a:solidFill>
                        </a:rPr>
                      </a:br>
                      <a:r>
                        <a:rPr lang="en-US" sz="1400" dirty="0">
                          <a:solidFill>
                            <a:schemeClr val="tx2">
                              <a:lumMod val="75000"/>
                            </a:schemeClr>
                          </a:solidFill>
                        </a:rPr>
                        <a:t>(CERN-LEP) in Geneva</a:t>
                      </a:r>
                    </a:p>
                  </a:txBody>
                  <a:tcPr anchor="ctr"/>
                </a:tc>
                <a:tc>
                  <a:txBody>
                    <a:bodyPr/>
                    <a:lstStyle/>
                    <a:p>
                      <a:pPr algn="ctr"/>
                      <a:r>
                        <a:rPr lang="en-US" sz="1400" dirty="0"/>
                        <a:t>electron, positron</a:t>
                      </a:r>
                    </a:p>
                  </a:txBody>
                  <a:tcPr anchor="ctr"/>
                </a:tc>
                <a:tc>
                  <a:txBody>
                    <a:bodyPr/>
                    <a:lstStyle/>
                    <a:p>
                      <a:pPr algn="ctr"/>
                      <a:r>
                        <a:rPr lang="en-US" sz="1400"/>
                        <a:t>200 Gev</a:t>
                      </a:r>
                    </a:p>
                  </a:txBody>
                  <a:tcPr anchor="ctr"/>
                </a:tc>
                <a:tc>
                  <a:txBody>
                    <a:bodyPr/>
                    <a:lstStyle/>
                    <a:p>
                      <a:pPr algn="ctr"/>
                      <a:r>
                        <a:rPr lang="en-US" sz="1400"/>
                        <a:t>discovered Z</a:t>
                      </a:r>
                      <a:r>
                        <a:rPr lang="en-US" sz="1400" baseline="30000"/>
                        <a:t>0</a:t>
                      </a:r>
                      <a:r>
                        <a:rPr lang="en-US" sz="1400"/>
                        <a:t>, W in 1983;</a:t>
                      </a:r>
                      <a:br>
                        <a:rPr lang="en-US" sz="1400"/>
                      </a:br>
                      <a:r>
                        <a:rPr lang="en-US" sz="1400"/>
                        <a:t>shut down in 2002</a:t>
                      </a:r>
                    </a:p>
                  </a:txBody>
                  <a:tcPr anchor="ctr"/>
                </a:tc>
              </a:tr>
              <a:tr h="981612">
                <a:tc>
                  <a:txBody>
                    <a:bodyPr/>
                    <a:lstStyle/>
                    <a:p>
                      <a:pPr algn="ctr"/>
                      <a:r>
                        <a:rPr lang="en-US" sz="1400" b="1" dirty="0">
                          <a:solidFill>
                            <a:schemeClr val="tx2">
                              <a:lumMod val="75000"/>
                            </a:schemeClr>
                          </a:solidFill>
                          <a:hlinkClick r:id="rId5"/>
                        </a:rPr>
                        <a:t>Relativistic Heavy Ion Collider</a:t>
                      </a:r>
                      <a:r>
                        <a:rPr lang="en-US" sz="1400" b="1" dirty="0">
                          <a:solidFill>
                            <a:schemeClr val="tx2">
                              <a:lumMod val="75000"/>
                            </a:schemeClr>
                          </a:solidFill>
                        </a:rPr>
                        <a:t> </a:t>
                      </a:r>
                      <a:r>
                        <a:rPr lang="en-US" sz="1400" dirty="0">
                          <a:solidFill>
                            <a:schemeClr val="tx2">
                              <a:lumMod val="75000"/>
                            </a:schemeClr>
                          </a:solidFill>
                        </a:rPr>
                        <a:t/>
                      </a:r>
                      <a:br>
                        <a:rPr lang="en-US" sz="1400" dirty="0">
                          <a:solidFill>
                            <a:schemeClr val="tx2">
                              <a:lumMod val="75000"/>
                            </a:schemeClr>
                          </a:solidFill>
                        </a:rPr>
                      </a:br>
                      <a:r>
                        <a:rPr lang="en-US" sz="1400" dirty="0">
                          <a:solidFill>
                            <a:schemeClr val="tx2">
                              <a:lumMod val="75000"/>
                            </a:schemeClr>
                          </a:solidFill>
                        </a:rPr>
                        <a:t>(BNL-RHIC) in Brookhaven</a:t>
                      </a:r>
                    </a:p>
                  </a:txBody>
                  <a:tcPr anchor="ctr"/>
                </a:tc>
                <a:tc>
                  <a:txBody>
                    <a:bodyPr/>
                    <a:lstStyle/>
                    <a:p>
                      <a:pPr algn="ctr"/>
                      <a:r>
                        <a:rPr lang="en-US" sz="1400"/>
                        <a:t>heavy ions</a:t>
                      </a:r>
                    </a:p>
                  </a:txBody>
                  <a:tcPr anchor="ctr"/>
                </a:tc>
                <a:tc>
                  <a:txBody>
                    <a:bodyPr/>
                    <a:lstStyle/>
                    <a:p>
                      <a:pPr algn="ctr"/>
                      <a:r>
                        <a:rPr lang="en-US" sz="1400" dirty="0"/>
                        <a:t>200 </a:t>
                      </a:r>
                      <a:r>
                        <a:rPr lang="en-US" sz="1400" dirty="0" err="1"/>
                        <a:t>Gev</a:t>
                      </a:r>
                      <a:endParaRPr lang="en-US" sz="1400" dirty="0"/>
                    </a:p>
                  </a:txBody>
                  <a:tcPr anchor="ctr"/>
                </a:tc>
                <a:tc>
                  <a:txBody>
                    <a:bodyPr/>
                    <a:lstStyle/>
                    <a:p>
                      <a:pPr algn="ctr"/>
                      <a:r>
                        <a:rPr lang="en-US" sz="1400" dirty="0"/>
                        <a:t>created quark-gluon plasma </a:t>
                      </a:r>
                      <a:br>
                        <a:rPr lang="en-US" sz="1400" dirty="0"/>
                      </a:br>
                      <a:r>
                        <a:rPr lang="en-US" sz="1400" dirty="0"/>
                        <a:t>(</a:t>
                      </a:r>
                      <a:r>
                        <a:rPr lang="en-US" sz="1400" dirty="0">
                          <a:hlinkClick r:id="rId6"/>
                        </a:rPr>
                        <a:t>Mini Big Bang</a:t>
                      </a:r>
                      <a:r>
                        <a:rPr lang="en-US" sz="1400" dirty="0"/>
                        <a:t>)</a:t>
                      </a:r>
                    </a:p>
                  </a:txBody>
                  <a:tcPr anchor="ctr"/>
                </a:tc>
              </a:tr>
              <a:tr h="698029">
                <a:tc>
                  <a:txBody>
                    <a:bodyPr/>
                    <a:lstStyle/>
                    <a:p>
                      <a:pPr algn="ctr"/>
                      <a:r>
                        <a:rPr lang="en-US" sz="1400" b="1" dirty="0" err="1">
                          <a:solidFill>
                            <a:schemeClr val="tx2">
                              <a:lumMod val="75000"/>
                            </a:schemeClr>
                          </a:solidFill>
                          <a:hlinkClick r:id="rId7"/>
                        </a:rPr>
                        <a:t>Tevatron</a:t>
                      </a:r>
                      <a:r>
                        <a:rPr lang="en-US" sz="1400" b="1" dirty="0">
                          <a:solidFill>
                            <a:schemeClr val="tx2">
                              <a:lumMod val="75000"/>
                            </a:schemeClr>
                          </a:solidFill>
                        </a:rPr>
                        <a:t> </a:t>
                      </a:r>
                      <a:r>
                        <a:rPr lang="en-US" sz="1400" dirty="0">
                          <a:solidFill>
                            <a:schemeClr val="tx2">
                              <a:lumMod val="75000"/>
                            </a:schemeClr>
                          </a:solidFill>
                        </a:rPr>
                        <a:t>(FNAL) in Chicago</a:t>
                      </a:r>
                    </a:p>
                  </a:txBody>
                  <a:tcPr anchor="ctr"/>
                </a:tc>
                <a:tc>
                  <a:txBody>
                    <a:bodyPr/>
                    <a:lstStyle/>
                    <a:p>
                      <a:pPr algn="ctr"/>
                      <a:r>
                        <a:rPr lang="en-US" sz="1400"/>
                        <a:t>proton, antiproton</a:t>
                      </a:r>
                    </a:p>
                  </a:txBody>
                  <a:tcPr anchor="ctr"/>
                </a:tc>
                <a:tc>
                  <a:txBody>
                    <a:bodyPr/>
                    <a:lstStyle/>
                    <a:p>
                      <a:pPr algn="ctr"/>
                      <a:r>
                        <a:rPr lang="en-US" sz="1400" dirty="0"/>
                        <a:t>2 </a:t>
                      </a:r>
                      <a:r>
                        <a:rPr lang="en-US" sz="1400" dirty="0" err="1"/>
                        <a:t>Tev</a:t>
                      </a:r>
                      <a:endParaRPr lang="en-US" sz="1400" dirty="0"/>
                    </a:p>
                  </a:txBody>
                  <a:tcPr anchor="ctr"/>
                </a:tc>
                <a:tc>
                  <a:txBody>
                    <a:bodyPr/>
                    <a:lstStyle/>
                    <a:p>
                      <a:pPr algn="ctr"/>
                      <a:r>
                        <a:rPr lang="en-US" sz="1400" dirty="0"/>
                        <a:t>confirmed Z</a:t>
                      </a:r>
                      <a:r>
                        <a:rPr lang="en-US" sz="1400" baseline="30000" dirty="0"/>
                        <a:t>0</a:t>
                      </a:r>
                      <a:r>
                        <a:rPr lang="en-US" sz="1400" dirty="0"/>
                        <a:t>, W,</a:t>
                      </a:r>
                      <a:br>
                        <a:rPr lang="en-US" sz="1400" dirty="0"/>
                      </a:br>
                      <a:r>
                        <a:rPr lang="en-US" sz="1400" dirty="0"/>
                        <a:t>discovered top quark</a:t>
                      </a:r>
                    </a:p>
                  </a:txBody>
                  <a:tcPr anchor="ctr"/>
                </a:tc>
              </a:tr>
              <a:tr h="981612">
                <a:tc>
                  <a:txBody>
                    <a:bodyPr/>
                    <a:lstStyle/>
                    <a:p>
                      <a:pPr algn="ctr"/>
                      <a:r>
                        <a:rPr lang="en-US" sz="1400" b="1" dirty="0">
                          <a:solidFill>
                            <a:schemeClr val="tx2">
                              <a:lumMod val="75000"/>
                            </a:schemeClr>
                          </a:solidFill>
                          <a:hlinkClick r:id="rId8"/>
                        </a:rPr>
                        <a:t>Large </a:t>
                      </a:r>
                      <a:r>
                        <a:rPr lang="en-US" sz="1400" b="1" dirty="0" err="1">
                          <a:solidFill>
                            <a:schemeClr val="tx2">
                              <a:lumMod val="75000"/>
                            </a:schemeClr>
                          </a:solidFill>
                          <a:hlinkClick r:id="rId8"/>
                        </a:rPr>
                        <a:t>Hadron</a:t>
                      </a:r>
                      <a:r>
                        <a:rPr lang="en-US" sz="1400" b="1" dirty="0">
                          <a:solidFill>
                            <a:schemeClr val="tx2">
                              <a:lumMod val="75000"/>
                            </a:schemeClr>
                          </a:solidFill>
                          <a:hlinkClick r:id="rId8"/>
                        </a:rPr>
                        <a:t> Collider</a:t>
                      </a:r>
                      <a:r>
                        <a:rPr lang="en-US" sz="1400" b="1" dirty="0">
                          <a:solidFill>
                            <a:schemeClr val="tx2">
                              <a:lumMod val="75000"/>
                            </a:schemeClr>
                          </a:solidFill>
                        </a:rPr>
                        <a:t> </a:t>
                      </a:r>
                      <a:r>
                        <a:rPr lang="en-US" sz="1400" dirty="0">
                          <a:solidFill>
                            <a:schemeClr val="tx2">
                              <a:lumMod val="75000"/>
                            </a:schemeClr>
                          </a:solidFill>
                        </a:rPr>
                        <a:t/>
                      </a:r>
                      <a:br>
                        <a:rPr lang="en-US" sz="1400" dirty="0">
                          <a:solidFill>
                            <a:schemeClr val="tx2">
                              <a:lumMod val="75000"/>
                            </a:schemeClr>
                          </a:solidFill>
                        </a:rPr>
                      </a:br>
                      <a:r>
                        <a:rPr lang="en-US" sz="1400" dirty="0">
                          <a:solidFill>
                            <a:schemeClr val="tx2">
                              <a:lumMod val="75000"/>
                            </a:schemeClr>
                          </a:solidFill>
                        </a:rPr>
                        <a:t>(CERN-LHC) in Geneva</a:t>
                      </a:r>
                    </a:p>
                  </a:txBody>
                  <a:tcPr anchor="ctr"/>
                </a:tc>
                <a:tc>
                  <a:txBody>
                    <a:bodyPr/>
                    <a:lstStyle/>
                    <a:p>
                      <a:pPr algn="ctr"/>
                      <a:r>
                        <a:rPr lang="en-US" sz="1400"/>
                        <a:t>proton-proton; ion-ion</a:t>
                      </a:r>
                    </a:p>
                  </a:txBody>
                  <a:tcPr anchor="ctr"/>
                </a:tc>
                <a:tc>
                  <a:txBody>
                    <a:bodyPr/>
                    <a:lstStyle/>
                    <a:p>
                      <a:pPr algn="ctr"/>
                      <a:r>
                        <a:rPr lang="en-US" sz="1400" dirty="0"/>
                        <a:t>14 </a:t>
                      </a:r>
                      <a:r>
                        <a:rPr lang="en-US" sz="1400" dirty="0" err="1"/>
                        <a:t>Tev</a:t>
                      </a:r>
                      <a:endParaRPr lang="en-US" sz="1400" dirty="0"/>
                    </a:p>
                  </a:txBody>
                  <a:tcPr anchor="ctr"/>
                </a:tc>
                <a:tc>
                  <a:txBody>
                    <a:bodyPr/>
                    <a:lstStyle/>
                    <a:p>
                      <a:pPr algn="ctr"/>
                      <a:r>
                        <a:rPr lang="en-US" sz="1400" dirty="0"/>
                        <a:t>planned for 2008 - LEP replacement</a:t>
                      </a:r>
                    </a:p>
                  </a:txBody>
                  <a:tcPr anchor="ctr"/>
                </a:tc>
              </a:tr>
            </a:tbl>
          </a:graphicData>
        </a:graphic>
      </p:graphicFrame>
      <p:pic>
        <p:nvPicPr>
          <p:cNvPr id="16" name="Picture 15" descr="PETNET"/>
          <p:cNvPicPr/>
          <p:nvPr/>
        </p:nvPicPr>
        <p:blipFill>
          <a:blip r:embed="rId9" cstate="print"/>
          <a:srcRect/>
          <a:stretch>
            <a:fillRect/>
          </a:stretch>
        </p:blipFill>
        <p:spPr bwMode="auto">
          <a:xfrm>
            <a:off x="486887" y="4001985"/>
            <a:ext cx="2337427" cy="19713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ATLAS setup"/>
          <p:cNvPicPr>
            <a:picLocks noChangeAspect="1" noChangeArrowheads="1"/>
          </p:cNvPicPr>
          <p:nvPr/>
        </p:nvPicPr>
        <p:blipFill>
          <a:blip r:embed="rId2" cstate="print"/>
          <a:srcRect/>
          <a:stretch>
            <a:fillRect/>
          </a:stretch>
        </p:blipFill>
        <p:spPr bwMode="auto">
          <a:xfrm>
            <a:off x="593765" y="1115652"/>
            <a:ext cx="3776725" cy="2143142"/>
          </a:xfrm>
          <a:prstGeom prst="rect">
            <a:avLst/>
          </a:prstGeom>
          <a:noFill/>
          <a:ln w="9525">
            <a:noFill/>
            <a:miter lim="800000"/>
            <a:headEnd/>
            <a:tailEnd/>
          </a:ln>
        </p:spPr>
      </p:pic>
      <p:sp>
        <p:nvSpPr>
          <p:cNvPr id="7" name="Title 1"/>
          <p:cNvSpPr txBox="1">
            <a:spLocks/>
          </p:cNvSpPr>
          <p:nvPr/>
        </p:nvSpPr>
        <p:spPr>
          <a:xfrm>
            <a:off x="928662" y="71414"/>
            <a:ext cx="7772400" cy="857256"/>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tx1"/>
                </a:solidFill>
                <a:effectLst/>
                <a:uLnTx/>
                <a:uFillTx/>
                <a:latin typeface="+mj-lt"/>
                <a:ea typeface="+mj-ea"/>
                <a:cs typeface="+mj-cs"/>
              </a:rPr>
              <a:t>Mixed radiation field in workplace in research high energy accelerator</a:t>
            </a:r>
          </a:p>
        </p:txBody>
      </p:sp>
      <p:pic>
        <p:nvPicPr>
          <p:cNvPr id="17" name="Picture 2"/>
          <p:cNvPicPr>
            <a:picLocks noChangeAspect="1" noChangeArrowheads="1"/>
          </p:cNvPicPr>
          <p:nvPr/>
        </p:nvPicPr>
        <p:blipFill>
          <a:blip r:embed="rId3" cstate="print"/>
          <a:srcRect/>
          <a:stretch>
            <a:fillRect/>
          </a:stretch>
        </p:blipFill>
        <p:spPr bwMode="auto">
          <a:xfrm>
            <a:off x="4631749" y="1917485"/>
            <a:ext cx="4357718" cy="4071966"/>
          </a:xfrm>
          <a:prstGeom prst="rect">
            <a:avLst/>
          </a:prstGeom>
          <a:noFill/>
          <a:ln w="9525">
            <a:noFill/>
            <a:miter lim="800000"/>
            <a:headEnd/>
            <a:tailEnd/>
          </a:ln>
          <a:effectLst/>
        </p:spPr>
      </p:pic>
      <p:sp>
        <p:nvSpPr>
          <p:cNvPr id="18" name="TextBox 17"/>
          <p:cNvSpPr txBox="1"/>
          <p:nvPr/>
        </p:nvSpPr>
        <p:spPr>
          <a:xfrm>
            <a:off x="4714844" y="1120164"/>
            <a:ext cx="4429156" cy="707886"/>
          </a:xfrm>
          <a:prstGeom prst="rect">
            <a:avLst/>
          </a:prstGeom>
          <a:noFill/>
        </p:spPr>
        <p:txBody>
          <a:bodyPr wrap="square" rtlCol="0">
            <a:spAutoFit/>
          </a:bodyPr>
          <a:lstStyle/>
          <a:p>
            <a:pPr algn="ctr"/>
            <a:r>
              <a:rPr lang="en-US" sz="2000" b="1" dirty="0" smtClean="0">
                <a:solidFill>
                  <a:srgbClr val="0070C0"/>
                </a:solidFill>
              </a:rPr>
              <a:t>Radiation field in electron accelerator in unshielded condition (</a:t>
            </a:r>
            <a:r>
              <a:rPr lang="en-US" sz="2000" b="1" dirty="0" err="1" smtClean="0">
                <a:solidFill>
                  <a:srgbClr val="0070C0"/>
                </a:solidFill>
              </a:rPr>
              <a:t>Vylet</a:t>
            </a:r>
            <a:r>
              <a:rPr lang="en-US" sz="2000" b="1" dirty="0" smtClean="0">
                <a:solidFill>
                  <a:srgbClr val="0070C0"/>
                </a:solidFill>
              </a:rPr>
              <a:t>. et al, 2002)</a:t>
            </a:r>
            <a:endParaRPr lang="en-US" sz="2000" b="1" dirty="0">
              <a:solidFill>
                <a:srgbClr val="0070C0"/>
              </a:solidFill>
            </a:endParaRPr>
          </a:p>
        </p:txBody>
      </p:sp>
      <p:sp>
        <p:nvSpPr>
          <p:cNvPr id="19" name="TextBox 18"/>
          <p:cNvSpPr txBox="1"/>
          <p:nvPr/>
        </p:nvSpPr>
        <p:spPr>
          <a:xfrm>
            <a:off x="4719240" y="5927676"/>
            <a:ext cx="4424760" cy="523220"/>
          </a:xfrm>
          <a:prstGeom prst="rect">
            <a:avLst/>
          </a:prstGeom>
          <a:noFill/>
        </p:spPr>
        <p:txBody>
          <a:bodyPr wrap="square" rtlCol="0">
            <a:spAutoFit/>
          </a:bodyPr>
          <a:lstStyle/>
          <a:p>
            <a:pPr algn="ctr"/>
            <a:r>
              <a:rPr lang="en-US" sz="1400" b="1" dirty="0" smtClean="0">
                <a:solidFill>
                  <a:schemeClr val="accent4">
                    <a:lumMod val="50000"/>
                  </a:schemeClr>
                </a:solidFill>
              </a:rPr>
              <a:t>Ambient dose equivalent rate per unit beam power at 1m from high Z target </a:t>
            </a:r>
            <a:endParaRPr lang="en-US" sz="1400" b="1" dirty="0">
              <a:solidFill>
                <a:schemeClr val="accent4">
                  <a:lumMod val="50000"/>
                </a:schemeClr>
              </a:solidFill>
            </a:endParaRPr>
          </a:p>
        </p:txBody>
      </p:sp>
      <p:sp>
        <p:nvSpPr>
          <p:cNvPr id="20" name="TextBox 19"/>
          <p:cNvSpPr txBox="1"/>
          <p:nvPr/>
        </p:nvSpPr>
        <p:spPr>
          <a:xfrm>
            <a:off x="356786" y="3667251"/>
            <a:ext cx="4286312" cy="2031325"/>
          </a:xfrm>
          <a:prstGeom prst="rect">
            <a:avLst/>
          </a:prstGeom>
          <a:noFill/>
        </p:spPr>
        <p:txBody>
          <a:bodyPr wrap="square" rtlCol="0">
            <a:spAutoFit/>
          </a:bodyPr>
          <a:lstStyle/>
          <a:p>
            <a:r>
              <a:rPr lang="en-US" b="1" dirty="0" smtClean="0">
                <a:solidFill>
                  <a:schemeClr val="tx2">
                    <a:lumMod val="60000"/>
                    <a:lumOff val="40000"/>
                  </a:schemeClr>
                </a:solidFill>
              </a:rPr>
              <a:t>Interaction of the primary beam with accelerator structure generates photons and neutrons field especially :</a:t>
            </a:r>
          </a:p>
          <a:p>
            <a:pPr>
              <a:buFont typeface="Arial" pitchFamily="34" charset="0"/>
              <a:buChar char="•"/>
            </a:pPr>
            <a:r>
              <a:rPr lang="en-US" b="1" i="1" dirty="0">
                <a:solidFill>
                  <a:srgbClr val="92D050"/>
                </a:solidFill>
              </a:rPr>
              <a:t> </a:t>
            </a:r>
            <a:r>
              <a:rPr lang="en-US" b="1" i="1" dirty="0" smtClean="0">
                <a:solidFill>
                  <a:srgbClr val="92D050"/>
                </a:solidFill>
              </a:rPr>
              <a:t> with injection sections</a:t>
            </a:r>
          </a:p>
          <a:p>
            <a:pPr>
              <a:buFont typeface="Arial" pitchFamily="34" charset="0"/>
              <a:buChar char="•"/>
            </a:pPr>
            <a:r>
              <a:rPr lang="en-US" b="1" i="1" dirty="0">
                <a:solidFill>
                  <a:srgbClr val="92D050"/>
                </a:solidFill>
              </a:rPr>
              <a:t> </a:t>
            </a:r>
            <a:r>
              <a:rPr lang="en-US" b="1" i="1" dirty="0" smtClean="0">
                <a:solidFill>
                  <a:srgbClr val="92D050"/>
                </a:solidFill>
              </a:rPr>
              <a:t> collimators </a:t>
            </a:r>
          </a:p>
          <a:p>
            <a:pPr>
              <a:buFont typeface="Arial" pitchFamily="34" charset="0"/>
              <a:buChar char="•"/>
            </a:pPr>
            <a:r>
              <a:rPr lang="en-US" b="1" i="1" dirty="0" smtClean="0">
                <a:solidFill>
                  <a:srgbClr val="92D050"/>
                </a:solidFill>
              </a:rPr>
              <a:t>  large angle bending magnets</a:t>
            </a:r>
          </a:p>
          <a:p>
            <a:pPr>
              <a:buFont typeface="Arial" pitchFamily="34" charset="0"/>
              <a:buChar char="•"/>
            </a:pPr>
            <a:r>
              <a:rPr lang="en-US" b="1" i="1" dirty="0" smtClean="0">
                <a:solidFill>
                  <a:srgbClr val="92D050"/>
                </a:solidFill>
              </a:rPr>
              <a:t>  scrapers and beam stoppers…</a:t>
            </a:r>
            <a:endParaRPr lang="en-US" b="1" i="1" dirty="0">
              <a:solidFill>
                <a:srgbClr val="92D050"/>
              </a:solidFill>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p:nvPr/>
        </p:nvGrpSpPr>
        <p:grpSpPr>
          <a:xfrm>
            <a:off x="439387" y="1000108"/>
            <a:ext cx="4418365" cy="4985056"/>
            <a:chOff x="123825" y="1142984"/>
            <a:chExt cx="4448175" cy="5643602"/>
          </a:xfrm>
        </p:grpSpPr>
        <p:pic>
          <p:nvPicPr>
            <p:cNvPr id="2051" name="Picture 3"/>
            <p:cNvPicPr>
              <a:picLocks noChangeAspect="1" noChangeArrowheads="1"/>
            </p:cNvPicPr>
            <p:nvPr/>
          </p:nvPicPr>
          <p:blipFill>
            <a:blip r:embed="rId2" cstate="print"/>
            <a:srcRect/>
            <a:stretch>
              <a:fillRect/>
            </a:stretch>
          </p:blipFill>
          <p:spPr bwMode="auto">
            <a:xfrm>
              <a:off x="123825" y="1142984"/>
              <a:ext cx="4448175" cy="5286412"/>
            </a:xfrm>
            <a:prstGeom prst="rect">
              <a:avLst/>
            </a:prstGeom>
            <a:noFill/>
            <a:ln w="9525">
              <a:noFill/>
              <a:miter lim="800000"/>
              <a:headEnd/>
              <a:tailEnd/>
            </a:ln>
            <a:effectLst/>
          </p:spPr>
        </p:pic>
        <p:sp>
          <p:nvSpPr>
            <p:cNvPr id="7" name="Rounded Rectangle 6"/>
            <p:cNvSpPr/>
            <p:nvPr/>
          </p:nvSpPr>
          <p:spPr>
            <a:xfrm>
              <a:off x="142844" y="1214422"/>
              <a:ext cx="4429156" cy="55721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p:cNvSpPr txBox="1"/>
          <p:nvPr/>
        </p:nvSpPr>
        <p:spPr>
          <a:xfrm>
            <a:off x="1704279" y="404482"/>
            <a:ext cx="6632199" cy="373051"/>
          </a:xfrm>
          <a:prstGeom prst="rect">
            <a:avLst/>
          </a:prstGeom>
          <a:noFill/>
        </p:spPr>
        <p:txBody>
          <a:bodyPr wrap="square" rtlCol="0">
            <a:spAutoFit/>
          </a:bodyPr>
          <a:lstStyle/>
          <a:p>
            <a:pPr algn="ctr"/>
            <a:r>
              <a:rPr lang="en-US" sz="2400" b="1" dirty="0" smtClean="0">
                <a:solidFill>
                  <a:schemeClr val="accent6">
                    <a:lumMod val="75000"/>
                  </a:schemeClr>
                </a:solidFill>
              </a:rPr>
              <a:t>The Electromagnetic Cascade Processes</a:t>
            </a:r>
            <a:endParaRPr lang="en-US" sz="2400" b="1" dirty="0">
              <a:solidFill>
                <a:schemeClr val="accent6">
                  <a:lumMod val="75000"/>
                </a:schemeClr>
              </a:solidFill>
            </a:endParaRPr>
          </a:p>
        </p:txBody>
      </p:sp>
      <p:pic>
        <p:nvPicPr>
          <p:cNvPr id="13" name="Picture 2"/>
          <p:cNvPicPr>
            <a:picLocks noChangeAspect="1" noChangeArrowheads="1"/>
          </p:cNvPicPr>
          <p:nvPr/>
        </p:nvPicPr>
        <p:blipFill>
          <a:blip r:embed="rId3" cstate="print"/>
          <a:srcRect/>
          <a:stretch>
            <a:fillRect/>
          </a:stretch>
        </p:blipFill>
        <p:spPr bwMode="auto">
          <a:xfrm>
            <a:off x="5763068" y="2977924"/>
            <a:ext cx="2000264" cy="1000132"/>
          </a:xfrm>
          <a:prstGeom prst="rect">
            <a:avLst/>
          </a:prstGeom>
          <a:noFill/>
          <a:ln w="9525">
            <a:noFill/>
            <a:miter lim="800000"/>
            <a:headEnd/>
            <a:tailEnd/>
          </a:ln>
          <a:effectLst/>
        </p:spPr>
      </p:pic>
      <p:sp>
        <p:nvSpPr>
          <p:cNvPr id="14" name="TextBox 13"/>
          <p:cNvSpPr txBox="1"/>
          <p:nvPr/>
        </p:nvSpPr>
        <p:spPr>
          <a:xfrm>
            <a:off x="5262815" y="4192184"/>
            <a:ext cx="3000396" cy="1754326"/>
          </a:xfrm>
          <a:prstGeom prst="rect">
            <a:avLst/>
          </a:prstGeom>
          <a:noFill/>
        </p:spPr>
        <p:txBody>
          <a:bodyPr wrap="square" rtlCol="0">
            <a:spAutoFit/>
          </a:bodyPr>
          <a:lstStyle/>
          <a:p>
            <a:pPr>
              <a:lnSpc>
                <a:spcPct val="150000"/>
              </a:lnSpc>
            </a:pPr>
            <a:r>
              <a:rPr lang="en-US" sz="1400" b="1" dirty="0" smtClean="0">
                <a:solidFill>
                  <a:schemeClr val="accent1">
                    <a:lumMod val="75000"/>
                  </a:schemeClr>
                </a:solidFill>
              </a:rPr>
              <a:t>E</a:t>
            </a:r>
            <a:r>
              <a:rPr lang="en-US" sz="1400" dirty="0" smtClean="0">
                <a:solidFill>
                  <a:schemeClr val="accent1">
                    <a:lumMod val="75000"/>
                  </a:schemeClr>
                </a:solidFill>
              </a:rPr>
              <a:t>: electron energy</a:t>
            </a:r>
          </a:p>
          <a:p>
            <a:pPr>
              <a:lnSpc>
                <a:spcPct val="150000"/>
              </a:lnSpc>
            </a:pPr>
            <a:r>
              <a:rPr lang="en-US" sz="1400" b="1" dirty="0" err="1" smtClean="0">
                <a:solidFill>
                  <a:schemeClr val="accent1">
                    <a:lumMod val="75000"/>
                  </a:schemeClr>
                </a:solidFill>
              </a:rPr>
              <a:t>dE</a:t>
            </a:r>
            <a:r>
              <a:rPr lang="en-US" sz="1400" b="1" dirty="0" smtClean="0">
                <a:solidFill>
                  <a:schemeClr val="accent1">
                    <a:lumMod val="75000"/>
                  </a:schemeClr>
                </a:solidFill>
              </a:rPr>
              <a:t>: </a:t>
            </a:r>
            <a:r>
              <a:rPr lang="en-US" sz="1400" dirty="0" smtClean="0">
                <a:solidFill>
                  <a:schemeClr val="accent1">
                    <a:lumMod val="75000"/>
                  </a:schemeClr>
                </a:solidFill>
              </a:rPr>
              <a:t>energy </a:t>
            </a:r>
            <a:r>
              <a:rPr lang="en-US" sz="1600" dirty="0" smtClean="0">
                <a:solidFill>
                  <a:schemeClr val="accent1">
                    <a:lumMod val="75000"/>
                  </a:schemeClr>
                </a:solidFill>
              </a:rPr>
              <a:t>decrement</a:t>
            </a:r>
          </a:p>
          <a:p>
            <a:pPr>
              <a:lnSpc>
                <a:spcPct val="150000"/>
              </a:lnSpc>
            </a:pPr>
            <a:r>
              <a:rPr lang="en-US" sz="1400" b="1" dirty="0" err="1" smtClean="0">
                <a:solidFill>
                  <a:schemeClr val="accent1">
                    <a:lumMod val="75000"/>
                  </a:schemeClr>
                </a:solidFill>
              </a:rPr>
              <a:t>dx</a:t>
            </a:r>
            <a:r>
              <a:rPr lang="en-US" sz="1400" b="1" dirty="0" smtClean="0">
                <a:solidFill>
                  <a:schemeClr val="accent1">
                    <a:lumMod val="75000"/>
                  </a:schemeClr>
                </a:solidFill>
              </a:rPr>
              <a:t>: </a:t>
            </a:r>
            <a:r>
              <a:rPr lang="en-US" sz="1400" dirty="0" smtClean="0">
                <a:solidFill>
                  <a:schemeClr val="accent1">
                    <a:lumMod val="75000"/>
                  </a:schemeClr>
                </a:solidFill>
              </a:rPr>
              <a:t>infinitesimal material thickness</a:t>
            </a:r>
          </a:p>
          <a:p>
            <a:pPr>
              <a:lnSpc>
                <a:spcPct val="150000"/>
              </a:lnSpc>
            </a:pPr>
            <a:r>
              <a:rPr lang="en-US" sz="1400" b="1" dirty="0" smtClean="0">
                <a:solidFill>
                  <a:schemeClr val="accent1">
                    <a:lumMod val="75000"/>
                  </a:schemeClr>
                </a:solidFill>
              </a:rPr>
              <a:t>X</a:t>
            </a:r>
            <a:r>
              <a:rPr lang="en-US" sz="1400" b="1" baseline="-25000" dirty="0" smtClean="0">
                <a:solidFill>
                  <a:schemeClr val="accent1">
                    <a:lumMod val="75000"/>
                  </a:schemeClr>
                </a:solidFill>
              </a:rPr>
              <a:t>o</a:t>
            </a:r>
            <a:r>
              <a:rPr lang="en-US" sz="1400" b="1" dirty="0" smtClean="0">
                <a:solidFill>
                  <a:schemeClr val="accent1">
                    <a:lumMod val="75000"/>
                  </a:schemeClr>
                </a:solidFill>
              </a:rPr>
              <a:t>: </a:t>
            </a:r>
            <a:r>
              <a:rPr lang="en-US" sz="1400" dirty="0" smtClean="0">
                <a:solidFill>
                  <a:schemeClr val="accent1">
                    <a:lumMod val="75000"/>
                  </a:schemeClr>
                </a:solidFill>
              </a:rPr>
              <a:t>const of attenuation process</a:t>
            </a:r>
          </a:p>
          <a:p>
            <a:pPr>
              <a:lnSpc>
                <a:spcPct val="150000"/>
              </a:lnSpc>
            </a:pPr>
            <a:endParaRPr lang="en-US" sz="1400" dirty="0">
              <a:solidFill>
                <a:schemeClr val="accent1">
                  <a:lumMod val="75000"/>
                </a:schemeClr>
              </a:solidFill>
            </a:endParaRPr>
          </a:p>
        </p:txBody>
      </p:sp>
      <p:sp>
        <p:nvSpPr>
          <p:cNvPr id="15" name="Rectangle 14"/>
          <p:cNvSpPr/>
          <p:nvPr/>
        </p:nvSpPr>
        <p:spPr>
          <a:xfrm>
            <a:off x="5000564" y="1727293"/>
            <a:ext cx="4143436" cy="923330"/>
          </a:xfrm>
          <a:prstGeom prst="rect">
            <a:avLst/>
          </a:prstGeom>
        </p:spPr>
        <p:txBody>
          <a:bodyPr wrap="square">
            <a:spAutoFit/>
          </a:bodyPr>
          <a:lstStyle/>
          <a:p>
            <a:pPr>
              <a:buFont typeface="Arial" pitchFamily="34" charset="0"/>
              <a:buChar char="•"/>
            </a:pPr>
            <a:r>
              <a:rPr lang="en-US" b="1" dirty="0" smtClean="0">
                <a:solidFill>
                  <a:srgbClr val="FF0000"/>
                </a:solidFill>
              </a:rPr>
              <a:t> Electromagnetic cascade:  </a:t>
            </a:r>
            <a:r>
              <a:rPr lang="en-US" i="1" dirty="0" smtClean="0">
                <a:solidFill>
                  <a:srgbClr val="FF0000"/>
                </a:solidFill>
              </a:rPr>
              <a:t>Interaction of electrons striking target material at energy of 100MeV</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3108" y="404482"/>
            <a:ext cx="5286412" cy="419795"/>
          </a:xfrm>
          <a:prstGeom prst="rect">
            <a:avLst/>
          </a:prstGeom>
          <a:noFill/>
        </p:spPr>
        <p:txBody>
          <a:bodyPr wrap="square" rtlCol="0">
            <a:spAutoFit/>
          </a:bodyPr>
          <a:lstStyle/>
          <a:p>
            <a:pPr algn="ctr"/>
            <a:r>
              <a:rPr lang="en-US" sz="2800" b="1" cap="small" dirty="0" smtClean="0">
                <a:solidFill>
                  <a:schemeClr val="tx1"/>
                </a:solidFill>
              </a:rPr>
              <a:t>Photon Field</a:t>
            </a:r>
            <a:endParaRPr lang="en-US" sz="2800" b="1" cap="small" dirty="0">
              <a:solidFill>
                <a:schemeClr val="tx1"/>
              </a:solidFill>
            </a:endParaRPr>
          </a:p>
        </p:txBody>
      </p:sp>
      <p:pic>
        <p:nvPicPr>
          <p:cNvPr id="6" name="Picture 5"/>
          <p:cNvPicPr>
            <a:picLocks noChangeAspect="1" noChangeArrowheads="1"/>
          </p:cNvPicPr>
          <p:nvPr/>
        </p:nvPicPr>
        <p:blipFill>
          <a:blip r:embed="rId2" cstate="print"/>
          <a:srcRect/>
          <a:stretch>
            <a:fillRect/>
          </a:stretch>
        </p:blipFill>
        <p:spPr bwMode="auto">
          <a:xfrm>
            <a:off x="618043" y="1086895"/>
            <a:ext cx="4203339" cy="4010232"/>
          </a:xfrm>
          <a:prstGeom prst="rect">
            <a:avLst/>
          </a:prstGeom>
          <a:noFill/>
          <a:ln w="9525">
            <a:noFill/>
            <a:miter lim="800000"/>
            <a:headEnd/>
            <a:tailEnd/>
          </a:ln>
          <a:effectLst/>
        </p:spPr>
      </p:pic>
      <p:sp>
        <p:nvSpPr>
          <p:cNvPr id="7" name="TextBox 6"/>
          <p:cNvSpPr txBox="1"/>
          <p:nvPr/>
        </p:nvSpPr>
        <p:spPr>
          <a:xfrm>
            <a:off x="559443" y="5264350"/>
            <a:ext cx="4143372" cy="1027974"/>
          </a:xfrm>
          <a:prstGeom prst="rect">
            <a:avLst/>
          </a:prstGeom>
          <a:noFill/>
        </p:spPr>
        <p:txBody>
          <a:bodyPr wrap="square" rtlCol="0">
            <a:spAutoFit/>
          </a:bodyPr>
          <a:lstStyle/>
          <a:p>
            <a:pPr algn="ctr"/>
            <a:r>
              <a:rPr lang="en-US" sz="2000" dirty="0" smtClean="0">
                <a:solidFill>
                  <a:schemeClr val="tx2">
                    <a:lumMod val="60000"/>
                    <a:lumOff val="40000"/>
                  </a:schemeClr>
                </a:solidFill>
              </a:rPr>
              <a:t>Thick target </a:t>
            </a:r>
            <a:r>
              <a:rPr lang="en-US" sz="2000" dirty="0" err="1" smtClean="0">
                <a:solidFill>
                  <a:schemeClr val="tx2">
                    <a:lumMod val="60000"/>
                    <a:lumOff val="40000"/>
                  </a:schemeClr>
                </a:solidFill>
              </a:rPr>
              <a:t>bremmstrahlung</a:t>
            </a:r>
            <a:r>
              <a:rPr lang="en-US" sz="2000" dirty="0" smtClean="0">
                <a:solidFill>
                  <a:schemeClr val="tx2">
                    <a:lumMod val="60000"/>
                    <a:lumOff val="40000"/>
                  </a:schemeClr>
                </a:solidFill>
              </a:rPr>
              <a:t> yield from high Z target . For incidence angles  of 0</a:t>
            </a:r>
            <a:r>
              <a:rPr lang="en-US" sz="2000" baseline="30000" dirty="0" smtClean="0">
                <a:solidFill>
                  <a:schemeClr val="tx2">
                    <a:lumMod val="60000"/>
                    <a:lumOff val="40000"/>
                  </a:schemeClr>
                </a:solidFill>
                <a:latin typeface="Arial"/>
                <a:cs typeface="Arial"/>
              </a:rPr>
              <a:t>○</a:t>
            </a:r>
            <a:r>
              <a:rPr lang="en-US" sz="2000" dirty="0" smtClean="0">
                <a:solidFill>
                  <a:schemeClr val="tx2">
                    <a:lumMod val="60000"/>
                    <a:lumOff val="40000"/>
                  </a:schemeClr>
                </a:solidFill>
              </a:rPr>
              <a:t> and 90</a:t>
            </a:r>
            <a:r>
              <a:rPr lang="en-US" sz="2000" baseline="30000" dirty="0" smtClean="0">
                <a:solidFill>
                  <a:schemeClr val="tx2">
                    <a:lumMod val="60000"/>
                    <a:lumOff val="40000"/>
                  </a:schemeClr>
                </a:solidFill>
                <a:latin typeface="Arial"/>
                <a:cs typeface="Arial"/>
              </a:rPr>
              <a:t> ○</a:t>
            </a:r>
            <a:r>
              <a:rPr lang="en-US" sz="2000" dirty="0" smtClean="0">
                <a:solidFill>
                  <a:schemeClr val="tx2">
                    <a:lumMod val="60000"/>
                    <a:lumOff val="40000"/>
                  </a:schemeClr>
                </a:solidFill>
                <a:latin typeface="Arial"/>
                <a:cs typeface="Arial"/>
              </a:rPr>
              <a:t> (NCRP, 2004)</a:t>
            </a:r>
            <a:endParaRPr lang="en-US" sz="2000" dirty="0">
              <a:solidFill>
                <a:schemeClr val="tx2">
                  <a:lumMod val="60000"/>
                  <a:lumOff val="40000"/>
                </a:schemeClr>
              </a:solidFill>
            </a:endParaRPr>
          </a:p>
        </p:txBody>
      </p:sp>
      <p:sp>
        <p:nvSpPr>
          <p:cNvPr id="8" name="Rectangle 7"/>
          <p:cNvSpPr/>
          <p:nvPr/>
        </p:nvSpPr>
        <p:spPr>
          <a:xfrm>
            <a:off x="4845318" y="1080405"/>
            <a:ext cx="3929090" cy="934487"/>
          </a:xfrm>
          <a:prstGeom prst="rect">
            <a:avLst/>
          </a:prstGeom>
        </p:spPr>
        <p:txBody>
          <a:bodyPr wrap="square">
            <a:spAutoFit/>
          </a:bodyPr>
          <a:lstStyle/>
          <a:p>
            <a:pPr>
              <a:buFont typeface="Arial" pitchFamily="34" charset="0"/>
              <a:buChar char="•"/>
            </a:pPr>
            <a:r>
              <a:rPr lang="en-US" sz="2000" i="1" dirty="0" smtClean="0">
                <a:solidFill>
                  <a:srgbClr val="FF0000"/>
                </a:solidFill>
              </a:rPr>
              <a:t> </a:t>
            </a:r>
            <a:r>
              <a:rPr lang="en-US" sz="2400" b="1" dirty="0" smtClean="0">
                <a:solidFill>
                  <a:srgbClr val="FF0000"/>
                </a:solidFill>
              </a:rPr>
              <a:t>Photon field: </a:t>
            </a:r>
            <a:r>
              <a:rPr lang="en-US" sz="2400" i="1" dirty="0" smtClean="0">
                <a:solidFill>
                  <a:srgbClr val="FF0000"/>
                </a:solidFill>
              </a:rPr>
              <a:t>produced when electron beam striking high Z target</a:t>
            </a:r>
            <a:endParaRPr lang="en-US" sz="2000" i="1" dirty="0" smtClean="0">
              <a:solidFill>
                <a:srgbClr val="FF0000"/>
              </a:solidFill>
            </a:endParaRPr>
          </a:p>
        </p:txBody>
      </p:sp>
      <p:grpSp>
        <p:nvGrpSpPr>
          <p:cNvPr id="2" name="Group 10"/>
          <p:cNvGrpSpPr/>
          <p:nvPr/>
        </p:nvGrpSpPr>
        <p:grpSpPr>
          <a:xfrm>
            <a:off x="4929190" y="2202412"/>
            <a:ext cx="4214810" cy="2862322"/>
            <a:chOff x="4929190" y="2202412"/>
            <a:chExt cx="4214810" cy="2862322"/>
          </a:xfrm>
        </p:grpSpPr>
        <p:sp>
          <p:nvSpPr>
            <p:cNvPr id="9" name="TextBox 8"/>
            <p:cNvSpPr txBox="1"/>
            <p:nvPr/>
          </p:nvSpPr>
          <p:spPr>
            <a:xfrm>
              <a:off x="4929190" y="2202412"/>
              <a:ext cx="4214810" cy="2862322"/>
            </a:xfrm>
            <a:prstGeom prst="rect">
              <a:avLst/>
            </a:prstGeom>
            <a:noFill/>
          </p:spPr>
          <p:txBody>
            <a:bodyPr wrap="square" rtlCol="0">
              <a:spAutoFit/>
            </a:bodyPr>
            <a:lstStyle/>
            <a:p>
              <a:pPr algn="ctr"/>
              <a:r>
                <a:rPr lang="en-US" b="1" dirty="0" smtClean="0">
                  <a:solidFill>
                    <a:srgbClr val="0070C0"/>
                  </a:solidFill>
                </a:rPr>
                <a:t>Rules of thumb (Swanson 1979)</a:t>
              </a:r>
            </a:p>
            <a:p>
              <a:r>
                <a:rPr lang="en-US" i="1" dirty="0" err="1" smtClean="0">
                  <a:solidFill>
                    <a:srgbClr val="0070C0"/>
                  </a:solidFill>
                </a:rPr>
                <a:t>dD</a:t>
              </a:r>
              <a:r>
                <a:rPr lang="en-US" i="1" dirty="0" smtClean="0">
                  <a:solidFill>
                    <a:srgbClr val="0070C0"/>
                  </a:solidFill>
                </a:rPr>
                <a:t>/</a:t>
              </a:r>
              <a:r>
                <a:rPr lang="en-US" i="1" dirty="0" err="1" smtClean="0">
                  <a:solidFill>
                    <a:srgbClr val="0070C0"/>
                  </a:solidFill>
                </a:rPr>
                <a:t>dt</a:t>
              </a:r>
              <a:r>
                <a:rPr lang="en-US" i="1" dirty="0" smtClean="0">
                  <a:solidFill>
                    <a:srgbClr val="0070C0"/>
                  </a:solidFill>
                </a:rPr>
                <a:t>: Absorbed dose rate at 1m (</a:t>
              </a:r>
              <a:r>
                <a:rPr lang="en-US" i="1" dirty="0" err="1" smtClean="0">
                  <a:solidFill>
                    <a:srgbClr val="0070C0"/>
                  </a:solidFill>
                </a:rPr>
                <a:t>Gy</a:t>
              </a:r>
              <a:r>
                <a:rPr lang="en-US" i="1" dirty="0" smtClean="0">
                  <a:solidFill>
                    <a:srgbClr val="0070C0"/>
                  </a:solidFill>
                </a:rPr>
                <a:t>/</a:t>
              </a:r>
              <a:r>
                <a:rPr lang="en-US" i="1" dirty="0" err="1" smtClean="0">
                  <a:solidFill>
                    <a:srgbClr val="0070C0"/>
                  </a:solidFill>
                </a:rPr>
                <a:t>h.kW</a:t>
              </a:r>
              <a:r>
                <a:rPr lang="en-US" i="1" dirty="0" smtClean="0">
                  <a:solidFill>
                    <a:srgbClr val="0070C0"/>
                  </a:solidFill>
                </a:rPr>
                <a:t>)</a:t>
              </a:r>
            </a:p>
            <a:p>
              <a:endParaRPr lang="en-US" i="1" dirty="0" smtClean="0">
                <a:solidFill>
                  <a:srgbClr val="0070C0"/>
                </a:solidFill>
              </a:endParaRPr>
            </a:p>
            <a:p>
              <a:r>
                <a:rPr lang="en-US" b="1" dirty="0" smtClean="0">
                  <a:solidFill>
                    <a:srgbClr val="0070C0"/>
                  </a:solidFill>
                </a:rPr>
                <a:t>1)</a:t>
              </a:r>
            </a:p>
            <a:p>
              <a:endParaRPr lang="en-US" b="1" dirty="0" smtClean="0">
                <a:solidFill>
                  <a:srgbClr val="0070C0"/>
                </a:solidFill>
              </a:endParaRPr>
            </a:p>
            <a:p>
              <a:r>
                <a:rPr lang="en-US" b="1" dirty="0" smtClean="0">
                  <a:solidFill>
                    <a:srgbClr val="0070C0"/>
                  </a:solidFill>
                </a:rPr>
                <a:t>2)</a:t>
              </a:r>
            </a:p>
            <a:p>
              <a:endParaRPr lang="en-US" b="1" dirty="0">
                <a:solidFill>
                  <a:srgbClr val="0070C0"/>
                </a:solidFill>
              </a:endParaRPr>
            </a:p>
            <a:p>
              <a:r>
                <a:rPr lang="en-US" b="1" dirty="0" smtClean="0">
                  <a:solidFill>
                    <a:srgbClr val="0070C0"/>
                  </a:solidFill>
                </a:rPr>
                <a:t>3)</a:t>
              </a:r>
            </a:p>
            <a:p>
              <a:endParaRPr lang="en-US" b="1" dirty="0">
                <a:solidFill>
                  <a:srgbClr val="0070C0"/>
                </a:solidFill>
              </a:endParaRPr>
            </a:p>
          </p:txBody>
        </p:sp>
        <p:pic>
          <p:nvPicPr>
            <p:cNvPr id="4098" name="Picture 2"/>
            <p:cNvPicPr>
              <a:picLocks noChangeAspect="1" noChangeArrowheads="1"/>
            </p:cNvPicPr>
            <p:nvPr/>
          </p:nvPicPr>
          <p:blipFill>
            <a:blip r:embed="rId3" cstate="print"/>
            <a:srcRect/>
            <a:stretch>
              <a:fillRect/>
            </a:stretch>
          </p:blipFill>
          <p:spPr bwMode="auto">
            <a:xfrm>
              <a:off x="5357818" y="2894052"/>
              <a:ext cx="3143272" cy="1739217"/>
            </a:xfrm>
            <a:prstGeom prst="rect">
              <a:avLst/>
            </a:prstGeom>
            <a:noFill/>
            <a:ln w="9525">
              <a:noFill/>
              <a:miter lim="800000"/>
              <a:headEnd/>
              <a:tailEnd/>
            </a:ln>
            <a:effectLst/>
          </p:spPr>
        </p:pic>
      </p:gr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19358" y="392420"/>
            <a:ext cx="5286412" cy="419795"/>
          </a:xfrm>
          <a:prstGeom prst="rect">
            <a:avLst/>
          </a:prstGeom>
          <a:noFill/>
        </p:spPr>
        <p:txBody>
          <a:bodyPr wrap="square" rtlCol="0">
            <a:spAutoFit/>
          </a:bodyPr>
          <a:lstStyle/>
          <a:p>
            <a:pPr algn="ctr"/>
            <a:r>
              <a:rPr lang="en-US" sz="2800" b="1" cap="small" dirty="0" smtClean="0">
                <a:solidFill>
                  <a:schemeClr val="tx1"/>
                </a:solidFill>
              </a:rPr>
              <a:t>Neutron Field</a:t>
            </a:r>
            <a:endParaRPr lang="en-US" sz="2800" b="1" cap="small" dirty="0">
              <a:solidFill>
                <a:schemeClr val="tx1"/>
              </a:solidFill>
            </a:endParaRPr>
          </a:p>
        </p:txBody>
      </p:sp>
      <p:sp>
        <p:nvSpPr>
          <p:cNvPr id="5" name="Rectangle 4"/>
          <p:cNvSpPr/>
          <p:nvPr/>
        </p:nvSpPr>
        <p:spPr>
          <a:xfrm>
            <a:off x="5165766" y="1270660"/>
            <a:ext cx="3978234" cy="653769"/>
          </a:xfrm>
          <a:prstGeom prst="rect">
            <a:avLst/>
          </a:prstGeom>
        </p:spPr>
        <p:txBody>
          <a:bodyPr wrap="square">
            <a:spAutoFit/>
          </a:bodyPr>
          <a:lstStyle/>
          <a:p>
            <a:pPr>
              <a:buFont typeface="Arial" pitchFamily="34" charset="0"/>
              <a:buChar char="•"/>
            </a:pPr>
            <a:r>
              <a:rPr lang="en-US" b="1" dirty="0" smtClean="0">
                <a:solidFill>
                  <a:srgbClr val="FF0000"/>
                </a:solidFill>
              </a:rPr>
              <a:t> </a:t>
            </a:r>
            <a:r>
              <a:rPr lang="en-US" sz="2400" b="1" dirty="0" smtClean="0">
                <a:solidFill>
                  <a:srgbClr val="FF0000"/>
                </a:solidFill>
              </a:rPr>
              <a:t>Neutron field: </a:t>
            </a:r>
            <a:r>
              <a:rPr lang="en-US" sz="2400" i="1" dirty="0" smtClean="0">
                <a:solidFill>
                  <a:srgbClr val="FF0000"/>
                </a:solidFill>
              </a:rPr>
              <a:t>produced by photonuclear reactions :</a:t>
            </a:r>
            <a:endParaRPr lang="en-US" b="1" dirty="0">
              <a:solidFill>
                <a:srgbClr val="FF0000"/>
              </a:solidFill>
            </a:endParaRPr>
          </a:p>
        </p:txBody>
      </p:sp>
      <p:pic>
        <p:nvPicPr>
          <p:cNvPr id="5122" name="Picture 2"/>
          <p:cNvPicPr>
            <a:picLocks noChangeAspect="1" noChangeArrowheads="1"/>
          </p:cNvPicPr>
          <p:nvPr/>
        </p:nvPicPr>
        <p:blipFill>
          <a:blip r:embed="rId3" cstate="print"/>
          <a:srcRect/>
          <a:stretch>
            <a:fillRect/>
          </a:stretch>
        </p:blipFill>
        <p:spPr bwMode="auto">
          <a:xfrm>
            <a:off x="688923" y="1163780"/>
            <a:ext cx="4438011" cy="4267343"/>
          </a:xfrm>
          <a:prstGeom prst="rect">
            <a:avLst/>
          </a:prstGeom>
          <a:noFill/>
          <a:ln w="9525">
            <a:noFill/>
            <a:miter lim="800000"/>
            <a:headEnd/>
            <a:tailEnd/>
          </a:ln>
          <a:effectLst/>
        </p:spPr>
      </p:pic>
      <p:sp>
        <p:nvSpPr>
          <p:cNvPr id="7" name="TextBox 6"/>
          <p:cNvSpPr txBox="1"/>
          <p:nvPr/>
        </p:nvSpPr>
        <p:spPr>
          <a:xfrm>
            <a:off x="5332021" y="2173184"/>
            <a:ext cx="3014253" cy="723853"/>
          </a:xfrm>
          <a:prstGeom prst="rect">
            <a:avLst/>
          </a:prstGeom>
          <a:noFill/>
        </p:spPr>
        <p:txBody>
          <a:bodyPr wrap="square" rtlCol="0">
            <a:spAutoFit/>
          </a:bodyPr>
          <a:lstStyle/>
          <a:p>
            <a:pPr>
              <a:buFont typeface="Wingdings" pitchFamily="2" charset="2"/>
              <a:buChar char="Ø"/>
            </a:pPr>
            <a:r>
              <a:rPr lang="en-US" sz="1400" b="1" dirty="0" smtClean="0">
                <a:solidFill>
                  <a:srgbClr val="FF0000"/>
                </a:solidFill>
                <a:latin typeface="Arial"/>
                <a:cs typeface="Arial"/>
              </a:rPr>
              <a:t> </a:t>
            </a:r>
            <a:r>
              <a:rPr lang="en-US" dirty="0" smtClean="0">
                <a:solidFill>
                  <a:srgbClr val="FF0000"/>
                </a:solidFill>
                <a:latin typeface="Arial"/>
                <a:cs typeface="Arial"/>
              </a:rPr>
              <a:t>(</a:t>
            </a:r>
            <a:r>
              <a:rPr lang="el-GR" dirty="0" smtClean="0">
                <a:solidFill>
                  <a:srgbClr val="FF0000"/>
                </a:solidFill>
                <a:latin typeface="Arial"/>
                <a:cs typeface="Arial"/>
              </a:rPr>
              <a:t>γ</a:t>
            </a:r>
            <a:r>
              <a:rPr lang="en-US" dirty="0" smtClean="0">
                <a:solidFill>
                  <a:srgbClr val="FF0000"/>
                </a:solidFill>
                <a:latin typeface="Arial"/>
                <a:cs typeface="Arial"/>
              </a:rPr>
              <a:t>,n) (</a:t>
            </a:r>
            <a:r>
              <a:rPr lang="el-GR" dirty="0" smtClean="0">
                <a:solidFill>
                  <a:srgbClr val="FF0000"/>
                </a:solidFill>
                <a:latin typeface="Arial"/>
                <a:cs typeface="Arial"/>
              </a:rPr>
              <a:t>γ</a:t>
            </a:r>
            <a:r>
              <a:rPr lang="en-US" dirty="0" smtClean="0">
                <a:solidFill>
                  <a:srgbClr val="FF0000"/>
                </a:solidFill>
                <a:latin typeface="Arial"/>
                <a:cs typeface="Arial"/>
              </a:rPr>
              <a:t>,2n)</a:t>
            </a:r>
          </a:p>
          <a:p>
            <a:pPr>
              <a:buFont typeface="Wingdings" pitchFamily="2" charset="2"/>
              <a:buChar char="Ø"/>
            </a:pPr>
            <a:r>
              <a:rPr lang="en-US" dirty="0" smtClean="0">
                <a:solidFill>
                  <a:srgbClr val="FF0000"/>
                </a:solidFill>
                <a:latin typeface="Arial"/>
                <a:cs typeface="Arial"/>
              </a:rPr>
              <a:t> (</a:t>
            </a:r>
            <a:r>
              <a:rPr lang="el-GR" dirty="0" smtClean="0">
                <a:solidFill>
                  <a:srgbClr val="FF0000"/>
                </a:solidFill>
                <a:latin typeface="Arial"/>
                <a:cs typeface="Arial"/>
              </a:rPr>
              <a:t>γ</a:t>
            </a:r>
            <a:r>
              <a:rPr lang="en-US" dirty="0" smtClean="0">
                <a:solidFill>
                  <a:srgbClr val="FF0000"/>
                </a:solidFill>
                <a:latin typeface="Arial"/>
                <a:cs typeface="Arial"/>
              </a:rPr>
              <a:t>,</a:t>
            </a:r>
            <a:r>
              <a:rPr lang="en-US" dirty="0" err="1" smtClean="0">
                <a:solidFill>
                  <a:srgbClr val="FF0000"/>
                </a:solidFill>
                <a:latin typeface="Arial"/>
                <a:cs typeface="Arial"/>
              </a:rPr>
              <a:t>pn</a:t>
            </a:r>
            <a:r>
              <a:rPr lang="en-US" dirty="0" smtClean="0">
                <a:solidFill>
                  <a:srgbClr val="FF0000"/>
                </a:solidFill>
                <a:latin typeface="Arial"/>
                <a:cs typeface="Arial"/>
              </a:rPr>
              <a:t>) </a:t>
            </a:r>
          </a:p>
          <a:p>
            <a:pPr>
              <a:buFont typeface="Wingdings" pitchFamily="2" charset="2"/>
              <a:buChar char="Ø"/>
            </a:pPr>
            <a:r>
              <a:rPr lang="en-US" dirty="0" smtClean="0">
                <a:solidFill>
                  <a:srgbClr val="FF0000"/>
                </a:solidFill>
                <a:latin typeface="Arial"/>
                <a:cs typeface="Arial"/>
              </a:rPr>
              <a:t> Electro –nuclear (</a:t>
            </a:r>
            <a:r>
              <a:rPr lang="en-US" dirty="0" err="1" smtClean="0">
                <a:solidFill>
                  <a:srgbClr val="FF0000"/>
                </a:solidFill>
                <a:latin typeface="Arial"/>
                <a:cs typeface="Arial"/>
              </a:rPr>
              <a:t>e,e’n</a:t>
            </a:r>
            <a:r>
              <a:rPr lang="en-US" dirty="0" smtClean="0">
                <a:solidFill>
                  <a:srgbClr val="FF0000"/>
                </a:solidFill>
                <a:latin typeface="Arial"/>
                <a:cs typeface="Arial"/>
              </a:rPr>
              <a:t>)</a:t>
            </a:r>
            <a:endParaRPr lang="en-US" dirty="0" smtClean="0">
              <a:solidFill>
                <a:srgbClr val="FF0000"/>
              </a:solidFill>
            </a:endParaRPr>
          </a:p>
        </p:txBody>
      </p:sp>
      <p:sp>
        <p:nvSpPr>
          <p:cNvPr id="8" name="TextBox 7"/>
          <p:cNvSpPr txBox="1"/>
          <p:nvPr/>
        </p:nvSpPr>
        <p:spPr>
          <a:xfrm>
            <a:off x="5343896" y="3491345"/>
            <a:ext cx="3800104" cy="1963614"/>
          </a:xfrm>
          <a:prstGeom prst="rect">
            <a:avLst/>
          </a:prstGeom>
          <a:noFill/>
        </p:spPr>
        <p:txBody>
          <a:bodyPr wrap="square" rtlCol="0">
            <a:spAutoFit/>
          </a:bodyPr>
          <a:lstStyle/>
          <a:p>
            <a:r>
              <a:rPr lang="en-US" sz="2000" dirty="0" smtClean="0">
                <a:solidFill>
                  <a:schemeClr val="tx1"/>
                </a:solidFill>
              </a:rPr>
              <a:t>At energies &gt; 100MeV , neutron production is energy independent (saturation effect) for medium-high Z materials(Z &gt;50)</a:t>
            </a:r>
          </a:p>
          <a:p>
            <a:endParaRPr lang="en-US" sz="2000" dirty="0">
              <a:solidFill>
                <a:schemeClr val="tx1"/>
              </a:solidFill>
            </a:endParaRPr>
          </a:p>
          <a:p>
            <a:r>
              <a:rPr lang="en-US" sz="2000" dirty="0" smtClean="0">
                <a:solidFill>
                  <a:schemeClr val="tx1"/>
                </a:solidFill>
              </a:rPr>
              <a:t>Lighter material reach saturation at energies &gt;500MeV</a:t>
            </a:r>
            <a:endParaRPr lang="en-US" sz="2000" dirty="0">
              <a:solidFill>
                <a:schemeClr val="tx1"/>
              </a:solidFill>
            </a:endParaRPr>
          </a:p>
        </p:txBody>
      </p:sp>
      <p:sp>
        <p:nvSpPr>
          <p:cNvPr id="9" name="TextBox 8"/>
          <p:cNvSpPr txBox="1"/>
          <p:nvPr/>
        </p:nvSpPr>
        <p:spPr>
          <a:xfrm>
            <a:off x="690411" y="5549691"/>
            <a:ext cx="4959762" cy="560153"/>
          </a:xfrm>
          <a:prstGeom prst="rect">
            <a:avLst/>
          </a:prstGeom>
          <a:noFill/>
        </p:spPr>
        <p:txBody>
          <a:bodyPr wrap="square" rtlCol="0">
            <a:spAutoFit/>
          </a:bodyPr>
          <a:lstStyle/>
          <a:p>
            <a:pPr algn="ctr"/>
            <a:r>
              <a:rPr lang="en-US" sz="2000" dirty="0" smtClean="0">
                <a:solidFill>
                  <a:schemeClr val="tx1"/>
                </a:solidFill>
              </a:rPr>
              <a:t>Photo-neutron yield of electromagnetic cascade on thick targets. </a:t>
            </a:r>
            <a:r>
              <a:rPr lang="en-US" sz="2000" dirty="0" smtClean="0">
                <a:solidFill>
                  <a:schemeClr val="tx1"/>
                </a:solidFill>
                <a:latin typeface="Arial"/>
                <a:cs typeface="Arial"/>
              </a:rPr>
              <a:t> (NCRP, 2004)</a:t>
            </a:r>
            <a:endParaRPr lang="en-US" sz="2000" dirty="0">
              <a:solidFill>
                <a:schemeClr val="tx1"/>
              </a:solidFill>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28662" y="71414"/>
            <a:ext cx="7358114" cy="500066"/>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b="1" cap="small" dirty="0" smtClean="0">
                <a:solidFill>
                  <a:schemeClr val="tx1"/>
                </a:solidFill>
                <a:latin typeface="+mj-lt"/>
                <a:ea typeface="+mj-ea"/>
                <a:cs typeface="+mj-cs"/>
              </a:rPr>
              <a:t>Nuclear Reactor</a:t>
            </a:r>
            <a:endParaRPr kumimoji="0" lang="en-US" sz="3200" b="1" i="0" u="none" strike="noStrike" kern="1200" cap="small" spc="0" normalizeH="0" noProof="0" dirty="0" smtClean="0">
              <a:ln>
                <a:noFill/>
              </a:ln>
              <a:solidFill>
                <a:schemeClr val="tx1"/>
              </a:solidFill>
              <a:effectLst/>
              <a:uLnTx/>
              <a:uFillTx/>
              <a:latin typeface="+mj-lt"/>
              <a:ea typeface="+mj-ea"/>
              <a:cs typeface="+mj-cs"/>
            </a:endParaRPr>
          </a:p>
        </p:txBody>
      </p:sp>
      <p:pic>
        <p:nvPicPr>
          <p:cNvPr id="9" name="Picture 8" descr="OPAL_pool_ALT_1700.jpg"/>
          <p:cNvPicPr>
            <a:picLocks noChangeAspect="1"/>
          </p:cNvPicPr>
          <p:nvPr/>
        </p:nvPicPr>
        <p:blipFill>
          <a:blip r:embed="rId2" cstate="print"/>
          <a:stretch>
            <a:fillRect/>
          </a:stretch>
        </p:blipFill>
        <p:spPr>
          <a:xfrm>
            <a:off x="546264" y="1050796"/>
            <a:ext cx="3097599" cy="3462022"/>
          </a:xfrm>
          <a:prstGeom prst="rect">
            <a:avLst/>
          </a:prstGeom>
        </p:spPr>
      </p:pic>
      <p:pic>
        <p:nvPicPr>
          <p:cNvPr id="14" name="Picture 13" descr="Nuclear-Fission-Reactions.png"/>
          <p:cNvPicPr>
            <a:picLocks noChangeAspect="1"/>
          </p:cNvPicPr>
          <p:nvPr/>
        </p:nvPicPr>
        <p:blipFill>
          <a:blip r:embed="rId3" cstate="print"/>
          <a:stretch>
            <a:fillRect/>
          </a:stretch>
        </p:blipFill>
        <p:spPr>
          <a:xfrm>
            <a:off x="4299896" y="1112489"/>
            <a:ext cx="3571900" cy="2367025"/>
          </a:xfrm>
          <a:prstGeom prst="rect">
            <a:avLst/>
          </a:prstGeom>
        </p:spPr>
      </p:pic>
      <p:sp>
        <p:nvSpPr>
          <p:cNvPr id="20" name="Rectangle 19"/>
          <p:cNvSpPr/>
          <p:nvPr/>
        </p:nvSpPr>
        <p:spPr>
          <a:xfrm>
            <a:off x="3762803" y="690606"/>
            <a:ext cx="5214942" cy="369332"/>
          </a:xfrm>
          <a:prstGeom prst="rect">
            <a:avLst/>
          </a:prstGeom>
        </p:spPr>
        <p:txBody>
          <a:bodyPr wrap="square">
            <a:spAutoFit/>
          </a:bodyPr>
          <a:lstStyle/>
          <a:p>
            <a:pPr eaLnBrk="0" hangingPunct="0">
              <a:spcBef>
                <a:spcPct val="0"/>
              </a:spcBef>
              <a:buFontTx/>
              <a:buNone/>
            </a:pPr>
            <a:r>
              <a:rPr lang="en-GB" baseline="30000" dirty="0" smtClean="0">
                <a:solidFill>
                  <a:srgbClr val="FF0000"/>
                </a:solidFill>
                <a:latin typeface="Arial Rounded MT Bold" pitchFamily="34" charset="0"/>
              </a:rPr>
              <a:t>235</a:t>
            </a:r>
            <a:r>
              <a:rPr lang="en-GB" dirty="0" smtClean="0">
                <a:solidFill>
                  <a:srgbClr val="FF0000"/>
                </a:solidFill>
                <a:latin typeface="Arial Rounded MT Bold" pitchFamily="34" charset="0"/>
              </a:rPr>
              <a:t>U + n </a:t>
            </a:r>
            <a:r>
              <a:rPr lang="en-GB" dirty="0" smtClean="0">
                <a:solidFill>
                  <a:srgbClr val="FF0000"/>
                </a:solidFill>
                <a:latin typeface="Arial Rounded MT Bold" pitchFamily="34" charset="0"/>
                <a:sym typeface="Wingdings" pitchFamily="2" charset="2"/>
              </a:rPr>
              <a:t> </a:t>
            </a:r>
            <a:r>
              <a:rPr lang="en-GB" dirty="0" smtClean="0">
                <a:solidFill>
                  <a:srgbClr val="FF0000"/>
                </a:solidFill>
                <a:latin typeface="Arial Rounded MT Bold" pitchFamily="34" charset="0"/>
              </a:rPr>
              <a:t>[</a:t>
            </a:r>
            <a:r>
              <a:rPr lang="en-GB" baseline="30000" dirty="0" smtClean="0">
                <a:solidFill>
                  <a:srgbClr val="FF0000"/>
                </a:solidFill>
                <a:latin typeface="Arial Rounded MT Bold" pitchFamily="34" charset="0"/>
              </a:rPr>
              <a:t>236</a:t>
            </a:r>
            <a:r>
              <a:rPr lang="en-GB" dirty="0" smtClean="0">
                <a:solidFill>
                  <a:srgbClr val="FF0000"/>
                </a:solidFill>
                <a:latin typeface="Arial Rounded MT Bold" pitchFamily="34" charset="0"/>
              </a:rPr>
              <a:t>U] </a:t>
            </a:r>
            <a:r>
              <a:rPr lang="en-GB" dirty="0" smtClean="0">
                <a:solidFill>
                  <a:srgbClr val="FF0000"/>
                </a:solidFill>
                <a:latin typeface="Arial Rounded MT Bold" pitchFamily="34" charset="0"/>
                <a:sym typeface="Wingdings" pitchFamily="2" charset="2"/>
              </a:rPr>
              <a:t></a:t>
            </a:r>
            <a:r>
              <a:rPr lang="en-GB" dirty="0" smtClean="0">
                <a:solidFill>
                  <a:srgbClr val="FF0000"/>
                </a:solidFill>
                <a:latin typeface="Arial Rounded MT Bold" pitchFamily="34" charset="0"/>
              </a:rPr>
              <a:t> </a:t>
            </a:r>
            <a:r>
              <a:rPr lang="en-GB" baseline="30000" dirty="0" smtClean="0">
                <a:solidFill>
                  <a:srgbClr val="FF0000"/>
                </a:solidFill>
                <a:latin typeface="Arial Rounded MT Bold" pitchFamily="34" charset="0"/>
              </a:rPr>
              <a:t>A</a:t>
            </a:r>
            <a:r>
              <a:rPr lang="en-GB" dirty="0" smtClean="0">
                <a:solidFill>
                  <a:srgbClr val="FF0000"/>
                </a:solidFill>
                <a:latin typeface="Arial Rounded MT Bold" pitchFamily="34" charset="0"/>
              </a:rPr>
              <a:t>X + </a:t>
            </a:r>
            <a:r>
              <a:rPr lang="en-GB" baseline="30000" dirty="0" smtClean="0">
                <a:solidFill>
                  <a:srgbClr val="FF0000"/>
                </a:solidFill>
                <a:latin typeface="Arial Rounded MT Bold" pitchFamily="34" charset="0"/>
              </a:rPr>
              <a:t>B</a:t>
            </a:r>
            <a:r>
              <a:rPr lang="en-GB" dirty="0" smtClean="0">
                <a:solidFill>
                  <a:srgbClr val="FF0000"/>
                </a:solidFill>
                <a:latin typeface="Arial Rounded MT Bold" pitchFamily="34" charset="0"/>
              </a:rPr>
              <a:t>Y + 2 to 3 n + Energy</a:t>
            </a:r>
            <a:endParaRPr lang="en-GB" i="1" dirty="0">
              <a:solidFill>
                <a:srgbClr val="FF0000"/>
              </a:solidFill>
            </a:endParaRPr>
          </a:p>
        </p:txBody>
      </p:sp>
      <p:pic>
        <p:nvPicPr>
          <p:cNvPr id="21" name="Picture 20" descr="img57.gif"/>
          <p:cNvPicPr>
            <a:picLocks noChangeAspect="1"/>
          </p:cNvPicPr>
          <p:nvPr/>
        </p:nvPicPr>
        <p:blipFill>
          <a:blip r:embed="rId4" cstate="print"/>
          <a:stretch>
            <a:fillRect/>
          </a:stretch>
        </p:blipFill>
        <p:spPr>
          <a:xfrm>
            <a:off x="5593278" y="3259198"/>
            <a:ext cx="3407878" cy="2909804"/>
          </a:xfrm>
          <a:prstGeom prst="rect">
            <a:avLst/>
          </a:prstGeom>
        </p:spPr>
      </p:pic>
      <p:sp>
        <p:nvSpPr>
          <p:cNvPr id="22" name="TextBox 21"/>
          <p:cNvSpPr txBox="1"/>
          <p:nvPr/>
        </p:nvSpPr>
        <p:spPr>
          <a:xfrm>
            <a:off x="3811979" y="3237878"/>
            <a:ext cx="2260033" cy="1402050"/>
          </a:xfrm>
          <a:prstGeom prst="rect">
            <a:avLst/>
          </a:prstGeom>
          <a:noFill/>
        </p:spPr>
        <p:txBody>
          <a:bodyPr wrap="square" rtlCol="0">
            <a:spAutoFit/>
          </a:bodyPr>
          <a:lstStyle/>
          <a:p>
            <a:pPr algn="ctr"/>
            <a:r>
              <a:rPr lang="en-GB" sz="1600" b="1" dirty="0" smtClean="0">
                <a:solidFill>
                  <a:schemeClr val="tx1"/>
                </a:solidFill>
              </a:rPr>
              <a:t>Neutrons released further interact with fissile element </a:t>
            </a:r>
            <a:r>
              <a:rPr lang="en-GB" sz="1600" b="1" dirty="0" smtClean="0">
                <a:solidFill>
                  <a:schemeClr val="tx1"/>
                </a:solidFill>
                <a:sym typeface="Wingdings" pitchFamily="2" charset="2"/>
              </a:rPr>
              <a:t></a:t>
            </a:r>
            <a:r>
              <a:rPr lang="en-GB" sz="1600" b="1" dirty="0" smtClean="0">
                <a:solidFill>
                  <a:schemeClr val="tx1"/>
                </a:solidFill>
              </a:rPr>
              <a:t> to chain (fission) reaction with energy release</a:t>
            </a:r>
          </a:p>
          <a:p>
            <a:endParaRPr lang="en-US" sz="1600" b="1" dirty="0">
              <a:solidFill>
                <a:srgbClr val="00B050"/>
              </a:solidFill>
            </a:endParaRPr>
          </a:p>
        </p:txBody>
      </p:sp>
      <p:sp>
        <p:nvSpPr>
          <p:cNvPr id="23" name="TextBox 22"/>
          <p:cNvSpPr txBox="1"/>
          <p:nvPr/>
        </p:nvSpPr>
        <p:spPr>
          <a:xfrm>
            <a:off x="582230" y="4572000"/>
            <a:ext cx="4737915" cy="1776384"/>
          </a:xfrm>
          <a:prstGeom prst="rect">
            <a:avLst/>
          </a:prstGeom>
          <a:noFill/>
        </p:spPr>
        <p:txBody>
          <a:bodyPr wrap="square" rtlCol="0">
            <a:spAutoFit/>
          </a:bodyPr>
          <a:lstStyle/>
          <a:p>
            <a:pPr>
              <a:buFont typeface="Wingdings" pitchFamily="2" charset="2"/>
              <a:buChar char="q"/>
            </a:pPr>
            <a:r>
              <a:rPr lang="en-GB" b="1" dirty="0" smtClean="0">
                <a:solidFill>
                  <a:schemeClr val="tx2"/>
                </a:solidFill>
              </a:rPr>
              <a:t> Low n flux: &lt;10</a:t>
            </a:r>
            <a:r>
              <a:rPr lang="en-GB" b="1" baseline="30000" dirty="0" smtClean="0">
                <a:solidFill>
                  <a:schemeClr val="tx2"/>
                </a:solidFill>
              </a:rPr>
              <a:t>13         24</a:t>
            </a:r>
            <a:r>
              <a:rPr lang="en-GB" b="1" dirty="0" smtClean="0">
                <a:solidFill>
                  <a:schemeClr val="tx2"/>
                </a:solidFill>
              </a:rPr>
              <a:t>Na, </a:t>
            </a:r>
            <a:r>
              <a:rPr lang="en-GB" b="1" baseline="30000" dirty="0" smtClean="0">
                <a:solidFill>
                  <a:schemeClr val="tx2"/>
                </a:solidFill>
              </a:rPr>
              <a:t>32</a:t>
            </a:r>
            <a:r>
              <a:rPr lang="en-GB" b="1" dirty="0" smtClean="0">
                <a:solidFill>
                  <a:schemeClr val="tx2"/>
                </a:solidFill>
              </a:rPr>
              <a:t>P, </a:t>
            </a:r>
            <a:r>
              <a:rPr lang="en-GB" b="1" baseline="30000" dirty="0" smtClean="0">
                <a:solidFill>
                  <a:schemeClr val="tx2"/>
                </a:solidFill>
              </a:rPr>
              <a:t>82</a:t>
            </a:r>
            <a:r>
              <a:rPr lang="en-GB" b="1" dirty="0" smtClean="0">
                <a:solidFill>
                  <a:schemeClr val="tx2"/>
                </a:solidFill>
              </a:rPr>
              <a:t>Br</a:t>
            </a:r>
          </a:p>
          <a:p>
            <a:endParaRPr lang="en-GB" b="1" dirty="0" smtClean="0">
              <a:solidFill>
                <a:schemeClr val="tx2"/>
              </a:solidFill>
            </a:endParaRPr>
          </a:p>
          <a:p>
            <a:pPr>
              <a:buFont typeface="Wingdings" pitchFamily="2" charset="2"/>
              <a:buChar char="q"/>
            </a:pPr>
            <a:r>
              <a:rPr lang="en-GB" b="1" dirty="0" smtClean="0">
                <a:solidFill>
                  <a:schemeClr val="accent6">
                    <a:lumMod val="75000"/>
                  </a:schemeClr>
                </a:solidFill>
              </a:rPr>
              <a:t> Medium n flux: 2-8 X 10</a:t>
            </a:r>
            <a:r>
              <a:rPr lang="en-GB" b="1" baseline="30000" dirty="0" smtClean="0">
                <a:solidFill>
                  <a:schemeClr val="accent6">
                    <a:lumMod val="75000"/>
                  </a:schemeClr>
                </a:solidFill>
              </a:rPr>
              <a:t>13</a:t>
            </a:r>
            <a:r>
              <a:rPr lang="en-GB" b="1" dirty="0" smtClean="0">
                <a:solidFill>
                  <a:schemeClr val="accent6">
                    <a:lumMod val="75000"/>
                  </a:schemeClr>
                </a:solidFill>
              </a:rPr>
              <a:t> </a:t>
            </a:r>
            <a:r>
              <a:rPr lang="en-GB" b="1" baseline="30000" dirty="0" smtClean="0">
                <a:solidFill>
                  <a:schemeClr val="accent6">
                    <a:lumMod val="75000"/>
                  </a:schemeClr>
                </a:solidFill>
              </a:rPr>
              <a:t>82</a:t>
            </a:r>
            <a:r>
              <a:rPr lang="en-GB" b="1" dirty="0" smtClean="0">
                <a:solidFill>
                  <a:schemeClr val="accent6">
                    <a:lumMod val="75000"/>
                  </a:schemeClr>
                </a:solidFill>
              </a:rPr>
              <a:t>Br, </a:t>
            </a:r>
            <a:r>
              <a:rPr lang="en-GB" b="1" baseline="30000" dirty="0" smtClean="0">
                <a:solidFill>
                  <a:schemeClr val="accent6">
                    <a:lumMod val="75000"/>
                  </a:schemeClr>
                </a:solidFill>
              </a:rPr>
              <a:t>99</a:t>
            </a:r>
            <a:r>
              <a:rPr lang="en-GB" b="1" dirty="0" smtClean="0">
                <a:solidFill>
                  <a:schemeClr val="accent6">
                    <a:lumMod val="75000"/>
                  </a:schemeClr>
                </a:solidFill>
              </a:rPr>
              <a:t>Mo, </a:t>
            </a:r>
            <a:r>
              <a:rPr lang="en-GB" b="1" baseline="30000" dirty="0" smtClean="0">
                <a:solidFill>
                  <a:schemeClr val="accent6">
                    <a:lumMod val="75000"/>
                  </a:schemeClr>
                </a:solidFill>
              </a:rPr>
              <a:t>125</a:t>
            </a:r>
            <a:r>
              <a:rPr lang="en-GB" b="1" dirty="0" smtClean="0">
                <a:solidFill>
                  <a:schemeClr val="accent6">
                    <a:lumMod val="75000"/>
                  </a:schemeClr>
                </a:solidFill>
              </a:rPr>
              <a:t>I,</a:t>
            </a:r>
            <a:r>
              <a:rPr lang="en-GB" b="1" baseline="30000" dirty="0" smtClean="0">
                <a:solidFill>
                  <a:schemeClr val="accent6">
                    <a:lumMod val="75000"/>
                  </a:schemeClr>
                </a:solidFill>
              </a:rPr>
              <a:t> 35</a:t>
            </a:r>
            <a:r>
              <a:rPr lang="en-GB" b="1" dirty="0" smtClean="0">
                <a:solidFill>
                  <a:schemeClr val="accent6">
                    <a:lumMod val="75000"/>
                  </a:schemeClr>
                </a:solidFill>
              </a:rPr>
              <a:t>S,</a:t>
            </a:r>
            <a:r>
              <a:rPr lang="en-GB" b="1" baseline="30000" dirty="0" smtClean="0">
                <a:solidFill>
                  <a:schemeClr val="accent6">
                    <a:lumMod val="75000"/>
                  </a:schemeClr>
                </a:solidFill>
              </a:rPr>
              <a:t> 131</a:t>
            </a:r>
            <a:r>
              <a:rPr lang="en-GB" b="1" dirty="0" smtClean="0">
                <a:solidFill>
                  <a:schemeClr val="accent6">
                    <a:lumMod val="75000"/>
                  </a:schemeClr>
                </a:solidFill>
              </a:rPr>
              <a:t>I, </a:t>
            </a:r>
            <a:r>
              <a:rPr lang="en-GB" b="1" baseline="30000" dirty="0" smtClean="0">
                <a:solidFill>
                  <a:schemeClr val="accent6">
                    <a:lumMod val="75000"/>
                  </a:schemeClr>
                </a:solidFill>
              </a:rPr>
              <a:t>153</a:t>
            </a:r>
            <a:r>
              <a:rPr lang="en-GB" b="1" dirty="0" smtClean="0">
                <a:solidFill>
                  <a:schemeClr val="accent6">
                    <a:lumMod val="75000"/>
                  </a:schemeClr>
                </a:solidFill>
              </a:rPr>
              <a:t>Sm, </a:t>
            </a:r>
            <a:r>
              <a:rPr lang="en-GB" b="1" baseline="30000" dirty="0" smtClean="0">
                <a:solidFill>
                  <a:schemeClr val="accent6">
                    <a:lumMod val="75000"/>
                  </a:schemeClr>
                </a:solidFill>
              </a:rPr>
              <a:t>177</a:t>
            </a:r>
            <a:r>
              <a:rPr lang="en-GB" b="1" dirty="0" smtClean="0">
                <a:solidFill>
                  <a:schemeClr val="accent6">
                    <a:lumMod val="75000"/>
                  </a:schemeClr>
                </a:solidFill>
              </a:rPr>
              <a:t>Lu, </a:t>
            </a:r>
            <a:r>
              <a:rPr lang="en-GB" b="1" baseline="30000" dirty="0" smtClean="0">
                <a:solidFill>
                  <a:schemeClr val="accent6">
                    <a:lumMod val="75000"/>
                  </a:schemeClr>
                </a:solidFill>
              </a:rPr>
              <a:t>186/188</a:t>
            </a:r>
            <a:r>
              <a:rPr lang="en-GB" b="1" dirty="0" smtClean="0">
                <a:solidFill>
                  <a:schemeClr val="accent6">
                    <a:lumMod val="75000"/>
                  </a:schemeClr>
                </a:solidFill>
              </a:rPr>
              <a:t>Re, </a:t>
            </a:r>
            <a:r>
              <a:rPr lang="en-GB" b="1" baseline="30000" dirty="0" smtClean="0">
                <a:solidFill>
                  <a:schemeClr val="accent6">
                    <a:lumMod val="75000"/>
                  </a:schemeClr>
                </a:solidFill>
              </a:rPr>
              <a:t>192</a:t>
            </a:r>
            <a:r>
              <a:rPr lang="en-GB" b="1" dirty="0" smtClean="0">
                <a:solidFill>
                  <a:schemeClr val="accent6">
                    <a:lumMod val="75000"/>
                  </a:schemeClr>
                </a:solidFill>
              </a:rPr>
              <a:t>Ir</a:t>
            </a:r>
          </a:p>
          <a:p>
            <a:endParaRPr lang="en-GB" b="1" dirty="0" smtClean="0">
              <a:solidFill>
                <a:schemeClr val="accent6">
                  <a:lumMod val="75000"/>
                </a:schemeClr>
              </a:solidFill>
            </a:endParaRPr>
          </a:p>
          <a:p>
            <a:pPr>
              <a:buFont typeface="Wingdings" pitchFamily="2" charset="2"/>
              <a:buChar char="q"/>
            </a:pPr>
            <a:r>
              <a:rPr lang="en-GB" b="1" dirty="0" smtClean="0">
                <a:solidFill>
                  <a:srgbClr val="FF0000"/>
                </a:solidFill>
              </a:rPr>
              <a:t> High n flux: &gt;10</a:t>
            </a:r>
            <a:r>
              <a:rPr lang="en-GB" b="1" baseline="30000" dirty="0" smtClean="0">
                <a:solidFill>
                  <a:srgbClr val="FF0000"/>
                </a:solidFill>
              </a:rPr>
              <a:t>14 </a:t>
            </a:r>
            <a:r>
              <a:rPr lang="en-GB" b="1" dirty="0" smtClean="0">
                <a:solidFill>
                  <a:srgbClr val="FF0000"/>
                </a:solidFill>
              </a:rPr>
              <a:t>     </a:t>
            </a:r>
            <a:r>
              <a:rPr lang="en-GB" b="1" baseline="30000" dirty="0" smtClean="0">
                <a:solidFill>
                  <a:srgbClr val="FF0000"/>
                </a:solidFill>
              </a:rPr>
              <a:t>60</a:t>
            </a:r>
            <a:r>
              <a:rPr lang="en-GB" b="1" dirty="0" smtClean="0">
                <a:solidFill>
                  <a:srgbClr val="FF0000"/>
                </a:solidFill>
              </a:rPr>
              <a:t>Co, </a:t>
            </a:r>
            <a:r>
              <a:rPr lang="en-GB" b="1" baseline="30000" dirty="0" smtClean="0">
                <a:solidFill>
                  <a:srgbClr val="FF0000"/>
                </a:solidFill>
              </a:rPr>
              <a:t>192</a:t>
            </a:r>
            <a:r>
              <a:rPr lang="en-GB" b="1" dirty="0" smtClean="0">
                <a:solidFill>
                  <a:srgbClr val="FF0000"/>
                </a:solidFill>
              </a:rPr>
              <a:t>Ir, </a:t>
            </a:r>
            <a:r>
              <a:rPr lang="en-GB" b="1" baseline="30000" dirty="0" smtClean="0">
                <a:solidFill>
                  <a:srgbClr val="FF0000"/>
                </a:solidFill>
              </a:rPr>
              <a:t>75</a:t>
            </a:r>
            <a:r>
              <a:rPr lang="en-GB" b="1" dirty="0" smtClean="0">
                <a:solidFill>
                  <a:srgbClr val="FF0000"/>
                </a:solidFill>
              </a:rPr>
              <a:t>Se, </a:t>
            </a:r>
            <a:r>
              <a:rPr lang="en-GB" b="1" baseline="30000" dirty="0" smtClean="0">
                <a:solidFill>
                  <a:srgbClr val="FF0000"/>
                </a:solidFill>
              </a:rPr>
              <a:t>89</a:t>
            </a:r>
            <a:r>
              <a:rPr lang="en-GB" b="1" dirty="0" smtClean="0">
                <a:solidFill>
                  <a:srgbClr val="FF0000"/>
                </a:solidFill>
              </a:rPr>
              <a:t>Sr, </a:t>
            </a:r>
            <a:r>
              <a:rPr lang="en-GB" b="1" baseline="30000" dirty="0" smtClean="0">
                <a:solidFill>
                  <a:srgbClr val="FF0000"/>
                </a:solidFill>
              </a:rPr>
              <a:t>177</a:t>
            </a:r>
            <a:r>
              <a:rPr lang="en-GB" b="1" dirty="0" smtClean="0">
                <a:solidFill>
                  <a:srgbClr val="FF0000"/>
                </a:solidFill>
              </a:rPr>
              <a:t>Lu, </a:t>
            </a:r>
            <a:r>
              <a:rPr lang="en-GB" b="1" baseline="30000" dirty="0" smtClean="0">
                <a:solidFill>
                  <a:srgbClr val="FF0000"/>
                </a:solidFill>
              </a:rPr>
              <a:t>99</a:t>
            </a:r>
            <a:r>
              <a:rPr lang="en-GB" b="1" dirty="0" smtClean="0">
                <a:solidFill>
                  <a:srgbClr val="FF0000"/>
                </a:solidFill>
              </a:rPr>
              <a:t>Mo, </a:t>
            </a:r>
            <a:r>
              <a:rPr lang="en-GB" b="1" baseline="30000" dirty="0" smtClean="0">
                <a:solidFill>
                  <a:srgbClr val="FF0000"/>
                </a:solidFill>
              </a:rPr>
              <a:t>188</a:t>
            </a:r>
            <a:r>
              <a:rPr lang="en-GB" b="1" dirty="0" smtClean="0">
                <a:solidFill>
                  <a:srgbClr val="FF0000"/>
                </a:solidFill>
              </a:rPr>
              <a:t>W</a:t>
            </a:r>
            <a:endParaRPr lang="en-US" b="1" dirty="0" smtClean="0">
              <a:solidFill>
                <a:srgbClr val="FF0000"/>
              </a:solidFill>
            </a:endParaRPr>
          </a:p>
          <a:p>
            <a:endParaRPr lang="en-US" b="1" dirty="0">
              <a:solidFill>
                <a:srgbClr val="002060"/>
              </a:solidFill>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952412" y="304320"/>
            <a:ext cx="8191588" cy="59643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b="1" cap="small" dirty="0" smtClean="0">
                <a:solidFill>
                  <a:schemeClr val="tx1"/>
                </a:solidFill>
                <a:ea typeface="+mj-ea"/>
              </a:rPr>
              <a:t>Nuclear safety in workplaces in Nuclear Reactor </a:t>
            </a:r>
            <a:endParaRPr kumimoji="0" lang="en-US" sz="2800" b="1" i="0" u="none" strike="noStrike" kern="1200" cap="small" spc="0" normalizeH="0" noProof="0" dirty="0" smtClean="0">
              <a:ln>
                <a:noFill/>
              </a:ln>
              <a:solidFill>
                <a:schemeClr val="tx1"/>
              </a:solidFill>
              <a:effectLst/>
              <a:uLnTx/>
              <a:uFillTx/>
              <a:ea typeface="+mj-ea"/>
            </a:endParaRPr>
          </a:p>
        </p:txBody>
      </p:sp>
      <p:pic>
        <p:nvPicPr>
          <p:cNvPr id="7171" name="Picture 3"/>
          <p:cNvPicPr>
            <a:picLocks noChangeAspect="1" noChangeArrowheads="1"/>
          </p:cNvPicPr>
          <p:nvPr/>
        </p:nvPicPr>
        <p:blipFill>
          <a:blip r:embed="rId2" cstate="print"/>
          <a:srcRect/>
          <a:stretch>
            <a:fillRect/>
          </a:stretch>
        </p:blipFill>
        <p:spPr bwMode="auto">
          <a:xfrm>
            <a:off x="754742" y="3823854"/>
            <a:ext cx="3294744" cy="2213656"/>
          </a:xfrm>
          <a:prstGeom prst="rect">
            <a:avLst/>
          </a:prstGeom>
          <a:noFill/>
          <a:ln w="9525">
            <a:noFill/>
            <a:miter lim="800000"/>
            <a:headEnd/>
            <a:tailEnd/>
          </a:ln>
          <a:effectLst/>
        </p:spPr>
      </p:pic>
      <p:pic>
        <p:nvPicPr>
          <p:cNvPr id="7172" name="Picture 4"/>
          <p:cNvPicPr>
            <a:picLocks noChangeAspect="1" noChangeArrowheads="1"/>
          </p:cNvPicPr>
          <p:nvPr/>
        </p:nvPicPr>
        <p:blipFill>
          <a:blip r:embed="rId3" cstate="print"/>
          <a:srcRect/>
          <a:stretch>
            <a:fillRect/>
          </a:stretch>
        </p:blipFill>
        <p:spPr bwMode="auto">
          <a:xfrm>
            <a:off x="831272" y="1030699"/>
            <a:ext cx="3503221" cy="2100860"/>
          </a:xfrm>
          <a:prstGeom prst="rect">
            <a:avLst/>
          </a:prstGeom>
          <a:noFill/>
          <a:ln w="9525">
            <a:noFill/>
            <a:miter lim="800000"/>
            <a:headEnd/>
            <a:tailEnd/>
          </a:ln>
          <a:effectLst/>
        </p:spPr>
      </p:pic>
      <p:pic>
        <p:nvPicPr>
          <p:cNvPr id="9" name="Picture 8" descr="wastes-1.gif"/>
          <p:cNvPicPr>
            <a:picLocks noChangeAspect="1"/>
          </p:cNvPicPr>
          <p:nvPr/>
        </p:nvPicPr>
        <p:blipFill>
          <a:blip r:embed="rId4" cstate="print"/>
          <a:stretch>
            <a:fillRect/>
          </a:stretch>
        </p:blipFill>
        <p:spPr>
          <a:xfrm>
            <a:off x="4786314" y="2143116"/>
            <a:ext cx="4286247" cy="2286015"/>
          </a:xfrm>
          <a:prstGeom prst="rect">
            <a:avLst/>
          </a:prstGeom>
        </p:spPr>
      </p:pic>
      <p:sp>
        <p:nvSpPr>
          <p:cNvPr id="10" name="TextBox 9"/>
          <p:cNvSpPr txBox="1"/>
          <p:nvPr/>
        </p:nvSpPr>
        <p:spPr>
          <a:xfrm>
            <a:off x="4786314" y="4572007"/>
            <a:ext cx="4357686" cy="560153"/>
          </a:xfrm>
          <a:prstGeom prst="rect">
            <a:avLst/>
          </a:prstGeom>
          <a:noFill/>
        </p:spPr>
        <p:txBody>
          <a:bodyPr wrap="square" rtlCol="0">
            <a:spAutoFit/>
          </a:bodyPr>
          <a:lstStyle/>
          <a:p>
            <a:pPr algn="ctr"/>
            <a:r>
              <a:rPr lang="en-GB" sz="2000" b="1" dirty="0" smtClean="0">
                <a:solidFill>
                  <a:schemeClr val="tx1"/>
                </a:solidFill>
              </a:rPr>
              <a:t>Management of nuclear waste</a:t>
            </a:r>
          </a:p>
          <a:p>
            <a:endParaRPr lang="en-US" sz="2000" b="1" dirty="0">
              <a:solidFill>
                <a:srgbClr val="C00000"/>
              </a:solidFill>
            </a:endParaRPr>
          </a:p>
        </p:txBody>
      </p:sp>
      <p:sp>
        <p:nvSpPr>
          <p:cNvPr id="11" name="TextBox 10"/>
          <p:cNvSpPr txBox="1"/>
          <p:nvPr/>
        </p:nvSpPr>
        <p:spPr>
          <a:xfrm>
            <a:off x="357158" y="3292618"/>
            <a:ext cx="4357686" cy="707886"/>
          </a:xfrm>
          <a:prstGeom prst="rect">
            <a:avLst/>
          </a:prstGeom>
          <a:noFill/>
        </p:spPr>
        <p:txBody>
          <a:bodyPr wrap="square" rtlCol="0">
            <a:spAutoFit/>
          </a:bodyPr>
          <a:lstStyle/>
          <a:p>
            <a:pPr algn="ctr"/>
            <a:r>
              <a:rPr lang="en-GB" sz="2000" b="1" dirty="0" smtClean="0">
                <a:solidFill>
                  <a:schemeClr val="accent6">
                    <a:lumMod val="50000"/>
                  </a:schemeClr>
                </a:solidFill>
              </a:rPr>
              <a:t>Monitoring system in control room </a:t>
            </a:r>
          </a:p>
          <a:p>
            <a:endParaRPr lang="en-US" sz="2000" b="1" dirty="0">
              <a:solidFill>
                <a:schemeClr val="accent6">
                  <a:lumMod val="50000"/>
                </a:schemeClr>
              </a:solidFill>
            </a:endParaRPr>
          </a:p>
        </p:txBody>
      </p:sp>
      <p:sp>
        <p:nvSpPr>
          <p:cNvPr id="12" name="TextBox 11"/>
          <p:cNvSpPr txBox="1"/>
          <p:nvPr/>
        </p:nvSpPr>
        <p:spPr>
          <a:xfrm>
            <a:off x="4204764" y="5248172"/>
            <a:ext cx="4357686" cy="560153"/>
          </a:xfrm>
          <a:prstGeom prst="rect">
            <a:avLst/>
          </a:prstGeom>
          <a:noFill/>
        </p:spPr>
        <p:txBody>
          <a:bodyPr wrap="square" rtlCol="0">
            <a:spAutoFit/>
          </a:bodyPr>
          <a:lstStyle/>
          <a:p>
            <a:pPr algn="ctr"/>
            <a:r>
              <a:rPr lang="en-GB" sz="2000" b="1" dirty="0" smtClean="0">
                <a:solidFill>
                  <a:schemeClr val="tx2">
                    <a:lumMod val="75000"/>
                  </a:schemeClr>
                </a:solidFill>
              </a:rPr>
              <a:t>Monitoring system in laboratory</a:t>
            </a:r>
          </a:p>
          <a:p>
            <a:endParaRPr lang="en-US" sz="2000"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Rectangle 5"/>
          <p:cNvSpPr>
            <a:spLocks noGrp="1" noChangeArrowheads="1"/>
          </p:cNvSpPr>
          <p:nvPr>
            <p:ph type="title" idx="4294967295"/>
          </p:nvPr>
        </p:nvSpPr>
        <p:spPr>
          <a:xfrm>
            <a:off x="180975" y="332380"/>
            <a:ext cx="8963025" cy="923925"/>
          </a:xfrm>
        </p:spPr>
        <p:txBody>
          <a:bodyPr>
            <a:scene3d>
              <a:camera prst="orthographicFront"/>
              <a:lightRig rig="soft" dir="t"/>
            </a:scene3d>
            <a:sp3d prstMaterial="softEdge">
              <a:bevelT w="25400" h="25400"/>
            </a:sp3d>
          </a:bodyPr>
          <a:lstStyle/>
          <a:p>
            <a:pPr algn="ctr" eaLnBrk="1" fontAlgn="auto" hangingPunct="1">
              <a:spcAft>
                <a:spcPts val="0"/>
              </a:spcAft>
              <a:defRPr/>
            </a:pPr>
            <a:r>
              <a:rPr lang="en-US" altLang="ja-JP" dirty="0" smtClean="0">
                <a:latin typeface="Arial" pitchFamily="34" charset="0"/>
                <a:cs typeface="Arial" pitchFamily="34" charset="0"/>
              </a:rPr>
              <a:t>Neutron </a:t>
            </a:r>
            <a:r>
              <a:rPr lang="en-US" altLang="ja-JP" dirty="0" err="1" smtClean="0">
                <a:latin typeface="Arial" pitchFamily="34" charset="0"/>
                <a:cs typeface="Arial" pitchFamily="34" charset="0"/>
              </a:rPr>
              <a:t>Dosimetry</a:t>
            </a:r>
            <a:r>
              <a:rPr lang="en-US" altLang="ja-JP" dirty="0" smtClean="0">
                <a:latin typeface="Arial" pitchFamily="34" charset="0"/>
                <a:cs typeface="Arial" pitchFamily="34" charset="0"/>
              </a:rPr>
              <a:t> with CR-39</a:t>
            </a:r>
            <a:r>
              <a:rPr lang="en-US" altLang="ja-JP" dirty="0">
                <a:latin typeface="Arial" pitchFamily="34" charset="0"/>
                <a:cs typeface="Arial" pitchFamily="34" charset="0"/>
              </a:rPr>
              <a:t/>
            </a:r>
            <a:br>
              <a:rPr lang="en-US" altLang="ja-JP" dirty="0">
                <a:latin typeface="Arial" pitchFamily="34" charset="0"/>
                <a:cs typeface="Arial" pitchFamily="34" charset="0"/>
              </a:rPr>
            </a:br>
            <a:endParaRPr lang="en-US" altLang="ja-JP" dirty="0">
              <a:latin typeface="Arial" pitchFamily="34" charset="0"/>
              <a:cs typeface="Arial" pitchFamily="34" charset="0"/>
            </a:endParaRPr>
          </a:p>
        </p:txBody>
      </p:sp>
      <p:sp>
        <p:nvSpPr>
          <p:cNvPr id="17412" name="Rectangle 2"/>
          <p:cNvSpPr>
            <a:spLocks noChangeArrowheads="1"/>
          </p:cNvSpPr>
          <p:nvPr/>
        </p:nvSpPr>
        <p:spPr bwMode="auto">
          <a:xfrm>
            <a:off x="0" y="2276475"/>
            <a:ext cx="3492500" cy="936625"/>
          </a:xfrm>
          <a:prstGeom prst="rect">
            <a:avLst/>
          </a:prstGeom>
          <a:solidFill>
            <a:srgbClr val="CCFFFF">
              <a:alpha val="39999"/>
            </a:srgbClr>
          </a:solidFill>
          <a:ln w="9525">
            <a:solidFill>
              <a:schemeClr val="tx1"/>
            </a:solidFill>
            <a:miter lim="800000"/>
            <a:headEnd/>
            <a:tailEnd/>
          </a:ln>
          <a:effectLst/>
        </p:spPr>
        <p:txBody>
          <a:bodyPr wrap="none" anchor="ctr"/>
          <a:lstStyle/>
          <a:p>
            <a:pPr algn="ctr"/>
            <a:endParaRPr lang="ja-JP" altLang="ja-JP" sz="2400" b="1">
              <a:solidFill>
                <a:srgbClr val="3333CC"/>
              </a:solidFill>
            </a:endParaRPr>
          </a:p>
        </p:txBody>
      </p:sp>
      <p:sp>
        <p:nvSpPr>
          <p:cNvPr id="17413" name="Rectangle 3"/>
          <p:cNvSpPr>
            <a:spLocks noChangeArrowheads="1"/>
          </p:cNvSpPr>
          <p:nvPr/>
        </p:nvSpPr>
        <p:spPr bwMode="auto">
          <a:xfrm>
            <a:off x="0" y="3213100"/>
            <a:ext cx="3490913" cy="792163"/>
          </a:xfrm>
          <a:prstGeom prst="rect">
            <a:avLst/>
          </a:prstGeom>
          <a:solidFill>
            <a:srgbClr val="C0C0C0">
              <a:alpha val="50195"/>
            </a:srgbClr>
          </a:solidFill>
          <a:ln w="9525">
            <a:solidFill>
              <a:schemeClr val="tx1"/>
            </a:solidFill>
            <a:miter lim="800000"/>
            <a:headEnd/>
            <a:tailEnd/>
          </a:ln>
          <a:effectLst/>
        </p:spPr>
        <p:txBody>
          <a:bodyPr wrap="none" anchor="ctr"/>
          <a:lstStyle/>
          <a:p>
            <a:endParaRPr lang="ja-JP" altLang="en-US"/>
          </a:p>
        </p:txBody>
      </p:sp>
      <p:pic>
        <p:nvPicPr>
          <p:cNvPr id="17414" name="Picture 4" descr="d6a"/>
          <p:cNvPicPr>
            <a:picLocks noChangeAspect="1" noChangeArrowheads="1"/>
          </p:cNvPicPr>
          <p:nvPr/>
        </p:nvPicPr>
        <p:blipFill>
          <a:blip r:embed="rId3" cstate="print"/>
          <a:srcRect/>
          <a:stretch>
            <a:fillRect/>
          </a:stretch>
        </p:blipFill>
        <p:spPr bwMode="auto">
          <a:xfrm>
            <a:off x="5364163" y="1557338"/>
            <a:ext cx="2852737" cy="2282825"/>
          </a:xfrm>
          <a:prstGeom prst="rect">
            <a:avLst/>
          </a:prstGeom>
          <a:noFill/>
          <a:ln w="9525">
            <a:noFill/>
            <a:miter lim="800000"/>
            <a:headEnd/>
            <a:tailEnd/>
          </a:ln>
        </p:spPr>
      </p:pic>
      <p:sp>
        <p:nvSpPr>
          <p:cNvPr id="17415" name="AutoShape 6"/>
          <p:cNvSpPr>
            <a:spLocks noChangeArrowheads="1"/>
          </p:cNvSpPr>
          <p:nvPr/>
        </p:nvSpPr>
        <p:spPr bwMode="auto">
          <a:xfrm rot="2355682">
            <a:off x="1675662" y="4239437"/>
            <a:ext cx="1584325" cy="1079500"/>
          </a:xfrm>
          <a:prstGeom prst="rightArrow">
            <a:avLst>
              <a:gd name="adj1" fmla="val 50000"/>
              <a:gd name="adj2" fmla="val 36691"/>
            </a:avLst>
          </a:prstGeom>
          <a:gradFill rotWithShape="1">
            <a:gsLst>
              <a:gs pos="0">
                <a:schemeClr val="bg1"/>
              </a:gs>
              <a:gs pos="100000">
                <a:schemeClr val="accent1"/>
              </a:gs>
            </a:gsLst>
            <a:lin ang="0" scaled="1"/>
          </a:gradFill>
          <a:ln w="9525">
            <a:noFill/>
            <a:miter lim="800000"/>
            <a:headEnd/>
            <a:tailEnd/>
          </a:ln>
          <a:effectLst>
            <a:outerShdw dist="107763" dir="2700000" algn="ctr" rotWithShape="0">
              <a:schemeClr val="bg2">
                <a:alpha val="50000"/>
              </a:schemeClr>
            </a:outerShdw>
          </a:effectLst>
        </p:spPr>
        <p:txBody>
          <a:bodyPr wrap="none" anchor="ctr"/>
          <a:lstStyle/>
          <a:p>
            <a:pPr algn="ctr"/>
            <a:r>
              <a:rPr lang="en-US" altLang="ja-JP" dirty="0">
                <a:solidFill>
                  <a:schemeClr val="tx1"/>
                </a:solidFill>
              </a:rPr>
              <a:t>Etching</a:t>
            </a:r>
          </a:p>
        </p:txBody>
      </p:sp>
      <p:sp>
        <p:nvSpPr>
          <p:cNvPr id="17416" name="Oval 7"/>
          <p:cNvSpPr>
            <a:spLocks noChangeArrowheads="1"/>
          </p:cNvSpPr>
          <p:nvPr/>
        </p:nvSpPr>
        <p:spPr bwMode="auto">
          <a:xfrm>
            <a:off x="1979613" y="2708275"/>
            <a:ext cx="285750" cy="311150"/>
          </a:xfrm>
          <a:prstGeom prst="ellipse">
            <a:avLst/>
          </a:prstGeom>
          <a:gradFill rotWithShape="1">
            <a:gsLst>
              <a:gs pos="0">
                <a:schemeClr val="bg1"/>
              </a:gs>
              <a:gs pos="100000">
                <a:srgbClr val="FF99CC"/>
              </a:gs>
            </a:gsLst>
            <a:path path="shape">
              <a:fillToRect l="50000" t="50000" r="50000" b="50000"/>
            </a:path>
          </a:gradFill>
          <a:ln w="9525">
            <a:solidFill>
              <a:schemeClr val="tx1"/>
            </a:solidFill>
            <a:round/>
            <a:headEnd/>
            <a:tailEnd/>
          </a:ln>
          <a:effectLst/>
        </p:spPr>
        <p:txBody>
          <a:bodyPr wrap="none" anchor="ctr"/>
          <a:lstStyle/>
          <a:p>
            <a:pPr algn="ctr"/>
            <a:r>
              <a:rPr lang="en-US" altLang="ja-JP"/>
              <a:t>p</a:t>
            </a:r>
          </a:p>
        </p:txBody>
      </p:sp>
      <p:sp>
        <p:nvSpPr>
          <p:cNvPr id="17417" name="Line 8"/>
          <p:cNvSpPr>
            <a:spLocks noChangeShapeType="1"/>
          </p:cNvSpPr>
          <p:nvPr/>
        </p:nvSpPr>
        <p:spPr bwMode="auto">
          <a:xfrm rot="8281440" flipV="1">
            <a:off x="2268538" y="2997200"/>
            <a:ext cx="142875" cy="720725"/>
          </a:xfrm>
          <a:prstGeom prst="line">
            <a:avLst/>
          </a:prstGeom>
          <a:noFill/>
          <a:ln w="19050">
            <a:solidFill>
              <a:srgbClr val="FF0000"/>
            </a:solidFill>
            <a:prstDash val="sysDot"/>
            <a:round/>
            <a:headEnd/>
            <a:tailEnd type="triangle" w="med" len="med"/>
          </a:ln>
          <a:effectLst/>
        </p:spPr>
        <p:txBody>
          <a:bodyPr/>
          <a:lstStyle/>
          <a:p>
            <a:endParaRPr lang="en-US"/>
          </a:p>
        </p:txBody>
      </p:sp>
      <p:sp>
        <p:nvSpPr>
          <p:cNvPr id="36873" name="Rectangle 9"/>
          <p:cNvSpPr>
            <a:spLocks noChangeArrowheads="1"/>
          </p:cNvSpPr>
          <p:nvPr/>
        </p:nvSpPr>
        <p:spPr bwMode="auto">
          <a:xfrm>
            <a:off x="5148263" y="3860800"/>
            <a:ext cx="3311525" cy="288925"/>
          </a:xfrm>
          <a:prstGeom prst="rect">
            <a:avLst/>
          </a:prstGeom>
          <a:gradFill rotWithShape="1">
            <a:gsLst>
              <a:gs pos="0">
                <a:schemeClr val="accent1"/>
              </a:gs>
              <a:gs pos="50000">
                <a:schemeClr val="bg1"/>
              </a:gs>
              <a:gs pos="100000">
                <a:schemeClr val="accent1"/>
              </a:gs>
            </a:gsLst>
            <a:lin ang="540000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en-US" altLang="ja-JP" dirty="0">
                <a:solidFill>
                  <a:schemeClr val="tx1"/>
                </a:solidFill>
                <a:ea typeface="ＭＳ Ｐゴシック" pitchFamily="50" charset="-128"/>
              </a:rPr>
              <a:t>Optical Microscope</a:t>
            </a:r>
          </a:p>
        </p:txBody>
      </p:sp>
      <p:sp>
        <p:nvSpPr>
          <p:cNvPr id="17419" name="Text Box 10"/>
          <p:cNvSpPr txBox="1">
            <a:spLocks noChangeArrowheads="1"/>
          </p:cNvSpPr>
          <p:nvPr/>
        </p:nvSpPr>
        <p:spPr bwMode="auto">
          <a:xfrm>
            <a:off x="34925" y="3644900"/>
            <a:ext cx="2376488" cy="302840"/>
          </a:xfrm>
          <a:prstGeom prst="rect">
            <a:avLst/>
          </a:prstGeom>
          <a:noFill/>
          <a:ln w="9525">
            <a:noFill/>
            <a:miter lim="800000"/>
            <a:headEnd/>
            <a:tailEnd/>
          </a:ln>
          <a:effectLst/>
        </p:spPr>
        <p:txBody>
          <a:bodyPr>
            <a:spAutoFit/>
          </a:bodyPr>
          <a:lstStyle/>
          <a:p>
            <a:pPr>
              <a:spcBef>
                <a:spcPct val="50000"/>
              </a:spcBef>
            </a:pPr>
            <a:r>
              <a:rPr lang="en-US" altLang="ja-JP" dirty="0">
                <a:solidFill>
                  <a:schemeClr val="tx1"/>
                </a:solidFill>
              </a:rPr>
              <a:t>CR-39(-C</a:t>
            </a:r>
            <a:r>
              <a:rPr lang="en-US" altLang="ja-JP" baseline="-25000" dirty="0">
                <a:solidFill>
                  <a:schemeClr val="tx1"/>
                </a:solidFill>
              </a:rPr>
              <a:t>12</a:t>
            </a:r>
            <a:r>
              <a:rPr lang="en-US" altLang="ja-JP" dirty="0">
                <a:solidFill>
                  <a:schemeClr val="tx1"/>
                </a:solidFill>
              </a:rPr>
              <a:t>H</a:t>
            </a:r>
            <a:r>
              <a:rPr lang="en-US" altLang="ja-JP" baseline="-25000" dirty="0">
                <a:solidFill>
                  <a:schemeClr val="tx1"/>
                </a:solidFill>
              </a:rPr>
              <a:t>18</a:t>
            </a:r>
            <a:r>
              <a:rPr lang="en-US" altLang="ja-JP" dirty="0">
                <a:solidFill>
                  <a:schemeClr val="tx1"/>
                </a:solidFill>
              </a:rPr>
              <a:t>O</a:t>
            </a:r>
            <a:r>
              <a:rPr lang="en-US" altLang="ja-JP" baseline="-25000" dirty="0">
                <a:solidFill>
                  <a:schemeClr val="tx1"/>
                </a:solidFill>
              </a:rPr>
              <a:t>7</a:t>
            </a:r>
            <a:r>
              <a:rPr lang="en-US" altLang="ja-JP" dirty="0">
                <a:solidFill>
                  <a:schemeClr val="tx1"/>
                </a:solidFill>
              </a:rPr>
              <a:t> -)</a:t>
            </a:r>
            <a:r>
              <a:rPr lang="en-US" altLang="ja-JP" baseline="-25000" dirty="0">
                <a:solidFill>
                  <a:schemeClr val="tx1"/>
                </a:solidFill>
              </a:rPr>
              <a:t>n</a:t>
            </a:r>
          </a:p>
        </p:txBody>
      </p:sp>
      <p:sp>
        <p:nvSpPr>
          <p:cNvPr id="17420" name="AutoShape 11"/>
          <p:cNvSpPr>
            <a:spLocks noChangeArrowheads="1"/>
          </p:cNvSpPr>
          <p:nvPr/>
        </p:nvSpPr>
        <p:spPr bwMode="auto">
          <a:xfrm>
            <a:off x="7596188" y="2708275"/>
            <a:ext cx="1079500" cy="433388"/>
          </a:xfrm>
          <a:prstGeom prst="wedgeRoundRectCallout">
            <a:avLst>
              <a:gd name="adj1" fmla="val -127500"/>
              <a:gd name="adj2" fmla="val -40111"/>
              <a:gd name="adj3" fmla="val 16667"/>
            </a:avLst>
          </a:prstGeom>
          <a:gradFill rotWithShape="1">
            <a:gsLst>
              <a:gs pos="0">
                <a:schemeClr val="bg1"/>
              </a:gs>
              <a:gs pos="100000">
                <a:schemeClr val="accent1"/>
              </a:gs>
            </a:gsLst>
            <a:path path="rect">
              <a:fillToRect l="50000" t="50000" r="50000" b="50000"/>
            </a:path>
          </a:gradFill>
          <a:ln w="9525">
            <a:noFill/>
            <a:miter lim="800000"/>
            <a:headEnd/>
            <a:tailEnd/>
          </a:ln>
          <a:effectLst>
            <a:outerShdw dist="107763" dir="2700000" algn="ctr" rotWithShape="0">
              <a:schemeClr val="bg2">
                <a:alpha val="50000"/>
              </a:schemeClr>
            </a:outerShdw>
          </a:effectLst>
        </p:spPr>
        <p:txBody>
          <a:bodyPr/>
          <a:lstStyle/>
          <a:p>
            <a:pPr algn="ctr"/>
            <a:r>
              <a:rPr lang="en-US" altLang="ja-JP" b="1"/>
              <a:t>Track</a:t>
            </a:r>
          </a:p>
        </p:txBody>
      </p:sp>
      <p:sp>
        <p:nvSpPr>
          <p:cNvPr id="17421" name="AutoShape 12"/>
          <p:cNvSpPr>
            <a:spLocks noChangeArrowheads="1"/>
          </p:cNvSpPr>
          <p:nvPr/>
        </p:nvSpPr>
        <p:spPr bwMode="auto">
          <a:xfrm>
            <a:off x="2698750" y="1484313"/>
            <a:ext cx="1728788" cy="504825"/>
          </a:xfrm>
          <a:prstGeom prst="wedgeRectCallout">
            <a:avLst>
              <a:gd name="adj1" fmla="val -68366"/>
              <a:gd name="adj2" fmla="val 30505"/>
            </a:avLst>
          </a:prstGeom>
          <a:gradFill rotWithShape="1">
            <a:gsLst>
              <a:gs pos="0">
                <a:schemeClr val="bg1"/>
              </a:gs>
              <a:gs pos="100000">
                <a:schemeClr val="accent1"/>
              </a:gs>
            </a:gsLst>
            <a:path path="rect">
              <a:fillToRect l="50000" t="50000" r="50000" b="50000"/>
            </a:path>
          </a:gradFill>
          <a:ln w="9525">
            <a:noFill/>
            <a:miter lim="800000"/>
            <a:headEnd/>
            <a:tailEnd/>
          </a:ln>
          <a:effectLst/>
        </p:spPr>
        <p:txBody>
          <a:bodyPr/>
          <a:lstStyle/>
          <a:p>
            <a:pPr algn="ctr"/>
            <a:r>
              <a:rPr lang="en-US" altLang="ja-JP" sz="2400" b="1">
                <a:solidFill>
                  <a:srgbClr val="3333CC"/>
                </a:solidFill>
              </a:rPr>
              <a:t>Neutron</a:t>
            </a:r>
          </a:p>
        </p:txBody>
      </p:sp>
      <p:cxnSp>
        <p:nvCxnSpPr>
          <p:cNvPr id="17422" name="AutoShape 13"/>
          <p:cNvCxnSpPr>
            <a:cxnSpLocks noChangeShapeType="1"/>
          </p:cNvCxnSpPr>
          <p:nvPr/>
        </p:nvCxnSpPr>
        <p:spPr bwMode="auto">
          <a:xfrm>
            <a:off x="2124075" y="2133600"/>
            <a:ext cx="0" cy="576263"/>
          </a:xfrm>
          <a:prstGeom prst="straightConnector1">
            <a:avLst/>
          </a:prstGeom>
          <a:noFill/>
          <a:ln w="38100">
            <a:solidFill>
              <a:schemeClr val="tx1"/>
            </a:solidFill>
            <a:round/>
            <a:headEnd/>
            <a:tailEnd type="triangle" w="med" len="med"/>
          </a:ln>
          <a:effectLst/>
        </p:spPr>
      </p:cxnSp>
      <p:sp>
        <p:nvSpPr>
          <p:cNvPr id="17423" name="AutoShape 14"/>
          <p:cNvSpPr>
            <a:spLocks noChangeArrowheads="1"/>
          </p:cNvSpPr>
          <p:nvPr/>
        </p:nvSpPr>
        <p:spPr bwMode="auto">
          <a:xfrm>
            <a:off x="2555875" y="2133600"/>
            <a:ext cx="1008063" cy="431800"/>
          </a:xfrm>
          <a:prstGeom prst="wedgeRoundRectCallout">
            <a:avLst>
              <a:gd name="adj1" fmla="val -82125"/>
              <a:gd name="adj2" fmla="val 96324"/>
              <a:gd name="adj3" fmla="val 16667"/>
            </a:avLst>
          </a:prstGeom>
          <a:gradFill rotWithShape="1">
            <a:gsLst>
              <a:gs pos="0">
                <a:schemeClr val="bg1"/>
              </a:gs>
              <a:gs pos="100000">
                <a:srgbClr val="FF99CC"/>
              </a:gs>
            </a:gsLst>
            <a:path path="rect">
              <a:fillToRect l="50000" t="50000" r="50000" b="50000"/>
            </a:path>
          </a:gradFill>
          <a:ln w="9525">
            <a:noFill/>
            <a:miter lim="800000"/>
            <a:headEnd/>
            <a:tailEnd/>
          </a:ln>
          <a:effectLst>
            <a:outerShdw dist="107763" dir="2700000" algn="ctr" rotWithShape="0">
              <a:schemeClr val="bg2">
                <a:alpha val="50000"/>
              </a:schemeClr>
            </a:outerShdw>
          </a:effectLst>
        </p:spPr>
        <p:txBody>
          <a:bodyPr/>
          <a:lstStyle/>
          <a:p>
            <a:pPr algn="ctr"/>
            <a:r>
              <a:rPr lang="en-US" altLang="ja-JP" b="1"/>
              <a:t>Proton</a:t>
            </a:r>
          </a:p>
        </p:txBody>
      </p:sp>
      <p:sp>
        <p:nvSpPr>
          <p:cNvPr id="17424" name="Text Box 15"/>
          <p:cNvSpPr txBox="1">
            <a:spLocks noChangeArrowheads="1"/>
          </p:cNvSpPr>
          <p:nvPr/>
        </p:nvSpPr>
        <p:spPr bwMode="auto">
          <a:xfrm>
            <a:off x="6737165" y="6032205"/>
            <a:ext cx="2230437" cy="256096"/>
          </a:xfrm>
          <a:prstGeom prst="rect">
            <a:avLst/>
          </a:prstGeom>
          <a:noFill/>
          <a:ln w="9525">
            <a:noFill/>
            <a:miter lim="800000"/>
            <a:headEnd/>
            <a:tailEnd/>
          </a:ln>
          <a:effectLst/>
        </p:spPr>
        <p:txBody>
          <a:bodyPr>
            <a:spAutoFit/>
          </a:bodyPr>
          <a:lstStyle/>
          <a:p>
            <a:pPr>
              <a:spcBef>
                <a:spcPct val="50000"/>
              </a:spcBef>
            </a:pPr>
            <a:r>
              <a:rPr lang="en-US" altLang="ja-JP" sz="1400" i="1" dirty="0">
                <a:solidFill>
                  <a:schemeClr val="tx1"/>
                </a:solidFill>
              </a:rPr>
              <a:t>V</a:t>
            </a:r>
            <a:r>
              <a:rPr lang="en-US" altLang="ja-JP" sz="1400" i="1" baseline="-25000" dirty="0">
                <a:solidFill>
                  <a:schemeClr val="tx1"/>
                </a:solidFill>
              </a:rPr>
              <a:t>B</a:t>
            </a:r>
            <a:r>
              <a:rPr lang="ja-JP" altLang="en-US" sz="1400">
                <a:solidFill>
                  <a:schemeClr val="tx1"/>
                </a:solidFill>
              </a:rPr>
              <a:t>：</a:t>
            </a:r>
            <a:r>
              <a:rPr lang="en-US" altLang="ja-JP" sz="1400" dirty="0">
                <a:solidFill>
                  <a:schemeClr val="tx1"/>
                </a:solidFill>
              </a:rPr>
              <a:t>Bulk etching velocity </a:t>
            </a:r>
            <a:endParaRPr lang="en-US" altLang="ja-JP" sz="1400" baseline="-25000" dirty="0">
              <a:solidFill>
                <a:schemeClr val="tx1"/>
              </a:solidFill>
            </a:endParaRPr>
          </a:p>
        </p:txBody>
      </p:sp>
      <p:sp>
        <p:nvSpPr>
          <p:cNvPr id="17425" name="Text Box 16"/>
          <p:cNvSpPr txBox="1">
            <a:spLocks noChangeArrowheads="1"/>
          </p:cNvSpPr>
          <p:nvPr/>
        </p:nvSpPr>
        <p:spPr bwMode="auto">
          <a:xfrm>
            <a:off x="6731000" y="5790720"/>
            <a:ext cx="2413000" cy="256096"/>
          </a:xfrm>
          <a:prstGeom prst="rect">
            <a:avLst/>
          </a:prstGeom>
          <a:noFill/>
          <a:ln w="9525">
            <a:noFill/>
            <a:miter lim="800000"/>
            <a:headEnd/>
            <a:tailEnd/>
          </a:ln>
          <a:effectLst/>
        </p:spPr>
        <p:txBody>
          <a:bodyPr>
            <a:spAutoFit/>
          </a:bodyPr>
          <a:lstStyle/>
          <a:p>
            <a:pPr>
              <a:spcBef>
                <a:spcPct val="50000"/>
              </a:spcBef>
            </a:pPr>
            <a:r>
              <a:rPr lang="en-US" altLang="ja-JP" sz="1400" i="1" dirty="0">
                <a:solidFill>
                  <a:schemeClr val="tx1"/>
                </a:solidFill>
              </a:rPr>
              <a:t>V</a:t>
            </a:r>
            <a:r>
              <a:rPr lang="en-US" altLang="ja-JP" sz="1400" i="1" baseline="-25000" dirty="0">
                <a:solidFill>
                  <a:schemeClr val="tx1"/>
                </a:solidFill>
              </a:rPr>
              <a:t>T</a:t>
            </a:r>
            <a:r>
              <a:rPr lang="ja-JP" altLang="en-US" sz="1400">
                <a:solidFill>
                  <a:schemeClr val="tx1"/>
                </a:solidFill>
              </a:rPr>
              <a:t>：</a:t>
            </a:r>
            <a:r>
              <a:rPr lang="en-US" altLang="ja-JP" sz="1400" dirty="0">
                <a:solidFill>
                  <a:schemeClr val="tx1"/>
                </a:solidFill>
              </a:rPr>
              <a:t>Track etching velocity</a:t>
            </a:r>
            <a:endParaRPr lang="en-US" altLang="ja-JP" sz="1400" baseline="-25000" dirty="0">
              <a:solidFill>
                <a:schemeClr val="tx1"/>
              </a:solidFill>
            </a:endParaRPr>
          </a:p>
        </p:txBody>
      </p:sp>
      <p:grpSp>
        <p:nvGrpSpPr>
          <p:cNvPr id="2" name="Group 17"/>
          <p:cNvGrpSpPr>
            <a:grpSpLocks/>
          </p:cNvGrpSpPr>
          <p:nvPr/>
        </p:nvGrpSpPr>
        <p:grpSpPr bwMode="auto">
          <a:xfrm>
            <a:off x="2751285" y="4260592"/>
            <a:ext cx="3527425" cy="1989137"/>
            <a:chOff x="3107" y="3067"/>
            <a:chExt cx="2131" cy="1180"/>
          </a:xfrm>
        </p:grpSpPr>
        <p:sp>
          <p:nvSpPr>
            <p:cNvPr id="17442" name="Line 18"/>
            <p:cNvSpPr>
              <a:spLocks noChangeShapeType="1"/>
            </p:cNvSpPr>
            <p:nvPr/>
          </p:nvSpPr>
          <p:spPr bwMode="auto">
            <a:xfrm>
              <a:off x="3152" y="3566"/>
              <a:ext cx="1815" cy="0"/>
            </a:xfrm>
            <a:prstGeom prst="line">
              <a:avLst/>
            </a:prstGeom>
            <a:noFill/>
            <a:ln w="9525">
              <a:solidFill>
                <a:schemeClr val="tx1"/>
              </a:solidFill>
              <a:round/>
              <a:headEnd/>
              <a:tailEnd/>
            </a:ln>
            <a:effectLst/>
          </p:spPr>
          <p:txBody>
            <a:bodyPr/>
            <a:lstStyle/>
            <a:p>
              <a:endParaRPr lang="en-US"/>
            </a:p>
          </p:txBody>
        </p:sp>
        <p:sp>
          <p:nvSpPr>
            <p:cNvPr id="17443" name="Rectangle 19"/>
            <p:cNvSpPr>
              <a:spLocks noChangeArrowheads="1"/>
            </p:cNvSpPr>
            <p:nvPr/>
          </p:nvSpPr>
          <p:spPr bwMode="auto">
            <a:xfrm>
              <a:off x="3152" y="4020"/>
              <a:ext cx="1815" cy="227"/>
            </a:xfrm>
            <a:prstGeom prst="rect">
              <a:avLst/>
            </a:prstGeom>
            <a:solidFill>
              <a:srgbClr val="C0C0C0">
                <a:alpha val="50195"/>
              </a:srgbClr>
            </a:solidFill>
            <a:ln w="9525">
              <a:solidFill>
                <a:schemeClr val="tx1"/>
              </a:solidFill>
              <a:miter lim="800000"/>
              <a:headEnd/>
              <a:tailEnd/>
            </a:ln>
            <a:effectLst/>
          </p:spPr>
          <p:txBody>
            <a:bodyPr wrap="none" anchor="ctr"/>
            <a:lstStyle/>
            <a:p>
              <a:endParaRPr lang="ja-JP" altLang="en-US"/>
            </a:p>
          </p:txBody>
        </p:sp>
        <p:sp>
          <p:nvSpPr>
            <p:cNvPr id="17444" name="Line 20"/>
            <p:cNvSpPr>
              <a:spLocks noChangeShapeType="1"/>
            </p:cNvSpPr>
            <p:nvPr/>
          </p:nvSpPr>
          <p:spPr bwMode="auto">
            <a:xfrm>
              <a:off x="3833" y="3067"/>
              <a:ext cx="0" cy="1043"/>
            </a:xfrm>
            <a:prstGeom prst="line">
              <a:avLst/>
            </a:prstGeom>
            <a:noFill/>
            <a:ln w="9525">
              <a:solidFill>
                <a:schemeClr val="tx1"/>
              </a:solidFill>
              <a:prstDash val="dashDot"/>
              <a:round/>
              <a:headEnd/>
              <a:tailEnd/>
            </a:ln>
            <a:effectLst/>
          </p:spPr>
          <p:txBody>
            <a:bodyPr/>
            <a:lstStyle/>
            <a:p>
              <a:endParaRPr lang="en-US"/>
            </a:p>
          </p:txBody>
        </p:sp>
        <p:sp>
          <p:nvSpPr>
            <p:cNvPr id="17445" name="Line 21"/>
            <p:cNvSpPr>
              <a:spLocks noChangeShapeType="1"/>
            </p:cNvSpPr>
            <p:nvPr/>
          </p:nvSpPr>
          <p:spPr bwMode="auto">
            <a:xfrm>
              <a:off x="3832" y="3322"/>
              <a:ext cx="136" cy="45"/>
            </a:xfrm>
            <a:prstGeom prst="line">
              <a:avLst/>
            </a:prstGeom>
            <a:noFill/>
            <a:ln w="9525">
              <a:solidFill>
                <a:schemeClr val="tx1"/>
              </a:solidFill>
              <a:round/>
              <a:headEnd/>
              <a:tailEnd/>
            </a:ln>
            <a:effectLst/>
          </p:spPr>
          <p:txBody>
            <a:bodyPr/>
            <a:lstStyle/>
            <a:p>
              <a:endParaRPr lang="en-US"/>
            </a:p>
          </p:txBody>
        </p:sp>
        <p:sp>
          <p:nvSpPr>
            <p:cNvPr id="17446" name="Line 22"/>
            <p:cNvSpPr>
              <a:spLocks noChangeShapeType="1"/>
            </p:cNvSpPr>
            <p:nvPr/>
          </p:nvSpPr>
          <p:spPr bwMode="auto">
            <a:xfrm flipH="1">
              <a:off x="3650" y="3549"/>
              <a:ext cx="182" cy="272"/>
            </a:xfrm>
            <a:prstGeom prst="line">
              <a:avLst/>
            </a:prstGeom>
            <a:noFill/>
            <a:ln w="28575">
              <a:solidFill>
                <a:schemeClr val="tx1"/>
              </a:solidFill>
              <a:round/>
              <a:headEnd/>
              <a:tailEnd type="triangle" w="med" len="med"/>
            </a:ln>
            <a:effectLst/>
          </p:spPr>
          <p:txBody>
            <a:bodyPr/>
            <a:lstStyle/>
            <a:p>
              <a:endParaRPr lang="en-US"/>
            </a:p>
          </p:txBody>
        </p:sp>
        <p:sp>
          <p:nvSpPr>
            <p:cNvPr id="17447" name="Line 23"/>
            <p:cNvSpPr>
              <a:spLocks noChangeShapeType="1"/>
            </p:cNvSpPr>
            <p:nvPr/>
          </p:nvSpPr>
          <p:spPr bwMode="auto">
            <a:xfrm>
              <a:off x="3833" y="3566"/>
              <a:ext cx="0" cy="272"/>
            </a:xfrm>
            <a:prstGeom prst="line">
              <a:avLst/>
            </a:prstGeom>
            <a:noFill/>
            <a:ln w="28575">
              <a:solidFill>
                <a:schemeClr val="tx1"/>
              </a:solidFill>
              <a:round/>
              <a:headEnd/>
              <a:tailEnd type="triangle" w="med" len="med"/>
            </a:ln>
            <a:effectLst/>
          </p:spPr>
          <p:txBody>
            <a:bodyPr/>
            <a:lstStyle/>
            <a:p>
              <a:endParaRPr lang="en-US"/>
            </a:p>
          </p:txBody>
        </p:sp>
        <p:sp>
          <p:nvSpPr>
            <p:cNvPr id="17448" name="Line 24"/>
            <p:cNvSpPr>
              <a:spLocks noChangeShapeType="1"/>
            </p:cNvSpPr>
            <p:nvPr/>
          </p:nvSpPr>
          <p:spPr bwMode="auto">
            <a:xfrm>
              <a:off x="3650" y="3821"/>
              <a:ext cx="182" cy="0"/>
            </a:xfrm>
            <a:prstGeom prst="line">
              <a:avLst/>
            </a:prstGeom>
            <a:noFill/>
            <a:ln w="9525">
              <a:solidFill>
                <a:schemeClr val="tx1"/>
              </a:solidFill>
              <a:prstDash val="dash"/>
              <a:round/>
              <a:headEnd/>
              <a:tailEnd/>
            </a:ln>
            <a:effectLst/>
          </p:spPr>
          <p:txBody>
            <a:bodyPr/>
            <a:lstStyle/>
            <a:p>
              <a:endParaRPr lang="en-US"/>
            </a:p>
          </p:txBody>
        </p:sp>
        <p:sp>
          <p:nvSpPr>
            <p:cNvPr id="17449" name="Line 25"/>
            <p:cNvSpPr>
              <a:spLocks noChangeShapeType="1"/>
            </p:cNvSpPr>
            <p:nvPr/>
          </p:nvSpPr>
          <p:spPr bwMode="auto">
            <a:xfrm>
              <a:off x="3379" y="3566"/>
              <a:ext cx="0" cy="272"/>
            </a:xfrm>
            <a:prstGeom prst="line">
              <a:avLst/>
            </a:prstGeom>
            <a:noFill/>
            <a:ln w="28575">
              <a:solidFill>
                <a:schemeClr val="tx1"/>
              </a:solidFill>
              <a:round/>
              <a:headEnd/>
              <a:tailEnd type="triangle" w="med" len="med"/>
            </a:ln>
            <a:effectLst/>
          </p:spPr>
          <p:txBody>
            <a:bodyPr/>
            <a:lstStyle/>
            <a:p>
              <a:endParaRPr lang="en-US"/>
            </a:p>
          </p:txBody>
        </p:sp>
        <p:sp>
          <p:nvSpPr>
            <p:cNvPr id="17450" name="Text Box 26"/>
            <p:cNvSpPr txBox="1">
              <a:spLocks noChangeArrowheads="1"/>
            </p:cNvSpPr>
            <p:nvPr/>
          </p:nvSpPr>
          <p:spPr bwMode="auto">
            <a:xfrm>
              <a:off x="3107" y="3562"/>
              <a:ext cx="272" cy="180"/>
            </a:xfrm>
            <a:prstGeom prst="rect">
              <a:avLst/>
            </a:prstGeom>
            <a:noFill/>
            <a:ln w="9525">
              <a:noFill/>
              <a:miter lim="800000"/>
              <a:headEnd/>
              <a:tailEnd/>
            </a:ln>
            <a:effectLst/>
          </p:spPr>
          <p:txBody>
            <a:bodyPr>
              <a:spAutoFit/>
            </a:bodyPr>
            <a:lstStyle/>
            <a:p>
              <a:pPr>
                <a:spcBef>
                  <a:spcPct val="50000"/>
                </a:spcBef>
              </a:pPr>
              <a:r>
                <a:rPr lang="en-US" altLang="ja-JP" b="1" i="1" dirty="0">
                  <a:solidFill>
                    <a:schemeClr val="tx1"/>
                  </a:solidFill>
                </a:rPr>
                <a:t>V</a:t>
              </a:r>
              <a:r>
                <a:rPr lang="en-US" altLang="ja-JP" b="1" i="1" baseline="-25000" dirty="0">
                  <a:solidFill>
                    <a:schemeClr val="tx1"/>
                  </a:solidFill>
                </a:rPr>
                <a:t>B</a:t>
              </a:r>
            </a:p>
          </p:txBody>
        </p:sp>
        <p:sp>
          <p:nvSpPr>
            <p:cNvPr id="17451" name="Text Box 27"/>
            <p:cNvSpPr txBox="1">
              <a:spLocks noChangeArrowheads="1"/>
            </p:cNvSpPr>
            <p:nvPr/>
          </p:nvSpPr>
          <p:spPr bwMode="auto">
            <a:xfrm>
              <a:off x="3424" y="3562"/>
              <a:ext cx="272" cy="180"/>
            </a:xfrm>
            <a:prstGeom prst="rect">
              <a:avLst/>
            </a:prstGeom>
            <a:noFill/>
            <a:ln w="9525">
              <a:noFill/>
              <a:miter lim="800000"/>
              <a:headEnd/>
              <a:tailEnd/>
            </a:ln>
            <a:effectLst/>
          </p:spPr>
          <p:txBody>
            <a:bodyPr>
              <a:spAutoFit/>
            </a:bodyPr>
            <a:lstStyle/>
            <a:p>
              <a:pPr>
                <a:spcBef>
                  <a:spcPct val="50000"/>
                </a:spcBef>
              </a:pPr>
              <a:r>
                <a:rPr lang="en-US" altLang="ja-JP" b="1" i="1" dirty="0">
                  <a:solidFill>
                    <a:schemeClr val="tx1"/>
                  </a:solidFill>
                </a:rPr>
                <a:t>V</a:t>
              </a:r>
              <a:r>
                <a:rPr lang="en-US" altLang="ja-JP" b="1" i="1" baseline="-25000" dirty="0">
                  <a:solidFill>
                    <a:schemeClr val="tx1"/>
                  </a:solidFill>
                </a:rPr>
                <a:t>T</a:t>
              </a:r>
            </a:p>
          </p:txBody>
        </p:sp>
        <p:sp>
          <p:nvSpPr>
            <p:cNvPr id="17452" name="Text Box 28"/>
            <p:cNvSpPr txBox="1">
              <a:spLocks noChangeArrowheads="1"/>
            </p:cNvSpPr>
            <p:nvPr/>
          </p:nvSpPr>
          <p:spPr bwMode="auto">
            <a:xfrm>
              <a:off x="3878" y="3566"/>
              <a:ext cx="680" cy="180"/>
            </a:xfrm>
            <a:prstGeom prst="rect">
              <a:avLst/>
            </a:prstGeom>
            <a:noFill/>
            <a:ln w="9525">
              <a:noFill/>
              <a:miter lim="800000"/>
              <a:headEnd/>
              <a:tailEnd/>
            </a:ln>
            <a:effectLst/>
          </p:spPr>
          <p:txBody>
            <a:bodyPr>
              <a:spAutoFit/>
            </a:bodyPr>
            <a:lstStyle/>
            <a:p>
              <a:pPr>
                <a:spcBef>
                  <a:spcPct val="50000"/>
                </a:spcBef>
              </a:pPr>
              <a:r>
                <a:rPr lang="en-US" altLang="ja-JP" b="1" i="1" dirty="0" err="1">
                  <a:solidFill>
                    <a:schemeClr val="tx1"/>
                  </a:solidFill>
                </a:rPr>
                <a:t>V</a:t>
              </a:r>
              <a:r>
                <a:rPr lang="en-US" altLang="ja-JP" b="1" i="1" baseline="-25000" dirty="0" err="1">
                  <a:solidFill>
                    <a:schemeClr val="tx1"/>
                  </a:solidFill>
                </a:rPr>
                <a:t>T</a:t>
              </a:r>
              <a:r>
                <a:rPr lang="en-US" altLang="ja-JP" b="1" i="1" dirty="0" err="1">
                  <a:solidFill>
                    <a:schemeClr val="tx1"/>
                  </a:solidFill>
                </a:rPr>
                <a:t>cosθ</a:t>
              </a:r>
              <a:endParaRPr lang="en-US" altLang="ja-JP" b="1" i="1" baseline="-25000" dirty="0">
                <a:solidFill>
                  <a:schemeClr val="tx1"/>
                </a:solidFill>
              </a:endParaRPr>
            </a:p>
          </p:txBody>
        </p:sp>
        <p:sp>
          <p:nvSpPr>
            <p:cNvPr id="17453" name="Text Box 29"/>
            <p:cNvSpPr txBox="1">
              <a:spLocks noChangeArrowheads="1"/>
            </p:cNvSpPr>
            <p:nvPr/>
          </p:nvSpPr>
          <p:spPr bwMode="auto">
            <a:xfrm>
              <a:off x="4195" y="3367"/>
              <a:ext cx="635" cy="218"/>
            </a:xfrm>
            <a:prstGeom prst="rect">
              <a:avLst/>
            </a:prstGeom>
            <a:noFill/>
            <a:ln w="9525">
              <a:noFill/>
              <a:miter lim="800000"/>
              <a:headEnd/>
              <a:tailEnd/>
            </a:ln>
            <a:effectLst/>
          </p:spPr>
          <p:txBody>
            <a:bodyPr>
              <a:spAutoFit/>
            </a:bodyPr>
            <a:lstStyle/>
            <a:p>
              <a:pPr>
                <a:spcBef>
                  <a:spcPct val="50000"/>
                </a:spcBef>
              </a:pPr>
              <a:endParaRPr lang="ja-JP" altLang="ja-JP" b="1"/>
            </a:p>
          </p:txBody>
        </p:sp>
        <p:sp>
          <p:nvSpPr>
            <p:cNvPr id="17454" name="Text Box 30"/>
            <p:cNvSpPr txBox="1">
              <a:spLocks noChangeArrowheads="1"/>
            </p:cNvSpPr>
            <p:nvPr/>
          </p:nvSpPr>
          <p:spPr bwMode="auto">
            <a:xfrm>
              <a:off x="3969" y="3339"/>
              <a:ext cx="1134" cy="166"/>
            </a:xfrm>
            <a:prstGeom prst="rect">
              <a:avLst/>
            </a:prstGeom>
            <a:noFill/>
            <a:ln w="9525">
              <a:noFill/>
              <a:miter lim="800000"/>
              <a:headEnd/>
              <a:tailEnd/>
            </a:ln>
            <a:effectLst/>
          </p:spPr>
          <p:txBody>
            <a:bodyPr>
              <a:spAutoFit/>
            </a:bodyPr>
            <a:lstStyle/>
            <a:p>
              <a:pPr>
                <a:spcBef>
                  <a:spcPct val="50000"/>
                </a:spcBef>
              </a:pPr>
              <a:r>
                <a:rPr lang="en-US" altLang="ja-JP" sz="1600" b="1" dirty="0">
                  <a:solidFill>
                    <a:schemeClr val="tx1"/>
                  </a:solidFill>
                </a:rPr>
                <a:t>Initial Surface</a:t>
              </a:r>
            </a:p>
          </p:txBody>
        </p:sp>
        <p:sp>
          <p:nvSpPr>
            <p:cNvPr id="17455" name="Text Box 31"/>
            <p:cNvSpPr txBox="1">
              <a:spLocks noChangeArrowheads="1"/>
            </p:cNvSpPr>
            <p:nvPr/>
          </p:nvSpPr>
          <p:spPr bwMode="auto">
            <a:xfrm>
              <a:off x="3878" y="3838"/>
              <a:ext cx="1360" cy="166"/>
            </a:xfrm>
            <a:prstGeom prst="rect">
              <a:avLst/>
            </a:prstGeom>
            <a:noFill/>
            <a:ln w="9525">
              <a:noFill/>
              <a:miter lim="800000"/>
              <a:headEnd/>
              <a:tailEnd/>
            </a:ln>
            <a:effectLst/>
          </p:spPr>
          <p:txBody>
            <a:bodyPr>
              <a:spAutoFit/>
            </a:bodyPr>
            <a:lstStyle/>
            <a:p>
              <a:pPr>
                <a:spcBef>
                  <a:spcPct val="50000"/>
                </a:spcBef>
              </a:pPr>
              <a:r>
                <a:rPr lang="en-US" altLang="ja-JP" sz="1600" b="1" dirty="0">
                  <a:solidFill>
                    <a:schemeClr val="tx1"/>
                  </a:solidFill>
                </a:rPr>
                <a:t>Etched Surface</a:t>
              </a:r>
            </a:p>
          </p:txBody>
        </p:sp>
        <p:sp>
          <p:nvSpPr>
            <p:cNvPr id="17456" name="Rectangle 32"/>
            <p:cNvSpPr>
              <a:spLocks noChangeArrowheads="1"/>
            </p:cNvSpPr>
            <p:nvPr/>
          </p:nvSpPr>
          <p:spPr bwMode="auto">
            <a:xfrm>
              <a:off x="3833" y="3113"/>
              <a:ext cx="182" cy="227"/>
            </a:xfrm>
            <a:prstGeom prst="rect">
              <a:avLst/>
            </a:prstGeom>
            <a:noFill/>
            <a:ln w="9525">
              <a:noFill/>
              <a:miter lim="800000"/>
              <a:headEnd/>
              <a:tailEnd/>
            </a:ln>
            <a:effectLst/>
          </p:spPr>
          <p:txBody>
            <a:bodyPr wrap="none" anchor="ctr"/>
            <a:lstStyle/>
            <a:p>
              <a:pPr algn="ctr"/>
              <a:endParaRPr lang="en-US" altLang="ja-JP" b="1" dirty="0" smtClean="0"/>
            </a:p>
            <a:p>
              <a:pPr algn="ctr"/>
              <a:r>
                <a:rPr lang="en-US" altLang="ja-JP" b="1" dirty="0" smtClean="0">
                  <a:solidFill>
                    <a:schemeClr val="tx1"/>
                  </a:solidFill>
                </a:rPr>
                <a:t>θ</a:t>
              </a:r>
              <a:endParaRPr lang="en-US" altLang="ja-JP" b="1" dirty="0">
                <a:solidFill>
                  <a:schemeClr val="tx1"/>
                </a:solidFill>
              </a:endParaRPr>
            </a:p>
          </p:txBody>
        </p:sp>
        <p:sp>
          <p:nvSpPr>
            <p:cNvPr id="17457" name="Line 33"/>
            <p:cNvSpPr>
              <a:spLocks noChangeShapeType="1"/>
            </p:cNvSpPr>
            <p:nvPr/>
          </p:nvSpPr>
          <p:spPr bwMode="auto">
            <a:xfrm flipV="1">
              <a:off x="3424" y="4020"/>
              <a:ext cx="0" cy="90"/>
            </a:xfrm>
            <a:prstGeom prst="line">
              <a:avLst/>
            </a:prstGeom>
            <a:noFill/>
            <a:ln w="9525">
              <a:solidFill>
                <a:schemeClr val="tx1"/>
              </a:solidFill>
              <a:round/>
              <a:headEnd/>
              <a:tailEnd/>
            </a:ln>
            <a:effectLst/>
          </p:spPr>
          <p:txBody>
            <a:bodyPr/>
            <a:lstStyle/>
            <a:p>
              <a:endParaRPr lang="en-US"/>
            </a:p>
          </p:txBody>
        </p:sp>
        <p:sp>
          <p:nvSpPr>
            <p:cNvPr id="17458" name="Line 34"/>
            <p:cNvSpPr>
              <a:spLocks noChangeShapeType="1"/>
            </p:cNvSpPr>
            <p:nvPr/>
          </p:nvSpPr>
          <p:spPr bwMode="auto">
            <a:xfrm flipV="1">
              <a:off x="3424" y="4020"/>
              <a:ext cx="136" cy="90"/>
            </a:xfrm>
            <a:prstGeom prst="line">
              <a:avLst/>
            </a:prstGeom>
            <a:noFill/>
            <a:ln w="9525">
              <a:solidFill>
                <a:schemeClr val="tx1"/>
              </a:solidFill>
              <a:round/>
              <a:headEnd/>
              <a:tailEnd/>
            </a:ln>
            <a:effectLst/>
          </p:spPr>
          <p:txBody>
            <a:bodyPr/>
            <a:lstStyle/>
            <a:p>
              <a:endParaRPr lang="en-US"/>
            </a:p>
          </p:txBody>
        </p:sp>
        <p:sp>
          <p:nvSpPr>
            <p:cNvPr id="17459" name="AutoShape 35"/>
            <p:cNvSpPr>
              <a:spLocks noChangeArrowheads="1"/>
            </p:cNvSpPr>
            <p:nvPr/>
          </p:nvSpPr>
          <p:spPr bwMode="auto">
            <a:xfrm flipV="1">
              <a:off x="3425" y="4020"/>
              <a:ext cx="181" cy="90"/>
            </a:xfrm>
            <a:prstGeom prst="triangle">
              <a:avLst>
                <a:gd name="adj" fmla="val 0"/>
              </a:avLst>
            </a:prstGeom>
            <a:solidFill>
              <a:schemeClr val="bg1"/>
            </a:solidFill>
            <a:ln w="9525">
              <a:solidFill>
                <a:srgbClr val="FF0000"/>
              </a:solidFill>
              <a:miter lim="800000"/>
              <a:headEnd/>
              <a:tailEnd/>
            </a:ln>
            <a:effectLst/>
          </p:spPr>
          <p:txBody>
            <a:bodyPr wrap="none" anchor="ctr"/>
            <a:lstStyle/>
            <a:p>
              <a:endParaRPr lang="ja-JP" altLang="en-US"/>
            </a:p>
          </p:txBody>
        </p:sp>
        <p:sp>
          <p:nvSpPr>
            <p:cNvPr id="17460" name="Line 36"/>
            <p:cNvSpPr>
              <a:spLocks noChangeShapeType="1"/>
            </p:cNvSpPr>
            <p:nvPr/>
          </p:nvSpPr>
          <p:spPr bwMode="auto">
            <a:xfrm flipH="1">
              <a:off x="3424" y="3113"/>
              <a:ext cx="726" cy="997"/>
            </a:xfrm>
            <a:prstGeom prst="line">
              <a:avLst/>
            </a:prstGeom>
            <a:noFill/>
            <a:ln w="9525">
              <a:solidFill>
                <a:srgbClr val="FF0000"/>
              </a:solidFill>
              <a:round/>
              <a:headEnd/>
              <a:tailEnd/>
            </a:ln>
            <a:effectLst/>
          </p:spPr>
          <p:txBody>
            <a:bodyPr/>
            <a:lstStyle/>
            <a:p>
              <a:endParaRPr lang="en-US"/>
            </a:p>
          </p:txBody>
        </p:sp>
      </p:grpSp>
      <p:sp>
        <p:nvSpPr>
          <p:cNvPr id="17427" name="Rectangle 37"/>
          <p:cNvSpPr>
            <a:spLocks noChangeArrowheads="1"/>
          </p:cNvSpPr>
          <p:nvPr/>
        </p:nvSpPr>
        <p:spPr bwMode="auto">
          <a:xfrm>
            <a:off x="6372225" y="4948385"/>
            <a:ext cx="2771775" cy="836612"/>
          </a:xfrm>
          <a:prstGeom prst="rect">
            <a:avLst/>
          </a:prstGeom>
          <a:solidFill>
            <a:schemeClr val="accent1">
              <a:alpha val="70195"/>
            </a:schemeClr>
          </a:solidFill>
          <a:ln w="19050">
            <a:solidFill>
              <a:schemeClr val="bg2"/>
            </a:solidFill>
            <a:miter lim="800000"/>
            <a:headEnd/>
            <a:tailEnd/>
          </a:ln>
          <a:effectLst/>
        </p:spPr>
        <p:txBody>
          <a:bodyPr wrap="none" anchor="ctr"/>
          <a:lstStyle/>
          <a:p>
            <a:pPr algn="ctr"/>
            <a:r>
              <a:rPr lang="en-US" altLang="ja-JP" sz="2000" b="1" dirty="0">
                <a:solidFill>
                  <a:srgbClr val="FF0066"/>
                </a:solidFill>
              </a:rPr>
              <a:t>Critical angle condition</a:t>
            </a:r>
          </a:p>
          <a:p>
            <a:pPr algn="ctr"/>
            <a:r>
              <a:rPr lang="ja-JP" altLang="en-US" b="1"/>
              <a:t>　</a:t>
            </a:r>
            <a:r>
              <a:rPr lang="en-US" altLang="ja-JP" i="1" dirty="0">
                <a:solidFill>
                  <a:schemeClr val="tx1"/>
                </a:solidFill>
              </a:rPr>
              <a:t>V</a:t>
            </a:r>
            <a:r>
              <a:rPr lang="en-US" altLang="ja-JP" i="1" baseline="-25000" dirty="0">
                <a:solidFill>
                  <a:schemeClr val="tx1"/>
                </a:solidFill>
              </a:rPr>
              <a:t>B</a:t>
            </a:r>
            <a:r>
              <a:rPr lang="en-US" altLang="ja-JP" i="1" dirty="0">
                <a:solidFill>
                  <a:schemeClr val="tx1"/>
                </a:solidFill>
              </a:rPr>
              <a:t>&lt;</a:t>
            </a:r>
            <a:r>
              <a:rPr lang="en-US" altLang="ja-JP" i="1" dirty="0" err="1">
                <a:solidFill>
                  <a:schemeClr val="tx1"/>
                </a:solidFill>
              </a:rPr>
              <a:t>V</a:t>
            </a:r>
            <a:r>
              <a:rPr lang="en-US" altLang="ja-JP" i="1" baseline="-25000" dirty="0" err="1">
                <a:solidFill>
                  <a:schemeClr val="tx1"/>
                </a:solidFill>
              </a:rPr>
              <a:t>T</a:t>
            </a:r>
            <a:r>
              <a:rPr lang="en-US" altLang="ja-JP" i="1" dirty="0" err="1">
                <a:solidFill>
                  <a:schemeClr val="tx1"/>
                </a:solidFill>
              </a:rPr>
              <a:t>COSθ</a:t>
            </a:r>
            <a:endParaRPr lang="en-US" altLang="ja-JP" i="1" dirty="0">
              <a:solidFill>
                <a:schemeClr val="tx1"/>
              </a:solidFill>
            </a:endParaRPr>
          </a:p>
        </p:txBody>
      </p:sp>
      <p:sp>
        <p:nvSpPr>
          <p:cNvPr id="17428" name="Text Box 38"/>
          <p:cNvSpPr txBox="1">
            <a:spLocks noChangeArrowheads="1"/>
          </p:cNvSpPr>
          <p:nvPr/>
        </p:nvSpPr>
        <p:spPr bwMode="auto">
          <a:xfrm>
            <a:off x="0" y="2795588"/>
            <a:ext cx="2087563" cy="279435"/>
          </a:xfrm>
          <a:prstGeom prst="rect">
            <a:avLst/>
          </a:prstGeom>
          <a:noFill/>
          <a:ln w="9525">
            <a:noFill/>
            <a:miter lim="800000"/>
            <a:headEnd/>
            <a:tailEnd/>
          </a:ln>
          <a:effectLst/>
        </p:spPr>
        <p:txBody>
          <a:bodyPr>
            <a:spAutoFit/>
          </a:bodyPr>
          <a:lstStyle/>
          <a:p>
            <a:pPr>
              <a:spcBef>
                <a:spcPct val="50000"/>
              </a:spcBef>
            </a:pPr>
            <a:r>
              <a:rPr lang="en-US" altLang="ja-JP" sz="1100" b="1" dirty="0">
                <a:solidFill>
                  <a:schemeClr val="tx1"/>
                </a:solidFill>
              </a:rPr>
              <a:t>polyethylene</a:t>
            </a:r>
            <a:r>
              <a:rPr lang="en-US" altLang="ja-JP" sz="1600" dirty="0">
                <a:solidFill>
                  <a:schemeClr val="tx1"/>
                </a:solidFill>
              </a:rPr>
              <a:t> </a:t>
            </a:r>
            <a:r>
              <a:rPr lang="en-US" altLang="ja-JP" sz="1400" b="1" dirty="0">
                <a:solidFill>
                  <a:schemeClr val="tx1"/>
                </a:solidFill>
              </a:rPr>
              <a:t> </a:t>
            </a:r>
            <a:r>
              <a:rPr lang="ja-JP" altLang="en-US" sz="1400" b="1">
                <a:solidFill>
                  <a:schemeClr val="tx1"/>
                </a:solidFill>
              </a:rPr>
              <a:t>（</a:t>
            </a:r>
            <a:r>
              <a:rPr lang="en-US" altLang="ja-JP" sz="1400" dirty="0">
                <a:solidFill>
                  <a:schemeClr val="tx1"/>
                </a:solidFill>
              </a:rPr>
              <a:t>-CH</a:t>
            </a:r>
            <a:r>
              <a:rPr lang="en-US" altLang="ja-JP" sz="1400" baseline="-25000" dirty="0">
                <a:solidFill>
                  <a:schemeClr val="tx1"/>
                </a:solidFill>
              </a:rPr>
              <a:t>2</a:t>
            </a:r>
            <a:r>
              <a:rPr lang="en-US" altLang="ja-JP" sz="1400" dirty="0">
                <a:solidFill>
                  <a:schemeClr val="tx1"/>
                </a:solidFill>
              </a:rPr>
              <a:t>-</a:t>
            </a:r>
            <a:r>
              <a:rPr lang="ja-JP" altLang="en-US" sz="1400" b="1">
                <a:solidFill>
                  <a:schemeClr val="tx1"/>
                </a:solidFill>
              </a:rPr>
              <a:t>）</a:t>
            </a:r>
            <a:r>
              <a:rPr lang="en-US" altLang="ja-JP" sz="1400" b="1" baseline="-25000" dirty="0">
                <a:solidFill>
                  <a:schemeClr val="tx1"/>
                </a:solidFill>
              </a:rPr>
              <a:t>n</a:t>
            </a:r>
          </a:p>
        </p:txBody>
      </p:sp>
      <p:sp>
        <p:nvSpPr>
          <p:cNvPr id="36903" name="Oval 39"/>
          <p:cNvSpPr>
            <a:spLocks noChangeArrowheads="1"/>
          </p:cNvSpPr>
          <p:nvPr/>
        </p:nvSpPr>
        <p:spPr bwMode="auto">
          <a:xfrm>
            <a:off x="1908175" y="1700213"/>
            <a:ext cx="431800" cy="431800"/>
          </a:xfrm>
          <a:prstGeom prst="ellipse">
            <a:avLst/>
          </a:prstGeom>
          <a:gradFill rotWithShape="1">
            <a:gsLst>
              <a:gs pos="0">
                <a:srgbClr val="00FFFF"/>
              </a:gs>
              <a:gs pos="50000">
                <a:schemeClr val="bg1"/>
              </a:gs>
              <a:gs pos="100000">
                <a:srgbClr val="00FFFF"/>
              </a:gs>
            </a:gsLst>
            <a:lin ang="5400000" scaled="1"/>
          </a:gra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en-US" altLang="ja-JP" sz="2800">
                <a:ea typeface="ＭＳ Ｐゴシック" pitchFamily="50" charset="-128"/>
              </a:rPr>
              <a:t>n</a:t>
            </a:r>
          </a:p>
        </p:txBody>
      </p:sp>
      <p:sp>
        <p:nvSpPr>
          <p:cNvPr id="17430" name="AutoShape 40"/>
          <p:cNvSpPr>
            <a:spLocks noChangeArrowheads="1"/>
          </p:cNvSpPr>
          <p:nvPr/>
        </p:nvSpPr>
        <p:spPr bwMode="auto">
          <a:xfrm rot="-3276519">
            <a:off x="5399087" y="4257676"/>
            <a:ext cx="1584325" cy="1079500"/>
          </a:xfrm>
          <a:prstGeom prst="rightArrow">
            <a:avLst>
              <a:gd name="adj1" fmla="val 50000"/>
              <a:gd name="adj2" fmla="val 36691"/>
            </a:avLst>
          </a:prstGeom>
          <a:gradFill rotWithShape="1">
            <a:gsLst>
              <a:gs pos="0">
                <a:schemeClr val="bg1"/>
              </a:gs>
              <a:gs pos="100000">
                <a:schemeClr val="accent1"/>
              </a:gs>
            </a:gsLst>
            <a:lin ang="0" scaled="1"/>
          </a:gradFill>
          <a:ln w="9525">
            <a:noFill/>
            <a:miter lim="800000"/>
            <a:headEnd/>
            <a:tailEnd/>
          </a:ln>
          <a:effectLst>
            <a:outerShdw dist="107763" dir="2700000" algn="ctr" rotWithShape="0">
              <a:schemeClr val="bg2">
                <a:alpha val="50000"/>
              </a:schemeClr>
            </a:outerShdw>
          </a:effectLst>
        </p:spPr>
        <p:txBody>
          <a:bodyPr vert="eaVert" wrap="none" anchor="ctr"/>
          <a:lstStyle/>
          <a:p>
            <a:pPr algn="ctr"/>
            <a:endParaRPr lang="ja-JP" altLang="ja-JP"/>
          </a:p>
        </p:txBody>
      </p:sp>
      <p:sp>
        <p:nvSpPr>
          <p:cNvPr id="17431" name="AutoShape 41"/>
          <p:cNvSpPr>
            <a:spLocks/>
          </p:cNvSpPr>
          <p:nvPr/>
        </p:nvSpPr>
        <p:spPr bwMode="auto">
          <a:xfrm>
            <a:off x="3492500" y="2276475"/>
            <a:ext cx="142875" cy="936625"/>
          </a:xfrm>
          <a:prstGeom prst="rightBracket">
            <a:avLst>
              <a:gd name="adj" fmla="val 54630"/>
            </a:avLst>
          </a:prstGeom>
          <a:noFill/>
          <a:ln w="9525">
            <a:solidFill>
              <a:schemeClr val="tx1"/>
            </a:solidFill>
            <a:round/>
            <a:headEnd/>
            <a:tailEnd/>
          </a:ln>
          <a:effectLst/>
        </p:spPr>
        <p:txBody>
          <a:bodyPr wrap="none" anchor="ctr"/>
          <a:lstStyle/>
          <a:p>
            <a:endParaRPr lang="ja-JP" altLang="en-US"/>
          </a:p>
        </p:txBody>
      </p:sp>
      <p:sp>
        <p:nvSpPr>
          <p:cNvPr id="17432" name="AutoShape 42"/>
          <p:cNvSpPr>
            <a:spLocks/>
          </p:cNvSpPr>
          <p:nvPr/>
        </p:nvSpPr>
        <p:spPr bwMode="auto">
          <a:xfrm>
            <a:off x="3492500" y="3213100"/>
            <a:ext cx="142875" cy="792163"/>
          </a:xfrm>
          <a:prstGeom prst="rightBracket">
            <a:avLst>
              <a:gd name="adj" fmla="val 46204"/>
            </a:avLst>
          </a:prstGeom>
          <a:noFill/>
          <a:ln w="9525">
            <a:solidFill>
              <a:schemeClr val="tx1"/>
            </a:solidFill>
            <a:round/>
            <a:headEnd/>
            <a:tailEnd/>
          </a:ln>
          <a:effectLst/>
        </p:spPr>
        <p:txBody>
          <a:bodyPr wrap="none" anchor="ctr"/>
          <a:lstStyle/>
          <a:p>
            <a:endParaRPr lang="ja-JP" altLang="en-US"/>
          </a:p>
        </p:txBody>
      </p:sp>
      <p:sp>
        <p:nvSpPr>
          <p:cNvPr id="17433" name="Text Box 43"/>
          <p:cNvSpPr txBox="1">
            <a:spLocks noChangeArrowheads="1"/>
          </p:cNvSpPr>
          <p:nvPr/>
        </p:nvSpPr>
        <p:spPr bwMode="auto">
          <a:xfrm>
            <a:off x="3635375" y="2565400"/>
            <a:ext cx="1655763" cy="302840"/>
          </a:xfrm>
          <a:prstGeom prst="rect">
            <a:avLst/>
          </a:prstGeom>
          <a:noFill/>
          <a:ln w="9525">
            <a:noFill/>
            <a:miter lim="800000"/>
            <a:headEnd/>
            <a:tailEnd/>
          </a:ln>
          <a:effectLst/>
        </p:spPr>
        <p:txBody>
          <a:bodyPr>
            <a:spAutoFit/>
          </a:bodyPr>
          <a:lstStyle/>
          <a:p>
            <a:pPr>
              <a:spcBef>
                <a:spcPct val="50000"/>
              </a:spcBef>
            </a:pPr>
            <a:r>
              <a:rPr lang="en-US" altLang="ja-JP" b="1" dirty="0">
                <a:solidFill>
                  <a:schemeClr val="tx1"/>
                </a:solidFill>
              </a:rPr>
              <a:t>Radiator</a:t>
            </a:r>
          </a:p>
        </p:txBody>
      </p:sp>
      <p:sp>
        <p:nvSpPr>
          <p:cNvPr id="17434" name="Text Box 44"/>
          <p:cNvSpPr txBox="1">
            <a:spLocks noChangeArrowheads="1"/>
          </p:cNvSpPr>
          <p:nvPr/>
        </p:nvSpPr>
        <p:spPr bwMode="auto">
          <a:xfrm>
            <a:off x="3635375" y="3429000"/>
            <a:ext cx="1079500" cy="302840"/>
          </a:xfrm>
          <a:prstGeom prst="rect">
            <a:avLst/>
          </a:prstGeom>
          <a:noFill/>
          <a:ln w="9525">
            <a:noFill/>
            <a:miter lim="800000"/>
            <a:headEnd/>
            <a:tailEnd/>
          </a:ln>
          <a:effectLst/>
        </p:spPr>
        <p:txBody>
          <a:bodyPr>
            <a:spAutoFit/>
          </a:bodyPr>
          <a:lstStyle/>
          <a:p>
            <a:pPr>
              <a:spcBef>
                <a:spcPct val="50000"/>
              </a:spcBef>
            </a:pPr>
            <a:r>
              <a:rPr lang="en-US" altLang="ja-JP" b="1" dirty="0" err="1">
                <a:solidFill>
                  <a:schemeClr val="tx1"/>
                </a:solidFill>
              </a:rPr>
              <a:t>Detctor</a:t>
            </a:r>
            <a:endParaRPr lang="en-US" altLang="ja-JP" b="1" dirty="0">
              <a:solidFill>
                <a:schemeClr val="tx1"/>
              </a:solidFill>
            </a:endParaRPr>
          </a:p>
        </p:txBody>
      </p:sp>
      <p:sp>
        <p:nvSpPr>
          <p:cNvPr id="17435" name="Line 45"/>
          <p:cNvSpPr>
            <a:spLocks noChangeShapeType="1"/>
          </p:cNvSpPr>
          <p:nvPr/>
        </p:nvSpPr>
        <p:spPr bwMode="auto">
          <a:xfrm rot="8281440" flipV="1">
            <a:off x="1562100" y="3179763"/>
            <a:ext cx="647700" cy="215900"/>
          </a:xfrm>
          <a:prstGeom prst="line">
            <a:avLst/>
          </a:prstGeom>
          <a:noFill/>
          <a:ln w="19050">
            <a:solidFill>
              <a:srgbClr val="FF0000"/>
            </a:solidFill>
            <a:round/>
            <a:headEnd/>
            <a:tailEnd type="triangle" w="med" len="med"/>
          </a:ln>
          <a:effectLst/>
        </p:spPr>
        <p:txBody>
          <a:bodyPr/>
          <a:lstStyle/>
          <a:p>
            <a:endParaRPr lang="en-US"/>
          </a:p>
        </p:txBody>
      </p:sp>
      <p:sp>
        <p:nvSpPr>
          <p:cNvPr id="17436" name="Oval 46"/>
          <p:cNvSpPr>
            <a:spLocks noChangeArrowheads="1"/>
          </p:cNvSpPr>
          <p:nvPr/>
        </p:nvSpPr>
        <p:spPr bwMode="auto">
          <a:xfrm>
            <a:off x="4443413" y="4410075"/>
            <a:ext cx="285750" cy="315913"/>
          </a:xfrm>
          <a:prstGeom prst="ellipse">
            <a:avLst/>
          </a:prstGeom>
          <a:gradFill rotWithShape="1">
            <a:gsLst>
              <a:gs pos="0">
                <a:schemeClr val="bg1"/>
              </a:gs>
              <a:gs pos="100000">
                <a:srgbClr val="FF99CC"/>
              </a:gs>
            </a:gsLst>
            <a:path path="shape">
              <a:fillToRect l="50000" t="50000" r="50000" b="50000"/>
            </a:path>
          </a:gradFill>
          <a:ln w="9525">
            <a:solidFill>
              <a:schemeClr val="tx1"/>
            </a:solidFill>
            <a:round/>
            <a:headEnd/>
            <a:tailEnd/>
          </a:ln>
          <a:effectLst/>
        </p:spPr>
        <p:txBody>
          <a:bodyPr wrap="none" anchor="ctr"/>
          <a:lstStyle/>
          <a:p>
            <a:pPr algn="ctr"/>
            <a:r>
              <a:rPr lang="en-US" altLang="ja-JP" dirty="0"/>
              <a:t>p</a:t>
            </a:r>
          </a:p>
        </p:txBody>
      </p:sp>
      <p:sp>
        <p:nvSpPr>
          <p:cNvPr id="17437" name="Oval 47"/>
          <p:cNvSpPr>
            <a:spLocks noChangeArrowheads="1"/>
          </p:cNvSpPr>
          <p:nvPr/>
        </p:nvSpPr>
        <p:spPr bwMode="auto">
          <a:xfrm>
            <a:off x="1979613" y="2708275"/>
            <a:ext cx="285750" cy="311150"/>
          </a:xfrm>
          <a:prstGeom prst="ellipse">
            <a:avLst/>
          </a:prstGeom>
          <a:gradFill rotWithShape="1">
            <a:gsLst>
              <a:gs pos="0">
                <a:schemeClr val="bg1"/>
              </a:gs>
              <a:gs pos="100000">
                <a:srgbClr val="FF99CC"/>
              </a:gs>
            </a:gsLst>
            <a:path path="shape">
              <a:fillToRect l="50000" t="50000" r="50000" b="50000"/>
            </a:path>
          </a:gradFill>
          <a:ln w="9525">
            <a:solidFill>
              <a:schemeClr val="tx1"/>
            </a:solidFill>
            <a:round/>
            <a:headEnd/>
            <a:tailEnd/>
          </a:ln>
          <a:effectLst/>
        </p:spPr>
        <p:txBody>
          <a:bodyPr wrap="none" anchor="ctr"/>
          <a:lstStyle/>
          <a:p>
            <a:pPr algn="ctr"/>
            <a:r>
              <a:rPr lang="en-US" altLang="ja-JP"/>
              <a:t>p</a:t>
            </a:r>
          </a:p>
        </p:txBody>
      </p:sp>
      <p:sp>
        <p:nvSpPr>
          <p:cNvPr id="36912" name="Oval 48"/>
          <p:cNvSpPr>
            <a:spLocks noChangeArrowheads="1"/>
          </p:cNvSpPr>
          <p:nvPr/>
        </p:nvSpPr>
        <p:spPr bwMode="auto">
          <a:xfrm>
            <a:off x="1908175" y="1700213"/>
            <a:ext cx="431800" cy="431800"/>
          </a:xfrm>
          <a:prstGeom prst="ellipse">
            <a:avLst/>
          </a:prstGeom>
          <a:gradFill rotWithShape="1">
            <a:gsLst>
              <a:gs pos="0">
                <a:srgbClr val="00FFFF"/>
              </a:gs>
              <a:gs pos="50000">
                <a:schemeClr val="bg1"/>
              </a:gs>
              <a:gs pos="100000">
                <a:srgbClr val="00FFFF"/>
              </a:gs>
            </a:gsLst>
            <a:lin ang="5400000" scaled="1"/>
          </a:gra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en-US" altLang="ja-JP" sz="2800" dirty="0">
                <a:ea typeface="ＭＳ Ｐゴシック" pitchFamily="50" charset="-128"/>
              </a:rPr>
              <a:t>n</a:t>
            </a:r>
          </a:p>
        </p:txBody>
      </p:sp>
      <p:sp>
        <p:nvSpPr>
          <p:cNvPr id="17439" name="AutoShape 49"/>
          <p:cNvSpPr>
            <a:spLocks/>
          </p:cNvSpPr>
          <p:nvPr/>
        </p:nvSpPr>
        <p:spPr bwMode="auto">
          <a:xfrm rot="9122791" flipV="1">
            <a:off x="2368550" y="3114675"/>
            <a:ext cx="144463" cy="503238"/>
          </a:xfrm>
          <a:prstGeom prst="leftBracket">
            <a:avLst>
              <a:gd name="adj" fmla="val 29029"/>
            </a:avLst>
          </a:prstGeom>
          <a:noFill/>
          <a:ln w="9525">
            <a:solidFill>
              <a:schemeClr val="tx1"/>
            </a:solidFill>
            <a:round/>
            <a:headEnd/>
            <a:tailEnd/>
          </a:ln>
          <a:effectLst/>
        </p:spPr>
        <p:txBody>
          <a:bodyPr wrap="none" anchor="ctr"/>
          <a:lstStyle/>
          <a:p>
            <a:endParaRPr lang="ja-JP" altLang="en-US"/>
          </a:p>
        </p:txBody>
      </p:sp>
      <p:sp>
        <p:nvSpPr>
          <p:cNvPr id="17440" name="Text Box 50"/>
          <p:cNvSpPr txBox="1">
            <a:spLocks noChangeArrowheads="1"/>
          </p:cNvSpPr>
          <p:nvPr/>
        </p:nvSpPr>
        <p:spPr bwMode="auto">
          <a:xfrm>
            <a:off x="2771775" y="3213100"/>
            <a:ext cx="792163" cy="517525"/>
          </a:xfrm>
          <a:prstGeom prst="rect">
            <a:avLst/>
          </a:prstGeom>
          <a:noFill/>
          <a:ln w="9525">
            <a:noFill/>
            <a:miter lim="800000"/>
            <a:headEnd/>
            <a:tailEnd/>
          </a:ln>
          <a:effectLst/>
        </p:spPr>
        <p:txBody>
          <a:bodyPr>
            <a:spAutoFit/>
          </a:bodyPr>
          <a:lstStyle/>
          <a:p>
            <a:pPr>
              <a:spcBef>
                <a:spcPct val="50000"/>
              </a:spcBef>
            </a:pPr>
            <a:r>
              <a:rPr lang="en-US" altLang="ja-JP" sz="1400" b="1">
                <a:solidFill>
                  <a:schemeClr val="bg2"/>
                </a:solidFill>
              </a:rPr>
              <a:t>Latent track</a:t>
            </a:r>
          </a:p>
        </p:txBody>
      </p:sp>
      <p:sp>
        <p:nvSpPr>
          <p:cNvPr id="17441" name="Line 51"/>
          <p:cNvSpPr>
            <a:spLocks noChangeShapeType="1"/>
          </p:cNvSpPr>
          <p:nvPr/>
        </p:nvSpPr>
        <p:spPr bwMode="auto">
          <a:xfrm flipH="1" flipV="1">
            <a:off x="2484438" y="3357563"/>
            <a:ext cx="287337" cy="71437"/>
          </a:xfrm>
          <a:prstGeom prst="line">
            <a:avLst/>
          </a:prstGeom>
          <a:noFill/>
          <a:ln w="9525">
            <a:solidFill>
              <a:schemeClr val="tx1"/>
            </a:solidFill>
            <a:round/>
            <a:headEnd/>
            <a:tailEnd type="triangle" w="med" len="med"/>
          </a:ln>
          <a:effectLst/>
        </p:spPr>
        <p:txBody>
          <a:bodyPr/>
          <a:lstStyle/>
          <a:p>
            <a:endParaRPr lang="en-US"/>
          </a:p>
        </p:txBody>
      </p:sp>
      <p:pic>
        <p:nvPicPr>
          <p:cNvPr id="52" name="Picture 4" descr="padc_nrpb-300"/>
          <p:cNvPicPr>
            <a:picLocks noChangeAspect="1" noChangeArrowheads="1"/>
          </p:cNvPicPr>
          <p:nvPr/>
        </p:nvPicPr>
        <p:blipFill>
          <a:blip r:embed="rId4" cstate="print"/>
          <a:srcRect/>
          <a:stretch>
            <a:fillRect/>
          </a:stretch>
        </p:blipFill>
        <p:spPr>
          <a:xfrm>
            <a:off x="389795" y="4878091"/>
            <a:ext cx="1747763" cy="1311057"/>
          </a:xfrm>
          <a:prstGeom prst="rect">
            <a:avLst/>
          </a:prstGeom>
          <a:noFill/>
          <a:ln/>
        </p:spPr>
      </p:pic>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4294967295"/>
          </p:nvPr>
        </p:nvSpPr>
        <p:spPr>
          <a:xfrm>
            <a:off x="395288" y="6524625"/>
            <a:ext cx="8280400" cy="334963"/>
          </a:xfrm>
          <a:prstGeom prst="rect">
            <a:avLst/>
          </a:prstGeom>
        </p:spPr>
        <p:txBody>
          <a:bodyPr/>
          <a:lstStyle/>
          <a:p>
            <a:r>
              <a:rPr lang="en-US"/>
              <a:t>Claus Andersen, 2010</a:t>
            </a:r>
          </a:p>
        </p:txBody>
      </p:sp>
      <p:sp>
        <p:nvSpPr>
          <p:cNvPr id="6" name="Slide Number Placeholder 4"/>
          <p:cNvSpPr>
            <a:spLocks noGrp="1"/>
          </p:cNvSpPr>
          <p:nvPr>
            <p:ph type="sldNum" sz="quarter" idx="4294967295"/>
          </p:nvPr>
        </p:nvSpPr>
        <p:spPr>
          <a:xfrm>
            <a:off x="8664575" y="6380163"/>
            <a:ext cx="474663" cy="476250"/>
          </a:xfrm>
          <a:prstGeom prst="rect">
            <a:avLst/>
          </a:prstGeom>
        </p:spPr>
        <p:txBody>
          <a:bodyPr/>
          <a:lstStyle/>
          <a:p>
            <a:fld id="{B91359C2-9ADE-4044-8F92-B8CD9A951F7A}" type="slidenum">
              <a:rPr lang="da-DK"/>
              <a:pPr/>
              <a:t>78</a:t>
            </a:fld>
            <a:endParaRPr lang="da-DK"/>
          </a:p>
        </p:txBody>
      </p:sp>
      <p:sp>
        <p:nvSpPr>
          <p:cNvPr id="2356229" name="Rectangle 5"/>
          <p:cNvSpPr>
            <a:spLocks noGrp="1" noChangeArrowheads="1"/>
          </p:cNvSpPr>
          <p:nvPr>
            <p:ph type="title"/>
          </p:nvPr>
        </p:nvSpPr>
        <p:spPr>
          <a:xfrm>
            <a:off x="395288" y="404813"/>
            <a:ext cx="8280400" cy="457200"/>
          </a:xfrm>
        </p:spPr>
        <p:txBody>
          <a:bodyPr/>
          <a:lstStyle/>
          <a:p>
            <a:r>
              <a:rPr lang="da-DK" dirty="0" smtClean="0"/>
              <a:t>Principle of OSL Dosimetry </a:t>
            </a:r>
            <a:endParaRPr lang="da-DK" dirty="0"/>
          </a:p>
        </p:txBody>
      </p:sp>
      <p:pic>
        <p:nvPicPr>
          <p:cNvPr id="2356231" name="Picture 7" descr="fig-band-gab-RL-OSL-model-002-OSL-part-no-numbers"/>
          <p:cNvPicPr>
            <a:picLocks noChangeAspect="1" noChangeArrowheads="1"/>
          </p:cNvPicPr>
          <p:nvPr/>
        </p:nvPicPr>
        <p:blipFill>
          <a:blip r:embed="rId2" cstate="print"/>
          <a:srcRect/>
          <a:stretch>
            <a:fillRect/>
          </a:stretch>
        </p:blipFill>
        <p:spPr bwMode="auto">
          <a:xfrm>
            <a:off x="1187450" y="1401763"/>
            <a:ext cx="6985000" cy="4681537"/>
          </a:xfrm>
          <a:prstGeom prst="rect">
            <a:avLst/>
          </a:prstGeom>
          <a:noFill/>
        </p:spPr>
      </p:pic>
      <p:sp>
        <p:nvSpPr>
          <p:cNvPr id="2356233" name="Text Box 9"/>
          <p:cNvSpPr txBox="1">
            <a:spLocks noChangeArrowheads="1"/>
          </p:cNvSpPr>
          <p:nvPr/>
        </p:nvSpPr>
        <p:spPr bwMode="auto">
          <a:xfrm>
            <a:off x="468313" y="2781300"/>
            <a:ext cx="2051050" cy="366713"/>
          </a:xfrm>
          <a:prstGeom prst="rect">
            <a:avLst/>
          </a:prstGeom>
          <a:noFill/>
          <a:ln w="9525">
            <a:noFill/>
            <a:miter lim="800000"/>
            <a:headEnd/>
            <a:tailEnd/>
          </a:ln>
          <a:effectLst/>
        </p:spPr>
        <p:txBody>
          <a:bodyPr wrap="none">
            <a:spAutoFit/>
          </a:bodyPr>
          <a:lstStyle/>
          <a:p>
            <a:r>
              <a:rPr lang="da-DK"/>
              <a:t>Optical stimulation</a:t>
            </a:r>
          </a:p>
        </p:txBody>
      </p:sp>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4294967295"/>
          </p:nvPr>
        </p:nvSpPr>
        <p:spPr>
          <a:xfrm>
            <a:off x="7010400" y="6492875"/>
            <a:ext cx="2133600" cy="365125"/>
          </a:xfrm>
          <a:prstGeom prst="rect">
            <a:avLst/>
          </a:prstGeom>
        </p:spPr>
        <p:txBody>
          <a:bodyPr/>
          <a:lstStyle/>
          <a:p>
            <a:pPr>
              <a:defRPr/>
            </a:pPr>
            <a:fld id="{7C774174-3010-4E21-BED0-B6D9D41DFE98}" type="slidenum">
              <a:rPr lang="en-US"/>
              <a:pPr>
                <a:defRPr/>
              </a:pPr>
              <a:t>79</a:t>
            </a:fld>
            <a:endParaRPr lang="en-US"/>
          </a:p>
        </p:txBody>
      </p:sp>
      <p:sp>
        <p:nvSpPr>
          <p:cNvPr id="240642" name="Rectangle 2"/>
          <p:cNvSpPr>
            <a:spLocks noGrp="1"/>
          </p:cNvSpPr>
          <p:nvPr>
            <p:ph type="title"/>
          </p:nvPr>
        </p:nvSpPr>
        <p:spPr>
          <a:xfrm>
            <a:off x="0" y="431801"/>
            <a:ext cx="8509000" cy="774700"/>
          </a:xfrm>
        </p:spPr>
        <p:txBody>
          <a:bodyPr/>
          <a:lstStyle/>
          <a:p>
            <a:r>
              <a:rPr lang="en-US" sz="2600" dirty="0" smtClean="0">
                <a:latin typeface="Arial" charset="0"/>
                <a:ea typeface="ＭＳ Ｐゴシック" pitchFamily="34" charset="-128"/>
                <a:cs typeface="Arial" charset="0"/>
              </a:rPr>
              <a:t>Novel Fluorescent Nuclear Track Detector Technology for measuring neutrons, photons and HCP</a:t>
            </a:r>
          </a:p>
        </p:txBody>
      </p:sp>
      <p:sp>
        <p:nvSpPr>
          <p:cNvPr id="240643" name="Rectangle 3"/>
          <p:cNvSpPr>
            <a:spLocks noGrp="1"/>
          </p:cNvSpPr>
          <p:nvPr>
            <p:ph type="body" idx="1"/>
          </p:nvPr>
        </p:nvSpPr>
        <p:spPr>
          <a:xfrm>
            <a:off x="291770" y="1595106"/>
            <a:ext cx="4321174" cy="4368965"/>
          </a:xfrm>
        </p:spPr>
        <p:txBody>
          <a:bodyPr/>
          <a:lstStyle/>
          <a:p>
            <a:pPr>
              <a:lnSpc>
                <a:spcPct val="90000"/>
              </a:lnSpc>
            </a:pPr>
            <a:r>
              <a:rPr lang="en-US" sz="2400" dirty="0" smtClean="0">
                <a:latin typeface="Arial" charset="0"/>
                <a:ea typeface="ＭＳ Ｐゴシック" pitchFamily="34" charset="-128"/>
                <a:cs typeface="Arial" charset="0"/>
              </a:rPr>
              <a:t>Problems of </a:t>
            </a:r>
            <a:r>
              <a:rPr lang="en-US" sz="2400" dirty="0" err="1" smtClean="0">
                <a:latin typeface="Arial" charset="0"/>
                <a:ea typeface="ＭＳ Ｐゴシック" pitchFamily="34" charset="-128"/>
                <a:cs typeface="Arial" charset="0"/>
              </a:rPr>
              <a:t>dosimetry</a:t>
            </a:r>
            <a:r>
              <a:rPr lang="en-US" sz="2400" dirty="0" smtClean="0">
                <a:latin typeface="Arial" charset="0"/>
                <a:ea typeface="ＭＳ Ｐゴシック" pitchFamily="34" charset="-128"/>
                <a:cs typeface="Arial" charset="0"/>
              </a:rPr>
              <a:t> of protons and neutrons </a:t>
            </a:r>
          </a:p>
          <a:p>
            <a:pPr>
              <a:lnSpc>
                <a:spcPct val="90000"/>
              </a:lnSpc>
            </a:pPr>
            <a:r>
              <a:rPr lang="en-US" sz="2400" dirty="0" smtClean="0">
                <a:latin typeface="Arial" charset="0"/>
                <a:ea typeface="ＭＳ Ｐゴシック" pitchFamily="34" charset="-128"/>
                <a:cs typeface="Arial" charset="0"/>
              </a:rPr>
              <a:t>Optical properties of novel Al</a:t>
            </a:r>
            <a:r>
              <a:rPr lang="en-US" sz="2400" baseline="-25000" dirty="0" smtClean="0">
                <a:latin typeface="Arial" charset="0"/>
                <a:ea typeface="ＭＳ Ｐゴシック" pitchFamily="34" charset="-128"/>
                <a:cs typeface="Arial" charset="0"/>
              </a:rPr>
              <a:t>2</a:t>
            </a:r>
            <a:r>
              <a:rPr lang="en-US" sz="2400" dirty="0" smtClean="0">
                <a:latin typeface="Arial" charset="0"/>
                <a:ea typeface="ＭＳ Ｐゴシック" pitchFamily="34" charset="-128"/>
                <a:cs typeface="Arial" charset="0"/>
              </a:rPr>
              <a:t>O</a:t>
            </a:r>
            <a:r>
              <a:rPr lang="en-US" sz="2400" baseline="-25000" dirty="0" smtClean="0">
                <a:latin typeface="Arial" charset="0"/>
                <a:ea typeface="ＭＳ Ｐゴシック" pitchFamily="34" charset="-128"/>
                <a:cs typeface="Arial" charset="0"/>
              </a:rPr>
              <a:t>3</a:t>
            </a:r>
            <a:r>
              <a:rPr lang="en-US" sz="2400" dirty="0" smtClean="0">
                <a:latin typeface="Arial" charset="0"/>
                <a:ea typeface="ＭＳ Ｐゴシック" pitchFamily="34" charset="-128"/>
                <a:cs typeface="Arial" charset="0"/>
              </a:rPr>
              <a:t>:C,Mg crystals</a:t>
            </a:r>
          </a:p>
          <a:p>
            <a:pPr>
              <a:lnSpc>
                <a:spcPct val="90000"/>
              </a:lnSpc>
            </a:pPr>
            <a:r>
              <a:rPr lang="en-US" sz="2400" dirty="0" smtClean="0">
                <a:latin typeface="Arial" charset="0"/>
                <a:ea typeface="ＭＳ Ｐゴシック" pitchFamily="34" charset="-128"/>
                <a:cs typeface="Arial" charset="0"/>
              </a:rPr>
              <a:t>Optical technique and instrumentation</a:t>
            </a:r>
          </a:p>
          <a:p>
            <a:pPr>
              <a:lnSpc>
                <a:spcPct val="90000"/>
              </a:lnSpc>
            </a:pPr>
            <a:r>
              <a:rPr lang="en-US" sz="2400" dirty="0" smtClean="0">
                <a:latin typeface="Arial" charset="0"/>
                <a:ea typeface="ＭＳ Ｐゴシック" pitchFamily="34" charset="-128"/>
                <a:cs typeface="Arial" charset="0"/>
              </a:rPr>
              <a:t>Performance of FNTD in mixed neutron-gamma fields </a:t>
            </a:r>
          </a:p>
          <a:p>
            <a:pPr>
              <a:lnSpc>
                <a:spcPct val="90000"/>
              </a:lnSpc>
            </a:pPr>
            <a:r>
              <a:rPr lang="en-US" sz="2400" dirty="0" smtClean="0">
                <a:latin typeface="Arial" charset="0"/>
                <a:ea typeface="ＭＳ Ｐゴシック" pitchFamily="34" charset="-128"/>
                <a:cs typeface="Arial" charset="0"/>
              </a:rPr>
              <a:t>Preliminary results after irradiations with protons</a:t>
            </a:r>
          </a:p>
        </p:txBody>
      </p:sp>
      <p:pic>
        <p:nvPicPr>
          <p:cNvPr id="240644" name="Picture 4"/>
          <p:cNvPicPr>
            <a:picLocks noChangeAspect="1" noChangeArrowheads="1"/>
          </p:cNvPicPr>
          <p:nvPr/>
        </p:nvPicPr>
        <p:blipFill>
          <a:blip r:embed="rId3" cstate="print"/>
          <a:srcRect l="8333" t="3044" r="12500" b="9824"/>
          <a:stretch>
            <a:fillRect/>
          </a:stretch>
        </p:blipFill>
        <p:spPr bwMode="auto">
          <a:xfrm>
            <a:off x="4716463" y="2179638"/>
            <a:ext cx="4176712" cy="3736975"/>
          </a:xfrm>
          <a:prstGeom prst="rect">
            <a:avLst/>
          </a:prstGeom>
          <a:noFill/>
          <a:ln w="9525">
            <a:noFill/>
            <a:miter lim="800000"/>
            <a:headEnd/>
            <a:tailEnd/>
          </a:ln>
        </p:spPr>
      </p:pic>
      <p:sp>
        <p:nvSpPr>
          <p:cNvPr id="240645" name="Text Box 5"/>
          <p:cNvSpPr txBox="1">
            <a:spLocks noChangeArrowheads="1"/>
          </p:cNvSpPr>
          <p:nvPr/>
        </p:nvSpPr>
        <p:spPr bwMode="auto">
          <a:xfrm>
            <a:off x="5048250" y="6010275"/>
            <a:ext cx="3737177" cy="232692"/>
          </a:xfrm>
          <a:prstGeom prst="rect">
            <a:avLst/>
          </a:prstGeom>
          <a:noFill/>
          <a:ln w="9525" algn="ctr">
            <a:noFill/>
            <a:miter lim="800000"/>
            <a:headEnd/>
            <a:tailEnd/>
          </a:ln>
          <a:effectLst/>
        </p:spPr>
        <p:txBody>
          <a:bodyPr wrap="none">
            <a:spAutoFit/>
          </a:bodyPr>
          <a:lstStyle/>
          <a:p>
            <a:pPr eaLnBrk="0" hangingPunct="0"/>
            <a:r>
              <a:rPr lang="en-US" sz="1200" dirty="0">
                <a:solidFill>
                  <a:schemeClr val="tx1"/>
                </a:solidFill>
                <a:latin typeface="Tahoma" pitchFamily="34" charset="0"/>
              </a:rPr>
              <a:t>Fluorescent image of neutron induced recoil protons</a:t>
            </a:r>
          </a:p>
        </p:txBody>
      </p:sp>
      <p:sp>
        <p:nvSpPr>
          <p:cNvPr id="9" name="TextBox 8"/>
          <p:cNvSpPr txBox="1"/>
          <p:nvPr/>
        </p:nvSpPr>
        <p:spPr>
          <a:xfrm>
            <a:off x="653016" y="5994991"/>
            <a:ext cx="2064540" cy="232692"/>
          </a:xfrm>
          <a:prstGeom prst="rect">
            <a:avLst/>
          </a:prstGeom>
          <a:noFill/>
        </p:spPr>
        <p:txBody>
          <a:bodyPr wrap="none" rtlCol="0">
            <a:spAutoFit/>
          </a:bodyPr>
          <a:lstStyle/>
          <a:p>
            <a:r>
              <a:rPr lang="en-US" sz="1200" dirty="0" smtClean="0">
                <a:solidFill>
                  <a:schemeClr val="tx1"/>
                </a:solidFill>
              </a:rPr>
              <a:t>Courtesy of Dr M Akselrod  </a:t>
            </a:r>
            <a:endParaRPr lang="en-US" sz="1200" dirty="0">
              <a:solidFill>
                <a:schemeClr val="tx1"/>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idx="4294967295"/>
          </p:nvPr>
        </p:nvSpPr>
        <p:spPr/>
        <p:txBody>
          <a:bodyPr/>
          <a:lstStyle/>
          <a:p>
            <a:pPr eaLnBrk="1" hangingPunct="1"/>
            <a:r>
              <a:rPr lang="en-AU" sz="2800" smtClean="0"/>
              <a:t>Bragg-Gray Cavity Theory</a:t>
            </a:r>
          </a:p>
        </p:txBody>
      </p:sp>
      <p:grpSp>
        <p:nvGrpSpPr>
          <p:cNvPr id="23555" name="Group 17"/>
          <p:cNvGrpSpPr>
            <a:grpSpLocks/>
          </p:cNvGrpSpPr>
          <p:nvPr/>
        </p:nvGrpSpPr>
        <p:grpSpPr bwMode="auto">
          <a:xfrm>
            <a:off x="971550" y="2708275"/>
            <a:ext cx="3024188" cy="3097213"/>
            <a:chOff x="2951820" y="980728"/>
            <a:chExt cx="3024336" cy="3096344"/>
          </a:xfrm>
        </p:grpSpPr>
        <p:sp>
          <p:nvSpPr>
            <p:cNvPr id="3" name="Rectangle 2"/>
            <p:cNvSpPr/>
            <p:nvPr/>
          </p:nvSpPr>
          <p:spPr>
            <a:xfrm>
              <a:off x="2951820" y="1917090"/>
              <a:ext cx="3024336" cy="21599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b"/>
            <a:lstStyle/>
            <a:p>
              <a:pPr algn="r"/>
              <a:r>
                <a:rPr lang="en-AU" sz="2000" i="1">
                  <a:solidFill>
                    <a:srgbClr val="FFFFFF"/>
                  </a:solidFill>
                  <a:latin typeface="Verdana" pitchFamily="34" charset="0"/>
                </a:rPr>
                <a:t>w</a:t>
              </a:r>
            </a:p>
          </p:txBody>
        </p:sp>
        <p:cxnSp>
          <p:nvCxnSpPr>
            <p:cNvPr id="5" name="Straight Arrow Connector 4"/>
            <p:cNvCxnSpPr/>
            <p:nvPr/>
          </p:nvCxnSpPr>
          <p:spPr>
            <a:xfrm>
              <a:off x="3996446" y="1340990"/>
              <a:ext cx="1366905" cy="2280597"/>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8" name="Straight Arrow Connector 7"/>
            <p:cNvCxnSpPr/>
            <p:nvPr/>
          </p:nvCxnSpPr>
          <p:spPr>
            <a:xfrm>
              <a:off x="3707507" y="1340990"/>
              <a:ext cx="1368492" cy="2280597"/>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9" name="Straight Arrow Connector 8"/>
            <p:cNvCxnSpPr/>
            <p:nvPr/>
          </p:nvCxnSpPr>
          <p:spPr>
            <a:xfrm>
              <a:off x="4283798" y="1340990"/>
              <a:ext cx="1368492" cy="2280597"/>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0" name="Straight Arrow Connector 9"/>
            <p:cNvCxnSpPr/>
            <p:nvPr/>
          </p:nvCxnSpPr>
          <p:spPr>
            <a:xfrm>
              <a:off x="3420156" y="1340990"/>
              <a:ext cx="1368492" cy="2280597"/>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11" name="Oval 10"/>
            <p:cNvSpPr/>
            <p:nvPr/>
          </p:nvSpPr>
          <p:spPr>
            <a:xfrm>
              <a:off x="4247283" y="2204348"/>
              <a:ext cx="504850" cy="504683"/>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r>
                <a:rPr lang="en-AU" sz="2000" i="1">
                  <a:solidFill>
                    <a:srgbClr val="FFFFFF"/>
                  </a:solidFill>
                  <a:latin typeface="Verdana" pitchFamily="34" charset="0"/>
                </a:rPr>
                <a:t>g</a:t>
              </a:r>
            </a:p>
          </p:txBody>
        </p:sp>
        <p:sp>
          <p:nvSpPr>
            <p:cNvPr id="12" name="TextBox 11"/>
            <p:cNvSpPr txBox="1">
              <a:spLocks noRot="1" noChangeAspect="1" noMove="1" noResize="1" noEditPoints="1" noAdjustHandles="1" noChangeArrowheads="1" noChangeShapeType="1" noTextEdit="1"/>
            </p:cNvSpPr>
            <p:nvPr/>
          </p:nvSpPr>
          <p:spPr>
            <a:xfrm>
              <a:off x="3671900" y="980728"/>
              <a:ext cx="396044" cy="461665"/>
            </a:xfrm>
            <a:prstGeom prst="rect">
              <a:avLst/>
            </a:prstGeom>
            <a:blipFill rotWithShape="1">
              <a:blip r:embed="rId2" cstate="print"/>
              <a:stretch>
                <a:fillRect l="-4688" t="-10526" r="-57813" b="-27632"/>
              </a:stretch>
            </a:blipFill>
          </p:spPr>
          <p:txBody>
            <a:bodyPr/>
            <a:lstStyle/>
            <a:p>
              <a:pPr>
                <a:defRPr/>
              </a:pPr>
              <a:r>
                <a:rPr lang="en-AU">
                  <a:noFill/>
                </a:rPr>
                <a:t> </a:t>
              </a:r>
            </a:p>
          </p:txBody>
        </p:sp>
      </p:grpSp>
      <p:sp>
        <p:nvSpPr>
          <p:cNvPr id="17" name="TextBox 16"/>
          <p:cNvSpPr txBox="1">
            <a:spLocks noRot="1" noChangeAspect="1" noMove="1" noResize="1" noEditPoints="1" noAdjustHandles="1" noChangeArrowheads="1" noChangeShapeType="1" noTextEdit="1"/>
          </p:cNvSpPr>
          <p:nvPr/>
        </p:nvSpPr>
        <p:spPr>
          <a:xfrm>
            <a:off x="4572000" y="2492896"/>
            <a:ext cx="4141839" cy="3673954"/>
          </a:xfrm>
          <a:prstGeom prst="rect">
            <a:avLst/>
          </a:prstGeom>
          <a:blipFill rotWithShape="1">
            <a:blip r:embed="rId3" cstate="print"/>
            <a:stretch>
              <a:fillRect l="-1178" r="-1767" b="-332"/>
            </a:stretch>
          </a:blipFill>
        </p:spPr>
        <p:txBody>
          <a:bodyPr/>
          <a:lstStyle/>
          <a:p>
            <a:pPr>
              <a:defRPr/>
            </a:pPr>
            <a:r>
              <a:rPr lang="en-AU">
                <a:noFill/>
              </a:rPr>
              <a:t> </a:t>
            </a:r>
          </a:p>
        </p:txBody>
      </p:sp>
      <p:sp>
        <p:nvSpPr>
          <p:cNvPr id="539660" name="TextBox 3"/>
          <p:cNvSpPr txBox="1">
            <a:spLocks noChangeArrowheads="1"/>
          </p:cNvSpPr>
          <p:nvPr/>
        </p:nvSpPr>
        <p:spPr bwMode="auto">
          <a:xfrm>
            <a:off x="971550" y="1404938"/>
            <a:ext cx="7272338" cy="1028700"/>
          </a:xfrm>
          <a:prstGeom prst="rect">
            <a:avLst/>
          </a:prstGeom>
          <a:noFill/>
          <a:ln w="9525">
            <a:noFill/>
            <a:miter lim="800000"/>
            <a:headEnd/>
            <a:tailEnd/>
          </a:ln>
        </p:spPr>
        <p:txBody>
          <a:bodyPr>
            <a:spAutoFit/>
          </a:bodyPr>
          <a:lstStyle/>
          <a:p>
            <a:pPr algn="just"/>
            <a:r>
              <a:rPr lang="en-AU" sz="2000">
                <a:solidFill>
                  <a:schemeClr val="tx1"/>
                </a:solidFill>
                <a:latin typeface="Century Gothic" pitchFamily="34" charset="0"/>
              </a:rPr>
              <a:t>For a sufficiently small cavity </a:t>
            </a:r>
            <a:r>
              <a:rPr lang="en-AU" sz="2000" i="1">
                <a:solidFill>
                  <a:schemeClr val="tx1"/>
                </a:solidFill>
                <a:latin typeface="Century Gothic" pitchFamily="34" charset="0"/>
              </a:rPr>
              <a:t>g,</a:t>
            </a:r>
            <a:r>
              <a:rPr lang="en-AU" sz="2000">
                <a:solidFill>
                  <a:schemeClr val="tx1"/>
                </a:solidFill>
                <a:latin typeface="Century Gothic" pitchFamily="34" charset="0"/>
              </a:rPr>
              <a:t> within a different medium </a:t>
            </a:r>
            <a:r>
              <a:rPr lang="en-AU" sz="2000" i="1">
                <a:solidFill>
                  <a:schemeClr val="tx1"/>
                </a:solidFill>
                <a:latin typeface="Century Gothic" pitchFamily="34" charset="0"/>
              </a:rPr>
              <a:t>w </a:t>
            </a:r>
            <a:r>
              <a:rPr lang="en-AU" sz="2000">
                <a:solidFill>
                  <a:schemeClr val="tx1"/>
                </a:solidFill>
                <a:latin typeface="Century Gothic" pitchFamily="34" charset="0"/>
              </a:rPr>
              <a:t>and incident flux  </a:t>
            </a:r>
            <a:r>
              <a:rPr lang="el-GR" sz="2000">
                <a:solidFill>
                  <a:schemeClr val="tx1"/>
                </a:solidFill>
              </a:rPr>
              <a:t>Φ</a:t>
            </a:r>
            <a:r>
              <a:rPr lang="en-AU" sz="2000">
                <a:solidFill>
                  <a:schemeClr val="tx1"/>
                </a:solidFill>
                <a:latin typeface="Century Gothic" pitchFamily="34" charset="0"/>
              </a:rPr>
              <a:t>, the dose to the water, </a:t>
            </a:r>
            <a:r>
              <a:rPr lang="en-AU" sz="2000" i="1">
                <a:solidFill>
                  <a:schemeClr val="tx1"/>
                </a:solidFill>
                <a:latin typeface="Century Gothic" pitchFamily="34" charset="0"/>
              </a:rPr>
              <a:t>D</a:t>
            </a:r>
            <a:r>
              <a:rPr lang="en-AU" sz="2000" i="1" baseline="-25000">
                <a:solidFill>
                  <a:schemeClr val="tx1"/>
                </a:solidFill>
                <a:latin typeface="Century Gothic" pitchFamily="34" charset="0"/>
              </a:rPr>
              <a:t>w</a:t>
            </a:r>
            <a:r>
              <a:rPr lang="en-AU" sz="2000">
                <a:solidFill>
                  <a:schemeClr val="tx1"/>
                </a:solidFill>
                <a:latin typeface="Century Gothic" pitchFamily="34" charset="0"/>
              </a:rPr>
              <a:t> may be determined through use of the mean mass-stopping power </a:t>
            </a:r>
            <a:r>
              <a:rPr lang="en-AU" sz="2000"/>
              <a:t>ratio:</a:t>
            </a:r>
            <a:endParaRPr lang="el-GR" sz="2000"/>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p:cNvSpPr>
          <p:nvPr>
            <p:ph type="title"/>
          </p:nvPr>
        </p:nvSpPr>
        <p:spPr>
          <a:xfrm>
            <a:off x="764275" y="442913"/>
            <a:ext cx="8062225" cy="712787"/>
          </a:xfrm>
        </p:spPr>
        <p:txBody>
          <a:bodyPr/>
          <a:lstStyle/>
          <a:p>
            <a:r>
              <a:rPr lang="en-US" dirty="0" smtClean="0">
                <a:latin typeface="Arial" charset="0"/>
                <a:ea typeface="ＭＳ Ｐゴシック" pitchFamily="34" charset="-128"/>
                <a:cs typeface="Arial" charset="0"/>
              </a:rPr>
              <a:t>Optical diagram of imaging system</a:t>
            </a:r>
          </a:p>
        </p:txBody>
      </p:sp>
      <p:sp>
        <p:nvSpPr>
          <p:cNvPr id="265219" name="Rectangle 3"/>
          <p:cNvSpPr>
            <a:spLocks noGrp="1"/>
          </p:cNvSpPr>
          <p:nvPr>
            <p:ph type="body" sz="half" idx="1"/>
          </p:nvPr>
        </p:nvSpPr>
        <p:spPr>
          <a:xfrm>
            <a:off x="1347788" y="5551488"/>
            <a:ext cx="7273925" cy="720725"/>
          </a:xfrm>
        </p:spPr>
        <p:txBody>
          <a:bodyPr/>
          <a:lstStyle/>
          <a:p>
            <a:r>
              <a:rPr lang="en-US" sz="1200" dirty="0" smtClean="0">
                <a:latin typeface="Arial" charset="0"/>
                <a:ea typeface="ＭＳ Ｐゴシック" pitchFamily="34" charset="-128"/>
                <a:cs typeface="Arial" charset="0"/>
              </a:rPr>
              <a:t>The imaging system is based on a concept of a </a:t>
            </a:r>
            <a:r>
              <a:rPr lang="en-US" sz="1200" dirty="0" err="1" smtClean="0">
                <a:latin typeface="Arial" charset="0"/>
                <a:ea typeface="ＭＳ Ｐゴシック" pitchFamily="34" charset="-128"/>
                <a:cs typeface="Arial" charset="0"/>
              </a:rPr>
              <a:t>confocal</a:t>
            </a:r>
            <a:r>
              <a:rPr lang="en-US" sz="1200" dirty="0" smtClean="0">
                <a:latin typeface="Arial" charset="0"/>
                <a:ea typeface="ＭＳ Ｐゴシック" pitchFamily="34" charset="-128"/>
                <a:cs typeface="Arial" charset="0"/>
              </a:rPr>
              <a:t> laser scanning microscope.</a:t>
            </a:r>
          </a:p>
          <a:p>
            <a:r>
              <a:rPr lang="en-US" sz="1200" dirty="0" smtClean="0">
                <a:latin typeface="Arial" charset="0"/>
                <a:ea typeface="ＭＳ Ｐゴシック" pitchFamily="34" charset="-128"/>
                <a:cs typeface="Arial" charset="0"/>
              </a:rPr>
              <a:t>The system is designed for fast scanning and nondestructive readout of the detector.</a:t>
            </a:r>
          </a:p>
        </p:txBody>
      </p:sp>
      <p:grpSp>
        <p:nvGrpSpPr>
          <p:cNvPr id="2" name="Group 3539"/>
          <p:cNvGrpSpPr>
            <a:grpSpLocks/>
          </p:cNvGrpSpPr>
          <p:nvPr/>
        </p:nvGrpSpPr>
        <p:grpSpPr bwMode="auto">
          <a:xfrm>
            <a:off x="1441450" y="1400175"/>
            <a:ext cx="6769100" cy="4105275"/>
            <a:chOff x="688" y="14148"/>
            <a:chExt cx="4558" cy="3717"/>
          </a:xfrm>
        </p:grpSpPr>
        <p:sp>
          <p:nvSpPr>
            <p:cNvPr id="265221" name="Rectangle 3440"/>
            <p:cNvSpPr>
              <a:spLocks noChangeArrowheads="1"/>
            </p:cNvSpPr>
            <p:nvPr/>
          </p:nvSpPr>
          <p:spPr bwMode="auto">
            <a:xfrm>
              <a:off x="688" y="14148"/>
              <a:ext cx="4558" cy="3717"/>
            </a:xfrm>
            <a:prstGeom prst="rect">
              <a:avLst/>
            </a:prstGeom>
            <a:solidFill>
              <a:srgbClr val="FFFFFF"/>
            </a:solidFill>
            <a:ln w="9525">
              <a:solidFill>
                <a:schemeClr val="tx1"/>
              </a:solidFill>
              <a:miter lim="800000"/>
              <a:headEnd/>
              <a:tailEnd/>
            </a:ln>
          </p:spPr>
          <p:txBody>
            <a:bodyPr wrap="none" anchor="ctr"/>
            <a:lstStyle/>
            <a:p>
              <a:pPr defTabSz="914400"/>
              <a:endParaRPr lang="en-US" sz="1200">
                <a:latin typeface="Calibri" pitchFamily="34" charset="0"/>
              </a:endParaRPr>
            </a:p>
          </p:txBody>
        </p:sp>
        <p:grpSp>
          <p:nvGrpSpPr>
            <p:cNvPr id="3" name="Group 3442"/>
            <p:cNvGrpSpPr>
              <a:grpSpLocks/>
            </p:cNvGrpSpPr>
            <p:nvPr/>
          </p:nvGrpSpPr>
          <p:grpSpPr bwMode="auto">
            <a:xfrm>
              <a:off x="831" y="14224"/>
              <a:ext cx="4092" cy="3586"/>
              <a:chOff x="677" y="209"/>
              <a:chExt cx="4330" cy="3293"/>
            </a:xfrm>
          </p:grpSpPr>
          <p:sp>
            <p:nvSpPr>
              <p:cNvPr id="265223" name="Rectangle 3443"/>
              <p:cNvSpPr>
                <a:spLocks noChangeArrowheads="1"/>
              </p:cNvSpPr>
              <p:nvPr/>
            </p:nvSpPr>
            <p:spPr bwMode="auto">
              <a:xfrm>
                <a:off x="1711" y="682"/>
                <a:ext cx="309" cy="217"/>
              </a:xfrm>
              <a:prstGeom prst="rect">
                <a:avLst/>
              </a:prstGeom>
              <a:noFill/>
              <a:ln w="6350">
                <a:solidFill>
                  <a:schemeClr val="tx1"/>
                </a:solidFill>
                <a:miter lim="800000"/>
                <a:headEnd/>
                <a:tailEnd/>
              </a:ln>
            </p:spPr>
            <p:txBody>
              <a:bodyPr/>
              <a:lstStyle/>
              <a:p>
                <a:pPr defTabSz="914400"/>
                <a:endParaRPr lang="en-US" sz="1200">
                  <a:latin typeface="Calibri" pitchFamily="34" charset="0"/>
                </a:endParaRPr>
              </a:p>
            </p:txBody>
          </p:sp>
          <p:sp>
            <p:nvSpPr>
              <p:cNvPr id="265224" name="Rectangle 3444"/>
              <p:cNvSpPr>
                <a:spLocks noChangeArrowheads="1"/>
              </p:cNvSpPr>
              <p:nvPr/>
            </p:nvSpPr>
            <p:spPr bwMode="auto">
              <a:xfrm>
                <a:off x="2453" y="1499"/>
                <a:ext cx="172" cy="275"/>
              </a:xfrm>
              <a:prstGeom prst="rect">
                <a:avLst/>
              </a:prstGeom>
              <a:noFill/>
              <a:ln w="6350">
                <a:solidFill>
                  <a:schemeClr val="tx1"/>
                </a:solidFill>
                <a:miter lim="800000"/>
                <a:headEnd/>
                <a:tailEnd/>
              </a:ln>
            </p:spPr>
            <p:txBody>
              <a:bodyPr/>
              <a:lstStyle/>
              <a:p>
                <a:pPr defTabSz="914400"/>
                <a:endParaRPr lang="en-US" sz="1200">
                  <a:latin typeface="Calibri" pitchFamily="34" charset="0"/>
                </a:endParaRPr>
              </a:p>
            </p:txBody>
          </p:sp>
          <p:sp>
            <p:nvSpPr>
              <p:cNvPr id="265225" name="Freeform 3445"/>
              <p:cNvSpPr>
                <a:spLocks/>
              </p:cNvSpPr>
              <p:nvPr/>
            </p:nvSpPr>
            <p:spPr bwMode="auto">
              <a:xfrm>
                <a:off x="2443" y="689"/>
                <a:ext cx="341" cy="237"/>
              </a:xfrm>
              <a:custGeom>
                <a:avLst/>
                <a:gdLst>
                  <a:gd name="T0" fmla="*/ 0 w 569"/>
                  <a:gd name="T1" fmla="*/ 127 h 570"/>
                  <a:gd name="T2" fmla="*/ 126 w 569"/>
                  <a:gd name="T3" fmla="*/ 0 h 570"/>
                  <a:gd name="T4" fmla="*/ 569 w 569"/>
                  <a:gd name="T5" fmla="*/ 443 h 570"/>
                  <a:gd name="T6" fmla="*/ 443 w 569"/>
                  <a:gd name="T7" fmla="*/ 570 h 570"/>
                  <a:gd name="T8" fmla="*/ 0 w 569"/>
                  <a:gd name="T9" fmla="*/ 127 h 570"/>
                  <a:gd name="T10" fmla="*/ 0 60000 65536"/>
                  <a:gd name="T11" fmla="*/ 0 60000 65536"/>
                  <a:gd name="T12" fmla="*/ 0 60000 65536"/>
                  <a:gd name="T13" fmla="*/ 0 60000 65536"/>
                  <a:gd name="T14" fmla="*/ 0 60000 65536"/>
                  <a:gd name="T15" fmla="*/ 0 w 569"/>
                  <a:gd name="T16" fmla="*/ 0 h 570"/>
                  <a:gd name="T17" fmla="*/ 569 w 569"/>
                  <a:gd name="T18" fmla="*/ 570 h 570"/>
                </a:gdLst>
                <a:ahLst/>
                <a:cxnLst>
                  <a:cxn ang="T10">
                    <a:pos x="T0" y="T1"/>
                  </a:cxn>
                  <a:cxn ang="T11">
                    <a:pos x="T2" y="T3"/>
                  </a:cxn>
                  <a:cxn ang="T12">
                    <a:pos x="T4" y="T5"/>
                  </a:cxn>
                  <a:cxn ang="T13">
                    <a:pos x="T6" y="T7"/>
                  </a:cxn>
                  <a:cxn ang="T14">
                    <a:pos x="T8" y="T9"/>
                  </a:cxn>
                </a:cxnLst>
                <a:rect l="T15" t="T16" r="T17" b="T18"/>
                <a:pathLst>
                  <a:path w="569" h="570">
                    <a:moveTo>
                      <a:pt x="0" y="127"/>
                    </a:moveTo>
                    <a:lnTo>
                      <a:pt x="126" y="0"/>
                    </a:lnTo>
                    <a:lnTo>
                      <a:pt x="569" y="443"/>
                    </a:lnTo>
                    <a:lnTo>
                      <a:pt x="443" y="570"/>
                    </a:lnTo>
                    <a:lnTo>
                      <a:pt x="0" y="127"/>
                    </a:lnTo>
                  </a:path>
                </a:pathLst>
              </a:custGeom>
              <a:noFill/>
              <a:ln w="6350">
                <a:solidFill>
                  <a:schemeClr val="tx1"/>
                </a:solidFill>
                <a:round/>
                <a:headEnd/>
                <a:tailEnd/>
              </a:ln>
            </p:spPr>
            <p:txBody>
              <a:bodyPr/>
              <a:lstStyle/>
              <a:p>
                <a:pPr defTabSz="914400"/>
                <a:endParaRPr lang="en-US" sz="1200">
                  <a:latin typeface="Calibri" pitchFamily="34" charset="0"/>
                </a:endParaRPr>
              </a:p>
            </p:txBody>
          </p:sp>
          <p:sp>
            <p:nvSpPr>
              <p:cNvPr id="265226" name="Rectangle 3446"/>
              <p:cNvSpPr>
                <a:spLocks noChangeArrowheads="1"/>
              </p:cNvSpPr>
              <p:nvPr/>
            </p:nvSpPr>
            <p:spPr bwMode="auto">
              <a:xfrm>
                <a:off x="2335" y="1338"/>
                <a:ext cx="406" cy="69"/>
              </a:xfrm>
              <a:prstGeom prst="rect">
                <a:avLst/>
              </a:prstGeom>
              <a:noFill/>
              <a:ln w="6350">
                <a:solidFill>
                  <a:schemeClr val="tx1"/>
                </a:solidFill>
                <a:miter lim="800000"/>
                <a:headEnd/>
                <a:tailEnd/>
              </a:ln>
            </p:spPr>
            <p:txBody>
              <a:bodyPr/>
              <a:lstStyle/>
              <a:p>
                <a:pPr defTabSz="914400"/>
                <a:endParaRPr lang="en-US" sz="1200">
                  <a:latin typeface="Calibri" pitchFamily="34" charset="0"/>
                </a:endParaRPr>
              </a:p>
            </p:txBody>
          </p:sp>
          <p:sp>
            <p:nvSpPr>
              <p:cNvPr id="265227" name="Rectangle 3447"/>
              <p:cNvSpPr>
                <a:spLocks noChangeArrowheads="1"/>
              </p:cNvSpPr>
              <p:nvPr/>
            </p:nvSpPr>
            <p:spPr bwMode="auto">
              <a:xfrm>
                <a:off x="2644" y="1844"/>
                <a:ext cx="764" cy="152"/>
              </a:xfrm>
              <a:prstGeom prst="rect">
                <a:avLst/>
              </a:prstGeom>
              <a:noFill/>
              <a:ln w="9525">
                <a:noFill/>
                <a:miter lim="800000"/>
                <a:headEnd/>
                <a:tailEnd/>
              </a:ln>
            </p:spPr>
            <p:txBody>
              <a:bodyPr wrap="none" lIns="0" tIns="0" rIns="0" bIns="0">
                <a:spAutoFit/>
              </a:bodyPr>
              <a:lstStyle/>
              <a:p>
                <a:pPr defTabSz="1136650"/>
                <a:r>
                  <a:rPr lang="en-US" sz="1200">
                    <a:solidFill>
                      <a:srgbClr val="000000"/>
                    </a:solidFill>
                  </a:rPr>
                  <a:t>Laser collimator</a:t>
                </a:r>
                <a:endParaRPr lang="en-US" sz="1200"/>
              </a:p>
            </p:txBody>
          </p:sp>
          <p:sp>
            <p:nvSpPr>
              <p:cNvPr id="265228" name="Rectangle 3448"/>
              <p:cNvSpPr>
                <a:spLocks noChangeArrowheads="1"/>
              </p:cNvSpPr>
              <p:nvPr/>
            </p:nvSpPr>
            <p:spPr bwMode="auto">
              <a:xfrm>
                <a:off x="3273" y="1332"/>
                <a:ext cx="349" cy="152"/>
              </a:xfrm>
              <a:prstGeom prst="rect">
                <a:avLst/>
              </a:prstGeom>
              <a:noFill/>
              <a:ln w="9525">
                <a:noFill/>
                <a:miter lim="800000"/>
                <a:headEnd/>
                <a:tailEnd/>
              </a:ln>
            </p:spPr>
            <p:txBody>
              <a:bodyPr wrap="none" lIns="0" tIns="0" rIns="0" bIns="0">
                <a:spAutoFit/>
              </a:bodyPr>
              <a:lstStyle/>
              <a:p>
                <a:pPr defTabSz="1136650"/>
                <a:r>
                  <a:rPr lang="en-US" sz="1200">
                    <a:solidFill>
                      <a:srgbClr val="000000"/>
                    </a:solidFill>
                  </a:rPr>
                  <a:t>Shutter</a:t>
                </a:r>
                <a:endParaRPr lang="en-US" sz="1200"/>
              </a:p>
            </p:txBody>
          </p:sp>
          <p:sp>
            <p:nvSpPr>
              <p:cNvPr id="265229" name="Rectangle 3449"/>
              <p:cNvSpPr>
                <a:spLocks noChangeArrowheads="1"/>
              </p:cNvSpPr>
              <p:nvPr/>
            </p:nvSpPr>
            <p:spPr bwMode="auto">
              <a:xfrm>
                <a:off x="1780" y="348"/>
                <a:ext cx="703" cy="151"/>
              </a:xfrm>
              <a:prstGeom prst="rect">
                <a:avLst/>
              </a:prstGeom>
              <a:noFill/>
              <a:ln w="9525">
                <a:noFill/>
                <a:miter lim="800000"/>
                <a:headEnd/>
                <a:tailEnd/>
              </a:ln>
            </p:spPr>
            <p:txBody>
              <a:bodyPr wrap="none" lIns="0" tIns="0" rIns="0" bIns="0">
                <a:spAutoFit/>
              </a:bodyPr>
              <a:lstStyle/>
              <a:p>
                <a:pPr defTabSz="1136650"/>
                <a:r>
                  <a:rPr lang="en-US" sz="1200"/>
                  <a:t>Dichroic mirror</a:t>
                </a:r>
              </a:p>
            </p:txBody>
          </p:sp>
          <p:sp>
            <p:nvSpPr>
              <p:cNvPr id="265230" name="Rectangle 3450"/>
              <p:cNvSpPr>
                <a:spLocks noChangeArrowheads="1"/>
              </p:cNvSpPr>
              <p:nvPr/>
            </p:nvSpPr>
            <p:spPr bwMode="auto">
              <a:xfrm>
                <a:off x="824" y="637"/>
                <a:ext cx="560" cy="151"/>
              </a:xfrm>
              <a:prstGeom prst="rect">
                <a:avLst/>
              </a:prstGeom>
              <a:noFill/>
              <a:ln w="9525">
                <a:noFill/>
                <a:miter lim="800000"/>
                <a:headEnd/>
                <a:tailEnd/>
              </a:ln>
            </p:spPr>
            <p:txBody>
              <a:bodyPr wrap="none" lIns="0" tIns="0" rIns="0" bIns="0">
                <a:spAutoFit/>
              </a:bodyPr>
              <a:lstStyle/>
              <a:p>
                <a:pPr defTabSz="1136650"/>
                <a:r>
                  <a:rPr lang="en-US" sz="1200"/>
                  <a:t>XY scanner</a:t>
                </a:r>
              </a:p>
            </p:txBody>
          </p:sp>
          <p:sp>
            <p:nvSpPr>
              <p:cNvPr id="265231" name="Rectangle 3451"/>
              <p:cNvSpPr>
                <a:spLocks noChangeArrowheads="1"/>
              </p:cNvSpPr>
              <p:nvPr/>
            </p:nvSpPr>
            <p:spPr bwMode="auto">
              <a:xfrm>
                <a:off x="3548" y="789"/>
                <a:ext cx="62" cy="125"/>
              </a:xfrm>
              <a:prstGeom prst="rect">
                <a:avLst/>
              </a:prstGeom>
              <a:noFill/>
              <a:ln w="6350">
                <a:solidFill>
                  <a:schemeClr val="tx1"/>
                </a:solidFill>
                <a:miter lim="800000"/>
                <a:headEnd/>
                <a:tailEnd/>
              </a:ln>
            </p:spPr>
            <p:txBody>
              <a:bodyPr/>
              <a:lstStyle/>
              <a:p>
                <a:pPr defTabSz="914400"/>
                <a:endParaRPr lang="en-US" sz="1200">
                  <a:latin typeface="Calibri" pitchFamily="34" charset="0"/>
                </a:endParaRPr>
              </a:p>
            </p:txBody>
          </p:sp>
          <p:sp>
            <p:nvSpPr>
              <p:cNvPr id="265232" name="Rectangle 3452"/>
              <p:cNvSpPr>
                <a:spLocks noChangeArrowheads="1"/>
              </p:cNvSpPr>
              <p:nvPr/>
            </p:nvSpPr>
            <p:spPr bwMode="auto">
              <a:xfrm>
                <a:off x="3611" y="726"/>
                <a:ext cx="351" cy="246"/>
              </a:xfrm>
              <a:prstGeom prst="rect">
                <a:avLst/>
              </a:prstGeom>
              <a:noFill/>
              <a:ln w="6350">
                <a:solidFill>
                  <a:schemeClr val="tx1"/>
                </a:solidFill>
                <a:miter lim="800000"/>
                <a:headEnd/>
                <a:tailEnd/>
              </a:ln>
            </p:spPr>
            <p:txBody>
              <a:bodyPr/>
              <a:lstStyle/>
              <a:p>
                <a:pPr defTabSz="914400"/>
                <a:endParaRPr lang="en-US" sz="1200">
                  <a:latin typeface="Calibri" pitchFamily="34" charset="0"/>
                </a:endParaRPr>
              </a:p>
            </p:txBody>
          </p:sp>
          <p:sp>
            <p:nvSpPr>
              <p:cNvPr id="265233" name="Rectangle 3453"/>
              <p:cNvSpPr>
                <a:spLocks noChangeArrowheads="1"/>
              </p:cNvSpPr>
              <p:nvPr/>
            </p:nvSpPr>
            <p:spPr bwMode="auto">
              <a:xfrm>
                <a:off x="3961" y="763"/>
                <a:ext cx="100" cy="185"/>
              </a:xfrm>
              <a:prstGeom prst="rect">
                <a:avLst/>
              </a:prstGeom>
              <a:noFill/>
              <a:ln w="6350">
                <a:solidFill>
                  <a:schemeClr val="tx1"/>
                </a:solidFill>
                <a:miter lim="800000"/>
                <a:headEnd/>
                <a:tailEnd/>
              </a:ln>
            </p:spPr>
            <p:txBody>
              <a:bodyPr/>
              <a:lstStyle/>
              <a:p>
                <a:pPr defTabSz="914400"/>
                <a:endParaRPr lang="en-US" sz="1200">
                  <a:latin typeface="Calibri" pitchFamily="34" charset="0"/>
                </a:endParaRPr>
              </a:p>
            </p:txBody>
          </p:sp>
          <p:sp>
            <p:nvSpPr>
              <p:cNvPr id="265234" name="Rectangle 3454"/>
              <p:cNvSpPr>
                <a:spLocks noChangeArrowheads="1"/>
              </p:cNvSpPr>
              <p:nvPr/>
            </p:nvSpPr>
            <p:spPr bwMode="auto">
              <a:xfrm>
                <a:off x="4064" y="805"/>
                <a:ext cx="365" cy="106"/>
              </a:xfrm>
              <a:prstGeom prst="rect">
                <a:avLst/>
              </a:prstGeom>
              <a:noFill/>
              <a:ln w="6350">
                <a:solidFill>
                  <a:schemeClr val="tx1"/>
                </a:solidFill>
                <a:miter lim="800000"/>
                <a:headEnd/>
                <a:tailEnd/>
              </a:ln>
            </p:spPr>
            <p:txBody>
              <a:bodyPr/>
              <a:lstStyle/>
              <a:p>
                <a:pPr defTabSz="914400"/>
                <a:endParaRPr lang="en-US" sz="1200">
                  <a:latin typeface="Calibri" pitchFamily="34" charset="0"/>
                </a:endParaRPr>
              </a:p>
            </p:txBody>
          </p:sp>
          <p:sp>
            <p:nvSpPr>
              <p:cNvPr id="265235" name="Rectangle 3455"/>
              <p:cNvSpPr>
                <a:spLocks noChangeArrowheads="1"/>
              </p:cNvSpPr>
              <p:nvPr/>
            </p:nvSpPr>
            <p:spPr bwMode="auto">
              <a:xfrm>
                <a:off x="2756" y="2847"/>
                <a:ext cx="290" cy="152"/>
              </a:xfrm>
              <a:prstGeom prst="rect">
                <a:avLst/>
              </a:prstGeom>
              <a:noFill/>
              <a:ln w="9525">
                <a:noFill/>
                <a:miter lim="800000"/>
                <a:headEnd/>
                <a:tailEnd/>
              </a:ln>
            </p:spPr>
            <p:txBody>
              <a:bodyPr wrap="none" lIns="0" tIns="0" rIns="0" bIns="0">
                <a:spAutoFit/>
              </a:bodyPr>
              <a:lstStyle/>
              <a:p>
                <a:pPr defTabSz="1136650"/>
                <a:r>
                  <a:rPr lang="en-US" sz="1200">
                    <a:solidFill>
                      <a:srgbClr val="000000"/>
                    </a:solidFill>
                  </a:rPr>
                  <a:t>FNTD</a:t>
                </a:r>
                <a:endParaRPr lang="en-US" sz="1200"/>
              </a:p>
            </p:txBody>
          </p:sp>
          <p:sp>
            <p:nvSpPr>
              <p:cNvPr id="265236" name="Rectangle 3456"/>
              <p:cNvSpPr>
                <a:spLocks noChangeArrowheads="1"/>
              </p:cNvSpPr>
              <p:nvPr/>
            </p:nvSpPr>
            <p:spPr bwMode="auto">
              <a:xfrm>
                <a:off x="1993" y="3350"/>
                <a:ext cx="885" cy="152"/>
              </a:xfrm>
              <a:prstGeom prst="rect">
                <a:avLst/>
              </a:prstGeom>
              <a:noFill/>
              <a:ln w="9525">
                <a:noFill/>
                <a:miter lim="800000"/>
                <a:headEnd/>
                <a:tailEnd/>
              </a:ln>
            </p:spPr>
            <p:txBody>
              <a:bodyPr wrap="none" lIns="0" tIns="0" rIns="0" bIns="0">
                <a:spAutoFit/>
              </a:bodyPr>
              <a:lstStyle/>
              <a:p>
                <a:pPr defTabSz="1136650"/>
                <a:r>
                  <a:rPr lang="en-US" sz="1200">
                    <a:solidFill>
                      <a:srgbClr val="000000"/>
                    </a:solidFill>
                  </a:rPr>
                  <a:t>XY stepper stages</a:t>
                </a:r>
                <a:endParaRPr lang="en-US" sz="1200"/>
              </a:p>
            </p:txBody>
          </p:sp>
          <p:sp>
            <p:nvSpPr>
              <p:cNvPr id="265237" name="Rectangle 3457"/>
              <p:cNvSpPr>
                <a:spLocks noChangeArrowheads="1"/>
              </p:cNvSpPr>
              <p:nvPr/>
            </p:nvSpPr>
            <p:spPr bwMode="auto">
              <a:xfrm>
                <a:off x="743" y="1186"/>
                <a:ext cx="746" cy="151"/>
              </a:xfrm>
              <a:prstGeom prst="rect">
                <a:avLst/>
              </a:prstGeom>
              <a:noFill/>
              <a:ln w="9525">
                <a:noFill/>
                <a:miter lim="800000"/>
                <a:headEnd/>
                <a:tailEnd/>
              </a:ln>
            </p:spPr>
            <p:txBody>
              <a:bodyPr wrap="none" lIns="0" tIns="0" rIns="0" bIns="0">
                <a:spAutoFit/>
              </a:bodyPr>
              <a:lstStyle/>
              <a:p>
                <a:pPr defTabSz="1136650"/>
                <a:r>
                  <a:rPr lang="en-US" sz="1200"/>
                  <a:t>Front relay lens</a:t>
                </a:r>
              </a:p>
            </p:txBody>
          </p:sp>
          <p:sp>
            <p:nvSpPr>
              <p:cNvPr id="265238" name="Rectangle 3458"/>
              <p:cNvSpPr>
                <a:spLocks noChangeArrowheads="1"/>
              </p:cNvSpPr>
              <p:nvPr/>
            </p:nvSpPr>
            <p:spPr bwMode="auto">
              <a:xfrm>
                <a:off x="4114" y="1022"/>
                <a:ext cx="893" cy="152"/>
              </a:xfrm>
              <a:prstGeom prst="rect">
                <a:avLst/>
              </a:prstGeom>
              <a:noFill/>
              <a:ln w="9525">
                <a:noFill/>
                <a:miter lim="800000"/>
                <a:headEnd/>
                <a:tailEnd/>
              </a:ln>
            </p:spPr>
            <p:txBody>
              <a:bodyPr wrap="none" lIns="0" tIns="0" rIns="0" bIns="0">
                <a:spAutoFit/>
              </a:bodyPr>
              <a:lstStyle/>
              <a:p>
                <a:pPr defTabSz="1136650"/>
                <a:r>
                  <a:rPr lang="en-US" sz="1200">
                    <a:solidFill>
                      <a:srgbClr val="000000"/>
                    </a:solidFill>
                  </a:rPr>
                  <a:t>695 nm LWP filter </a:t>
                </a:r>
              </a:p>
            </p:txBody>
          </p:sp>
          <p:sp>
            <p:nvSpPr>
              <p:cNvPr id="265239" name="Rectangle 3459"/>
              <p:cNvSpPr>
                <a:spLocks noChangeArrowheads="1"/>
              </p:cNvSpPr>
              <p:nvPr/>
            </p:nvSpPr>
            <p:spPr bwMode="auto">
              <a:xfrm>
                <a:off x="2671" y="272"/>
                <a:ext cx="613" cy="152"/>
              </a:xfrm>
              <a:prstGeom prst="rect">
                <a:avLst/>
              </a:prstGeom>
              <a:noFill/>
              <a:ln w="9525">
                <a:noFill/>
                <a:miter lim="800000"/>
                <a:headEnd/>
                <a:tailEnd/>
              </a:ln>
            </p:spPr>
            <p:txBody>
              <a:bodyPr wrap="none" lIns="0" tIns="0" rIns="0" bIns="0">
                <a:spAutoFit/>
              </a:bodyPr>
              <a:lstStyle/>
              <a:p>
                <a:pPr defTabSz="1136650"/>
                <a:r>
                  <a:rPr lang="en-US" sz="1200" dirty="0">
                    <a:solidFill>
                      <a:srgbClr val="000000"/>
                    </a:solidFill>
                  </a:rPr>
                  <a:t>Imaging lens</a:t>
                </a:r>
                <a:endParaRPr lang="en-US" sz="1200" dirty="0"/>
              </a:p>
            </p:txBody>
          </p:sp>
          <p:sp>
            <p:nvSpPr>
              <p:cNvPr id="265240" name="Oval 3460"/>
              <p:cNvSpPr>
                <a:spLocks noChangeArrowheads="1"/>
              </p:cNvSpPr>
              <p:nvPr/>
            </p:nvSpPr>
            <p:spPr bwMode="auto">
              <a:xfrm>
                <a:off x="1733" y="1250"/>
                <a:ext cx="382" cy="56"/>
              </a:xfrm>
              <a:prstGeom prst="ellipse">
                <a:avLst/>
              </a:prstGeom>
              <a:solidFill>
                <a:schemeClr val="bg1"/>
              </a:solidFill>
              <a:ln w="9525">
                <a:solidFill>
                  <a:schemeClr val="tx1"/>
                </a:solidFill>
                <a:round/>
                <a:headEnd/>
                <a:tailEnd/>
              </a:ln>
            </p:spPr>
            <p:txBody>
              <a:bodyPr wrap="none" anchor="ctr"/>
              <a:lstStyle/>
              <a:p>
                <a:pPr defTabSz="914400"/>
                <a:endParaRPr lang="en-US" sz="1200">
                  <a:latin typeface="Calibri" pitchFamily="34" charset="0"/>
                </a:endParaRPr>
              </a:p>
            </p:txBody>
          </p:sp>
          <p:sp>
            <p:nvSpPr>
              <p:cNvPr id="265241" name="Oval 3461"/>
              <p:cNvSpPr>
                <a:spLocks noChangeArrowheads="1"/>
              </p:cNvSpPr>
              <p:nvPr/>
            </p:nvSpPr>
            <p:spPr bwMode="auto">
              <a:xfrm>
                <a:off x="1729" y="1858"/>
                <a:ext cx="389" cy="48"/>
              </a:xfrm>
              <a:prstGeom prst="ellipse">
                <a:avLst/>
              </a:prstGeom>
              <a:solidFill>
                <a:schemeClr val="bg1"/>
              </a:solidFill>
              <a:ln w="9525">
                <a:solidFill>
                  <a:schemeClr val="tx1"/>
                </a:solidFill>
                <a:round/>
                <a:headEnd/>
                <a:tailEnd/>
              </a:ln>
            </p:spPr>
            <p:txBody>
              <a:bodyPr wrap="none" anchor="ctr"/>
              <a:lstStyle/>
              <a:p>
                <a:pPr defTabSz="914400"/>
                <a:endParaRPr lang="en-US" sz="1200">
                  <a:latin typeface="Calibri" pitchFamily="34" charset="0"/>
                </a:endParaRPr>
              </a:p>
            </p:txBody>
          </p:sp>
          <p:sp>
            <p:nvSpPr>
              <p:cNvPr id="265242" name="Line 3462"/>
              <p:cNvSpPr>
                <a:spLocks noChangeShapeType="1"/>
              </p:cNvSpPr>
              <p:nvPr/>
            </p:nvSpPr>
            <p:spPr bwMode="auto">
              <a:xfrm flipV="1">
                <a:off x="2516" y="821"/>
                <a:ext cx="0" cy="672"/>
              </a:xfrm>
              <a:prstGeom prst="line">
                <a:avLst/>
              </a:prstGeom>
              <a:noFill/>
              <a:ln w="9525">
                <a:solidFill>
                  <a:srgbClr val="FF0000"/>
                </a:solidFill>
                <a:round/>
                <a:headEnd/>
                <a:tailEnd/>
              </a:ln>
            </p:spPr>
            <p:txBody>
              <a:bodyPr/>
              <a:lstStyle/>
              <a:p>
                <a:endParaRPr lang="en-US"/>
              </a:p>
            </p:txBody>
          </p:sp>
          <p:sp>
            <p:nvSpPr>
              <p:cNvPr id="265243" name="Line 3463"/>
              <p:cNvSpPr>
                <a:spLocks noChangeShapeType="1"/>
              </p:cNvSpPr>
              <p:nvPr/>
            </p:nvSpPr>
            <p:spPr bwMode="auto">
              <a:xfrm flipH="1">
                <a:off x="1897" y="821"/>
                <a:ext cx="619" cy="0"/>
              </a:xfrm>
              <a:prstGeom prst="line">
                <a:avLst/>
              </a:prstGeom>
              <a:noFill/>
              <a:ln w="9525">
                <a:solidFill>
                  <a:srgbClr val="FF0000"/>
                </a:solidFill>
                <a:round/>
                <a:headEnd/>
                <a:tailEnd/>
              </a:ln>
            </p:spPr>
            <p:txBody>
              <a:bodyPr/>
              <a:lstStyle/>
              <a:p>
                <a:endParaRPr lang="en-US"/>
              </a:p>
            </p:txBody>
          </p:sp>
          <p:sp>
            <p:nvSpPr>
              <p:cNvPr id="265244" name="Line 3464"/>
              <p:cNvSpPr>
                <a:spLocks noChangeShapeType="1"/>
              </p:cNvSpPr>
              <p:nvPr/>
            </p:nvSpPr>
            <p:spPr bwMode="auto">
              <a:xfrm flipV="1">
                <a:off x="2566" y="821"/>
                <a:ext cx="0" cy="672"/>
              </a:xfrm>
              <a:prstGeom prst="line">
                <a:avLst/>
              </a:prstGeom>
              <a:noFill/>
              <a:ln w="9525">
                <a:solidFill>
                  <a:srgbClr val="FF0000"/>
                </a:solidFill>
                <a:round/>
                <a:headEnd/>
                <a:tailEnd/>
              </a:ln>
            </p:spPr>
            <p:txBody>
              <a:bodyPr/>
              <a:lstStyle/>
              <a:p>
                <a:endParaRPr lang="en-US"/>
              </a:p>
            </p:txBody>
          </p:sp>
          <p:sp>
            <p:nvSpPr>
              <p:cNvPr id="265245" name="Line 3465"/>
              <p:cNvSpPr>
                <a:spLocks noChangeShapeType="1"/>
              </p:cNvSpPr>
              <p:nvPr/>
            </p:nvSpPr>
            <p:spPr bwMode="auto">
              <a:xfrm flipH="1">
                <a:off x="1949" y="858"/>
                <a:ext cx="617" cy="0"/>
              </a:xfrm>
              <a:prstGeom prst="line">
                <a:avLst/>
              </a:prstGeom>
              <a:noFill/>
              <a:ln w="9525">
                <a:solidFill>
                  <a:srgbClr val="FF0000"/>
                </a:solidFill>
                <a:round/>
                <a:headEnd/>
                <a:tailEnd/>
              </a:ln>
            </p:spPr>
            <p:txBody>
              <a:bodyPr/>
              <a:lstStyle/>
              <a:p>
                <a:endParaRPr lang="en-US"/>
              </a:p>
            </p:txBody>
          </p:sp>
          <p:sp>
            <p:nvSpPr>
              <p:cNvPr id="265246" name="Freeform 3466"/>
              <p:cNvSpPr>
                <a:spLocks/>
              </p:cNvSpPr>
              <p:nvPr/>
            </p:nvSpPr>
            <p:spPr bwMode="auto">
              <a:xfrm>
                <a:off x="1897" y="821"/>
                <a:ext cx="102" cy="1720"/>
              </a:xfrm>
              <a:custGeom>
                <a:avLst/>
                <a:gdLst>
                  <a:gd name="T0" fmla="*/ 0 w 90"/>
                  <a:gd name="T1" fmla="*/ 0 h 2087"/>
                  <a:gd name="T2" fmla="*/ 0 w 90"/>
                  <a:gd name="T3" fmla="*/ 544 h 2087"/>
                  <a:gd name="T4" fmla="*/ 90 w 90"/>
                  <a:gd name="T5" fmla="*/ 1316 h 2087"/>
                  <a:gd name="T6" fmla="*/ 90 w 90"/>
                  <a:gd name="T7" fmla="*/ 2087 h 2087"/>
                  <a:gd name="T8" fmla="*/ 0 60000 65536"/>
                  <a:gd name="T9" fmla="*/ 0 60000 65536"/>
                  <a:gd name="T10" fmla="*/ 0 60000 65536"/>
                  <a:gd name="T11" fmla="*/ 0 60000 65536"/>
                  <a:gd name="T12" fmla="*/ 0 w 90"/>
                  <a:gd name="T13" fmla="*/ 0 h 2087"/>
                  <a:gd name="T14" fmla="*/ 90 w 90"/>
                  <a:gd name="T15" fmla="*/ 2087 h 2087"/>
                </a:gdLst>
                <a:ahLst/>
                <a:cxnLst>
                  <a:cxn ang="T8">
                    <a:pos x="T0" y="T1"/>
                  </a:cxn>
                  <a:cxn ang="T9">
                    <a:pos x="T2" y="T3"/>
                  </a:cxn>
                  <a:cxn ang="T10">
                    <a:pos x="T4" y="T5"/>
                  </a:cxn>
                  <a:cxn ang="T11">
                    <a:pos x="T6" y="T7"/>
                  </a:cxn>
                </a:cxnLst>
                <a:rect l="T12" t="T13" r="T14" b="T15"/>
                <a:pathLst>
                  <a:path w="90" h="2087">
                    <a:moveTo>
                      <a:pt x="0" y="0"/>
                    </a:moveTo>
                    <a:lnTo>
                      <a:pt x="0" y="544"/>
                    </a:lnTo>
                    <a:lnTo>
                      <a:pt x="90" y="1316"/>
                    </a:lnTo>
                    <a:lnTo>
                      <a:pt x="90" y="2087"/>
                    </a:lnTo>
                  </a:path>
                </a:pathLst>
              </a:custGeom>
              <a:noFill/>
              <a:ln w="9525">
                <a:solidFill>
                  <a:srgbClr val="FF0000"/>
                </a:solidFill>
                <a:round/>
                <a:headEnd/>
                <a:tailEnd/>
              </a:ln>
            </p:spPr>
            <p:txBody>
              <a:bodyPr/>
              <a:lstStyle/>
              <a:p>
                <a:pPr defTabSz="914400"/>
                <a:endParaRPr lang="en-US" sz="1200">
                  <a:latin typeface="Calibri" pitchFamily="34" charset="0"/>
                </a:endParaRPr>
              </a:p>
            </p:txBody>
          </p:sp>
          <p:sp>
            <p:nvSpPr>
              <p:cNvPr id="265247" name="Freeform 3467"/>
              <p:cNvSpPr>
                <a:spLocks/>
              </p:cNvSpPr>
              <p:nvPr/>
            </p:nvSpPr>
            <p:spPr bwMode="auto">
              <a:xfrm>
                <a:off x="1844" y="858"/>
                <a:ext cx="105" cy="1683"/>
              </a:xfrm>
              <a:custGeom>
                <a:avLst/>
                <a:gdLst>
                  <a:gd name="T0" fmla="*/ 91 w 91"/>
                  <a:gd name="T1" fmla="*/ 0 h 2042"/>
                  <a:gd name="T2" fmla="*/ 91 w 91"/>
                  <a:gd name="T3" fmla="*/ 545 h 2042"/>
                  <a:gd name="T4" fmla="*/ 0 w 91"/>
                  <a:gd name="T5" fmla="*/ 1271 h 2042"/>
                  <a:gd name="T6" fmla="*/ 0 w 91"/>
                  <a:gd name="T7" fmla="*/ 2042 h 2042"/>
                  <a:gd name="T8" fmla="*/ 0 60000 65536"/>
                  <a:gd name="T9" fmla="*/ 0 60000 65536"/>
                  <a:gd name="T10" fmla="*/ 0 60000 65536"/>
                  <a:gd name="T11" fmla="*/ 0 60000 65536"/>
                  <a:gd name="T12" fmla="*/ 0 w 91"/>
                  <a:gd name="T13" fmla="*/ 0 h 2042"/>
                  <a:gd name="T14" fmla="*/ 91 w 91"/>
                  <a:gd name="T15" fmla="*/ 2042 h 2042"/>
                </a:gdLst>
                <a:ahLst/>
                <a:cxnLst>
                  <a:cxn ang="T8">
                    <a:pos x="T0" y="T1"/>
                  </a:cxn>
                  <a:cxn ang="T9">
                    <a:pos x="T2" y="T3"/>
                  </a:cxn>
                  <a:cxn ang="T10">
                    <a:pos x="T4" y="T5"/>
                  </a:cxn>
                  <a:cxn ang="T11">
                    <a:pos x="T6" y="T7"/>
                  </a:cxn>
                </a:cxnLst>
                <a:rect l="T12" t="T13" r="T14" b="T15"/>
                <a:pathLst>
                  <a:path w="91" h="2042">
                    <a:moveTo>
                      <a:pt x="91" y="0"/>
                    </a:moveTo>
                    <a:lnTo>
                      <a:pt x="91" y="545"/>
                    </a:lnTo>
                    <a:lnTo>
                      <a:pt x="0" y="1271"/>
                    </a:lnTo>
                    <a:lnTo>
                      <a:pt x="0" y="2042"/>
                    </a:lnTo>
                  </a:path>
                </a:pathLst>
              </a:custGeom>
              <a:noFill/>
              <a:ln w="9525">
                <a:solidFill>
                  <a:srgbClr val="FF0000"/>
                </a:solidFill>
                <a:round/>
                <a:headEnd/>
                <a:tailEnd/>
              </a:ln>
            </p:spPr>
            <p:txBody>
              <a:bodyPr/>
              <a:lstStyle/>
              <a:p>
                <a:pPr defTabSz="914400"/>
                <a:endParaRPr lang="en-US" sz="1200">
                  <a:latin typeface="Calibri" pitchFamily="34" charset="0"/>
                </a:endParaRPr>
              </a:p>
            </p:txBody>
          </p:sp>
          <p:sp>
            <p:nvSpPr>
              <p:cNvPr id="265248" name="Oval 3468"/>
              <p:cNvSpPr>
                <a:spLocks noChangeArrowheads="1"/>
              </p:cNvSpPr>
              <p:nvPr/>
            </p:nvSpPr>
            <p:spPr bwMode="auto">
              <a:xfrm>
                <a:off x="2967" y="728"/>
                <a:ext cx="66" cy="211"/>
              </a:xfrm>
              <a:prstGeom prst="ellipse">
                <a:avLst/>
              </a:prstGeom>
              <a:solidFill>
                <a:schemeClr val="bg1"/>
              </a:solidFill>
              <a:ln w="9525">
                <a:solidFill>
                  <a:schemeClr val="tx1"/>
                </a:solidFill>
                <a:round/>
                <a:headEnd/>
                <a:tailEnd/>
              </a:ln>
            </p:spPr>
            <p:txBody>
              <a:bodyPr wrap="none" anchor="ctr"/>
              <a:lstStyle/>
              <a:p>
                <a:pPr defTabSz="914400"/>
                <a:endParaRPr lang="en-US" sz="1200">
                  <a:latin typeface="Calibri" pitchFamily="34" charset="0"/>
                </a:endParaRPr>
              </a:p>
            </p:txBody>
          </p:sp>
          <p:sp>
            <p:nvSpPr>
              <p:cNvPr id="265249" name="Line 3469"/>
              <p:cNvSpPr>
                <a:spLocks noChangeShapeType="1"/>
              </p:cNvSpPr>
              <p:nvPr/>
            </p:nvSpPr>
            <p:spPr bwMode="auto">
              <a:xfrm>
                <a:off x="1789" y="2547"/>
                <a:ext cx="8" cy="257"/>
              </a:xfrm>
              <a:prstGeom prst="line">
                <a:avLst/>
              </a:prstGeom>
              <a:noFill/>
              <a:ln w="9525">
                <a:solidFill>
                  <a:schemeClr val="tx1"/>
                </a:solidFill>
                <a:round/>
                <a:headEnd/>
                <a:tailEnd/>
              </a:ln>
            </p:spPr>
            <p:txBody>
              <a:bodyPr/>
              <a:lstStyle/>
              <a:p>
                <a:endParaRPr lang="en-US"/>
              </a:p>
            </p:txBody>
          </p:sp>
          <p:sp>
            <p:nvSpPr>
              <p:cNvPr id="265250" name="Rectangle 3470"/>
              <p:cNvSpPr>
                <a:spLocks noChangeArrowheads="1"/>
              </p:cNvSpPr>
              <p:nvPr/>
            </p:nvSpPr>
            <p:spPr bwMode="auto">
              <a:xfrm>
                <a:off x="1813" y="2982"/>
                <a:ext cx="309" cy="32"/>
              </a:xfrm>
              <a:prstGeom prst="rect">
                <a:avLst/>
              </a:prstGeom>
              <a:solidFill>
                <a:srgbClr val="66FF33"/>
              </a:solidFill>
              <a:ln w="9525">
                <a:solidFill>
                  <a:srgbClr val="00FF00"/>
                </a:solidFill>
                <a:miter lim="800000"/>
                <a:headEnd/>
                <a:tailEnd/>
              </a:ln>
            </p:spPr>
            <p:txBody>
              <a:bodyPr wrap="none" anchor="ctr"/>
              <a:lstStyle/>
              <a:p>
                <a:pPr defTabSz="914400"/>
                <a:endParaRPr lang="en-US" sz="1200">
                  <a:latin typeface="Calibri" pitchFamily="34" charset="0"/>
                </a:endParaRPr>
              </a:p>
            </p:txBody>
          </p:sp>
          <p:sp>
            <p:nvSpPr>
              <p:cNvPr id="265251" name="Rectangle 3471"/>
              <p:cNvSpPr>
                <a:spLocks noChangeArrowheads="1"/>
              </p:cNvSpPr>
              <p:nvPr/>
            </p:nvSpPr>
            <p:spPr bwMode="auto">
              <a:xfrm>
                <a:off x="1411" y="3016"/>
                <a:ext cx="1281" cy="101"/>
              </a:xfrm>
              <a:prstGeom prst="rect">
                <a:avLst/>
              </a:prstGeom>
              <a:noFill/>
              <a:ln w="9525">
                <a:solidFill>
                  <a:schemeClr val="tx1"/>
                </a:solidFill>
                <a:miter lim="800000"/>
                <a:headEnd/>
                <a:tailEnd/>
              </a:ln>
            </p:spPr>
            <p:txBody>
              <a:bodyPr wrap="none" anchor="ctr"/>
              <a:lstStyle/>
              <a:p>
                <a:pPr defTabSz="914400"/>
                <a:endParaRPr lang="en-US" sz="1200">
                  <a:latin typeface="Calibri" pitchFamily="34" charset="0"/>
                </a:endParaRPr>
              </a:p>
            </p:txBody>
          </p:sp>
          <p:sp>
            <p:nvSpPr>
              <p:cNvPr id="265252" name="Rectangle 3472"/>
              <p:cNvSpPr>
                <a:spLocks noChangeArrowheads="1"/>
              </p:cNvSpPr>
              <p:nvPr/>
            </p:nvSpPr>
            <p:spPr bwMode="auto">
              <a:xfrm>
                <a:off x="2561" y="2605"/>
                <a:ext cx="680" cy="151"/>
              </a:xfrm>
              <a:prstGeom prst="rect">
                <a:avLst/>
              </a:prstGeom>
              <a:noFill/>
              <a:ln w="9525">
                <a:noFill/>
                <a:miter lim="800000"/>
                <a:headEnd/>
                <a:tailEnd/>
              </a:ln>
            </p:spPr>
            <p:txBody>
              <a:bodyPr wrap="none" lIns="0" tIns="0" rIns="0" bIns="0">
                <a:spAutoFit/>
              </a:bodyPr>
              <a:lstStyle/>
              <a:p>
                <a:pPr defTabSz="1136650"/>
                <a:r>
                  <a:rPr lang="en-US" sz="1200"/>
                  <a:t>Objective lens</a:t>
                </a:r>
              </a:p>
            </p:txBody>
          </p:sp>
          <p:sp>
            <p:nvSpPr>
              <p:cNvPr id="265253" name="Rectangle 3473"/>
              <p:cNvSpPr>
                <a:spLocks noChangeArrowheads="1"/>
              </p:cNvSpPr>
              <p:nvPr/>
            </p:nvSpPr>
            <p:spPr bwMode="auto">
              <a:xfrm>
                <a:off x="677" y="1780"/>
                <a:ext cx="727" cy="151"/>
              </a:xfrm>
              <a:prstGeom prst="rect">
                <a:avLst/>
              </a:prstGeom>
              <a:noFill/>
              <a:ln w="9525">
                <a:noFill/>
                <a:miter lim="800000"/>
                <a:headEnd/>
                <a:tailEnd/>
              </a:ln>
            </p:spPr>
            <p:txBody>
              <a:bodyPr wrap="none" lIns="0" tIns="0" rIns="0" bIns="0">
                <a:spAutoFit/>
              </a:bodyPr>
              <a:lstStyle/>
              <a:p>
                <a:pPr defTabSz="1136650"/>
                <a:r>
                  <a:rPr lang="en-US" sz="1200"/>
                  <a:t>Rear relay lens</a:t>
                </a:r>
              </a:p>
            </p:txBody>
          </p:sp>
          <p:sp>
            <p:nvSpPr>
              <p:cNvPr id="265254" name="Rectangle 3474"/>
              <p:cNvSpPr>
                <a:spLocks noChangeArrowheads="1"/>
              </p:cNvSpPr>
              <p:nvPr/>
            </p:nvSpPr>
            <p:spPr bwMode="auto">
              <a:xfrm>
                <a:off x="2216" y="2137"/>
                <a:ext cx="861" cy="152"/>
              </a:xfrm>
              <a:prstGeom prst="rect">
                <a:avLst/>
              </a:prstGeom>
              <a:noFill/>
              <a:ln w="9525">
                <a:noFill/>
                <a:miter lim="800000"/>
                <a:headEnd/>
                <a:tailEnd/>
              </a:ln>
            </p:spPr>
            <p:txBody>
              <a:bodyPr wrap="none" lIns="0" tIns="0" rIns="0" bIns="0">
                <a:spAutoFit/>
              </a:bodyPr>
              <a:lstStyle/>
              <a:p>
                <a:pPr defTabSz="1136650"/>
                <a:r>
                  <a:rPr lang="en-US" sz="1200"/>
                  <a:t>1-D stepper stage</a:t>
                </a:r>
              </a:p>
            </p:txBody>
          </p:sp>
          <p:sp>
            <p:nvSpPr>
              <p:cNvPr id="265255" name="Rectangle 3475"/>
              <p:cNvSpPr>
                <a:spLocks noChangeArrowheads="1"/>
              </p:cNvSpPr>
              <p:nvPr/>
            </p:nvSpPr>
            <p:spPr bwMode="auto">
              <a:xfrm>
                <a:off x="712" y="2682"/>
                <a:ext cx="769" cy="304"/>
              </a:xfrm>
              <a:prstGeom prst="rect">
                <a:avLst/>
              </a:prstGeom>
              <a:noFill/>
              <a:ln w="9525">
                <a:noFill/>
                <a:miter lim="800000"/>
                <a:headEnd/>
                <a:tailEnd/>
              </a:ln>
            </p:spPr>
            <p:txBody>
              <a:bodyPr wrap="none" lIns="0" tIns="0" rIns="0" bIns="0">
                <a:spAutoFit/>
              </a:bodyPr>
              <a:lstStyle/>
              <a:p>
                <a:pPr defTabSz="1136650"/>
                <a:r>
                  <a:rPr lang="en-US" sz="1200"/>
                  <a:t>Piezo positioner</a:t>
                </a:r>
              </a:p>
              <a:p>
                <a:pPr defTabSz="1136650"/>
                <a:r>
                  <a:rPr lang="en-US" sz="1200"/>
                  <a:t>Z-axis</a:t>
                </a:r>
              </a:p>
            </p:txBody>
          </p:sp>
          <p:sp>
            <p:nvSpPr>
              <p:cNvPr id="265256" name="Line 3476"/>
              <p:cNvSpPr>
                <a:spLocks noChangeShapeType="1"/>
              </p:cNvSpPr>
              <p:nvPr/>
            </p:nvSpPr>
            <p:spPr bwMode="auto">
              <a:xfrm flipH="1">
                <a:off x="2169" y="1811"/>
                <a:ext cx="6" cy="241"/>
              </a:xfrm>
              <a:prstGeom prst="line">
                <a:avLst/>
              </a:prstGeom>
              <a:noFill/>
              <a:ln w="9525">
                <a:solidFill>
                  <a:schemeClr val="tx1"/>
                </a:solidFill>
                <a:round/>
                <a:headEnd type="triangle" w="sm" len="sm"/>
                <a:tailEnd type="triangle" w="sm" len="sm"/>
              </a:ln>
            </p:spPr>
            <p:txBody>
              <a:bodyPr/>
              <a:lstStyle/>
              <a:p>
                <a:endParaRPr lang="en-US"/>
              </a:p>
            </p:txBody>
          </p:sp>
          <p:sp>
            <p:nvSpPr>
              <p:cNvPr id="265257" name="Line 3477"/>
              <p:cNvSpPr>
                <a:spLocks noChangeShapeType="1"/>
              </p:cNvSpPr>
              <p:nvPr/>
            </p:nvSpPr>
            <p:spPr bwMode="auto">
              <a:xfrm>
                <a:off x="2513" y="821"/>
                <a:ext cx="511" cy="0"/>
              </a:xfrm>
              <a:prstGeom prst="line">
                <a:avLst/>
              </a:prstGeom>
              <a:noFill/>
              <a:ln w="9525">
                <a:solidFill>
                  <a:srgbClr val="FF00FF"/>
                </a:solidFill>
                <a:round/>
                <a:headEnd/>
                <a:tailEnd/>
              </a:ln>
            </p:spPr>
            <p:txBody>
              <a:bodyPr/>
              <a:lstStyle/>
              <a:p>
                <a:endParaRPr lang="en-US"/>
              </a:p>
            </p:txBody>
          </p:sp>
          <p:sp>
            <p:nvSpPr>
              <p:cNvPr id="265258" name="Line 3478"/>
              <p:cNvSpPr>
                <a:spLocks noChangeShapeType="1"/>
              </p:cNvSpPr>
              <p:nvPr/>
            </p:nvSpPr>
            <p:spPr bwMode="auto">
              <a:xfrm>
                <a:off x="3031" y="821"/>
                <a:ext cx="973" cy="50"/>
              </a:xfrm>
              <a:prstGeom prst="line">
                <a:avLst/>
              </a:prstGeom>
              <a:noFill/>
              <a:ln w="9525">
                <a:solidFill>
                  <a:srgbClr val="FF00FF"/>
                </a:solidFill>
                <a:round/>
                <a:headEnd/>
                <a:tailEnd/>
              </a:ln>
            </p:spPr>
            <p:txBody>
              <a:bodyPr/>
              <a:lstStyle/>
              <a:p>
                <a:endParaRPr lang="en-US"/>
              </a:p>
            </p:txBody>
          </p:sp>
          <p:sp>
            <p:nvSpPr>
              <p:cNvPr id="265259" name="Line 3479"/>
              <p:cNvSpPr>
                <a:spLocks noChangeShapeType="1"/>
              </p:cNvSpPr>
              <p:nvPr/>
            </p:nvSpPr>
            <p:spPr bwMode="auto">
              <a:xfrm>
                <a:off x="2564" y="853"/>
                <a:ext cx="460" cy="0"/>
              </a:xfrm>
              <a:prstGeom prst="line">
                <a:avLst/>
              </a:prstGeom>
              <a:noFill/>
              <a:ln w="9525">
                <a:solidFill>
                  <a:srgbClr val="FF00FF"/>
                </a:solidFill>
                <a:round/>
                <a:headEnd/>
                <a:tailEnd/>
              </a:ln>
            </p:spPr>
            <p:txBody>
              <a:bodyPr/>
              <a:lstStyle/>
              <a:p>
                <a:endParaRPr lang="en-US"/>
              </a:p>
            </p:txBody>
          </p:sp>
          <p:sp>
            <p:nvSpPr>
              <p:cNvPr id="265260" name="Line 3480"/>
              <p:cNvSpPr>
                <a:spLocks noChangeShapeType="1"/>
              </p:cNvSpPr>
              <p:nvPr/>
            </p:nvSpPr>
            <p:spPr bwMode="auto">
              <a:xfrm flipV="1">
                <a:off x="3038" y="830"/>
                <a:ext cx="978" cy="23"/>
              </a:xfrm>
              <a:prstGeom prst="line">
                <a:avLst/>
              </a:prstGeom>
              <a:noFill/>
              <a:ln w="9525">
                <a:solidFill>
                  <a:srgbClr val="FF00FF"/>
                </a:solidFill>
                <a:round/>
                <a:headEnd/>
                <a:tailEnd/>
              </a:ln>
            </p:spPr>
            <p:txBody>
              <a:bodyPr/>
              <a:lstStyle/>
              <a:p>
                <a:endParaRPr lang="en-US"/>
              </a:p>
            </p:txBody>
          </p:sp>
          <p:sp>
            <p:nvSpPr>
              <p:cNvPr id="265261" name="Rectangle 3481"/>
              <p:cNvSpPr>
                <a:spLocks noChangeArrowheads="1"/>
              </p:cNvSpPr>
              <p:nvPr/>
            </p:nvSpPr>
            <p:spPr bwMode="auto">
              <a:xfrm>
                <a:off x="1708" y="1742"/>
                <a:ext cx="433" cy="356"/>
              </a:xfrm>
              <a:prstGeom prst="rect">
                <a:avLst/>
              </a:prstGeom>
              <a:noFill/>
              <a:ln w="9525">
                <a:solidFill>
                  <a:schemeClr val="tx1"/>
                </a:solidFill>
                <a:miter lim="800000"/>
                <a:headEnd/>
                <a:tailEnd/>
              </a:ln>
            </p:spPr>
            <p:txBody>
              <a:bodyPr wrap="none" anchor="ctr"/>
              <a:lstStyle/>
              <a:p>
                <a:pPr defTabSz="914400"/>
                <a:endParaRPr lang="en-US" sz="1200">
                  <a:latin typeface="Calibri" pitchFamily="34" charset="0"/>
                </a:endParaRPr>
              </a:p>
            </p:txBody>
          </p:sp>
          <p:sp>
            <p:nvSpPr>
              <p:cNvPr id="265262" name="Line 3482"/>
              <p:cNvSpPr>
                <a:spLocks noChangeShapeType="1"/>
              </p:cNvSpPr>
              <p:nvPr/>
            </p:nvSpPr>
            <p:spPr bwMode="auto">
              <a:xfrm>
                <a:off x="1798" y="2544"/>
                <a:ext cx="274" cy="1"/>
              </a:xfrm>
              <a:prstGeom prst="line">
                <a:avLst/>
              </a:prstGeom>
              <a:noFill/>
              <a:ln w="9525">
                <a:solidFill>
                  <a:schemeClr val="tx1"/>
                </a:solidFill>
                <a:round/>
                <a:headEnd/>
                <a:tailEnd/>
              </a:ln>
            </p:spPr>
            <p:txBody>
              <a:bodyPr/>
              <a:lstStyle/>
              <a:p>
                <a:endParaRPr lang="en-US"/>
              </a:p>
            </p:txBody>
          </p:sp>
          <p:sp>
            <p:nvSpPr>
              <p:cNvPr id="265263" name="Line 3483"/>
              <p:cNvSpPr>
                <a:spLocks noChangeShapeType="1"/>
              </p:cNvSpPr>
              <p:nvPr/>
            </p:nvSpPr>
            <p:spPr bwMode="auto">
              <a:xfrm>
                <a:off x="2072" y="2544"/>
                <a:ext cx="1" cy="267"/>
              </a:xfrm>
              <a:prstGeom prst="line">
                <a:avLst/>
              </a:prstGeom>
              <a:noFill/>
              <a:ln w="9525">
                <a:solidFill>
                  <a:schemeClr val="tx1"/>
                </a:solidFill>
                <a:round/>
                <a:headEnd/>
                <a:tailEnd/>
              </a:ln>
            </p:spPr>
            <p:txBody>
              <a:bodyPr/>
              <a:lstStyle/>
              <a:p>
                <a:endParaRPr lang="en-US"/>
              </a:p>
            </p:txBody>
          </p:sp>
          <p:sp>
            <p:nvSpPr>
              <p:cNvPr id="265264" name="Line 3484"/>
              <p:cNvSpPr>
                <a:spLocks noChangeShapeType="1"/>
              </p:cNvSpPr>
              <p:nvPr/>
            </p:nvSpPr>
            <p:spPr bwMode="auto">
              <a:xfrm>
                <a:off x="1798" y="2811"/>
                <a:ext cx="92" cy="132"/>
              </a:xfrm>
              <a:prstGeom prst="line">
                <a:avLst/>
              </a:prstGeom>
              <a:noFill/>
              <a:ln w="9525">
                <a:solidFill>
                  <a:schemeClr val="tx1"/>
                </a:solidFill>
                <a:round/>
                <a:headEnd/>
                <a:tailEnd/>
              </a:ln>
            </p:spPr>
            <p:txBody>
              <a:bodyPr/>
              <a:lstStyle/>
              <a:p>
                <a:endParaRPr lang="en-US"/>
              </a:p>
            </p:txBody>
          </p:sp>
          <p:sp>
            <p:nvSpPr>
              <p:cNvPr id="265265" name="Line 3485"/>
              <p:cNvSpPr>
                <a:spLocks noChangeShapeType="1"/>
              </p:cNvSpPr>
              <p:nvPr/>
            </p:nvSpPr>
            <p:spPr bwMode="auto">
              <a:xfrm flipV="1">
                <a:off x="1981" y="2811"/>
                <a:ext cx="91" cy="132"/>
              </a:xfrm>
              <a:prstGeom prst="line">
                <a:avLst/>
              </a:prstGeom>
              <a:noFill/>
              <a:ln w="9525">
                <a:solidFill>
                  <a:schemeClr val="tx1"/>
                </a:solidFill>
                <a:round/>
                <a:headEnd/>
                <a:tailEnd/>
              </a:ln>
            </p:spPr>
            <p:txBody>
              <a:bodyPr/>
              <a:lstStyle/>
              <a:p>
                <a:endParaRPr lang="en-US"/>
              </a:p>
            </p:txBody>
          </p:sp>
          <p:sp>
            <p:nvSpPr>
              <p:cNvPr id="265266" name="Line 3486"/>
              <p:cNvSpPr>
                <a:spLocks noChangeShapeType="1"/>
              </p:cNvSpPr>
              <p:nvPr/>
            </p:nvSpPr>
            <p:spPr bwMode="auto">
              <a:xfrm>
                <a:off x="1890" y="2943"/>
                <a:ext cx="91" cy="1"/>
              </a:xfrm>
              <a:prstGeom prst="line">
                <a:avLst/>
              </a:prstGeom>
              <a:noFill/>
              <a:ln w="9525">
                <a:solidFill>
                  <a:srgbClr val="FF0000"/>
                </a:solidFill>
                <a:round/>
                <a:headEnd/>
                <a:tailEnd/>
              </a:ln>
            </p:spPr>
            <p:txBody>
              <a:bodyPr/>
              <a:lstStyle/>
              <a:p>
                <a:endParaRPr lang="en-US"/>
              </a:p>
            </p:txBody>
          </p:sp>
          <p:sp>
            <p:nvSpPr>
              <p:cNvPr id="265267" name="Line 3487"/>
              <p:cNvSpPr>
                <a:spLocks noChangeShapeType="1"/>
              </p:cNvSpPr>
              <p:nvPr/>
            </p:nvSpPr>
            <p:spPr bwMode="auto">
              <a:xfrm>
                <a:off x="1890" y="2943"/>
                <a:ext cx="46" cy="34"/>
              </a:xfrm>
              <a:prstGeom prst="line">
                <a:avLst/>
              </a:prstGeom>
              <a:noFill/>
              <a:ln w="9525">
                <a:solidFill>
                  <a:schemeClr val="tx1"/>
                </a:solidFill>
                <a:round/>
                <a:headEnd/>
                <a:tailEnd/>
              </a:ln>
            </p:spPr>
            <p:txBody>
              <a:bodyPr/>
              <a:lstStyle/>
              <a:p>
                <a:endParaRPr lang="en-US"/>
              </a:p>
            </p:txBody>
          </p:sp>
          <p:sp>
            <p:nvSpPr>
              <p:cNvPr id="265268" name="Line 3488"/>
              <p:cNvSpPr>
                <a:spLocks noChangeShapeType="1"/>
              </p:cNvSpPr>
              <p:nvPr/>
            </p:nvSpPr>
            <p:spPr bwMode="auto">
              <a:xfrm flipH="1">
                <a:off x="1936" y="2943"/>
                <a:ext cx="45" cy="34"/>
              </a:xfrm>
              <a:prstGeom prst="line">
                <a:avLst/>
              </a:prstGeom>
              <a:noFill/>
              <a:ln w="9525">
                <a:solidFill>
                  <a:srgbClr val="FF0000"/>
                </a:solidFill>
                <a:round/>
                <a:headEnd/>
                <a:tailEnd/>
              </a:ln>
            </p:spPr>
            <p:txBody>
              <a:bodyPr/>
              <a:lstStyle/>
              <a:p>
                <a:endParaRPr lang="en-US"/>
              </a:p>
            </p:txBody>
          </p:sp>
          <p:sp>
            <p:nvSpPr>
              <p:cNvPr id="265269" name="Rectangle 3489"/>
              <p:cNvSpPr>
                <a:spLocks noChangeArrowheads="1"/>
              </p:cNvSpPr>
              <p:nvPr/>
            </p:nvSpPr>
            <p:spPr bwMode="auto">
              <a:xfrm>
                <a:off x="1582" y="2429"/>
                <a:ext cx="211" cy="357"/>
              </a:xfrm>
              <a:prstGeom prst="rect">
                <a:avLst/>
              </a:prstGeom>
              <a:noFill/>
              <a:ln w="9525">
                <a:solidFill>
                  <a:schemeClr val="tx1"/>
                </a:solidFill>
                <a:miter lim="800000"/>
                <a:headEnd/>
                <a:tailEnd/>
              </a:ln>
            </p:spPr>
            <p:txBody>
              <a:bodyPr wrap="none" anchor="ctr"/>
              <a:lstStyle/>
              <a:p>
                <a:pPr defTabSz="914400"/>
                <a:endParaRPr lang="en-US" sz="1200">
                  <a:latin typeface="Calibri" pitchFamily="34" charset="0"/>
                </a:endParaRPr>
              </a:p>
            </p:txBody>
          </p:sp>
          <p:sp>
            <p:nvSpPr>
              <p:cNvPr id="265270" name="Line 3490"/>
              <p:cNvSpPr>
                <a:spLocks noChangeShapeType="1"/>
              </p:cNvSpPr>
              <p:nvPr/>
            </p:nvSpPr>
            <p:spPr bwMode="auto">
              <a:xfrm flipH="1">
                <a:off x="1674" y="2464"/>
                <a:ext cx="5" cy="241"/>
              </a:xfrm>
              <a:prstGeom prst="line">
                <a:avLst/>
              </a:prstGeom>
              <a:noFill/>
              <a:ln w="9525">
                <a:solidFill>
                  <a:schemeClr val="tx1"/>
                </a:solidFill>
                <a:round/>
                <a:headEnd type="triangle" w="sm" len="sm"/>
                <a:tailEnd type="triangle" w="sm" len="sm"/>
              </a:ln>
            </p:spPr>
            <p:txBody>
              <a:bodyPr/>
              <a:lstStyle/>
              <a:p>
                <a:endParaRPr lang="en-US"/>
              </a:p>
            </p:txBody>
          </p:sp>
          <p:sp>
            <p:nvSpPr>
              <p:cNvPr id="265271" name="Line 3491"/>
              <p:cNvSpPr>
                <a:spLocks noChangeShapeType="1"/>
              </p:cNvSpPr>
              <p:nvPr/>
            </p:nvSpPr>
            <p:spPr bwMode="auto">
              <a:xfrm flipH="1">
                <a:off x="1840" y="765"/>
                <a:ext cx="124" cy="95"/>
              </a:xfrm>
              <a:prstGeom prst="line">
                <a:avLst/>
              </a:prstGeom>
              <a:noFill/>
              <a:ln w="9525">
                <a:solidFill>
                  <a:schemeClr val="tx1"/>
                </a:solidFill>
                <a:round/>
                <a:headEnd/>
                <a:tailEnd/>
              </a:ln>
            </p:spPr>
            <p:txBody>
              <a:bodyPr/>
              <a:lstStyle/>
              <a:p>
                <a:endParaRPr lang="en-US"/>
              </a:p>
            </p:txBody>
          </p:sp>
          <p:sp>
            <p:nvSpPr>
              <p:cNvPr id="265272" name="Line 3492"/>
              <p:cNvSpPr>
                <a:spLocks noChangeShapeType="1"/>
              </p:cNvSpPr>
              <p:nvPr/>
            </p:nvSpPr>
            <p:spPr bwMode="auto">
              <a:xfrm>
                <a:off x="1833" y="775"/>
                <a:ext cx="150" cy="113"/>
              </a:xfrm>
              <a:prstGeom prst="line">
                <a:avLst/>
              </a:prstGeom>
              <a:noFill/>
              <a:ln w="9525">
                <a:solidFill>
                  <a:schemeClr val="tx1"/>
                </a:solidFill>
                <a:round/>
                <a:headEnd/>
                <a:tailEnd/>
              </a:ln>
            </p:spPr>
            <p:txBody>
              <a:bodyPr/>
              <a:lstStyle/>
              <a:p>
                <a:endParaRPr lang="en-US"/>
              </a:p>
            </p:txBody>
          </p:sp>
          <p:sp>
            <p:nvSpPr>
              <p:cNvPr id="265273" name="AutoShape 3493"/>
              <p:cNvSpPr>
                <a:spLocks noChangeArrowheads="1"/>
              </p:cNvSpPr>
              <p:nvPr/>
            </p:nvSpPr>
            <p:spPr bwMode="auto">
              <a:xfrm rot="9157338">
                <a:off x="1733" y="758"/>
                <a:ext cx="182" cy="47"/>
              </a:xfrm>
              <a:prstGeom prst="curvedUpArrow">
                <a:avLst>
                  <a:gd name="adj1" fmla="val 77447"/>
                  <a:gd name="adj2" fmla="val 154894"/>
                  <a:gd name="adj3" fmla="val 33333"/>
                </a:avLst>
              </a:prstGeom>
              <a:noFill/>
              <a:ln w="9525">
                <a:solidFill>
                  <a:schemeClr val="tx1"/>
                </a:solidFill>
                <a:miter lim="800000"/>
                <a:headEnd/>
                <a:tailEnd/>
              </a:ln>
            </p:spPr>
            <p:txBody>
              <a:bodyPr rot="10800000" wrap="none" anchor="ctr"/>
              <a:lstStyle/>
              <a:p>
                <a:pPr defTabSz="914400"/>
                <a:endParaRPr lang="en-US" sz="1200">
                  <a:latin typeface="Calibri" pitchFamily="34" charset="0"/>
                </a:endParaRPr>
              </a:p>
            </p:txBody>
          </p:sp>
          <p:sp>
            <p:nvSpPr>
              <p:cNvPr id="265274" name="AutoShape 3494"/>
              <p:cNvSpPr>
                <a:spLocks noChangeArrowheads="1"/>
              </p:cNvSpPr>
              <p:nvPr/>
            </p:nvSpPr>
            <p:spPr bwMode="auto">
              <a:xfrm rot="-7155953">
                <a:off x="1906" y="712"/>
                <a:ext cx="132" cy="63"/>
              </a:xfrm>
              <a:prstGeom prst="curvedUpArrow">
                <a:avLst>
                  <a:gd name="adj1" fmla="val 41905"/>
                  <a:gd name="adj2" fmla="val 83810"/>
                  <a:gd name="adj3" fmla="val 33333"/>
                </a:avLst>
              </a:prstGeom>
              <a:noFill/>
              <a:ln w="9525">
                <a:solidFill>
                  <a:schemeClr val="tx1"/>
                </a:solidFill>
                <a:miter lim="800000"/>
                <a:headEnd/>
                <a:tailEnd/>
              </a:ln>
            </p:spPr>
            <p:txBody>
              <a:bodyPr vert="eaVert" wrap="none" anchor="ctr"/>
              <a:lstStyle/>
              <a:p>
                <a:pPr defTabSz="914400"/>
                <a:endParaRPr lang="en-US" sz="1200">
                  <a:latin typeface="Calibri" pitchFamily="34" charset="0"/>
                </a:endParaRPr>
              </a:p>
            </p:txBody>
          </p:sp>
          <p:sp>
            <p:nvSpPr>
              <p:cNvPr id="265275" name="Freeform 3495"/>
              <p:cNvSpPr>
                <a:spLocks/>
              </p:cNvSpPr>
              <p:nvPr/>
            </p:nvSpPr>
            <p:spPr bwMode="auto">
              <a:xfrm>
                <a:off x="1460" y="687"/>
                <a:ext cx="215" cy="45"/>
              </a:xfrm>
              <a:custGeom>
                <a:avLst/>
                <a:gdLst>
                  <a:gd name="T0" fmla="*/ 0 w 884"/>
                  <a:gd name="T1" fmla="*/ 36 h 87"/>
                  <a:gd name="T2" fmla="*/ 297 w 884"/>
                  <a:gd name="T3" fmla="*/ 47 h 87"/>
                  <a:gd name="T4" fmla="*/ 382 w 884"/>
                  <a:gd name="T5" fmla="*/ 7 h 87"/>
                  <a:gd name="T6" fmla="*/ 884 w 884"/>
                  <a:gd name="T7" fmla="*/ 87 h 87"/>
                  <a:gd name="T8" fmla="*/ 0 60000 65536"/>
                  <a:gd name="T9" fmla="*/ 0 60000 65536"/>
                  <a:gd name="T10" fmla="*/ 0 60000 65536"/>
                  <a:gd name="T11" fmla="*/ 0 60000 65536"/>
                  <a:gd name="T12" fmla="*/ 0 w 884"/>
                  <a:gd name="T13" fmla="*/ 0 h 87"/>
                  <a:gd name="T14" fmla="*/ 884 w 884"/>
                  <a:gd name="T15" fmla="*/ 87 h 87"/>
                </a:gdLst>
                <a:ahLst/>
                <a:cxnLst>
                  <a:cxn ang="T8">
                    <a:pos x="T0" y="T1"/>
                  </a:cxn>
                  <a:cxn ang="T9">
                    <a:pos x="T2" y="T3"/>
                  </a:cxn>
                  <a:cxn ang="T10">
                    <a:pos x="T4" y="T5"/>
                  </a:cxn>
                  <a:cxn ang="T11">
                    <a:pos x="T6" y="T7"/>
                  </a:cxn>
                </a:cxnLst>
                <a:rect l="T12" t="T13" r="T14" b="T15"/>
                <a:pathLst>
                  <a:path w="884" h="87">
                    <a:moveTo>
                      <a:pt x="0" y="36"/>
                    </a:moveTo>
                    <a:cubicBezTo>
                      <a:pt x="116" y="44"/>
                      <a:pt x="233" y="52"/>
                      <a:pt x="297" y="47"/>
                    </a:cubicBezTo>
                    <a:cubicBezTo>
                      <a:pt x="361" y="42"/>
                      <a:pt x="284" y="0"/>
                      <a:pt x="382" y="7"/>
                    </a:cubicBezTo>
                    <a:cubicBezTo>
                      <a:pt x="480" y="14"/>
                      <a:pt x="682" y="50"/>
                      <a:pt x="884" y="87"/>
                    </a:cubicBezTo>
                  </a:path>
                </a:pathLst>
              </a:custGeom>
              <a:noFill/>
              <a:ln w="9525">
                <a:solidFill>
                  <a:schemeClr val="tx1"/>
                </a:solidFill>
                <a:round/>
                <a:headEnd/>
                <a:tailEnd/>
              </a:ln>
            </p:spPr>
            <p:txBody>
              <a:bodyPr/>
              <a:lstStyle/>
              <a:p>
                <a:pPr defTabSz="914400"/>
                <a:endParaRPr lang="en-US" sz="1200">
                  <a:latin typeface="Calibri" pitchFamily="34" charset="0"/>
                </a:endParaRPr>
              </a:p>
            </p:txBody>
          </p:sp>
          <p:sp>
            <p:nvSpPr>
              <p:cNvPr id="265276" name="Freeform 3496"/>
              <p:cNvSpPr>
                <a:spLocks/>
              </p:cNvSpPr>
              <p:nvPr/>
            </p:nvSpPr>
            <p:spPr bwMode="auto">
              <a:xfrm>
                <a:off x="1490" y="1234"/>
                <a:ext cx="282" cy="46"/>
              </a:xfrm>
              <a:custGeom>
                <a:avLst/>
                <a:gdLst>
                  <a:gd name="T0" fmla="*/ 0 w 884"/>
                  <a:gd name="T1" fmla="*/ 36 h 87"/>
                  <a:gd name="T2" fmla="*/ 297 w 884"/>
                  <a:gd name="T3" fmla="*/ 47 h 87"/>
                  <a:gd name="T4" fmla="*/ 382 w 884"/>
                  <a:gd name="T5" fmla="*/ 7 h 87"/>
                  <a:gd name="T6" fmla="*/ 884 w 884"/>
                  <a:gd name="T7" fmla="*/ 87 h 87"/>
                  <a:gd name="T8" fmla="*/ 0 60000 65536"/>
                  <a:gd name="T9" fmla="*/ 0 60000 65536"/>
                  <a:gd name="T10" fmla="*/ 0 60000 65536"/>
                  <a:gd name="T11" fmla="*/ 0 60000 65536"/>
                  <a:gd name="T12" fmla="*/ 0 w 884"/>
                  <a:gd name="T13" fmla="*/ 0 h 87"/>
                  <a:gd name="T14" fmla="*/ 884 w 884"/>
                  <a:gd name="T15" fmla="*/ 87 h 87"/>
                </a:gdLst>
                <a:ahLst/>
                <a:cxnLst>
                  <a:cxn ang="T8">
                    <a:pos x="T0" y="T1"/>
                  </a:cxn>
                  <a:cxn ang="T9">
                    <a:pos x="T2" y="T3"/>
                  </a:cxn>
                  <a:cxn ang="T10">
                    <a:pos x="T4" y="T5"/>
                  </a:cxn>
                  <a:cxn ang="T11">
                    <a:pos x="T6" y="T7"/>
                  </a:cxn>
                </a:cxnLst>
                <a:rect l="T12" t="T13" r="T14" b="T15"/>
                <a:pathLst>
                  <a:path w="884" h="87">
                    <a:moveTo>
                      <a:pt x="0" y="36"/>
                    </a:moveTo>
                    <a:cubicBezTo>
                      <a:pt x="116" y="44"/>
                      <a:pt x="233" y="52"/>
                      <a:pt x="297" y="47"/>
                    </a:cubicBezTo>
                    <a:cubicBezTo>
                      <a:pt x="361" y="42"/>
                      <a:pt x="284" y="0"/>
                      <a:pt x="382" y="7"/>
                    </a:cubicBezTo>
                    <a:cubicBezTo>
                      <a:pt x="480" y="14"/>
                      <a:pt x="682" y="50"/>
                      <a:pt x="884" y="87"/>
                    </a:cubicBezTo>
                  </a:path>
                </a:pathLst>
              </a:custGeom>
              <a:noFill/>
              <a:ln w="9525">
                <a:solidFill>
                  <a:schemeClr val="tx1"/>
                </a:solidFill>
                <a:round/>
                <a:headEnd/>
                <a:tailEnd/>
              </a:ln>
            </p:spPr>
            <p:txBody>
              <a:bodyPr/>
              <a:lstStyle/>
              <a:p>
                <a:pPr defTabSz="914400"/>
                <a:endParaRPr lang="en-US" sz="1200">
                  <a:latin typeface="Calibri" pitchFamily="34" charset="0"/>
                </a:endParaRPr>
              </a:p>
            </p:txBody>
          </p:sp>
          <p:sp>
            <p:nvSpPr>
              <p:cNvPr id="265277" name="Freeform 3497"/>
              <p:cNvSpPr>
                <a:spLocks/>
              </p:cNvSpPr>
              <p:nvPr/>
            </p:nvSpPr>
            <p:spPr bwMode="auto">
              <a:xfrm rot="2787090">
                <a:off x="2381" y="540"/>
                <a:ext cx="311" cy="95"/>
              </a:xfrm>
              <a:custGeom>
                <a:avLst/>
                <a:gdLst>
                  <a:gd name="T0" fmla="*/ 0 w 884"/>
                  <a:gd name="T1" fmla="*/ 36 h 87"/>
                  <a:gd name="T2" fmla="*/ 297 w 884"/>
                  <a:gd name="T3" fmla="*/ 47 h 87"/>
                  <a:gd name="T4" fmla="*/ 382 w 884"/>
                  <a:gd name="T5" fmla="*/ 7 h 87"/>
                  <a:gd name="T6" fmla="*/ 884 w 884"/>
                  <a:gd name="T7" fmla="*/ 87 h 87"/>
                  <a:gd name="T8" fmla="*/ 0 60000 65536"/>
                  <a:gd name="T9" fmla="*/ 0 60000 65536"/>
                  <a:gd name="T10" fmla="*/ 0 60000 65536"/>
                  <a:gd name="T11" fmla="*/ 0 60000 65536"/>
                  <a:gd name="T12" fmla="*/ 0 w 884"/>
                  <a:gd name="T13" fmla="*/ 0 h 87"/>
                  <a:gd name="T14" fmla="*/ 884 w 884"/>
                  <a:gd name="T15" fmla="*/ 87 h 87"/>
                </a:gdLst>
                <a:ahLst/>
                <a:cxnLst>
                  <a:cxn ang="T8">
                    <a:pos x="T0" y="T1"/>
                  </a:cxn>
                  <a:cxn ang="T9">
                    <a:pos x="T2" y="T3"/>
                  </a:cxn>
                  <a:cxn ang="T10">
                    <a:pos x="T4" y="T5"/>
                  </a:cxn>
                  <a:cxn ang="T11">
                    <a:pos x="T6" y="T7"/>
                  </a:cxn>
                </a:cxnLst>
                <a:rect l="T12" t="T13" r="T14" b="T15"/>
                <a:pathLst>
                  <a:path w="884" h="87">
                    <a:moveTo>
                      <a:pt x="0" y="36"/>
                    </a:moveTo>
                    <a:cubicBezTo>
                      <a:pt x="116" y="44"/>
                      <a:pt x="233" y="52"/>
                      <a:pt x="297" y="47"/>
                    </a:cubicBezTo>
                    <a:cubicBezTo>
                      <a:pt x="361" y="42"/>
                      <a:pt x="284" y="0"/>
                      <a:pt x="382" y="7"/>
                    </a:cubicBezTo>
                    <a:cubicBezTo>
                      <a:pt x="480" y="14"/>
                      <a:pt x="682" y="50"/>
                      <a:pt x="884" y="87"/>
                    </a:cubicBezTo>
                  </a:path>
                </a:pathLst>
              </a:custGeom>
              <a:noFill/>
              <a:ln w="9525">
                <a:solidFill>
                  <a:schemeClr val="tx1"/>
                </a:solidFill>
                <a:round/>
                <a:headEnd/>
                <a:tailEnd/>
              </a:ln>
            </p:spPr>
            <p:txBody>
              <a:bodyPr rot="10800000" vert="eaVert"/>
              <a:lstStyle/>
              <a:p>
                <a:pPr defTabSz="914400"/>
                <a:endParaRPr lang="en-US" sz="1200">
                  <a:latin typeface="Calibri" pitchFamily="34" charset="0"/>
                </a:endParaRPr>
              </a:p>
            </p:txBody>
          </p:sp>
          <p:sp>
            <p:nvSpPr>
              <p:cNvPr id="265278" name="Freeform 3498"/>
              <p:cNvSpPr>
                <a:spLocks/>
              </p:cNvSpPr>
              <p:nvPr/>
            </p:nvSpPr>
            <p:spPr bwMode="auto">
              <a:xfrm>
                <a:off x="1477" y="1828"/>
                <a:ext cx="248" cy="48"/>
              </a:xfrm>
              <a:custGeom>
                <a:avLst/>
                <a:gdLst>
                  <a:gd name="T0" fmla="*/ 0 w 884"/>
                  <a:gd name="T1" fmla="*/ 36 h 87"/>
                  <a:gd name="T2" fmla="*/ 297 w 884"/>
                  <a:gd name="T3" fmla="*/ 47 h 87"/>
                  <a:gd name="T4" fmla="*/ 382 w 884"/>
                  <a:gd name="T5" fmla="*/ 7 h 87"/>
                  <a:gd name="T6" fmla="*/ 884 w 884"/>
                  <a:gd name="T7" fmla="*/ 87 h 87"/>
                  <a:gd name="T8" fmla="*/ 0 60000 65536"/>
                  <a:gd name="T9" fmla="*/ 0 60000 65536"/>
                  <a:gd name="T10" fmla="*/ 0 60000 65536"/>
                  <a:gd name="T11" fmla="*/ 0 60000 65536"/>
                  <a:gd name="T12" fmla="*/ 0 w 884"/>
                  <a:gd name="T13" fmla="*/ 0 h 87"/>
                  <a:gd name="T14" fmla="*/ 884 w 884"/>
                  <a:gd name="T15" fmla="*/ 87 h 87"/>
                </a:gdLst>
                <a:ahLst/>
                <a:cxnLst>
                  <a:cxn ang="T8">
                    <a:pos x="T0" y="T1"/>
                  </a:cxn>
                  <a:cxn ang="T9">
                    <a:pos x="T2" y="T3"/>
                  </a:cxn>
                  <a:cxn ang="T10">
                    <a:pos x="T4" y="T5"/>
                  </a:cxn>
                  <a:cxn ang="T11">
                    <a:pos x="T6" y="T7"/>
                  </a:cxn>
                </a:cxnLst>
                <a:rect l="T12" t="T13" r="T14" b="T15"/>
                <a:pathLst>
                  <a:path w="884" h="87">
                    <a:moveTo>
                      <a:pt x="0" y="36"/>
                    </a:moveTo>
                    <a:cubicBezTo>
                      <a:pt x="116" y="44"/>
                      <a:pt x="233" y="52"/>
                      <a:pt x="297" y="47"/>
                    </a:cubicBezTo>
                    <a:cubicBezTo>
                      <a:pt x="361" y="42"/>
                      <a:pt x="284" y="0"/>
                      <a:pt x="382" y="7"/>
                    </a:cubicBezTo>
                    <a:cubicBezTo>
                      <a:pt x="480" y="14"/>
                      <a:pt x="682" y="50"/>
                      <a:pt x="884" y="87"/>
                    </a:cubicBezTo>
                  </a:path>
                </a:pathLst>
              </a:custGeom>
              <a:noFill/>
              <a:ln w="9525">
                <a:solidFill>
                  <a:schemeClr val="tx1"/>
                </a:solidFill>
                <a:round/>
                <a:headEnd/>
                <a:tailEnd/>
              </a:ln>
            </p:spPr>
            <p:txBody>
              <a:bodyPr/>
              <a:lstStyle/>
              <a:p>
                <a:pPr defTabSz="914400"/>
                <a:endParaRPr lang="en-US" sz="1200">
                  <a:latin typeface="Calibri" pitchFamily="34" charset="0"/>
                </a:endParaRPr>
              </a:p>
            </p:txBody>
          </p:sp>
          <p:sp>
            <p:nvSpPr>
              <p:cNvPr id="265279" name="Freeform 3499"/>
              <p:cNvSpPr>
                <a:spLocks/>
              </p:cNvSpPr>
              <p:nvPr/>
            </p:nvSpPr>
            <p:spPr bwMode="auto">
              <a:xfrm rot="-8171203">
                <a:off x="3967" y="948"/>
                <a:ext cx="144" cy="109"/>
              </a:xfrm>
              <a:custGeom>
                <a:avLst/>
                <a:gdLst>
                  <a:gd name="T0" fmla="*/ 0 w 884"/>
                  <a:gd name="T1" fmla="*/ 36 h 87"/>
                  <a:gd name="T2" fmla="*/ 297 w 884"/>
                  <a:gd name="T3" fmla="*/ 47 h 87"/>
                  <a:gd name="T4" fmla="*/ 382 w 884"/>
                  <a:gd name="T5" fmla="*/ 7 h 87"/>
                  <a:gd name="T6" fmla="*/ 884 w 884"/>
                  <a:gd name="T7" fmla="*/ 87 h 87"/>
                  <a:gd name="T8" fmla="*/ 0 60000 65536"/>
                  <a:gd name="T9" fmla="*/ 0 60000 65536"/>
                  <a:gd name="T10" fmla="*/ 0 60000 65536"/>
                  <a:gd name="T11" fmla="*/ 0 60000 65536"/>
                  <a:gd name="T12" fmla="*/ 0 w 884"/>
                  <a:gd name="T13" fmla="*/ 0 h 87"/>
                  <a:gd name="T14" fmla="*/ 884 w 884"/>
                  <a:gd name="T15" fmla="*/ 87 h 87"/>
                </a:gdLst>
                <a:ahLst/>
                <a:cxnLst>
                  <a:cxn ang="T8">
                    <a:pos x="T0" y="T1"/>
                  </a:cxn>
                  <a:cxn ang="T9">
                    <a:pos x="T2" y="T3"/>
                  </a:cxn>
                  <a:cxn ang="T10">
                    <a:pos x="T4" y="T5"/>
                  </a:cxn>
                  <a:cxn ang="T11">
                    <a:pos x="T6" y="T7"/>
                  </a:cxn>
                </a:cxnLst>
                <a:rect l="T12" t="T13" r="T14" b="T15"/>
                <a:pathLst>
                  <a:path w="884" h="87">
                    <a:moveTo>
                      <a:pt x="0" y="36"/>
                    </a:moveTo>
                    <a:cubicBezTo>
                      <a:pt x="116" y="44"/>
                      <a:pt x="233" y="52"/>
                      <a:pt x="297" y="47"/>
                    </a:cubicBezTo>
                    <a:cubicBezTo>
                      <a:pt x="361" y="42"/>
                      <a:pt x="284" y="0"/>
                      <a:pt x="382" y="7"/>
                    </a:cubicBezTo>
                    <a:cubicBezTo>
                      <a:pt x="480" y="14"/>
                      <a:pt x="682" y="50"/>
                      <a:pt x="884" y="87"/>
                    </a:cubicBezTo>
                  </a:path>
                </a:pathLst>
              </a:custGeom>
              <a:noFill/>
              <a:ln w="9525">
                <a:solidFill>
                  <a:schemeClr val="tx1"/>
                </a:solidFill>
                <a:round/>
                <a:headEnd/>
                <a:tailEnd/>
              </a:ln>
            </p:spPr>
            <p:txBody>
              <a:bodyPr rot="10800000"/>
              <a:lstStyle/>
              <a:p>
                <a:pPr defTabSz="914400"/>
                <a:endParaRPr lang="en-US" sz="1200">
                  <a:latin typeface="Calibri" pitchFamily="34" charset="0"/>
                </a:endParaRPr>
              </a:p>
            </p:txBody>
          </p:sp>
          <p:sp>
            <p:nvSpPr>
              <p:cNvPr id="265280" name="Freeform 3500"/>
              <p:cNvSpPr>
                <a:spLocks/>
              </p:cNvSpPr>
              <p:nvPr/>
            </p:nvSpPr>
            <p:spPr bwMode="auto">
              <a:xfrm rot="10323392" flipV="1">
                <a:off x="1298" y="2613"/>
                <a:ext cx="270" cy="27"/>
              </a:xfrm>
              <a:custGeom>
                <a:avLst/>
                <a:gdLst>
                  <a:gd name="T0" fmla="*/ 0 w 884"/>
                  <a:gd name="T1" fmla="*/ 36 h 87"/>
                  <a:gd name="T2" fmla="*/ 297 w 884"/>
                  <a:gd name="T3" fmla="*/ 47 h 87"/>
                  <a:gd name="T4" fmla="*/ 382 w 884"/>
                  <a:gd name="T5" fmla="*/ 7 h 87"/>
                  <a:gd name="T6" fmla="*/ 884 w 884"/>
                  <a:gd name="T7" fmla="*/ 87 h 87"/>
                  <a:gd name="T8" fmla="*/ 0 60000 65536"/>
                  <a:gd name="T9" fmla="*/ 0 60000 65536"/>
                  <a:gd name="T10" fmla="*/ 0 60000 65536"/>
                  <a:gd name="T11" fmla="*/ 0 60000 65536"/>
                  <a:gd name="T12" fmla="*/ 0 w 884"/>
                  <a:gd name="T13" fmla="*/ 0 h 87"/>
                  <a:gd name="T14" fmla="*/ 884 w 884"/>
                  <a:gd name="T15" fmla="*/ 87 h 87"/>
                </a:gdLst>
                <a:ahLst/>
                <a:cxnLst>
                  <a:cxn ang="T8">
                    <a:pos x="T0" y="T1"/>
                  </a:cxn>
                  <a:cxn ang="T9">
                    <a:pos x="T2" y="T3"/>
                  </a:cxn>
                  <a:cxn ang="T10">
                    <a:pos x="T4" y="T5"/>
                  </a:cxn>
                  <a:cxn ang="T11">
                    <a:pos x="T6" y="T7"/>
                  </a:cxn>
                </a:cxnLst>
                <a:rect l="T12" t="T13" r="T14" b="T15"/>
                <a:pathLst>
                  <a:path w="884" h="87">
                    <a:moveTo>
                      <a:pt x="0" y="36"/>
                    </a:moveTo>
                    <a:cubicBezTo>
                      <a:pt x="116" y="44"/>
                      <a:pt x="233" y="52"/>
                      <a:pt x="297" y="47"/>
                    </a:cubicBezTo>
                    <a:cubicBezTo>
                      <a:pt x="361" y="42"/>
                      <a:pt x="284" y="0"/>
                      <a:pt x="382" y="7"/>
                    </a:cubicBezTo>
                    <a:cubicBezTo>
                      <a:pt x="480" y="14"/>
                      <a:pt x="682" y="50"/>
                      <a:pt x="884" y="87"/>
                    </a:cubicBezTo>
                  </a:path>
                </a:pathLst>
              </a:custGeom>
              <a:noFill/>
              <a:ln w="9525">
                <a:solidFill>
                  <a:schemeClr val="tx1"/>
                </a:solidFill>
                <a:round/>
                <a:headEnd/>
                <a:tailEnd/>
              </a:ln>
            </p:spPr>
            <p:txBody>
              <a:bodyPr/>
              <a:lstStyle/>
              <a:p>
                <a:pPr defTabSz="914400"/>
                <a:endParaRPr lang="en-US" sz="1200">
                  <a:latin typeface="Calibri" pitchFamily="34" charset="0"/>
                </a:endParaRPr>
              </a:p>
            </p:txBody>
          </p:sp>
          <p:sp>
            <p:nvSpPr>
              <p:cNvPr id="265281" name="Freeform 3501"/>
              <p:cNvSpPr>
                <a:spLocks/>
              </p:cNvSpPr>
              <p:nvPr/>
            </p:nvSpPr>
            <p:spPr bwMode="auto">
              <a:xfrm rot="2363755">
                <a:off x="2091" y="1940"/>
                <a:ext cx="403" cy="82"/>
              </a:xfrm>
              <a:custGeom>
                <a:avLst/>
                <a:gdLst>
                  <a:gd name="T0" fmla="*/ 0 w 884"/>
                  <a:gd name="T1" fmla="*/ 36 h 87"/>
                  <a:gd name="T2" fmla="*/ 297 w 884"/>
                  <a:gd name="T3" fmla="*/ 47 h 87"/>
                  <a:gd name="T4" fmla="*/ 382 w 884"/>
                  <a:gd name="T5" fmla="*/ 7 h 87"/>
                  <a:gd name="T6" fmla="*/ 884 w 884"/>
                  <a:gd name="T7" fmla="*/ 87 h 87"/>
                  <a:gd name="T8" fmla="*/ 0 60000 65536"/>
                  <a:gd name="T9" fmla="*/ 0 60000 65536"/>
                  <a:gd name="T10" fmla="*/ 0 60000 65536"/>
                  <a:gd name="T11" fmla="*/ 0 60000 65536"/>
                  <a:gd name="T12" fmla="*/ 0 w 884"/>
                  <a:gd name="T13" fmla="*/ 0 h 87"/>
                  <a:gd name="T14" fmla="*/ 884 w 884"/>
                  <a:gd name="T15" fmla="*/ 87 h 87"/>
                </a:gdLst>
                <a:ahLst/>
                <a:cxnLst>
                  <a:cxn ang="T8">
                    <a:pos x="T0" y="T1"/>
                  </a:cxn>
                  <a:cxn ang="T9">
                    <a:pos x="T2" y="T3"/>
                  </a:cxn>
                  <a:cxn ang="T10">
                    <a:pos x="T4" y="T5"/>
                  </a:cxn>
                  <a:cxn ang="T11">
                    <a:pos x="T6" y="T7"/>
                  </a:cxn>
                </a:cxnLst>
                <a:rect l="T12" t="T13" r="T14" b="T15"/>
                <a:pathLst>
                  <a:path w="884" h="87">
                    <a:moveTo>
                      <a:pt x="0" y="36"/>
                    </a:moveTo>
                    <a:cubicBezTo>
                      <a:pt x="116" y="44"/>
                      <a:pt x="233" y="52"/>
                      <a:pt x="297" y="47"/>
                    </a:cubicBezTo>
                    <a:cubicBezTo>
                      <a:pt x="361" y="42"/>
                      <a:pt x="284" y="0"/>
                      <a:pt x="382" y="7"/>
                    </a:cubicBezTo>
                    <a:cubicBezTo>
                      <a:pt x="480" y="14"/>
                      <a:pt x="682" y="50"/>
                      <a:pt x="884" y="87"/>
                    </a:cubicBezTo>
                  </a:path>
                </a:pathLst>
              </a:custGeom>
              <a:noFill/>
              <a:ln w="9525">
                <a:solidFill>
                  <a:schemeClr val="tx1"/>
                </a:solidFill>
                <a:round/>
                <a:headEnd/>
                <a:tailEnd/>
              </a:ln>
            </p:spPr>
            <p:txBody>
              <a:bodyPr/>
              <a:lstStyle/>
              <a:p>
                <a:pPr defTabSz="914400"/>
                <a:endParaRPr lang="en-US" sz="1200">
                  <a:latin typeface="Calibri" pitchFamily="34" charset="0"/>
                </a:endParaRPr>
              </a:p>
            </p:txBody>
          </p:sp>
          <p:sp>
            <p:nvSpPr>
              <p:cNvPr id="265282" name="Freeform 3502"/>
              <p:cNvSpPr>
                <a:spLocks/>
              </p:cNvSpPr>
              <p:nvPr/>
            </p:nvSpPr>
            <p:spPr bwMode="auto">
              <a:xfrm rot="1839977">
                <a:off x="2596" y="1721"/>
                <a:ext cx="380" cy="69"/>
              </a:xfrm>
              <a:custGeom>
                <a:avLst/>
                <a:gdLst>
                  <a:gd name="T0" fmla="*/ 0 w 884"/>
                  <a:gd name="T1" fmla="*/ 36 h 87"/>
                  <a:gd name="T2" fmla="*/ 297 w 884"/>
                  <a:gd name="T3" fmla="*/ 47 h 87"/>
                  <a:gd name="T4" fmla="*/ 382 w 884"/>
                  <a:gd name="T5" fmla="*/ 7 h 87"/>
                  <a:gd name="T6" fmla="*/ 884 w 884"/>
                  <a:gd name="T7" fmla="*/ 87 h 87"/>
                  <a:gd name="T8" fmla="*/ 0 60000 65536"/>
                  <a:gd name="T9" fmla="*/ 0 60000 65536"/>
                  <a:gd name="T10" fmla="*/ 0 60000 65536"/>
                  <a:gd name="T11" fmla="*/ 0 60000 65536"/>
                  <a:gd name="T12" fmla="*/ 0 w 884"/>
                  <a:gd name="T13" fmla="*/ 0 h 87"/>
                  <a:gd name="T14" fmla="*/ 884 w 884"/>
                  <a:gd name="T15" fmla="*/ 87 h 87"/>
                </a:gdLst>
                <a:ahLst/>
                <a:cxnLst>
                  <a:cxn ang="T8">
                    <a:pos x="T0" y="T1"/>
                  </a:cxn>
                  <a:cxn ang="T9">
                    <a:pos x="T2" y="T3"/>
                  </a:cxn>
                  <a:cxn ang="T10">
                    <a:pos x="T4" y="T5"/>
                  </a:cxn>
                  <a:cxn ang="T11">
                    <a:pos x="T6" y="T7"/>
                  </a:cxn>
                </a:cxnLst>
                <a:rect l="T12" t="T13" r="T14" b="T15"/>
                <a:pathLst>
                  <a:path w="884" h="87">
                    <a:moveTo>
                      <a:pt x="0" y="36"/>
                    </a:moveTo>
                    <a:cubicBezTo>
                      <a:pt x="116" y="44"/>
                      <a:pt x="233" y="52"/>
                      <a:pt x="297" y="47"/>
                    </a:cubicBezTo>
                    <a:cubicBezTo>
                      <a:pt x="361" y="42"/>
                      <a:pt x="284" y="0"/>
                      <a:pt x="382" y="7"/>
                    </a:cubicBezTo>
                    <a:cubicBezTo>
                      <a:pt x="480" y="14"/>
                      <a:pt x="682" y="50"/>
                      <a:pt x="884" y="87"/>
                    </a:cubicBezTo>
                  </a:path>
                </a:pathLst>
              </a:custGeom>
              <a:noFill/>
              <a:ln w="9525">
                <a:solidFill>
                  <a:schemeClr val="tx1"/>
                </a:solidFill>
                <a:round/>
                <a:headEnd/>
                <a:tailEnd/>
              </a:ln>
            </p:spPr>
            <p:txBody>
              <a:bodyPr/>
              <a:lstStyle/>
              <a:p>
                <a:pPr defTabSz="914400"/>
                <a:endParaRPr lang="en-US" sz="1200">
                  <a:latin typeface="Calibri" pitchFamily="34" charset="0"/>
                </a:endParaRPr>
              </a:p>
            </p:txBody>
          </p:sp>
          <p:sp>
            <p:nvSpPr>
              <p:cNvPr id="265283" name="Freeform 3503"/>
              <p:cNvSpPr>
                <a:spLocks/>
              </p:cNvSpPr>
              <p:nvPr/>
            </p:nvSpPr>
            <p:spPr bwMode="auto">
              <a:xfrm>
                <a:off x="2752" y="1322"/>
                <a:ext cx="483" cy="59"/>
              </a:xfrm>
              <a:custGeom>
                <a:avLst/>
                <a:gdLst>
                  <a:gd name="T0" fmla="*/ 0 w 884"/>
                  <a:gd name="T1" fmla="*/ 36 h 87"/>
                  <a:gd name="T2" fmla="*/ 297 w 884"/>
                  <a:gd name="T3" fmla="*/ 47 h 87"/>
                  <a:gd name="T4" fmla="*/ 382 w 884"/>
                  <a:gd name="T5" fmla="*/ 7 h 87"/>
                  <a:gd name="T6" fmla="*/ 884 w 884"/>
                  <a:gd name="T7" fmla="*/ 87 h 87"/>
                  <a:gd name="T8" fmla="*/ 0 60000 65536"/>
                  <a:gd name="T9" fmla="*/ 0 60000 65536"/>
                  <a:gd name="T10" fmla="*/ 0 60000 65536"/>
                  <a:gd name="T11" fmla="*/ 0 60000 65536"/>
                  <a:gd name="T12" fmla="*/ 0 w 884"/>
                  <a:gd name="T13" fmla="*/ 0 h 87"/>
                  <a:gd name="T14" fmla="*/ 884 w 884"/>
                  <a:gd name="T15" fmla="*/ 87 h 87"/>
                </a:gdLst>
                <a:ahLst/>
                <a:cxnLst>
                  <a:cxn ang="T8">
                    <a:pos x="T0" y="T1"/>
                  </a:cxn>
                  <a:cxn ang="T9">
                    <a:pos x="T2" y="T3"/>
                  </a:cxn>
                  <a:cxn ang="T10">
                    <a:pos x="T4" y="T5"/>
                  </a:cxn>
                  <a:cxn ang="T11">
                    <a:pos x="T6" y="T7"/>
                  </a:cxn>
                </a:cxnLst>
                <a:rect l="T12" t="T13" r="T14" b="T15"/>
                <a:pathLst>
                  <a:path w="884" h="87">
                    <a:moveTo>
                      <a:pt x="0" y="36"/>
                    </a:moveTo>
                    <a:cubicBezTo>
                      <a:pt x="116" y="44"/>
                      <a:pt x="233" y="52"/>
                      <a:pt x="297" y="47"/>
                    </a:cubicBezTo>
                    <a:cubicBezTo>
                      <a:pt x="361" y="42"/>
                      <a:pt x="284" y="0"/>
                      <a:pt x="382" y="7"/>
                    </a:cubicBezTo>
                    <a:cubicBezTo>
                      <a:pt x="480" y="14"/>
                      <a:pt x="682" y="50"/>
                      <a:pt x="884" y="87"/>
                    </a:cubicBezTo>
                  </a:path>
                </a:pathLst>
              </a:custGeom>
              <a:noFill/>
              <a:ln w="9525">
                <a:solidFill>
                  <a:schemeClr val="tx1"/>
                </a:solidFill>
                <a:round/>
                <a:headEnd/>
                <a:tailEnd/>
              </a:ln>
            </p:spPr>
            <p:txBody>
              <a:bodyPr/>
              <a:lstStyle/>
              <a:p>
                <a:pPr defTabSz="914400"/>
                <a:endParaRPr lang="en-US" sz="1200">
                  <a:latin typeface="Calibri" pitchFamily="34" charset="0"/>
                </a:endParaRPr>
              </a:p>
            </p:txBody>
          </p:sp>
          <p:sp>
            <p:nvSpPr>
              <p:cNvPr id="265284" name="Freeform 3504"/>
              <p:cNvSpPr>
                <a:spLocks/>
              </p:cNvSpPr>
              <p:nvPr/>
            </p:nvSpPr>
            <p:spPr bwMode="auto">
              <a:xfrm>
                <a:off x="2073" y="2558"/>
                <a:ext cx="435" cy="72"/>
              </a:xfrm>
              <a:custGeom>
                <a:avLst/>
                <a:gdLst>
                  <a:gd name="T0" fmla="*/ 0 w 884"/>
                  <a:gd name="T1" fmla="*/ 36 h 87"/>
                  <a:gd name="T2" fmla="*/ 297 w 884"/>
                  <a:gd name="T3" fmla="*/ 47 h 87"/>
                  <a:gd name="T4" fmla="*/ 382 w 884"/>
                  <a:gd name="T5" fmla="*/ 7 h 87"/>
                  <a:gd name="T6" fmla="*/ 884 w 884"/>
                  <a:gd name="T7" fmla="*/ 87 h 87"/>
                  <a:gd name="T8" fmla="*/ 0 60000 65536"/>
                  <a:gd name="T9" fmla="*/ 0 60000 65536"/>
                  <a:gd name="T10" fmla="*/ 0 60000 65536"/>
                  <a:gd name="T11" fmla="*/ 0 60000 65536"/>
                  <a:gd name="T12" fmla="*/ 0 w 884"/>
                  <a:gd name="T13" fmla="*/ 0 h 87"/>
                  <a:gd name="T14" fmla="*/ 884 w 884"/>
                  <a:gd name="T15" fmla="*/ 87 h 87"/>
                </a:gdLst>
                <a:ahLst/>
                <a:cxnLst>
                  <a:cxn ang="T8">
                    <a:pos x="T0" y="T1"/>
                  </a:cxn>
                  <a:cxn ang="T9">
                    <a:pos x="T2" y="T3"/>
                  </a:cxn>
                  <a:cxn ang="T10">
                    <a:pos x="T4" y="T5"/>
                  </a:cxn>
                  <a:cxn ang="T11">
                    <a:pos x="T6" y="T7"/>
                  </a:cxn>
                </a:cxnLst>
                <a:rect l="T12" t="T13" r="T14" b="T15"/>
                <a:pathLst>
                  <a:path w="884" h="87">
                    <a:moveTo>
                      <a:pt x="0" y="36"/>
                    </a:moveTo>
                    <a:cubicBezTo>
                      <a:pt x="116" y="44"/>
                      <a:pt x="233" y="52"/>
                      <a:pt x="297" y="47"/>
                    </a:cubicBezTo>
                    <a:cubicBezTo>
                      <a:pt x="361" y="42"/>
                      <a:pt x="284" y="0"/>
                      <a:pt x="382" y="7"/>
                    </a:cubicBezTo>
                    <a:cubicBezTo>
                      <a:pt x="480" y="14"/>
                      <a:pt x="682" y="50"/>
                      <a:pt x="884" y="87"/>
                    </a:cubicBezTo>
                  </a:path>
                </a:pathLst>
              </a:custGeom>
              <a:noFill/>
              <a:ln w="9525">
                <a:solidFill>
                  <a:schemeClr val="tx1"/>
                </a:solidFill>
                <a:round/>
                <a:headEnd/>
                <a:tailEnd/>
              </a:ln>
            </p:spPr>
            <p:txBody>
              <a:bodyPr/>
              <a:lstStyle/>
              <a:p>
                <a:pPr defTabSz="914400"/>
                <a:endParaRPr lang="en-US" sz="1200">
                  <a:latin typeface="Calibri" pitchFamily="34" charset="0"/>
                </a:endParaRPr>
              </a:p>
            </p:txBody>
          </p:sp>
          <p:sp>
            <p:nvSpPr>
              <p:cNvPr id="265285" name="Freeform 3505"/>
              <p:cNvSpPr>
                <a:spLocks/>
              </p:cNvSpPr>
              <p:nvPr/>
            </p:nvSpPr>
            <p:spPr bwMode="auto">
              <a:xfrm rot="10258282">
                <a:off x="2110" y="2934"/>
                <a:ext cx="623" cy="72"/>
              </a:xfrm>
              <a:custGeom>
                <a:avLst/>
                <a:gdLst>
                  <a:gd name="T0" fmla="*/ 0 w 884"/>
                  <a:gd name="T1" fmla="*/ 36 h 87"/>
                  <a:gd name="T2" fmla="*/ 297 w 884"/>
                  <a:gd name="T3" fmla="*/ 47 h 87"/>
                  <a:gd name="T4" fmla="*/ 382 w 884"/>
                  <a:gd name="T5" fmla="*/ 7 h 87"/>
                  <a:gd name="T6" fmla="*/ 884 w 884"/>
                  <a:gd name="T7" fmla="*/ 87 h 87"/>
                  <a:gd name="T8" fmla="*/ 0 60000 65536"/>
                  <a:gd name="T9" fmla="*/ 0 60000 65536"/>
                  <a:gd name="T10" fmla="*/ 0 60000 65536"/>
                  <a:gd name="T11" fmla="*/ 0 60000 65536"/>
                  <a:gd name="T12" fmla="*/ 0 w 884"/>
                  <a:gd name="T13" fmla="*/ 0 h 87"/>
                  <a:gd name="T14" fmla="*/ 884 w 884"/>
                  <a:gd name="T15" fmla="*/ 87 h 87"/>
                </a:gdLst>
                <a:ahLst/>
                <a:cxnLst>
                  <a:cxn ang="T8">
                    <a:pos x="T0" y="T1"/>
                  </a:cxn>
                  <a:cxn ang="T9">
                    <a:pos x="T2" y="T3"/>
                  </a:cxn>
                  <a:cxn ang="T10">
                    <a:pos x="T4" y="T5"/>
                  </a:cxn>
                  <a:cxn ang="T11">
                    <a:pos x="T6" y="T7"/>
                  </a:cxn>
                </a:cxnLst>
                <a:rect l="T12" t="T13" r="T14" b="T15"/>
                <a:pathLst>
                  <a:path w="884" h="87">
                    <a:moveTo>
                      <a:pt x="0" y="36"/>
                    </a:moveTo>
                    <a:cubicBezTo>
                      <a:pt x="116" y="44"/>
                      <a:pt x="233" y="52"/>
                      <a:pt x="297" y="47"/>
                    </a:cubicBezTo>
                    <a:cubicBezTo>
                      <a:pt x="361" y="42"/>
                      <a:pt x="284" y="0"/>
                      <a:pt x="382" y="7"/>
                    </a:cubicBezTo>
                    <a:cubicBezTo>
                      <a:pt x="480" y="14"/>
                      <a:pt x="682" y="50"/>
                      <a:pt x="884" y="87"/>
                    </a:cubicBezTo>
                  </a:path>
                </a:pathLst>
              </a:custGeom>
              <a:noFill/>
              <a:ln w="9525">
                <a:solidFill>
                  <a:schemeClr val="tx1"/>
                </a:solidFill>
                <a:round/>
                <a:headEnd/>
                <a:tailEnd/>
              </a:ln>
            </p:spPr>
            <p:txBody>
              <a:bodyPr rot="10800000"/>
              <a:lstStyle/>
              <a:p>
                <a:pPr defTabSz="914400"/>
                <a:endParaRPr lang="en-US" sz="1200">
                  <a:latin typeface="Calibri" pitchFamily="34" charset="0"/>
                </a:endParaRPr>
              </a:p>
            </p:txBody>
          </p:sp>
          <p:sp>
            <p:nvSpPr>
              <p:cNvPr id="265286" name="Freeform 3506"/>
              <p:cNvSpPr>
                <a:spLocks/>
              </p:cNvSpPr>
              <p:nvPr/>
            </p:nvSpPr>
            <p:spPr bwMode="auto">
              <a:xfrm rot="2645437" flipV="1">
                <a:off x="2161" y="3230"/>
                <a:ext cx="334" cy="36"/>
              </a:xfrm>
              <a:custGeom>
                <a:avLst/>
                <a:gdLst>
                  <a:gd name="T0" fmla="*/ 0 w 884"/>
                  <a:gd name="T1" fmla="*/ 36 h 87"/>
                  <a:gd name="T2" fmla="*/ 297 w 884"/>
                  <a:gd name="T3" fmla="*/ 47 h 87"/>
                  <a:gd name="T4" fmla="*/ 382 w 884"/>
                  <a:gd name="T5" fmla="*/ 7 h 87"/>
                  <a:gd name="T6" fmla="*/ 884 w 884"/>
                  <a:gd name="T7" fmla="*/ 87 h 87"/>
                  <a:gd name="T8" fmla="*/ 0 60000 65536"/>
                  <a:gd name="T9" fmla="*/ 0 60000 65536"/>
                  <a:gd name="T10" fmla="*/ 0 60000 65536"/>
                  <a:gd name="T11" fmla="*/ 0 60000 65536"/>
                  <a:gd name="T12" fmla="*/ 0 w 884"/>
                  <a:gd name="T13" fmla="*/ 0 h 87"/>
                  <a:gd name="T14" fmla="*/ 884 w 884"/>
                  <a:gd name="T15" fmla="*/ 87 h 87"/>
                </a:gdLst>
                <a:ahLst/>
                <a:cxnLst>
                  <a:cxn ang="T8">
                    <a:pos x="T0" y="T1"/>
                  </a:cxn>
                  <a:cxn ang="T9">
                    <a:pos x="T2" y="T3"/>
                  </a:cxn>
                  <a:cxn ang="T10">
                    <a:pos x="T4" y="T5"/>
                  </a:cxn>
                  <a:cxn ang="T11">
                    <a:pos x="T6" y="T7"/>
                  </a:cxn>
                </a:cxnLst>
                <a:rect l="T12" t="T13" r="T14" b="T15"/>
                <a:pathLst>
                  <a:path w="884" h="87">
                    <a:moveTo>
                      <a:pt x="0" y="36"/>
                    </a:moveTo>
                    <a:cubicBezTo>
                      <a:pt x="116" y="44"/>
                      <a:pt x="233" y="52"/>
                      <a:pt x="297" y="47"/>
                    </a:cubicBezTo>
                    <a:cubicBezTo>
                      <a:pt x="361" y="42"/>
                      <a:pt x="284" y="0"/>
                      <a:pt x="382" y="7"/>
                    </a:cubicBezTo>
                    <a:cubicBezTo>
                      <a:pt x="480" y="14"/>
                      <a:pt x="682" y="50"/>
                      <a:pt x="884" y="87"/>
                    </a:cubicBezTo>
                  </a:path>
                </a:pathLst>
              </a:custGeom>
              <a:noFill/>
              <a:ln w="9525">
                <a:solidFill>
                  <a:schemeClr val="tx1"/>
                </a:solidFill>
                <a:round/>
                <a:headEnd/>
                <a:tailEnd/>
              </a:ln>
            </p:spPr>
            <p:txBody>
              <a:bodyPr rot="10800000"/>
              <a:lstStyle/>
              <a:p>
                <a:pPr defTabSz="914400"/>
                <a:endParaRPr lang="en-US" sz="1200">
                  <a:latin typeface="Calibri" pitchFamily="34" charset="0"/>
                </a:endParaRPr>
              </a:p>
            </p:txBody>
          </p:sp>
          <p:sp>
            <p:nvSpPr>
              <p:cNvPr id="265287" name="Freeform 3507"/>
              <p:cNvSpPr>
                <a:spLocks/>
              </p:cNvSpPr>
              <p:nvPr/>
            </p:nvSpPr>
            <p:spPr bwMode="auto">
              <a:xfrm rot="5102292">
                <a:off x="2871" y="529"/>
                <a:ext cx="317" cy="62"/>
              </a:xfrm>
              <a:custGeom>
                <a:avLst/>
                <a:gdLst>
                  <a:gd name="T0" fmla="*/ 0 w 884"/>
                  <a:gd name="T1" fmla="*/ 36 h 87"/>
                  <a:gd name="T2" fmla="*/ 297 w 884"/>
                  <a:gd name="T3" fmla="*/ 47 h 87"/>
                  <a:gd name="T4" fmla="*/ 382 w 884"/>
                  <a:gd name="T5" fmla="*/ 7 h 87"/>
                  <a:gd name="T6" fmla="*/ 884 w 884"/>
                  <a:gd name="T7" fmla="*/ 87 h 87"/>
                  <a:gd name="T8" fmla="*/ 0 60000 65536"/>
                  <a:gd name="T9" fmla="*/ 0 60000 65536"/>
                  <a:gd name="T10" fmla="*/ 0 60000 65536"/>
                  <a:gd name="T11" fmla="*/ 0 60000 65536"/>
                  <a:gd name="T12" fmla="*/ 0 w 884"/>
                  <a:gd name="T13" fmla="*/ 0 h 87"/>
                  <a:gd name="T14" fmla="*/ 884 w 884"/>
                  <a:gd name="T15" fmla="*/ 87 h 87"/>
                </a:gdLst>
                <a:ahLst/>
                <a:cxnLst>
                  <a:cxn ang="T8">
                    <a:pos x="T0" y="T1"/>
                  </a:cxn>
                  <a:cxn ang="T9">
                    <a:pos x="T2" y="T3"/>
                  </a:cxn>
                  <a:cxn ang="T10">
                    <a:pos x="T4" y="T5"/>
                  </a:cxn>
                  <a:cxn ang="T11">
                    <a:pos x="T6" y="T7"/>
                  </a:cxn>
                </a:cxnLst>
                <a:rect l="T12" t="T13" r="T14" b="T15"/>
                <a:pathLst>
                  <a:path w="884" h="87">
                    <a:moveTo>
                      <a:pt x="0" y="36"/>
                    </a:moveTo>
                    <a:cubicBezTo>
                      <a:pt x="116" y="44"/>
                      <a:pt x="233" y="52"/>
                      <a:pt x="297" y="47"/>
                    </a:cubicBezTo>
                    <a:cubicBezTo>
                      <a:pt x="361" y="42"/>
                      <a:pt x="284" y="0"/>
                      <a:pt x="382" y="7"/>
                    </a:cubicBezTo>
                    <a:cubicBezTo>
                      <a:pt x="480" y="14"/>
                      <a:pt x="682" y="50"/>
                      <a:pt x="884" y="87"/>
                    </a:cubicBezTo>
                  </a:path>
                </a:pathLst>
              </a:custGeom>
              <a:noFill/>
              <a:ln w="9525">
                <a:solidFill>
                  <a:schemeClr val="tx1"/>
                </a:solidFill>
                <a:round/>
                <a:headEnd/>
                <a:tailEnd/>
              </a:ln>
            </p:spPr>
            <p:txBody>
              <a:bodyPr rot="10800000" vert="eaVert"/>
              <a:lstStyle/>
              <a:p>
                <a:pPr defTabSz="914400"/>
                <a:endParaRPr lang="en-US" sz="1200">
                  <a:latin typeface="Calibri" pitchFamily="34" charset="0"/>
                </a:endParaRPr>
              </a:p>
            </p:txBody>
          </p:sp>
          <p:sp>
            <p:nvSpPr>
              <p:cNvPr id="265288" name="Freeform 3508"/>
              <p:cNvSpPr>
                <a:spLocks/>
              </p:cNvSpPr>
              <p:nvPr/>
            </p:nvSpPr>
            <p:spPr bwMode="auto">
              <a:xfrm rot="3996195">
                <a:off x="3419" y="654"/>
                <a:ext cx="292" cy="108"/>
              </a:xfrm>
              <a:custGeom>
                <a:avLst/>
                <a:gdLst>
                  <a:gd name="T0" fmla="*/ 0 w 884"/>
                  <a:gd name="T1" fmla="*/ 36 h 87"/>
                  <a:gd name="T2" fmla="*/ 297 w 884"/>
                  <a:gd name="T3" fmla="*/ 47 h 87"/>
                  <a:gd name="T4" fmla="*/ 382 w 884"/>
                  <a:gd name="T5" fmla="*/ 7 h 87"/>
                  <a:gd name="T6" fmla="*/ 884 w 884"/>
                  <a:gd name="T7" fmla="*/ 87 h 87"/>
                  <a:gd name="T8" fmla="*/ 0 60000 65536"/>
                  <a:gd name="T9" fmla="*/ 0 60000 65536"/>
                  <a:gd name="T10" fmla="*/ 0 60000 65536"/>
                  <a:gd name="T11" fmla="*/ 0 60000 65536"/>
                  <a:gd name="T12" fmla="*/ 0 w 884"/>
                  <a:gd name="T13" fmla="*/ 0 h 87"/>
                  <a:gd name="T14" fmla="*/ 884 w 884"/>
                  <a:gd name="T15" fmla="*/ 87 h 87"/>
                </a:gdLst>
                <a:ahLst/>
                <a:cxnLst>
                  <a:cxn ang="T8">
                    <a:pos x="T0" y="T1"/>
                  </a:cxn>
                  <a:cxn ang="T9">
                    <a:pos x="T2" y="T3"/>
                  </a:cxn>
                  <a:cxn ang="T10">
                    <a:pos x="T4" y="T5"/>
                  </a:cxn>
                  <a:cxn ang="T11">
                    <a:pos x="T6" y="T7"/>
                  </a:cxn>
                </a:cxnLst>
                <a:rect l="T12" t="T13" r="T14" b="T15"/>
                <a:pathLst>
                  <a:path w="884" h="87">
                    <a:moveTo>
                      <a:pt x="0" y="36"/>
                    </a:moveTo>
                    <a:cubicBezTo>
                      <a:pt x="116" y="44"/>
                      <a:pt x="233" y="52"/>
                      <a:pt x="297" y="47"/>
                    </a:cubicBezTo>
                    <a:cubicBezTo>
                      <a:pt x="361" y="42"/>
                      <a:pt x="284" y="0"/>
                      <a:pt x="382" y="7"/>
                    </a:cubicBezTo>
                    <a:cubicBezTo>
                      <a:pt x="480" y="14"/>
                      <a:pt x="682" y="50"/>
                      <a:pt x="884" y="87"/>
                    </a:cubicBezTo>
                  </a:path>
                </a:pathLst>
              </a:custGeom>
              <a:noFill/>
              <a:ln w="9525">
                <a:solidFill>
                  <a:schemeClr val="tx1"/>
                </a:solidFill>
                <a:round/>
                <a:headEnd/>
                <a:tailEnd/>
              </a:ln>
            </p:spPr>
            <p:txBody>
              <a:bodyPr rot="10800000" vert="eaVert"/>
              <a:lstStyle/>
              <a:p>
                <a:pPr defTabSz="914400"/>
                <a:endParaRPr lang="en-US" sz="1200">
                  <a:latin typeface="Calibri" pitchFamily="34" charset="0"/>
                </a:endParaRPr>
              </a:p>
            </p:txBody>
          </p:sp>
          <p:sp>
            <p:nvSpPr>
              <p:cNvPr id="265289" name="Freeform 3509"/>
              <p:cNvSpPr>
                <a:spLocks/>
              </p:cNvSpPr>
              <p:nvPr/>
            </p:nvSpPr>
            <p:spPr bwMode="auto">
              <a:xfrm rot="5102292">
                <a:off x="3939" y="522"/>
                <a:ext cx="468" cy="108"/>
              </a:xfrm>
              <a:custGeom>
                <a:avLst/>
                <a:gdLst>
                  <a:gd name="T0" fmla="*/ 0 w 884"/>
                  <a:gd name="T1" fmla="*/ 36 h 87"/>
                  <a:gd name="T2" fmla="*/ 297 w 884"/>
                  <a:gd name="T3" fmla="*/ 47 h 87"/>
                  <a:gd name="T4" fmla="*/ 382 w 884"/>
                  <a:gd name="T5" fmla="*/ 7 h 87"/>
                  <a:gd name="T6" fmla="*/ 884 w 884"/>
                  <a:gd name="T7" fmla="*/ 87 h 87"/>
                  <a:gd name="T8" fmla="*/ 0 60000 65536"/>
                  <a:gd name="T9" fmla="*/ 0 60000 65536"/>
                  <a:gd name="T10" fmla="*/ 0 60000 65536"/>
                  <a:gd name="T11" fmla="*/ 0 60000 65536"/>
                  <a:gd name="T12" fmla="*/ 0 w 884"/>
                  <a:gd name="T13" fmla="*/ 0 h 87"/>
                  <a:gd name="T14" fmla="*/ 884 w 884"/>
                  <a:gd name="T15" fmla="*/ 87 h 87"/>
                </a:gdLst>
                <a:ahLst/>
                <a:cxnLst>
                  <a:cxn ang="T8">
                    <a:pos x="T0" y="T1"/>
                  </a:cxn>
                  <a:cxn ang="T9">
                    <a:pos x="T2" y="T3"/>
                  </a:cxn>
                  <a:cxn ang="T10">
                    <a:pos x="T4" y="T5"/>
                  </a:cxn>
                  <a:cxn ang="T11">
                    <a:pos x="T6" y="T7"/>
                  </a:cxn>
                </a:cxnLst>
                <a:rect l="T12" t="T13" r="T14" b="T15"/>
                <a:pathLst>
                  <a:path w="884" h="87">
                    <a:moveTo>
                      <a:pt x="0" y="36"/>
                    </a:moveTo>
                    <a:cubicBezTo>
                      <a:pt x="116" y="44"/>
                      <a:pt x="233" y="52"/>
                      <a:pt x="297" y="47"/>
                    </a:cubicBezTo>
                    <a:cubicBezTo>
                      <a:pt x="361" y="42"/>
                      <a:pt x="284" y="0"/>
                      <a:pt x="382" y="7"/>
                    </a:cubicBezTo>
                    <a:cubicBezTo>
                      <a:pt x="480" y="14"/>
                      <a:pt x="682" y="50"/>
                      <a:pt x="884" y="87"/>
                    </a:cubicBezTo>
                  </a:path>
                </a:pathLst>
              </a:custGeom>
              <a:noFill/>
              <a:ln w="9525">
                <a:solidFill>
                  <a:schemeClr val="tx1"/>
                </a:solidFill>
                <a:round/>
                <a:headEnd/>
                <a:tailEnd/>
              </a:ln>
            </p:spPr>
            <p:txBody>
              <a:bodyPr rot="10800000" vert="eaVert"/>
              <a:lstStyle/>
              <a:p>
                <a:pPr defTabSz="914400"/>
                <a:endParaRPr lang="en-US" sz="1200">
                  <a:latin typeface="Calibri" pitchFamily="34" charset="0"/>
                </a:endParaRPr>
              </a:p>
            </p:txBody>
          </p:sp>
          <p:sp>
            <p:nvSpPr>
              <p:cNvPr id="265290" name="Rectangle 3510"/>
              <p:cNvSpPr>
                <a:spLocks noChangeArrowheads="1"/>
              </p:cNvSpPr>
              <p:nvPr/>
            </p:nvSpPr>
            <p:spPr bwMode="auto">
              <a:xfrm>
                <a:off x="3120" y="407"/>
                <a:ext cx="805" cy="152"/>
              </a:xfrm>
              <a:prstGeom prst="rect">
                <a:avLst/>
              </a:prstGeom>
              <a:noFill/>
              <a:ln w="9525">
                <a:noFill/>
                <a:miter lim="800000"/>
                <a:headEnd/>
                <a:tailEnd/>
              </a:ln>
            </p:spPr>
            <p:txBody>
              <a:bodyPr wrap="none" lIns="0" tIns="0" rIns="0" bIns="0">
                <a:spAutoFit/>
              </a:bodyPr>
              <a:lstStyle/>
              <a:p>
                <a:pPr defTabSz="1136650"/>
                <a:r>
                  <a:rPr lang="en-US" sz="1200">
                    <a:solidFill>
                      <a:srgbClr val="000000"/>
                    </a:solidFill>
                  </a:rPr>
                  <a:t>Confocal pinhole</a:t>
                </a:r>
                <a:endParaRPr lang="en-US" sz="1200"/>
              </a:p>
            </p:txBody>
          </p:sp>
          <p:sp>
            <p:nvSpPr>
              <p:cNvPr id="265291" name="Rectangle 3511"/>
              <p:cNvSpPr>
                <a:spLocks noChangeArrowheads="1"/>
              </p:cNvSpPr>
              <p:nvPr/>
            </p:nvSpPr>
            <p:spPr bwMode="auto">
              <a:xfrm>
                <a:off x="3734" y="209"/>
                <a:ext cx="1069" cy="152"/>
              </a:xfrm>
              <a:prstGeom prst="rect">
                <a:avLst/>
              </a:prstGeom>
              <a:noFill/>
              <a:ln w="9525">
                <a:noFill/>
                <a:miter lim="800000"/>
                <a:headEnd/>
                <a:tailEnd/>
              </a:ln>
            </p:spPr>
            <p:txBody>
              <a:bodyPr wrap="none" lIns="0" tIns="0" rIns="0" bIns="0">
                <a:spAutoFit/>
              </a:bodyPr>
              <a:lstStyle/>
              <a:p>
                <a:pPr defTabSz="1136650"/>
                <a:r>
                  <a:rPr lang="en-US" sz="1200">
                    <a:solidFill>
                      <a:srgbClr val="000000"/>
                    </a:solidFill>
                  </a:rPr>
                  <a:t>Avalanche photodiode</a:t>
                </a:r>
                <a:endParaRPr lang="en-US" sz="1200"/>
              </a:p>
            </p:txBody>
          </p:sp>
          <p:sp>
            <p:nvSpPr>
              <p:cNvPr id="265292" name="Rectangle 3512"/>
              <p:cNvSpPr>
                <a:spLocks noChangeArrowheads="1"/>
              </p:cNvSpPr>
              <p:nvPr/>
            </p:nvSpPr>
            <p:spPr bwMode="auto">
              <a:xfrm>
                <a:off x="3020" y="1516"/>
                <a:ext cx="854" cy="151"/>
              </a:xfrm>
              <a:prstGeom prst="rect">
                <a:avLst/>
              </a:prstGeom>
              <a:noFill/>
              <a:ln w="9525">
                <a:noFill/>
                <a:miter lim="800000"/>
                <a:headEnd/>
                <a:tailEnd/>
              </a:ln>
            </p:spPr>
            <p:txBody>
              <a:bodyPr wrap="none" lIns="0" tIns="0" rIns="0" bIns="0">
                <a:spAutoFit/>
              </a:bodyPr>
              <a:lstStyle/>
              <a:p>
                <a:pPr defTabSz="1136650"/>
                <a:r>
                  <a:rPr lang="en-US" sz="1200">
                    <a:solidFill>
                      <a:srgbClr val="000000"/>
                    </a:solidFill>
                  </a:rPr>
                  <a:t>635 nm laser light</a:t>
                </a:r>
                <a:endParaRPr lang="en-US" sz="1200"/>
              </a:p>
            </p:txBody>
          </p:sp>
          <p:sp>
            <p:nvSpPr>
              <p:cNvPr id="265293" name="Freeform 3513"/>
              <p:cNvSpPr>
                <a:spLocks/>
              </p:cNvSpPr>
              <p:nvPr/>
            </p:nvSpPr>
            <p:spPr bwMode="auto">
              <a:xfrm>
                <a:off x="2570" y="1425"/>
                <a:ext cx="636" cy="77"/>
              </a:xfrm>
              <a:custGeom>
                <a:avLst/>
                <a:gdLst>
                  <a:gd name="T0" fmla="*/ 0 w 884"/>
                  <a:gd name="T1" fmla="*/ 36 h 87"/>
                  <a:gd name="T2" fmla="*/ 297 w 884"/>
                  <a:gd name="T3" fmla="*/ 47 h 87"/>
                  <a:gd name="T4" fmla="*/ 382 w 884"/>
                  <a:gd name="T5" fmla="*/ 7 h 87"/>
                  <a:gd name="T6" fmla="*/ 884 w 884"/>
                  <a:gd name="T7" fmla="*/ 87 h 87"/>
                  <a:gd name="T8" fmla="*/ 0 60000 65536"/>
                  <a:gd name="T9" fmla="*/ 0 60000 65536"/>
                  <a:gd name="T10" fmla="*/ 0 60000 65536"/>
                  <a:gd name="T11" fmla="*/ 0 60000 65536"/>
                  <a:gd name="T12" fmla="*/ 0 w 884"/>
                  <a:gd name="T13" fmla="*/ 0 h 87"/>
                  <a:gd name="T14" fmla="*/ 884 w 884"/>
                  <a:gd name="T15" fmla="*/ 87 h 87"/>
                </a:gdLst>
                <a:ahLst/>
                <a:cxnLst>
                  <a:cxn ang="T8">
                    <a:pos x="T0" y="T1"/>
                  </a:cxn>
                  <a:cxn ang="T9">
                    <a:pos x="T2" y="T3"/>
                  </a:cxn>
                  <a:cxn ang="T10">
                    <a:pos x="T4" y="T5"/>
                  </a:cxn>
                  <a:cxn ang="T11">
                    <a:pos x="T6" y="T7"/>
                  </a:cxn>
                </a:cxnLst>
                <a:rect l="T12" t="T13" r="T14" b="T15"/>
                <a:pathLst>
                  <a:path w="884" h="87">
                    <a:moveTo>
                      <a:pt x="0" y="36"/>
                    </a:moveTo>
                    <a:cubicBezTo>
                      <a:pt x="116" y="44"/>
                      <a:pt x="233" y="52"/>
                      <a:pt x="297" y="47"/>
                    </a:cubicBezTo>
                    <a:cubicBezTo>
                      <a:pt x="361" y="42"/>
                      <a:pt x="284" y="0"/>
                      <a:pt x="382" y="7"/>
                    </a:cubicBezTo>
                    <a:cubicBezTo>
                      <a:pt x="480" y="14"/>
                      <a:pt x="682" y="50"/>
                      <a:pt x="884" y="87"/>
                    </a:cubicBezTo>
                  </a:path>
                </a:pathLst>
              </a:custGeom>
              <a:noFill/>
              <a:ln w="9525">
                <a:solidFill>
                  <a:schemeClr val="tx1"/>
                </a:solidFill>
                <a:round/>
                <a:headEnd/>
                <a:tailEnd/>
              </a:ln>
            </p:spPr>
            <p:txBody>
              <a:bodyPr/>
              <a:lstStyle/>
              <a:p>
                <a:pPr defTabSz="914400"/>
                <a:endParaRPr lang="en-US" sz="1200">
                  <a:latin typeface="Calibri" pitchFamily="34" charset="0"/>
                </a:endParaRPr>
              </a:p>
            </p:txBody>
          </p:sp>
          <p:sp>
            <p:nvSpPr>
              <p:cNvPr id="265294" name="Rectangle 3514"/>
              <p:cNvSpPr>
                <a:spLocks noChangeArrowheads="1"/>
              </p:cNvSpPr>
              <p:nvPr/>
            </p:nvSpPr>
            <p:spPr bwMode="auto">
              <a:xfrm>
                <a:off x="2597" y="1132"/>
                <a:ext cx="1004" cy="151"/>
              </a:xfrm>
              <a:prstGeom prst="rect">
                <a:avLst/>
              </a:prstGeom>
              <a:noFill/>
              <a:ln w="9525">
                <a:noFill/>
                <a:miter lim="800000"/>
                <a:headEnd/>
                <a:tailEnd/>
              </a:ln>
            </p:spPr>
            <p:txBody>
              <a:bodyPr wrap="none" lIns="0" tIns="0" rIns="0" bIns="0">
                <a:spAutoFit/>
              </a:bodyPr>
              <a:lstStyle/>
              <a:p>
                <a:pPr defTabSz="1136650"/>
                <a:r>
                  <a:rPr lang="en-US" sz="1200">
                    <a:solidFill>
                      <a:srgbClr val="000000"/>
                    </a:solidFill>
                  </a:rPr>
                  <a:t>750 nm fluorescence</a:t>
                </a:r>
                <a:endParaRPr lang="en-US" sz="1200"/>
              </a:p>
            </p:txBody>
          </p:sp>
          <p:sp>
            <p:nvSpPr>
              <p:cNvPr id="265295" name="Freeform 3515"/>
              <p:cNvSpPr>
                <a:spLocks/>
              </p:cNvSpPr>
              <p:nvPr/>
            </p:nvSpPr>
            <p:spPr bwMode="auto">
              <a:xfrm rot="-5551353">
                <a:off x="2726" y="932"/>
                <a:ext cx="249" cy="99"/>
              </a:xfrm>
              <a:custGeom>
                <a:avLst/>
                <a:gdLst>
                  <a:gd name="T0" fmla="*/ 0 w 884"/>
                  <a:gd name="T1" fmla="*/ 36 h 87"/>
                  <a:gd name="T2" fmla="*/ 297 w 884"/>
                  <a:gd name="T3" fmla="*/ 47 h 87"/>
                  <a:gd name="T4" fmla="*/ 382 w 884"/>
                  <a:gd name="T5" fmla="*/ 7 h 87"/>
                  <a:gd name="T6" fmla="*/ 884 w 884"/>
                  <a:gd name="T7" fmla="*/ 87 h 87"/>
                  <a:gd name="T8" fmla="*/ 0 60000 65536"/>
                  <a:gd name="T9" fmla="*/ 0 60000 65536"/>
                  <a:gd name="T10" fmla="*/ 0 60000 65536"/>
                  <a:gd name="T11" fmla="*/ 0 60000 65536"/>
                  <a:gd name="T12" fmla="*/ 0 w 884"/>
                  <a:gd name="T13" fmla="*/ 0 h 87"/>
                  <a:gd name="T14" fmla="*/ 884 w 884"/>
                  <a:gd name="T15" fmla="*/ 87 h 87"/>
                </a:gdLst>
                <a:ahLst/>
                <a:cxnLst>
                  <a:cxn ang="T8">
                    <a:pos x="T0" y="T1"/>
                  </a:cxn>
                  <a:cxn ang="T9">
                    <a:pos x="T2" y="T3"/>
                  </a:cxn>
                  <a:cxn ang="T10">
                    <a:pos x="T4" y="T5"/>
                  </a:cxn>
                  <a:cxn ang="T11">
                    <a:pos x="T6" y="T7"/>
                  </a:cxn>
                </a:cxnLst>
                <a:rect l="T12" t="T13" r="T14" b="T15"/>
                <a:pathLst>
                  <a:path w="884" h="87">
                    <a:moveTo>
                      <a:pt x="0" y="36"/>
                    </a:moveTo>
                    <a:cubicBezTo>
                      <a:pt x="116" y="44"/>
                      <a:pt x="233" y="52"/>
                      <a:pt x="297" y="47"/>
                    </a:cubicBezTo>
                    <a:cubicBezTo>
                      <a:pt x="361" y="42"/>
                      <a:pt x="284" y="0"/>
                      <a:pt x="382" y="7"/>
                    </a:cubicBezTo>
                    <a:cubicBezTo>
                      <a:pt x="480" y="14"/>
                      <a:pt x="682" y="50"/>
                      <a:pt x="884" y="87"/>
                    </a:cubicBezTo>
                  </a:path>
                </a:pathLst>
              </a:custGeom>
              <a:noFill/>
              <a:ln w="9525">
                <a:solidFill>
                  <a:schemeClr val="tx1"/>
                </a:solidFill>
                <a:round/>
                <a:headEnd/>
                <a:tailEnd/>
              </a:ln>
            </p:spPr>
            <p:txBody>
              <a:bodyPr vert="eaVert"/>
              <a:lstStyle/>
              <a:p>
                <a:pPr defTabSz="914400"/>
                <a:endParaRPr lang="en-US" sz="1200">
                  <a:latin typeface="Calibri" pitchFamily="34" charset="0"/>
                </a:endParaRPr>
              </a:p>
            </p:txBody>
          </p:sp>
          <p:sp>
            <p:nvSpPr>
              <p:cNvPr id="265296" name="Line 3516"/>
              <p:cNvSpPr>
                <a:spLocks noChangeShapeType="1"/>
              </p:cNvSpPr>
              <p:nvPr/>
            </p:nvSpPr>
            <p:spPr bwMode="auto">
              <a:xfrm>
                <a:off x="3678" y="766"/>
                <a:ext cx="183" cy="177"/>
              </a:xfrm>
              <a:prstGeom prst="line">
                <a:avLst/>
              </a:prstGeom>
              <a:noFill/>
              <a:ln w="9525">
                <a:solidFill>
                  <a:schemeClr val="tx1"/>
                </a:solidFill>
                <a:round/>
                <a:headEnd/>
                <a:tailEnd/>
              </a:ln>
            </p:spPr>
            <p:txBody>
              <a:bodyPr/>
              <a:lstStyle/>
              <a:p>
                <a:endParaRPr lang="en-US"/>
              </a:p>
            </p:txBody>
          </p:sp>
          <p:sp>
            <p:nvSpPr>
              <p:cNvPr id="265297" name="Rectangle 3517"/>
              <p:cNvSpPr>
                <a:spLocks noChangeArrowheads="1"/>
              </p:cNvSpPr>
              <p:nvPr/>
            </p:nvSpPr>
            <p:spPr bwMode="auto">
              <a:xfrm>
                <a:off x="3679" y="974"/>
                <a:ext cx="215" cy="102"/>
              </a:xfrm>
              <a:prstGeom prst="rect">
                <a:avLst/>
              </a:prstGeom>
              <a:noFill/>
              <a:ln w="9525">
                <a:solidFill>
                  <a:schemeClr val="tx1"/>
                </a:solidFill>
                <a:miter lim="800000"/>
                <a:headEnd/>
                <a:tailEnd/>
              </a:ln>
            </p:spPr>
            <p:txBody>
              <a:bodyPr wrap="none" anchor="ctr"/>
              <a:lstStyle/>
              <a:p>
                <a:pPr defTabSz="914400"/>
                <a:endParaRPr lang="en-US" sz="1200">
                  <a:latin typeface="Calibri" pitchFamily="34" charset="0"/>
                </a:endParaRPr>
              </a:p>
            </p:txBody>
          </p:sp>
          <p:sp>
            <p:nvSpPr>
              <p:cNvPr id="265298" name="Text Box 3518"/>
              <p:cNvSpPr txBox="1">
                <a:spLocks noChangeArrowheads="1"/>
              </p:cNvSpPr>
              <p:nvPr/>
            </p:nvSpPr>
            <p:spPr bwMode="auto">
              <a:xfrm>
                <a:off x="3722" y="1187"/>
                <a:ext cx="709" cy="247"/>
              </a:xfrm>
              <a:prstGeom prst="rect">
                <a:avLst/>
              </a:prstGeom>
              <a:noFill/>
              <a:ln w="9525">
                <a:noFill/>
                <a:miter lim="800000"/>
                <a:headEnd/>
                <a:tailEnd/>
              </a:ln>
            </p:spPr>
            <p:txBody>
              <a:bodyPr wrap="none" lIns="113660" tIns="56830" rIns="113660" bIns="56830">
                <a:spAutoFit/>
              </a:bodyPr>
              <a:lstStyle/>
              <a:p>
                <a:pPr defTabSz="1136650"/>
                <a:r>
                  <a:rPr lang="en-US" sz="1200"/>
                  <a:t>Photodiode</a:t>
                </a:r>
              </a:p>
            </p:txBody>
          </p:sp>
          <p:sp>
            <p:nvSpPr>
              <p:cNvPr id="265299" name="Freeform 3519"/>
              <p:cNvSpPr>
                <a:spLocks/>
              </p:cNvSpPr>
              <p:nvPr/>
            </p:nvSpPr>
            <p:spPr bwMode="auto">
              <a:xfrm rot="-7419475">
                <a:off x="3685" y="1051"/>
                <a:ext cx="206" cy="144"/>
              </a:xfrm>
              <a:custGeom>
                <a:avLst/>
                <a:gdLst>
                  <a:gd name="T0" fmla="*/ 0 w 884"/>
                  <a:gd name="T1" fmla="*/ 36 h 87"/>
                  <a:gd name="T2" fmla="*/ 297 w 884"/>
                  <a:gd name="T3" fmla="*/ 47 h 87"/>
                  <a:gd name="T4" fmla="*/ 382 w 884"/>
                  <a:gd name="T5" fmla="*/ 7 h 87"/>
                  <a:gd name="T6" fmla="*/ 884 w 884"/>
                  <a:gd name="T7" fmla="*/ 87 h 87"/>
                  <a:gd name="T8" fmla="*/ 0 60000 65536"/>
                  <a:gd name="T9" fmla="*/ 0 60000 65536"/>
                  <a:gd name="T10" fmla="*/ 0 60000 65536"/>
                  <a:gd name="T11" fmla="*/ 0 60000 65536"/>
                  <a:gd name="T12" fmla="*/ 0 w 884"/>
                  <a:gd name="T13" fmla="*/ 0 h 87"/>
                  <a:gd name="T14" fmla="*/ 884 w 884"/>
                  <a:gd name="T15" fmla="*/ 87 h 87"/>
                </a:gdLst>
                <a:ahLst/>
                <a:cxnLst>
                  <a:cxn ang="T8">
                    <a:pos x="T0" y="T1"/>
                  </a:cxn>
                  <a:cxn ang="T9">
                    <a:pos x="T2" y="T3"/>
                  </a:cxn>
                  <a:cxn ang="T10">
                    <a:pos x="T4" y="T5"/>
                  </a:cxn>
                  <a:cxn ang="T11">
                    <a:pos x="T6" y="T7"/>
                  </a:cxn>
                </a:cxnLst>
                <a:rect l="T12" t="T13" r="T14" b="T15"/>
                <a:pathLst>
                  <a:path w="884" h="87">
                    <a:moveTo>
                      <a:pt x="0" y="36"/>
                    </a:moveTo>
                    <a:cubicBezTo>
                      <a:pt x="116" y="44"/>
                      <a:pt x="233" y="52"/>
                      <a:pt x="297" y="47"/>
                    </a:cubicBezTo>
                    <a:cubicBezTo>
                      <a:pt x="361" y="42"/>
                      <a:pt x="284" y="0"/>
                      <a:pt x="382" y="7"/>
                    </a:cubicBezTo>
                    <a:cubicBezTo>
                      <a:pt x="480" y="14"/>
                      <a:pt x="682" y="50"/>
                      <a:pt x="884" y="87"/>
                    </a:cubicBezTo>
                  </a:path>
                </a:pathLst>
              </a:custGeom>
              <a:noFill/>
              <a:ln w="9525">
                <a:solidFill>
                  <a:schemeClr val="tx1"/>
                </a:solidFill>
                <a:round/>
                <a:headEnd/>
                <a:tailEnd/>
              </a:ln>
            </p:spPr>
            <p:txBody>
              <a:bodyPr vert="eaVert"/>
              <a:lstStyle/>
              <a:p>
                <a:pPr defTabSz="914400"/>
                <a:endParaRPr lang="en-US" sz="1200">
                  <a:latin typeface="Calibri" pitchFamily="34" charset="0"/>
                </a:endParaRPr>
              </a:p>
            </p:txBody>
          </p:sp>
        </p:grpSp>
      </p:grpSp>
      <p:sp>
        <p:nvSpPr>
          <p:cNvPr id="87" name="TextBox 86"/>
          <p:cNvSpPr txBox="1"/>
          <p:nvPr/>
        </p:nvSpPr>
        <p:spPr>
          <a:xfrm>
            <a:off x="797442" y="5996763"/>
            <a:ext cx="2324419" cy="256096"/>
          </a:xfrm>
          <a:prstGeom prst="rect">
            <a:avLst/>
          </a:prstGeom>
          <a:noFill/>
        </p:spPr>
        <p:txBody>
          <a:bodyPr wrap="none" rtlCol="0">
            <a:spAutoFit/>
          </a:bodyPr>
          <a:lstStyle/>
          <a:p>
            <a:r>
              <a:rPr lang="en-US" sz="1400" dirty="0" smtClean="0">
                <a:solidFill>
                  <a:schemeClr val="tx1"/>
                </a:solidFill>
              </a:rPr>
              <a:t>Courtesy of Dr M Akselrod </a:t>
            </a:r>
            <a:endParaRPr lang="en-US" sz="1400" dirty="0">
              <a:solidFill>
                <a:schemeClr val="tx1"/>
              </a:solidFill>
            </a:endParaRPr>
          </a:p>
        </p:txBody>
      </p:sp>
    </p:spTree>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294967295"/>
          </p:nvPr>
        </p:nvSpPr>
        <p:spPr>
          <a:xfrm>
            <a:off x="7010400" y="6492875"/>
            <a:ext cx="2133600" cy="365125"/>
          </a:xfrm>
          <a:prstGeom prst="rect">
            <a:avLst/>
          </a:prstGeom>
        </p:spPr>
        <p:txBody>
          <a:bodyPr/>
          <a:lstStyle/>
          <a:p>
            <a:pPr>
              <a:defRPr/>
            </a:pPr>
            <a:fld id="{32D8BF3F-002B-46F1-8544-A2BB15A8F7B2}" type="slidenum">
              <a:rPr lang="en-US"/>
              <a:pPr>
                <a:defRPr/>
              </a:pPr>
              <a:t>81</a:t>
            </a:fld>
            <a:endParaRPr lang="en-US"/>
          </a:p>
        </p:txBody>
      </p:sp>
      <p:sp>
        <p:nvSpPr>
          <p:cNvPr id="259074" name="Rectangle 2"/>
          <p:cNvSpPr>
            <a:spLocks noGrp="1"/>
          </p:cNvSpPr>
          <p:nvPr>
            <p:ph type="title"/>
          </p:nvPr>
        </p:nvSpPr>
        <p:spPr>
          <a:xfrm>
            <a:off x="284163" y="384175"/>
            <a:ext cx="8567737" cy="835025"/>
          </a:xfrm>
        </p:spPr>
        <p:txBody>
          <a:bodyPr/>
          <a:lstStyle/>
          <a:p>
            <a:r>
              <a:rPr lang="en-US" sz="2600" dirty="0" smtClean="0">
                <a:latin typeface="Arial" charset="0"/>
                <a:ea typeface="ＭＳ Ｐゴシック" pitchFamily="34" charset="-128"/>
                <a:cs typeface="Arial" charset="0"/>
              </a:rPr>
              <a:t>Recoil protons propagating through </a:t>
            </a:r>
            <a:br>
              <a:rPr lang="en-US" sz="2600" dirty="0" smtClean="0">
                <a:latin typeface="Arial" charset="0"/>
                <a:ea typeface="ＭＳ Ｐゴシック" pitchFamily="34" charset="-128"/>
                <a:cs typeface="Arial" charset="0"/>
              </a:rPr>
            </a:br>
            <a:r>
              <a:rPr lang="en-US" sz="2600" dirty="0" smtClean="0">
                <a:latin typeface="Arial" charset="0"/>
                <a:ea typeface="ＭＳ Ｐゴシック" pitchFamily="34" charset="-128"/>
                <a:cs typeface="Arial" charset="0"/>
              </a:rPr>
              <a:t>the crystal detector</a:t>
            </a:r>
          </a:p>
        </p:txBody>
      </p:sp>
      <p:pic>
        <p:nvPicPr>
          <p:cNvPr id="259075" name="Picture 3" descr="Track animation 4"/>
          <p:cNvPicPr>
            <a:picLocks noGrp="1" noChangeAspect="1" noChangeArrowheads="1" noCrop="1"/>
          </p:cNvPicPr>
          <p:nvPr>
            <p:ph idx="1"/>
          </p:nvPr>
        </p:nvPicPr>
        <p:blipFill>
          <a:blip r:embed="rId3" cstate="print"/>
          <a:srcRect/>
          <a:stretch>
            <a:fillRect/>
          </a:stretch>
        </p:blipFill>
        <p:spPr>
          <a:xfrm>
            <a:off x="1631950" y="1239838"/>
            <a:ext cx="5473700" cy="4160837"/>
          </a:xfrm>
          <a:noFill/>
          <a:ln/>
        </p:spPr>
      </p:pic>
      <p:sp>
        <p:nvSpPr>
          <p:cNvPr id="7" name="TextBox 6"/>
          <p:cNvSpPr txBox="1"/>
          <p:nvPr/>
        </p:nvSpPr>
        <p:spPr>
          <a:xfrm>
            <a:off x="442137" y="6001488"/>
            <a:ext cx="2374111" cy="256096"/>
          </a:xfrm>
          <a:prstGeom prst="rect">
            <a:avLst/>
          </a:prstGeom>
          <a:noFill/>
        </p:spPr>
        <p:txBody>
          <a:bodyPr wrap="none" rtlCol="0">
            <a:spAutoFit/>
          </a:bodyPr>
          <a:lstStyle/>
          <a:p>
            <a:r>
              <a:rPr lang="en-US" sz="1400" dirty="0" smtClean="0">
                <a:solidFill>
                  <a:schemeClr val="tx1"/>
                </a:solidFill>
              </a:rPr>
              <a:t>Courtesy of Dr M Akselrod  </a:t>
            </a:r>
            <a:endParaRPr lang="en-US" sz="1400" dirty="0">
              <a:solidFill>
                <a:schemeClr val="tx1"/>
              </a:solidFill>
            </a:endParaRPr>
          </a:p>
        </p:txBody>
      </p:sp>
    </p:spTree>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8" name="Picture 8" descr="radiationPetteri"/>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48482" name="Rectangle 2"/>
          <p:cNvSpPr>
            <a:spLocks noGrp="1" noChangeArrowheads="1"/>
          </p:cNvSpPr>
          <p:nvPr>
            <p:ph type="ctrTitle"/>
          </p:nvPr>
        </p:nvSpPr>
        <p:spPr>
          <a:xfrm>
            <a:off x="193675" y="119063"/>
            <a:ext cx="7772400" cy="1069975"/>
          </a:xfrm>
        </p:spPr>
        <p:txBody>
          <a:bodyPr/>
          <a:lstStyle/>
          <a:p>
            <a:pPr algn="l"/>
            <a:r>
              <a:rPr lang="en-AU" dirty="0">
                <a:solidFill>
                  <a:srgbClr val="FFFF00"/>
                </a:solidFill>
              </a:rPr>
              <a:t>Radiation protection in </a:t>
            </a:r>
            <a:r>
              <a:rPr lang="en-AU" dirty="0" smtClean="0">
                <a:solidFill>
                  <a:srgbClr val="FFFF00"/>
                </a:solidFill>
              </a:rPr>
              <a:t>space and avionics</a:t>
            </a:r>
            <a:endParaRPr lang="en-AU" dirty="0">
              <a:solidFill>
                <a:srgbClr val="FFFF00"/>
              </a:solidFill>
            </a:endParaRPr>
          </a:p>
        </p:txBody>
      </p:sp>
      <p:sp>
        <p:nvSpPr>
          <p:cNvPr id="148483" name="Rectangle 3"/>
          <p:cNvSpPr>
            <a:spLocks noGrp="1" noChangeArrowheads="1"/>
          </p:cNvSpPr>
          <p:nvPr>
            <p:ph type="subTitle" idx="1"/>
          </p:nvPr>
        </p:nvSpPr>
        <p:spPr>
          <a:xfrm>
            <a:off x="228600" y="976313"/>
            <a:ext cx="6099175" cy="1752600"/>
          </a:xfrm>
        </p:spPr>
        <p:txBody>
          <a:bodyPr/>
          <a:lstStyle/>
          <a:p>
            <a:pPr algn="l">
              <a:lnSpc>
                <a:spcPct val="90000"/>
              </a:lnSpc>
              <a:spcBef>
                <a:spcPts val="750"/>
              </a:spcBef>
            </a:pPr>
            <a:r>
              <a:rPr lang="en-AU" sz="1800" dirty="0">
                <a:solidFill>
                  <a:srgbClr val="FFFFCC"/>
                </a:solidFill>
              </a:rPr>
              <a:t>Protect astronauts from harmful effects of space radiation is </a:t>
            </a:r>
            <a:r>
              <a:rPr lang="en-AU" sz="1800" b="1" dirty="0">
                <a:solidFill>
                  <a:srgbClr val="FFFFCC"/>
                </a:solidFill>
              </a:rPr>
              <a:t>crucial</a:t>
            </a:r>
          </a:p>
        </p:txBody>
      </p:sp>
      <p:sp>
        <p:nvSpPr>
          <p:cNvPr id="148486" name="Text Box 6"/>
          <p:cNvSpPr txBox="1">
            <a:spLocks noChangeArrowheads="1"/>
          </p:cNvSpPr>
          <p:nvPr/>
        </p:nvSpPr>
        <p:spPr bwMode="auto">
          <a:xfrm>
            <a:off x="7923213" y="5961063"/>
            <a:ext cx="977900" cy="207962"/>
          </a:xfrm>
          <a:prstGeom prst="rect">
            <a:avLst/>
          </a:prstGeom>
          <a:noFill/>
          <a:ln w="9525" algn="ctr">
            <a:noFill/>
            <a:miter lim="800000"/>
            <a:headEnd/>
            <a:tailEnd/>
          </a:ln>
          <a:effectLst/>
        </p:spPr>
        <p:txBody>
          <a:bodyPr wrap="none">
            <a:spAutoFit/>
          </a:bodyPr>
          <a:lstStyle/>
          <a:p>
            <a:r>
              <a:rPr lang="en-AU" sz="1000" i="1"/>
              <a:t>ESA Courtesy</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7220" y="114300"/>
            <a:ext cx="7795260" cy="523220"/>
          </a:xfrm>
          <a:prstGeom prst="rect">
            <a:avLst/>
          </a:prstGeom>
          <a:noFill/>
        </p:spPr>
        <p:txBody>
          <a:bodyPr wrap="square" rtlCol="0">
            <a:spAutoFit/>
          </a:bodyPr>
          <a:lstStyle/>
          <a:p>
            <a:r>
              <a:rPr lang="en-AU" sz="2800" b="1" dirty="0" smtClean="0">
                <a:solidFill>
                  <a:schemeClr val="tx1"/>
                </a:solidFill>
              </a:rPr>
              <a:t>Space Radiation Environment</a:t>
            </a:r>
            <a:endParaRPr lang="en-AU" sz="2800" b="1" dirty="0">
              <a:solidFill>
                <a:schemeClr val="tx1"/>
              </a:solidFill>
            </a:endParaRPr>
          </a:p>
        </p:txBody>
      </p:sp>
      <p:pic>
        <p:nvPicPr>
          <p:cNvPr id="51202" name="Picture 2" descr="C:\Users\USER\Dropbox\SomeInfo.rtfd\radbelt.gif"/>
          <p:cNvPicPr>
            <a:picLocks noChangeAspect="1" noChangeArrowheads="1"/>
          </p:cNvPicPr>
          <p:nvPr/>
        </p:nvPicPr>
        <p:blipFill>
          <a:blip r:embed="rId2" cstate="print"/>
          <a:srcRect/>
          <a:stretch>
            <a:fillRect/>
          </a:stretch>
        </p:blipFill>
        <p:spPr bwMode="auto">
          <a:xfrm>
            <a:off x="740229" y="663302"/>
            <a:ext cx="7647179" cy="5316069"/>
          </a:xfrm>
          <a:prstGeom prst="rect">
            <a:avLst/>
          </a:prstGeom>
          <a:noFill/>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1811" y="291721"/>
            <a:ext cx="7795260" cy="466603"/>
          </a:xfrm>
          <a:prstGeom prst="rect">
            <a:avLst/>
          </a:prstGeom>
          <a:noFill/>
        </p:spPr>
        <p:txBody>
          <a:bodyPr wrap="square" rtlCol="0">
            <a:spAutoFit/>
          </a:bodyPr>
          <a:lstStyle/>
          <a:p>
            <a:pPr algn="ctr"/>
            <a:r>
              <a:rPr lang="en-AU" sz="3200" b="1" dirty="0" smtClean="0">
                <a:solidFill>
                  <a:schemeClr val="tx1"/>
                </a:solidFill>
              </a:rPr>
              <a:t>Space Radiation Environment</a:t>
            </a:r>
            <a:endParaRPr lang="en-AU" sz="3200" b="1" dirty="0">
              <a:solidFill>
                <a:schemeClr val="tx1"/>
              </a:solidFill>
            </a:endParaRPr>
          </a:p>
        </p:txBody>
      </p:sp>
      <p:pic>
        <p:nvPicPr>
          <p:cNvPr id="26625" name="Picture 1" descr="C:\Users\USER\Dropbox\SomeInfo.rtfd\CREME96_H_He (2).png"/>
          <p:cNvPicPr>
            <a:picLocks noChangeAspect="1" noChangeArrowheads="1"/>
          </p:cNvPicPr>
          <p:nvPr/>
        </p:nvPicPr>
        <p:blipFill>
          <a:blip r:embed="rId2" cstate="print"/>
          <a:srcRect l="7192" t="7360" r="9854" b="5386"/>
          <a:stretch>
            <a:fillRect/>
          </a:stretch>
        </p:blipFill>
        <p:spPr bwMode="auto">
          <a:xfrm>
            <a:off x="2139628" y="1000039"/>
            <a:ext cx="5006340" cy="4069080"/>
          </a:xfrm>
          <a:prstGeom prst="rect">
            <a:avLst/>
          </a:prstGeom>
          <a:noFill/>
        </p:spPr>
      </p:pic>
      <p:sp>
        <p:nvSpPr>
          <p:cNvPr id="26626" name="Rectangle 2"/>
          <p:cNvSpPr>
            <a:spLocks noChangeArrowheads="1"/>
          </p:cNvSpPr>
          <p:nvPr/>
        </p:nvSpPr>
        <p:spPr bwMode="auto">
          <a:xfrm>
            <a:off x="1545268" y="5115028"/>
            <a:ext cx="690269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kumimoji="0" lang="en-AU" sz="2400" b="0" i="0" u="none" strike="noStrike" cap="none" normalizeH="0" baseline="0" dirty="0" smtClean="0">
                <a:ln>
                  <a:noFill/>
                </a:ln>
                <a:solidFill>
                  <a:schemeClr val="tx1"/>
                </a:solidFill>
                <a:effectLst/>
                <a:ea typeface="Times New Roman" pitchFamily="18" charset="0"/>
              </a:rPr>
              <a:t>Galactic </a:t>
            </a:r>
            <a:r>
              <a:rPr kumimoji="0" lang="en-AU" sz="2400" b="0" i="0" u="none" strike="noStrike" cap="none" normalizeH="0" baseline="0" dirty="0" smtClean="0">
                <a:ln>
                  <a:noFill/>
                </a:ln>
                <a:solidFill>
                  <a:schemeClr val="tx1"/>
                </a:solidFill>
                <a:effectLst/>
                <a:ea typeface="Times New Roman" pitchFamily="18" charset="0"/>
              </a:rPr>
              <a:t>Cosmic Rays (GCR) for proton and alpha at 1AU. Taken from CREME96 database</a:t>
            </a:r>
            <a:endParaRPr kumimoji="0" lang="en-AU" sz="3600" b="0" i="0" u="none" strike="noStrike" cap="none" normalizeH="0" baseline="0" dirty="0" smtClean="0">
              <a:ln>
                <a:noFill/>
              </a:ln>
              <a:solidFill>
                <a:schemeClr val="tx1"/>
              </a:solidFill>
              <a:effectLst/>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0993" y="264425"/>
            <a:ext cx="7795260" cy="466603"/>
          </a:xfrm>
          <a:prstGeom prst="rect">
            <a:avLst/>
          </a:prstGeom>
          <a:noFill/>
        </p:spPr>
        <p:txBody>
          <a:bodyPr wrap="square" rtlCol="0">
            <a:spAutoFit/>
          </a:bodyPr>
          <a:lstStyle/>
          <a:p>
            <a:pPr algn="ctr"/>
            <a:r>
              <a:rPr lang="en-AU" sz="3200" b="1" dirty="0" smtClean="0">
                <a:solidFill>
                  <a:schemeClr val="tx1"/>
                </a:solidFill>
              </a:rPr>
              <a:t>Space Radiation Environment</a:t>
            </a:r>
            <a:endParaRPr lang="en-AU" sz="3200" b="1" dirty="0">
              <a:solidFill>
                <a:schemeClr val="tx1"/>
              </a:solidFill>
            </a:endParaRPr>
          </a:p>
        </p:txBody>
      </p:sp>
      <p:pic>
        <p:nvPicPr>
          <p:cNvPr id="50178" name="Picture 2" descr="C:\Users\USER\Dropbox\SomeInfo.rtfd\1-s2.0-S0094576509001921-gr2.jpg"/>
          <p:cNvPicPr>
            <a:picLocks noChangeAspect="1" noChangeArrowheads="1"/>
          </p:cNvPicPr>
          <p:nvPr/>
        </p:nvPicPr>
        <p:blipFill>
          <a:blip r:embed="rId2" cstate="print"/>
          <a:srcRect/>
          <a:stretch>
            <a:fillRect/>
          </a:stretch>
        </p:blipFill>
        <p:spPr bwMode="auto">
          <a:xfrm>
            <a:off x="536420" y="749670"/>
            <a:ext cx="3770031" cy="3153590"/>
          </a:xfrm>
          <a:prstGeom prst="rect">
            <a:avLst/>
          </a:prstGeom>
          <a:noFill/>
        </p:spPr>
      </p:pic>
      <p:pic>
        <p:nvPicPr>
          <p:cNvPr id="50180" name="Picture 4" descr="http://www.nap.edu/books/0309068851/xhtml/images/img00008.gif"/>
          <p:cNvPicPr>
            <a:picLocks noChangeAspect="1" noChangeArrowheads="1"/>
          </p:cNvPicPr>
          <p:nvPr/>
        </p:nvPicPr>
        <p:blipFill>
          <a:blip r:embed="rId3" cstate="print"/>
          <a:srcRect/>
          <a:stretch>
            <a:fillRect/>
          </a:stretch>
        </p:blipFill>
        <p:spPr bwMode="auto">
          <a:xfrm>
            <a:off x="4639547" y="792546"/>
            <a:ext cx="4124325" cy="2905125"/>
          </a:xfrm>
          <a:prstGeom prst="rect">
            <a:avLst/>
          </a:prstGeom>
          <a:noFill/>
        </p:spPr>
      </p:pic>
      <p:sp>
        <p:nvSpPr>
          <p:cNvPr id="5" name="Rectangle 4"/>
          <p:cNvSpPr/>
          <p:nvPr/>
        </p:nvSpPr>
        <p:spPr>
          <a:xfrm>
            <a:off x="4637168" y="3769141"/>
            <a:ext cx="4506832" cy="723853"/>
          </a:xfrm>
          <a:prstGeom prst="rect">
            <a:avLst/>
          </a:prstGeom>
        </p:spPr>
        <p:txBody>
          <a:bodyPr wrap="square">
            <a:spAutoFit/>
          </a:bodyPr>
          <a:lstStyle/>
          <a:p>
            <a:r>
              <a:rPr lang="en-AU" dirty="0" smtClean="0">
                <a:solidFill>
                  <a:schemeClr val="tx1"/>
                </a:solidFill>
              </a:rPr>
              <a:t>This figure illustrates the rise and fall of fluxes of solar energetic particles during an SPE. </a:t>
            </a:r>
            <a:endParaRPr lang="en-AU" dirty="0">
              <a:solidFill>
                <a:schemeClr val="tx1"/>
              </a:solidFill>
            </a:endParaRPr>
          </a:p>
        </p:txBody>
      </p:sp>
      <p:sp>
        <p:nvSpPr>
          <p:cNvPr id="50181" name="Rectangle 5"/>
          <p:cNvSpPr>
            <a:spLocks noChangeArrowheads="1"/>
          </p:cNvSpPr>
          <p:nvPr/>
        </p:nvSpPr>
        <p:spPr bwMode="auto">
          <a:xfrm>
            <a:off x="259307" y="3887907"/>
            <a:ext cx="43434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b="0" i="0" u="none" strike="noStrike" cap="none" normalizeH="0" baseline="0" dirty="0" smtClean="0">
                <a:ln>
                  <a:noFill/>
                </a:ln>
                <a:solidFill>
                  <a:schemeClr val="tx1"/>
                </a:solidFill>
                <a:effectLst/>
                <a:ea typeface="Times New Roman" pitchFamily="18" charset="0"/>
              </a:rPr>
              <a:t>Integral proton </a:t>
            </a:r>
            <a:r>
              <a:rPr kumimoji="0" lang="en-AU" b="0" i="0" u="none" strike="noStrike" cap="none" normalizeH="0" baseline="0" dirty="0" err="1" smtClean="0">
                <a:ln>
                  <a:noFill/>
                </a:ln>
                <a:solidFill>
                  <a:schemeClr val="tx1"/>
                </a:solidFill>
                <a:effectLst/>
                <a:ea typeface="Times New Roman" pitchFamily="18" charset="0"/>
              </a:rPr>
              <a:t>fluences</a:t>
            </a:r>
            <a:r>
              <a:rPr kumimoji="0" lang="en-AU" b="0" i="0" u="none" strike="noStrike" cap="none" normalizeH="0" baseline="0" dirty="0" smtClean="0">
                <a:ln>
                  <a:noFill/>
                </a:ln>
                <a:solidFill>
                  <a:schemeClr val="tx1"/>
                </a:solidFill>
                <a:effectLst/>
                <a:ea typeface="Times New Roman" pitchFamily="18" charset="0"/>
              </a:rPr>
              <a:t> for several major SPEs over the last four solar cycles</a:t>
            </a:r>
            <a:endParaRPr kumimoji="0" lang="en-AU" b="0" i="0" u="none" strike="noStrike" cap="none" normalizeH="0" baseline="0" dirty="0" smtClean="0">
              <a:ln>
                <a:noFill/>
              </a:ln>
              <a:solidFill>
                <a:schemeClr val="tx1"/>
              </a:solidFill>
              <a:effectLst/>
            </a:endParaRPr>
          </a:p>
        </p:txBody>
      </p:sp>
      <p:pic>
        <p:nvPicPr>
          <p:cNvPr id="50183" name="Picture 7" descr="http://i.huffpost.com/gen/830460/thumbs/o-PREDICCS-SPACE-RADIATION-570.jpg?2"/>
          <p:cNvPicPr>
            <a:picLocks noChangeAspect="1" noChangeArrowheads="1"/>
          </p:cNvPicPr>
          <p:nvPr/>
        </p:nvPicPr>
        <p:blipFill>
          <a:blip r:embed="rId4" cstate="print"/>
          <a:srcRect/>
          <a:stretch>
            <a:fillRect/>
          </a:stretch>
        </p:blipFill>
        <p:spPr bwMode="auto">
          <a:xfrm>
            <a:off x="1933357" y="4477603"/>
            <a:ext cx="5429250" cy="1752600"/>
          </a:xfrm>
          <a:prstGeom prst="rect">
            <a:avLst/>
          </a:prstGeom>
          <a:noFill/>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511" name="Picture 7" descr="ISS"/>
          <p:cNvPicPr>
            <a:picLocks noGrp="1" noChangeAspect="1" noChangeArrowheads="1"/>
          </p:cNvPicPr>
          <p:nvPr>
            <p:ph type="body" idx="1"/>
          </p:nvPr>
        </p:nvPicPr>
        <p:blipFill>
          <a:blip r:embed="rId2" cstate="print"/>
          <a:srcRect/>
          <a:stretch>
            <a:fillRect/>
          </a:stretch>
        </p:blipFill>
        <p:spPr>
          <a:xfrm>
            <a:off x="1282890" y="950344"/>
            <a:ext cx="7051484" cy="5290041"/>
          </a:xfrm>
          <a:ln/>
        </p:spPr>
      </p:pic>
      <p:sp>
        <p:nvSpPr>
          <p:cNvPr id="149506" name="Rectangle 2"/>
          <p:cNvSpPr>
            <a:spLocks noGrp="1" noChangeArrowheads="1"/>
          </p:cNvSpPr>
          <p:nvPr>
            <p:ph type="title"/>
          </p:nvPr>
        </p:nvSpPr>
        <p:spPr>
          <a:xfrm>
            <a:off x="457200" y="295275"/>
            <a:ext cx="8223250" cy="574675"/>
          </a:xfrm>
        </p:spPr>
        <p:txBody>
          <a:bodyPr/>
          <a:lstStyle/>
          <a:p>
            <a:pPr algn="ctr"/>
            <a:r>
              <a:rPr lang="en-AU" dirty="0">
                <a:solidFill>
                  <a:schemeClr val="tx1"/>
                </a:solidFill>
              </a:rPr>
              <a:t>Human  missions in space</a:t>
            </a:r>
          </a:p>
        </p:txBody>
      </p:sp>
      <p:sp>
        <p:nvSpPr>
          <p:cNvPr id="149512" name="Text Box 8"/>
          <p:cNvSpPr txBox="1">
            <a:spLocks noChangeArrowheads="1"/>
          </p:cNvSpPr>
          <p:nvPr/>
        </p:nvSpPr>
        <p:spPr bwMode="auto">
          <a:xfrm>
            <a:off x="831850" y="1358900"/>
            <a:ext cx="184150" cy="300038"/>
          </a:xfrm>
          <a:prstGeom prst="rect">
            <a:avLst/>
          </a:prstGeom>
          <a:noFill/>
          <a:ln w="9525" algn="ctr">
            <a:noFill/>
            <a:miter lim="800000"/>
            <a:headEnd/>
            <a:tailEnd/>
          </a:ln>
          <a:effectLst/>
        </p:spPr>
        <p:txBody>
          <a:bodyPr wrap="none">
            <a:spAutoFit/>
          </a:bodyPr>
          <a:lstStyle/>
          <a:p>
            <a:endParaRPr lang="en-AU"/>
          </a:p>
        </p:txBody>
      </p:sp>
      <p:sp>
        <p:nvSpPr>
          <p:cNvPr id="149513" name="Rectangle 9"/>
          <p:cNvSpPr>
            <a:spLocks noChangeArrowheads="1"/>
          </p:cNvSpPr>
          <p:nvPr/>
        </p:nvSpPr>
        <p:spPr bwMode="auto">
          <a:xfrm>
            <a:off x="1333500" y="3076575"/>
            <a:ext cx="6534150" cy="704850"/>
          </a:xfrm>
          <a:prstGeom prst="rect">
            <a:avLst/>
          </a:prstGeom>
          <a:solidFill>
            <a:srgbClr val="000080">
              <a:alpha val="69000"/>
            </a:srgbClr>
          </a:solidFill>
          <a:ln w="9525">
            <a:noFill/>
            <a:round/>
            <a:headEnd/>
            <a:tailEnd/>
          </a:ln>
          <a:effectLst/>
        </p:spPr>
        <p:txBody>
          <a:bodyPr lIns="90000" tIns="46800" rIns="90000" bIns="46800"/>
          <a:lstStyle/>
          <a:p>
            <a:pPr marL="336550" indent="-336550" algn="ctr">
              <a:lnSpc>
                <a:spcPct val="100000"/>
              </a:lnSpc>
              <a:spcBef>
                <a:spcPts val="700"/>
              </a:spcBef>
              <a:buClr>
                <a:schemeClr val="bg1"/>
              </a:buClr>
              <a:buSzPct val="75000"/>
              <a:buFont typeface="Century Gothic" pitchFamily="34" charset="0"/>
              <a:buNone/>
            </a:pPr>
            <a:r>
              <a:rPr lang="en-US" sz="2000" b="1" dirty="0">
                <a:solidFill>
                  <a:srgbClr val="FFFFCC"/>
                </a:solidFill>
              </a:rPr>
              <a:t>Long journeys aboard the ISS occur more frequently</a:t>
            </a:r>
          </a:p>
          <a:p>
            <a:pPr marL="336550" indent="-336550" algn="ctr">
              <a:lnSpc>
                <a:spcPct val="100000"/>
              </a:lnSpc>
              <a:spcBef>
                <a:spcPts val="700"/>
              </a:spcBef>
              <a:buClr>
                <a:schemeClr val="bg1"/>
              </a:buClr>
              <a:buSzPct val="75000"/>
              <a:buFont typeface="Century Gothic" pitchFamily="34" charset="0"/>
              <a:buNone/>
            </a:pPr>
            <a:r>
              <a:rPr lang="en-US" sz="2000" b="1" dirty="0">
                <a:solidFill>
                  <a:srgbClr val="FFFFCC"/>
                </a:solidFill>
              </a:rPr>
              <a:t>Human missions to Mars are envisaged in the future</a:t>
            </a:r>
          </a:p>
        </p:txBody>
      </p:sp>
      <p:sp>
        <p:nvSpPr>
          <p:cNvPr id="149516" name="Text Box 12"/>
          <p:cNvSpPr txBox="1">
            <a:spLocks noChangeArrowheads="1"/>
          </p:cNvSpPr>
          <p:nvPr/>
        </p:nvSpPr>
        <p:spPr bwMode="auto">
          <a:xfrm>
            <a:off x="4579938" y="4678363"/>
            <a:ext cx="184150" cy="300037"/>
          </a:xfrm>
          <a:prstGeom prst="rect">
            <a:avLst/>
          </a:prstGeom>
          <a:noFill/>
          <a:ln w="9525" algn="ctr">
            <a:noFill/>
            <a:miter lim="800000"/>
            <a:headEnd/>
            <a:tailEnd/>
          </a:ln>
          <a:effectLst/>
        </p:spPr>
        <p:txBody>
          <a:bodyPr wrap="none">
            <a:spAutoFit/>
          </a:bodyPr>
          <a:lstStyle/>
          <a:p>
            <a:endParaRPr lang="en-AU"/>
          </a:p>
        </p:txBody>
      </p:sp>
      <p:sp>
        <p:nvSpPr>
          <p:cNvPr id="149518" name="Text Box 14"/>
          <p:cNvSpPr txBox="1">
            <a:spLocks noChangeArrowheads="1"/>
          </p:cNvSpPr>
          <p:nvPr/>
        </p:nvSpPr>
        <p:spPr bwMode="auto">
          <a:xfrm>
            <a:off x="684213" y="938213"/>
            <a:ext cx="552450" cy="300037"/>
          </a:xfrm>
          <a:prstGeom prst="rect">
            <a:avLst/>
          </a:prstGeom>
          <a:noFill/>
          <a:ln w="9525" algn="ctr">
            <a:noFill/>
            <a:miter lim="800000"/>
            <a:headEnd/>
            <a:tailEnd/>
          </a:ln>
          <a:effectLst/>
        </p:spPr>
        <p:txBody>
          <a:bodyPr wrap="none">
            <a:spAutoFit/>
          </a:bodyPr>
          <a:lstStyle/>
          <a:p>
            <a:r>
              <a:rPr lang="en-AU" i="1"/>
              <a:t>ISS</a:t>
            </a:r>
          </a:p>
        </p:txBody>
      </p:sp>
      <p:sp>
        <p:nvSpPr>
          <p:cNvPr id="149519" name="Text Box 15"/>
          <p:cNvSpPr txBox="1">
            <a:spLocks noChangeArrowheads="1"/>
          </p:cNvSpPr>
          <p:nvPr/>
        </p:nvSpPr>
        <p:spPr bwMode="auto">
          <a:xfrm>
            <a:off x="4598988" y="4605338"/>
            <a:ext cx="184150" cy="300037"/>
          </a:xfrm>
          <a:prstGeom prst="rect">
            <a:avLst/>
          </a:prstGeom>
          <a:noFill/>
          <a:ln w="9525" algn="ctr">
            <a:noFill/>
            <a:miter lim="800000"/>
            <a:headEnd/>
            <a:tailEnd/>
          </a:ln>
          <a:effectLst/>
        </p:spPr>
        <p:txBody>
          <a:bodyPr wrap="none">
            <a:spAutoFit/>
          </a:bodyPr>
          <a:lstStyle/>
          <a:p>
            <a:endParaRPr lang="en-AU"/>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C:\Users\USER\Dropbox\SomeInfo.rtfd\page1image2480.png"/>
          <p:cNvPicPr>
            <a:picLocks noChangeAspect="1" noChangeArrowheads="1"/>
          </p:cNvPicPr>
          <p:nvPr/>
        </p:nvPicPr>
        <p:blipFill>
          <a:blip r:embed="rId2" cstate="print"/>
          <a:srcRect/>
          <a:stretch>
            <a:fillRect/>
          </a:stretch>
        </p:blipFill>
        <p:spPr bwMode="auto">
          <a:xfrm>
            <a:off x="1794193" y="912495"/>
            <a:ext cx="5464175" cy="3983038"/>
          </a:xfrm>
          <a:prstGeom prst="rect">
            <a:avLst/>
          </a:prstGeom>
          <a:noFill/>
        </p:spPr>
      </p:pic>
      <p:sp>
        <p:nvSpPr>
          <p:cNvPr id="4" name="TextBox 3"/>
          <p:cNvSpPr txBox="1"/>
          <p:nvPr/>
        </p:nvSpPr>
        <p:spPr>
          <a:xfrm>
            <a:off x="594360" y="274320"/>
            <a:ext cx="7978140" cy="1200329"/>
          </a:xfrm>
          <a:prstGeom prst="rect">
            <a:avLst/>
          </a:prstGeom>
          <a:noFill/>
        </p:spPr>
        <p:txBody>
          <a:bodyPr wrap="square" rtlCol="0">
            <a:spAutoFit/>
          </a:bodyPr>
          <a:lstStyle/>
          <a:p>
            <a:r>
              <a:rPr lang="en-AU" dirty="0" smtClean="0">
                <a:solidFill>
                  <a:schemeClr val="tx1"/>
                </a:solidFill>
              </a:rPr>
              <a:t>The amount of radiation received by astronauts depends on several factors including orbital inclination, altitude, position in the solar cycle, and mission duration.</a:t>
            </a:r>
          </a:p>
          <a:p>
            <a:endParaRPr lang="en-AU" dirty="0">
              <a:solidFill>
                <a:schemeClr val="tx1"/>
              </a:solidFill>
            </a:endParaRPr>
          </a:p>
        </p:txBody>
      </p:sp>
      <p:sp>
        <p:nvSpPr>
          <p:cNvPr id="5" name="TextBox 4"/>
          <p:cNvSpPr txBox="1"/>
          <p:nvPr/>
        </p:nvSpPr>
        <p:spPr>
          <a:xfrm>
            <a:off x="595042" y="4926254"/>
            <a:ext cx="8371537" cy="1238481"/>
          </a:xfrm>
          <a:prstGeom prst="rect">
            <a:avLst/>
          </a:prstGeom>
          <a:noFill/>
        </p:spPr>
        <p:txBody>
          <a:bodyPr wrap="square" rtlCol="0">
            <a:spAutoFit/>
          </a:bodyPr>
          <a:lstStyle/>
          <a:p>
            <a:r>
              <a:rPr lang="en-AU" sz="2000" dirty="0" smtClean="0">
                <a:solidFill>
                  <a:schemeClr val="tx1"/>
                </a:solidFill>
              </a:rPr>
              <a:t>The figure above shows the radiation dosages encountered by Space Shuttle astronauts during various missions indicated by the numbers near the bottom of the graph. The average altitude of space shuttle orbits is 170 Nautical Miles corresponding to 9 </a:t>
            </a:r>
            <a:r>
              <a:rPr lang="en-AU" sz="2000" dirty="0" err="1" smtClean="0">
                <a:solidFill>
                  <a:schemeClr val="tx1"/>
                </a:solidFill>
              </a:rPr>
              <a:t>milliRad</a:t>
            </a:r>
            <a:r>
              <a:rPr lang="en-AU" sz="2000" dirty="0" smtClean="0">
                <a:solidFill>
                  <a:schemeClr val="tx1"/>
                </a:solidFill>
              </a:rPr>
              <a:t>/day. </a:t>
            </a:r>
          </a:p>
          <a:p>
            <a:endParaRPr lang="en-AU" dirty="0">
              <a:solidFill>
                <a:schemeClr val="tx1"/>
              </a:solidFill>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1"/>
          <p:cNvSpPr>
            <a:spLocks noGrp="1" noChangeArrowheads="1"/>
          </p:cNvSpPr>
          <p:nvPr>
            <p:ph type="title"/>
          </p:nvPr>
        </p:nvSpPr>
        <p:spPr>
          <a:xfrm>
            <a:off x="208910" y="353376"/>
            <a:ext cx="8661957" cy="596650"/>
          </a:xfrm>
        </p:spPr>
        <p:txBody>
          <a:bodyPr>
            <a:normAutofit/>
          </a:bodyPr>
          <a:lstStyle/>
          <a:p>
            <a:r>
              <a:rPr lang="en-US" sz="3200" b="1" cap="small" dirty="0">
                <a:solidFill>
                  <a:schemeClr val="tx2">
                    <a:lumMod val="75000"/>
                  </a:schemeClr>
                </a:solidFill>
              </a:rPr>
              <a:t>Limits on Occupational Doses (ICRP</a:t>
            </a:r>
            <a:r>
              <a:rPr lang="en-US" sz="3200" b="1" cap="small" dirty="0" smtClean="0">
                <a:solidFill>
                  <a:schemeClr val="tx2">
                    <a:lumMod val="75000"/>
                  </a:schemeClr>
                </a:solidFill>
              </a:rPr>
              <a:t>)</a:t>
            </a:r>
            <a:endParaRPr lang="en-US" sz="3200" b="1" cap="small" dirty="0">
              <a:solidFill>
                <a:schemeClr val="tx2">
                  <a:lumMod val="75000"/>
                </a:schemeClr>
              </a:solidFill>
            </a:endParaRPr>
          </a:p>
        </p:txBody>
      </p:sp>
      <p:graphicFrame>
        <p:nvGraphicFramePr>
          <p:cNvPr id="7" name="Table 6"/>
          <p:cNvGraphicFramePr>
            <a:graphicFrameLocks noGrp="1"/>
          </p:cNvGraphicFramePr>
          <p:nvPr/>
        </p:nvGraphicFramePr>
        <p:xfrm>
          <a:off x="714348" y="1000108"/>
          <a:ext cx="7858180" cy="2736776"/>
        </p:xfrm>
        <a:graphic>
          <a:graphicData uri="http://schemas.openxmlformats.org/drawingml/2006/table">
            <a:tbl>
              <a:tblPr firstRow="1" bandRow="1">
                <a:tableStyleId>{7DF18680-E054-41AD-8BC1-D1AEF772440D}</a:tableStyleId>
              </a:tblPr>
              <a:tblGrid>
                <a:gridCol w="4572032"/>
                <a:gridCol w="3286148"/>
              </a:tblGrid>
              <a:tr h="347046">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es-ES" sz="1800" b="1" i="0" u="none" strike="noStrike" cap="none" normalizeH="0" baseline="0" dirty="0" smtClean="0">
                        <a:ln>
                          <a:noFill/>
                        </a:ln>
                        <a:solidFill>
                          <a:schemeClr val="tx2">
                            <a:lumMod val="75000"/>
                          </a:schemeClr>
                        </a:solidFill>
                        <a:effectLst/>
                        <a:latin typeface="Times New Roman" pitchFamily="18"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800" u="none" strike="noStrike" cap="none" normalizeH="0" baseline="0" dirty="0" smtClean="0">
                          <a:ln>
                            <a:noFill/>
                          </a:ln>
                          <a:solidFill>
                            <a:schemeClr val="bg1"/>
                          </a:solidFill>
                          <a:effectLst/>
                        </a:rPr>
                        <a:t>Annual Dose Limit (</a:t>
                      </a:r>
                      <a:r>
                        <a:rPr kumimoji="0" lang="en-US" sz="1800" u="none" strike="noStrike" cap="none" normalizeH="0" baseline="0" dirty="0" err="1" smtClean="0">
                          <a:ln>
                            <a:noFill/>
                          </a:ln>
                          <a:solidFill>
                            <a:schemeClr val="bg1"/>
                          </a:solidFill>
                          <a:effectLst/>
                        </a:rPr>
                        <a:t>mSv</a:t>
                      </a:r>
                      <a:r>
                        <a:rPr kumimoji="0" lang="en-US" sz="1800" u="none" strike="noStrike" cap="none" normalizeH="0" baseline="0" dirty="0" smtClean="0">
                          <a:ln>
                            <a:noFill/>
                          </a:ln>
                          <a:solidFill>
                            <a:schemeClr val="bg1"/>
                          </a:solidFill>
                          <a:effectLst/>
                        </a:rPr>
                        <a:t>)</a:t>
                      </a:r>
                      <a:endParaRPr kumimoji="0" lang="en-US" sz="1800" b="1" i="0" u="none" strike="noStrike" cap="none" normalizeH="0" baseline="0" dirty="0" smtClean="0">
                        <a:ln>
                          <a:noFill/>
                        </a:ln>
                        <a:solidFill>
                          <a:schemeClr val="bg1"/>
                        </a:solidFill>
                        <a:effectLst/>
                        <a:latin typeface="Times New Roman" pitchFamily="18" charset="0"/>
                      </a:endParaRPr>
                    </a:p>
                  </a:txBody>
                  <a:tcPr horzOverflow="overflow"/>
                </a:tc>
              </a:tr>
              <a:tr h="347046">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800" b="1" u="none" strike="noStrike" cap="none" normalizeH="0" baseline="0" smtClean="0">
                          <a:ln>
                            <a:noFill/>
                          </a:ln>
                          <a:solidFill>
                            <a:schemeClr val="tx2">
                              <a:lumMod val="75000"/>
                            </a:schemeClr>
                          </a:solidFill>
                          <a:effectLst/>
                        </a:rPr>
                        <a:t>Effective dose, worker</a:t>
                      </a:r>
                      <a:endParaRPr kumimoji="0" lang="en-US" sz="1800" b="1" i="0" u="none" strike="noStrike" cap="none" normalizeH="0" baseline="0" smtClean="0">
                        <a:ln>
                          <a:noFill/>
                        </a:ln>
                        <a:solidFill>
                          <a:schemeClr val="tx2">
                            <a:lumMod val="75000"/>
                          </a:schemeClr>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800" b="1" u="none" strike="noStrike" cap="none" normalizeH="0" baseline="0" smtClean="0">
                          <a:ln>
                            <a:noFill/>
                          </a:ln>
                          <a:solidFill>
                            <a:schemeClr val="tx2">
                              <a:lumMod val="75000"/>
                            </a:schemeClr>
                          </a:solidFill>
                          <a:effectLst/>
                        </a:rPr>
                        <a:t>20</a:t>
                      </a:r>
                      <a:endParaRPr kumimoji="0" lang="en-US" sz="1800" b="1" i="0" u="none" strike="noStrike" cap="none" normalizeH="0" baseline="0" smtClean="0">
                        <a:ln>
                          <a:noFill/>
                        </a:ln>
                        <a:solidFill>
                          <a:schemeClr val="tx2">
                            <a:lumMod val="75000"/>
                          </a:schemeClr>
                        </a:solidFill>
                        <a:effectLst/>
                        <a:latin typeface="Times New Roman" pitchFamily="18" charset="0"/>
                      </a:endParaRPr>
                    </a:p>
                  </a:txBody>
                  <a:tcPr anchor="ctr" horzOverflow="overflow"/>
                </a:tc>
              </a:tr>
              <a:tr h="347046">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800" b="1" u="none" strike="noStrike" cap="none" normalizeH="0" baseline="0" dirty="0" smtClean="0">
                          <a:ln>
                            <a:noFill/>
                          </a:ln>
                          <a:solidFill>
                            <a:schemeClr val="tx2">
                              <a:lumMod val="75000"/>
                            </a:schemeClr>
                          </a:solidFill>
                          <a:effectLst/>
                        </a:rPr>
                        <a:t>Equivalent dose to lens of eye</a:t>
                      </a:r>
                      <a:endParaRPr kumimoji="0" lang="en-US" sz="1800" b="1" i="0" u="none" strike="noStrike" cap="none" normalizeH="0" baseline="0" dirty="0" smtClean="0">
                        <a:ln>
                          <a:noFill/>
                        </a:ln>
                        <a:solidFill>
                          <a:schemeClr val="tx2">
                            <a:lumMod val="75000"/>
                          </a:schemeClr>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800" b="1" u="none" strike="noStrike" cap="none" normalizeH="0" baseline="0" dirty="0" smtClean="0">
                          <a:ln>
                            <a:noFill/>
                          </a:ln>
                          <a:solidFill>
                            <a:schemeClr val="tx2">
                              <a:lumMod val="75000"/>
                            </a:schemeClr>
                          </a:solidFill>
                          <a:effectLst/>
                        </a:rPr>
                        <a:t>150</a:t>
                      </a:r>
                      <a:endParaRPr kumimoji="0" lang="en-US" sz="1800" b="1" i="0" u="none" strike="noStrike" cap="none" normalizeH="0" baseline="0" dirty="0" smtClean="0">
                        <a:ln>
                          <a:noFill/>
                        </a:ln>
                        <a:solidFill>
                          <a:schemeClr val="tx2">
                            <a:lumMod val="75000"/>
                          </a:schemeClr>
                        </a:solidFill>
                        <a:effectLst/>
                        <a:latin typeface="Times New Roman" pitchFamily="18" charset="0"/>
                      </a:endParaRPr>
                    </a:p>
                  </a:txBody>
                  <a:tcPr anchor="ctr" horzOverflow="overflow"/>
                </a:tc>
              </a:tr>
              <a:tr h="347046">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800" b="1" u="none" strike="noStrike" cap="none" normalizeH="0" baseline="0" dirty="0" smtClean="0">
                          <a:ln>
                            <a:noFill/>
                          </a:ln>
                          <a:solidFill>
                            <a:schemeClr val="tx2">
                              <a:lumMod val="75000"/>
                            </a:schemeClr>
                          </a:solidFill>
                          <a:effectLst/>
                        </a:rPr>
                        <a:t>Equivalent dose to skin</a:t>
                      </a:r>
                      <a:endParaRPr kumimoji="0" lang="en-US" sz="1800" b="1" i="0" u="none" strike="noStrike" cap="none" normalizeH="0" baseline="0" dirty="0" smtClean="0">
                        <a:ln>
                          <a:noFill/>
                        </a:ln>
                        <a:solidFill>
                          <a:schemeClr val="tx2">
                            <a:lumMod val="75000"/>
                          </a:schemeClr>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800" b="1" u="none" strike="noStrike" cap="none" normalizeH="0" baseline="0" smtClean="0">
                          <a:ln>
                            <a:noFill/>
                          </a:ln>
                          <a:solidFill>
                            <a:schemeClr val="tx2">
                              <a:lumMod val="75000"/>
                            </a:schemeClr>
                          </a:solidFill>
                          <a:effectLst/>
                        </a:rPr>
                        <a:t>500</a:t>
                      </a:r>
                      <a:endParaRPr kumimoji="0" lang="en-US" sz="1800" b="1" i="0" u="none" strike="noStrike" cap="none" normalizeH="0" baseline="0" smtClean="0">
                        <a:ln>
                          <a:noFill/>
                        </a:ln>
                        <a:solidFill>
                          <a:schemeClr val="tx2">
                            <a:lumMod val="75000"/>
                          </a:schemeClr>
                        </a:solidFill>
                        <a:effectLst/>
                        <a:latin typeface="Times New Roman" pitchFamily="18" charset="0"/>
                      </a:endParaRPr>
                    </a:p>
                  </a:txBody>
                  <a:tcPr anchor="ctr" horzOverflow="overflow"/>
                </a:tc>
              </a:tr>
              <a:tr h="453988">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800" b="1" u="none" strike="noStrike" cap="none" normalizeH="0" baseline="0" dirty="0" smtClean="0">
                          <a:ln>
                            <a:noFill/>
                          </a:ln>
                          <a:solidFill>
                            <a:schemeClr val="tx2">
                              <a:lumMod val="75000"/>
                            </a:schemeClr>
                          </a:solidFill>
                          <a:effectLst/>
                        </a:rPr>
                        <a:t>Equivalent dose to hands and feet</a:t>
                      </a:r>
                      <a:endParaRPr kumimoji="0" lang="en-US" sz="1800" b="1" i="0" u="none" strike="noStrike" cap="none" normalizeH="0" baseline="0" dirty="0" smtClean="0">
                        <a:ln>
                          <a:noFill/>
                        </a:ln>
                        <a:solidFill>
                          <a:schemeClr val="tx2">
                            <a:lumMod val="75000"/>
                          </a:schemeClr>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800" b="1" u="none" strike="noStrike" cap="none" normalizeH="0" baseline="0" dirty="0" smtClean="0">
                          <a:ln>
                            <a:noFill/>
                          </a:ln>
                          <a:solidFill>
                            <a:schemeClr val="tx2">
                              <a:lumMod val="75000"/>
                            </a:schemeClr>
                          </a:solidFill>
                          <a:effectLst/>
                        </a:rPr>
                        <a:t>500</a:t>
                      </a:r>
                      <a:endParaRPr kumimoji="0" lang="en-US" sz="1800" b="1" i="0" u="none" strike="noStrike" cap="none" normalizeH="0" baseline="0" dirty="0" smtClean="0">
                        <a:ln>
                          <a:noFill/>
                        </a:ln>
                        <a:solidFill>
                          <a:schemeClr val="tx2">
                            <a:lumMod val="75000"/>
                          </a:schemeClr>
                        </a:solidFill>
                        <a:effectLst/>
                        <a:latin typeface="Times New Roman" pitchFamily="18" charset="0"/>
                      </a:endParaRPr>
                    </a:p>
                  </a:txBody>
                  <a:tcPr anchor="ctr" horzOverflow="overflow"/>
                </a:tc>
              </a:tr>
              <a:tr h="453988">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800" b="1" u="none" strike="noStrike" cap="none" normalizeH="0" baseline="0" smtClean="0">
                          <a:ln>
                            <a:noFill/>
                          </a:ln>
                          <a:solidFill>
                            <a:schemeClr val="tx2">
                              <a:lumMod val="75000"/>
                            </a:schemeClr>
                          </a:solidFill>
                          <a:effectLst/>
                        </a:rPr>
                        <a:t>Effective dose to embryo or fetus</a:t>
                      </a:r>
                      <a:endParaRPr kumimoji="0" lang="en-US" sz="1800" b="1" i="0" u="none" strike="noStrike" cap="none" normalizeH="0" baseline="0" smtClean="0">
                        <a:ln>
                          <a:noFill/>
                        </a:ln>
                        <a:solidFill>
                          <a:schemeClr val="tx2">
                            <a:lumMod val="75000"/>
                          </a:schemeClr>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800" b="1" u="none" strike="noStrike" cap="none" normalizeH="0" baseline="0" dirty="0" smtClean="0">
                          <a:ln>
                            <a:noFill/>
                          </a:ln>
                          <a:solidFill>
                            <a:schemeClr val="tx2">
                              <a:lumMod val="75000"/>
                            </a:schemeClr>
                          </a:solidFill>
                          <a:effectLst/>
                        </a:rPr>
                        <a:t>1</a:t>
                      </a:r>
                      <a:endParaRPr kumimoji="0" lang="en-US" sz="1800" b="1" i="0" u="none" strike="noStrike" cap="none" normalizeH="0" baseline="0" dirty="0" smtClean="0">
                        <a:ln>
                          <a:noFill/>
                        </a:ln>
                        <a:solidFill>
                          <a:schemeClr val="tx2">
                            <a:lumMod val="75000"/>
                          </a:schemeClr>
                        </a:solidFill>
                        <a:effectLst/>
                        <a:latin typeface="Times New Roman" pitchFamily="18" charset="0"/>
                      </a:endParaRPr>
                    </a:p>
                  </a:txBody>
                  <a:tcPr anchor="ctr" horzOverflow="overflow"/>
                </a:tc>
              </a:tr>
              <a:tr h="347046">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800" b="1" u="none" strike="noStrike" cap="none" normalizeH="0" baseline="0" dirty="0" smtClean="0">
                          <a:ln>
                            <a:noFill/>
                          </a:ln>
                          <a:solidFill>
                            <a:schemeClr val="tx2">
                              <a:lumMod val="75000"/>
                            </a:schemeClr>
                          </a:solidFill>
                          <a:effectLst/>
                        </a:rPr>
                        <a:t>Effective dose, public</a:t>
                      </a:r>
                      <a:endParaRPr kumimoji="0" lang="en-US" sz="1800" b="1" i="0" u="none" strike="noStrike" cap="none" normalizeH="0" baseline="0" dirty="0" smtClean="0">
                        <a:ln>
                          <a:noFill/>
                        </a:ln>
                        <a:solidFill>
                          <a:schemeClr val="tx2">
                            <a:lumMod val="75000"/>
                          </a:schemeClr>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800" b="1" u="none" strike="noStrike" cap="none" normalizeH="0" baseline="0" dirty="0" smtClean="0">
                          <a:ln>
                            <a:noFill/>
                          </a:ln>
                          <a:solidFill>
                            <a:schemeClr val="tx2">
                              <a:lumMod val="75000"/>
                            </a:schemeClr>
                          </a:solidFill>
                          <a:effectLst/>
                        </a:rPr>
                        <a:t>1</a:t>
                      </a:r>
                      <a:endParaRPr kumimoji="0" lang="en-US" sz="1800" b="1" i="0" u="none" strike="noStrike" cap="none" normalizeH="0" baseline="0" dirty="0" smtClean="0">
                        <a:ln>
                          <a:noFill/>
                        </a:ln>
                        <a:solidFill>
                          <a:schemeClr val="tx2">
                            <a:lumMod val="75000"/>
                          </a:schemeClr>
                        </a:solidFill>
                        <a:effectLst/>
                        <a:latin typeface="Times New Roman" pitchFamily="18" charset="0"/>
                      </a:endParaRPr>
                    </a:p>
                  </a:txBody>
                  <a:tcPr anchor="ctr" horzOverflow="overflow"/>
                </a:tc>
              </a:tr>
            </a:tbl>
          </a:graphicData>
        </a:graphic>
      </p:graphicFrame>
      <p:sp>
        <p:nvSpPr>
          <p:cNvPr id="8" name="Rectangle 7"/>
          <p:cNvSpPr/>
          <p:nvPr/>
        </p:nvSpPr>
        <p:spPr>
          <a:xfrm>
            <a:off x="807522" y="3764479"/>
            <a:ext cx="7802088" cy="2595534"/>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pPr algn="just">
              <a:lnSpc>
                <a:spcPct val="150000"/>
              </a:lnSpc>
              <a:buFont typeface="Wingdings" pitchFamily="2" charset="2"/>
              <a:buChar char="v"/>
            </a:pPr>
            <a:r>
              <a:rPr lang="en-US" dirty="0" smtClean="0">
                <a:solidFill>
                  <a:schemeClr val="tx2">
                    <a:lumMod val="75000"/>
                  </a:schemeClr>
                </a:solidFill>
              </a:rPr>
              <a:t> Effective dose of 20 </a:t>
            </a:r>
            <a:r>
              <a:rPr lang="en-US" dirty="0" err="1" smtClean="0">
                <a:solidFill>
                  <a:schemeClr val="tx2">
                    <a:lumMod val="75000"/>
                  </a:schemeClr>
                </a:solidFill>
              </a:rPr>
              <a:t>mSv</a:t>
            </a:r>
            <a:r>
              <a:rPr lang="en-US" dirty="0" smtClean="0">
                <a:solidFill>
                  <a:schemeClr val="tx2">
                    <a:lumMod val="75000"/>
                  </a:schemeClr>
                </a:solidFill>
              </a:rPr>
              <a:t> per year— averaged over a period of 5 years</a:t>
            </a:r>
          </a:p>
          <a:p>
            <a:pPr algn="just">
              <a:lnSpc>
                <a:spcPct val="150000"/>
              </a:lnSpc>
              <a:buFont typeface="Wingdings" pitchFamily="2" charset="2"/>
              <a:buChar char="v"/>
            </a:pPr>
            <a:r>
              <a:rPr lang="en-US" dirty="0" smtClean="0">
                <a:solidFill>
                  <a:schemeClr val="tx2">
                    <a:lumMod val="75000"/>
                  </a:schemeClr>
                </a:solidFill>
              </a:rPr>
              <a:t> Should not exceed 50 </a:t>
            </a:r>
            <a:r>
              <a:rPr lang="en-US" dirty="0" err="1" smtClean="0">
                <a:solidFill>
                  <a:schemeClr val="tx2">
                    <a:lumMod val="75000"/>
                  </a:schemeClr>
                </a:solidFill>
              </a:rPr>
              <a:t>mSv</a:t>
            </a:r>
            <a:r>
              <a:rPr lang="en-US" dirty="0" smtClean="0">
                <a:solidFill>
                  <a:schemeClr val="tx2">
                    <a:lumMod val="75000"/>
                  </a:schemeClr>
                </a:solidFill>
              </a:rPr>
              <a:t> in any one year</a:t>
            </a:r>
          </a:p>
          <a:p>
            <a:pPr algn="just">
              <a:lnSpc>
                <a:spcPct val="150000"/>
              </a:lnSpc>
              <a:buFont typeface="Wingdings" pitchFamily="2" charset="2"/>
              <a:buChar char="v"/>
            </a:pPr>
            <a:r>
              <a:rPr lang="en-US" dirty="0" smtClean="0">
                <a:solidFill>
                  <a:schemeClr val="tx2">
                    <a:lumMod val="75000"/>
                  </a:schemeClr>
                </a:solidFill>
              </a:rPr>
              <a:t> Equivalent skin dose of 500 </a:t>
            </a:r>
            <a:r>
              <a:rPr lang="en-US" dirty="0" err="1" smtClean="0">
                <a:solidFill>
                  <a:schemeClr val="tx2">
                    <a:lumMod val="75000"/>
                  </a:schemeClr>
                </a:solidFill>
              </a:rPr>
              <a:t>mSv</a:t>
            </a:r>
            <a:r>
              <a:rPr lang="en-US" dirty="0" smtClean="0">
                <a:solidFill>
                  <a:schemeClr val="tx2">
                    <a:lumMod val="75000"/>
                  </a:schemeClr>
                </a:solidFill>
              </a:rPr>
              <a:t> per year—Limit is set on basis of avoiding  deterministic effects</a:t>
            </a:r>
          </a:p>
          <a:p>
            <a:pPr algn="just">
              <a:lnSpc>
                <a:spcPct val="150000"/>
              </a:lnSpc>
              <a:buFont typeface="Wingdings" pitchFamily="2" charset="2"/>
              <a:buChar char="v"/>
            </a:pPr>
            <a:r>
              <a:rPr lang="en-US" dirty="0" smtClean="0">
                <a:solidFill>
                  <a:schemeClr val="tx2">
                    <a:lumMod val="75000"/>
                  </a:schemeClr>
                </a:solidFill>
              </a:rPr>
              <a:t> Dose limits do not apply to radiation dose employee receives as part of personal healthcare</a:t>
            </a:r>
            <a:endParaRPr lang="en-US"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C:\Users\USER\Dropbox\SomeInfo.rtfd\tepc.jpeg"/>
          <p:cNvPicPr>
            <a:picLocks noChangeAspect="1" noChangeArrowheads="1"/>
          </p:cNvPicPr>
          <p:nvPr/>
        </p:nvPicPr>
        <p:blipFill>
          <a:blip r:embed="rId2" cstate="print"/>
          <a:srcRect/>
          <a:stretch>
            <a:fillRect/>
          </a:stretch>
        </p:blipFill>
        <p:spPr bwMode="auto">
          <a:xfrm>
            <a:off x="5723860" y="4135779"/>
            <a:ext cx="2718391" cy="1920919"/>
          </a:xfrm>
          <a:prstGeom prst="rect">
            <a:avLst/>
          </a:prstGeom>
          <a:noFill/>
        </p:spPr>
      </p:pic>
      <p:pic>
        <p:nvPicPr>
          <p:cNvPr id="53251" name="Picture 3" descr="C:\Users\USER\Dropbox\SomeInfo.rtfd\dosimet.jpeg"/>
          <p:cNvPicPr>
            <a:picLocks noChangeAspect="1" noChangeArrowheads="1"/>
          </p:cNvPicPr>
          <p:nvPr/>
        </p:nvPicPr>
        <p:blipFill>
          <a:blip r:embed="rId3" cstate="print"/>
          <a:srcRect/>
          <a:stretch>
            <a:fillRect/>
          </a:stretch>
        </p:blipFill>
        <p:spPr bwMode="auto">
          <a:xfrm>
            <a:off x="1414131" y="4087619"/>
            <a:ext cx="2284226" cy="2139959"/>
          </a:xfrm>
          <a:prstGeom prst="rect">
            <a:avLst/>
          </a:prstGeom>
          <a:noFill/>
        </p:spPr>
      </p:pic>
      <p:pic>
        <p:nvPicPr>
          <p:cNvPr id="53252" name="Picture 4" descr="C:\Users\USER\Dropbox\SomeInfo.rtfd\cpds.jpeg"/>
          <p:cNvPicPr>
            <a:picLocks noChangeAspect="1" noChangeArrowheads="1"/>
          </p:cNvPicPr>
          <p:nvPr/>
        </p:nvPicPr>
        <p:blipFill>
          <a:blip r:embed="rId4" cstate="print"/>
          <a:srcRect/>
          <a:stretch>
            <a:fillRect/>
          </a:stretch>
        </p:blipFill>
        <p:spPr bwMode="auto">
          <a:xfrm>
            <a:off x="5772150" y="964144"/>
            <a:ext cx="2628900" cy="3131605"/>
          </a:xfrm>
          <a:prstGeom prst="rect">
            <a:avLst/>
          </a:prstGeom>
          <a:noFill/>
        </p:spPr>
      </p:pic>
      <p:pic>
        <p:nvPicPr>
          <p:cNvPr id="5" name="Picture 5" descr="C:\Users\USER\Dropbox\SomeInfo.rtfd\2297_hu_P+d+k.jpg"/>
          <p:cNvPicPr>
            <a:picLocks noChangeAspect="1" noChangeArrowheads="1"/>
          </p:cNvPicPr>
          <p:nvPr/>
        </p:nvPicPr>
        <p:blipFill>
          <a:blip r:embed="rId5" cstate="print"/>
          <a:srcRect/>
          <a:stretch>
            <a:fillRect/>
          </a:stretch>
        </p:blipFill>
        <p:spPr bwMode="auto">
          <a:xfrm>
            <a:off x="762000" y="969454"/>
            <a:ext cx="3531870" cy="2356675"/>
          </a:xfrm>
          <a:prstGeom prst="rect">
            <a:avLst/>
          </a:prstGeom>
          <a:noFill/>
        </p:spPr>
      </p:pic>
      <p:sp>
        <p:nvSpPr>
          <p:cNvPr id="7" name="TextBox 6"/>
          <p:cNvSpPr txBox="1"/>
          <p:nvPr/>
        </p:nvSpPr>
        <p:spPr>
          <a:xfrm>
            <a:off x="2571750" y="3486150"/>
            <a:ext cx="584781" cy="302840"/>
          </a:xfrm>
          <a:prstGeom prst="rect">
            <a:avLst/>
          </a:prstGeom>
          <a:noFill/>
        </p:spPr>
        <p:txBody>
          <a:bodyPr wrap="square" rtlCol="0">
            <a:spAutoFit/>
          </a:bodyPr>
          <a:lstStyle/>
          <a:p>
            <a:endParaRPr lang="en-US" dirty="0"/>
          </a:p>
        </p:txBody>
      </p:sp>
      <p:sp>
        <p:nvSpPr>
          <p:cNvPr id="8" name="TextBox 7"/>
          <p:cNvSpPr txBox="1"/>
          <p:nvPr/>
        </p:nvSpPr>
        <p:spPr>
          <a:xfrm>
            <a:off x="480237" y="3311156"/>
            <a:ext cx="4142481" cy="800219"/>
          </a:xfrm>
          <a:prstGeom prst="rect">
            <a:avLst/>
          </a:prstGeom>
          <a:noFill/>
        </p:spPr>
        <p:txBody>
          <a:bodyPr wrap="none" rtlCol="0">
            <a:spAutoFit/>
          </a:bodyPr>
          <a:lstStyle/>
          <a:p>
            <a:pPr lvl="0" defTabSz="914400">
              <a:lnSpc>
                <a:spcPct val="100000"/>
              </a:lnSpc>
              <a:buClrTx/>
              <a:buSzTx/>
            </a:pPr>
            <a:r>
              <a:rPr lang="en-AU" sz="2400" b="1" dirty="0" smtClean="0">
                <a:solidFill>
                  <a:srgbClr val="0D1832"/>
                </a:solidFill>
                <a:latin typeface="Calibri" pitchFamily="34" charset="0"/>
                <a:ea typeface="Times New Roman" pitchFamily="18" charset="0"/>
                <a:cs typeface="ArialMT"/>
              </a:rPr>
              <a:t>The </a:t>
            </a:r>
            <a:r>
              <a:rPr lang="en-AU" sz="2400" b="1" dirty="0" err="1" smtClean="0">
                <a:solidFill>
                  <a:srgbClr val="0D1832"/>
                </a:solidFill>
                <a:latin typeface="Calibri" pitchFamily="34" charset="0"/>
                <a:ea typeface="Times New Roman" pitchFamily="18" charset="0"/>
                <a:cs typeface="ArialMT"/>
              </a:rPr>
              <a:t>Pille</a:t>
            </a:r>
            <a:r>
              <a:rPr lang="en-AU" sz="2400" b="1" dirty="0" smtClean="0">
                <a:solidFill>
                  <a:srgbClr val="0D1832"/>
                </a:solidFill>
                <a:latin typeface="Calibri" pitchFamily="34" charset="0"/>
                <a:ea typeface="Times New Roman" pitchFamily="18" charset="0"/>
                <a:cs typeface="ArialMT"/>
              </a:rPr>
              <a:t> dosimeter system</a:t>
            </a:r>
            <a:endParaRPr lang="en-AU" sz="1050" dirty="0" smtClean="0">
              <a:solidFill>
                <a:schemeClr val="tx1"/>
              </a:solidFill>
            </a:endParaRPr>
          </a:p>
          <a:p>
            <a:pPr lvl="0" defTabSz="914400" eaLnBrk="0" hangingPunct="0">
              <a:lnSpc>
                <a:spcPct val="100000"/>
              </a:lnSpc>
              <a:buClrTx/>
              <a:buSzTx/>
            </a:pPr>
            <a:r>
              <a:rPr lang="en-AU" sz="1100" dirty="0" smtClean="0">
                <a:solidFill>
                  <a:srgbClr val="0D1832"/>
                </a:solidFill>
                <a:latin typeface="Calibri" pitchFamily="34" charset="0"/>
                <a:ea typeface="Times New Roman" pitchFamily="18" charset="0"/>
                <a:cs typeface="ArialMT"/>
              </a:rPr>
              <a:t>the first and to date only TLD system designed specifically for use by  </a:t>
            </a:r>
            <a:endParaRPr lang="en-AU" sz="1100" dirty="0" smtClean="0">
              <a:solidFill>
                <a:srgbClr val="0D1832"/>
              </a:solidFill>
              <a:latin typeface="Calibri" pitchFamily="34" charset="0"/>
              <a:ea typeface="Times New Roman" pitchFamily="18" charset="0"/>
              <a:cs typeface="ArialMT"/>
            </a:endParaRPr>
          </a:p>
          <a:p>
            <a:pPr lvl="0" defTabSz="914400" eaLnBrk="0" hangingPunct="0">
              <a:lnSpc>
                <a:spcPct val="100000"/>
              </a:lnSpc>
              <a:buClrTx/>
              <a:buSzTx/>
            </a:pPr>
            <a:r>
              <a:rPr lang="en-AU" sz="1100" dirty="0" smtClean="0">
                <a:solidFill>
                  <a:srgbClr val="0D1832"/>
                </a:solidFill>
                <a:latin typeface="Calibri" pitchFamily="34" charset="0"/>
                <a:ea typeface="Times New Roman" pitchFamily="18" charset="0"/>
                <a:cs typeface="ArialMT"/>
              </a:rPr>
              <a:t>cosmonauts </a:t>
            </a:r>
            <a:r>
              <a:rPr lang="en-AU" sz="1100" dirty="0" smtClean="0">
                <a:solidFill>
                  <a:srgbClr val="0D1832"/>
                </a:solidFill>
                <a:latin typeface="Calibri" pitchFamily="34" charset="0"/>
                <a:ea typeface="Times New Roman" pitchFamily="18" charset="0"/>
                <a:cs typeface="ArialMT"/>
              </a:rPr>
              <a:t>and astronauts while </a:t>
            </a:r>
            <a:r>
              <a:rPr lang="en-AU" sz="1100" dirty="0" smtClean="0">
                <a:solidFill>
                  <a:srgbClr val="0D1832"/>
                </a:solidFill>
                <a:latin typeface="Calibri" pitchFamily="34" charset="0"/>
                <a:ea typeface="Times New Roman" pitchFamily="18" charset="0"/>
                <a:cs typeface="ArialMT"/>
              </a:rPr>
              <a:t>travelling </a:t>
            </a:r>
            <a:r>
              <a:rPr lang="en-AU" sz="1100" dirty="0" smtClean="0">
                <a:solidFill>
                  <a:srgbClr val="0D1832"/>
                </a:solidFill>
                <a:latin typeface="Calibri" pitchFamily="34" charset="0"/>
                <a:ea typeface="Times New Roman" pitchFamily="18" charset="0"/>
                <a:cs typeface="ArialMT"/>
              </a:rPr>
              <a:t>in space.</a:t>
            </a:r>
            <a:endParaRPr lang="en-AU" sz="1600" dirty="0" smtClean="0">
              <a:solidFill>
                <a:schemeClr val="tx1"/>
              </a:solidFill>
            </a:endParaRPr>
          </a:p>
        </p:txBody>
      </p:sp>
      <p:sp>
        <p:nvSpPr>
          <p:cNvPr id="9" name="TextBox 8"/>
          <p:cNvSpPr txBox="1"/>
          <p:nvPr/>
        </p:nvSpPr>
        <p:spPr>
          <a:xfrm>
            <a:off x="1924493" y="329609"/>
            <a:ext cx="6402715" cy="466603"/>
          </a:xfrm>
          <a:prstGeom prst="rect">
            <a:avLst/>
          </a:prstGeom>
          <a:noFill/>
        </p:spPr>
        <p:txBody>
          <a:bodyPr wrap="none" rtlCol="0">
            <a:spAutoFit/>
          </a:bodyPr>
          <a:lstStyle/>
          <a:p>
            <a:r>
              <a:rPr lang="en-US" sz="3200" b="1" dirty="0" smtClean="0">
                <a:solidFill>
                  <a:schemeClr val="tx1"/>
                </a:solidFill>
              </a:rPr>
              <a:t>Dosimeters for spacecraft crew </a:t>
            </a:r>
            <a:endParaRPr lang="en-US" sz="3200" b="1"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idx="4294967295"/>
          </p:nvPr>
        </p:nvSpPr>
        <p:spPr/>
        <p:txBody>
          <a:bodyPr/>
          <a:lstStyle/>
          <a:p>
            <a:pPr eaLnBrk="1" hangingPunct="1"/>
            <a:r>
              <a:rPr lang="en-AU" sz="2800" smtClean="0"/>
              <a:t>Dosimetric Ratios of Silicon-to-Water</a:t>
            </a:r>
          </a:p>
        </p:txBody>
      </p:sp>
      <p:pic>
        <p:nvPicPr>
          <p:cNvPr id="24579" name="Picture 2" descr="C:\Users\Ashley\Documents\OriginPro User Files\m_en_absop_coeff_si-water.png"/>
          <p:cNvPicPr>
            <a:picLocks noChangeAspect="1" noChangeArrowheads="1"/>
          </p:cNvPicPr>
          <p:nvPr/>
        </p:nvPicPr>
        <p:blipFill>
          <a:blip r:embed="rId2" cstate="print"/>
          <a:srcRect/>
          <a:stretch>
            <a:fillRect/>
          </a:stretch>
        </p:blipFill>
        <p:spPr bwMode="auto">
          <a:xfrm>
            <a:off x="593725" y="1282700"/>
            <a:ext cx="3941763" cy="2770188"/>
          </a:xfrm>
          <a:prstGeom prst="rect">
            <a:avLst/>
          </a:prstGeom>
          <a:noFill/>
          <a:ln w="9525">
            <a:noFill/>
            <a:miter lim="800000"/>
            <a:headEnd/>
            <a:tailEnd/>
          </a:ln>
        </p:spPr>
      </p:pic>
      <p:pic>
        <p:nvPicPr>
          <p:cNvPr id="24580" name="Picture 4" descr="C:\Users\Ashley\Documents\OriginPro User Files\m_stopping_pow_water-to-si.png"/>
          <p:cNvPicPr>
            <a:picLocks noChangeAspect="1" noChangeArrowheads="1"/>
          </p:cNvPicPr>
          <p:nvPr/>
        </p:nvPicPr>
        <p:blipFill>
          <a:blip r:embed="rId3" cstate="print"/>
          <a:srcRect/>
          <a:stretch>
            <a:fillRect/>
          </a:stretch>
        </p:blipFill>
        <p:spPr bwMode="auto">
          <a:xfrm>
            <a:off x="4741863" y="1308100"/>
            <a:ext cx="3935412" cy="2763838"/>
          </a:xfrm>
          <a:prstGeom prst="rect">
            <a:avLst/>
          </a:prstGeom>
          <a:noFill/>
          <a:ln w="9525">
            <a:noFill/>
            <a:miter lim="800000"/>
            <a:headEnd/>
            <a:tailEnd/>
          </a:ln>
        </p:spPr>
      </p:pic>
      <p:sp>
        <p:nvSpPr>
          <p:cNvPr id="540677" name="TextBox 4"/>
          <p:cNvSpPr txBox="1">
            <a:spLocks noChangeArrowheads="1"/>
          </p:cNvSpPr>
          <p:nvPr/>
        </p:nvSpPr>
        <p:spPr bwMode="auto">
          <a:xfrm>
            <a:off x="584200" y="4203700"/>
            <a:ext cx="4284663" cy="512763"/>
          </a:xfrm>
          <a:prstGeom prst="rect">
            <a:avLst/>
          </a:prstGeom>
          <a:noFill/>
          <a:ln w="9525">
            <a:noFill/>
            <a:miter lim="800000"/>
            <a:headEnd/>
            <a:tailEnd/>
          </a:ln>
        </p:spPr>
        <p:txBody>
          <a:bodyPr>
            <a:spAutoFit/>
          </a:bodyPr>
          <a:lstStyle/>
          <a:p>
            <a:pPr algn="ctr">
              <a:defRPr/>
            </a:pPr>
            <a:r>
              <a:rPr lang="en-AU" dirty="0">
                <a:solidFill>
                  <a:schemeClr val="tx1"/>
                </a:solidFill>
                <a:latin typeface="+mn-lt"/>
              </a:rPr>
              <a:t>Mass-Energy Absorption Coefficient Ratio for Silicon to Water</a:t>
            </a:r>
          </a:p>
        </p:txBody>
      </p:sp>
      <p:sp>
        <p:nvSpPr>
          <p:cNvPr id="540678" name="TextBox 5"/>
          <p:cNvSpPr txBox="1">
            <a:spLocks noChangeArrowheads="1"/>
          </p:cNvSpPr>
          <p:nvPr/>
        </p:nvSpPr>
        <p:spPr bwMode="auto">
          <a:xfrm>
            <a:off x="4859338" y="4194175"/>
            <a:ext cx="4284662" cy="512763"/>
          </a:xfrm>
          <a:prstGeom prst="rect">
            <a:avLst/>
          </a:prstGeom>
          <a:noFill/>
          <a:ln w="9525">
            <a:noFill/>
            <a:miter lim="800000"/>
            <a:headEnd/>
            <a:tailEnd/>
          </a:ln>
        </p:spPr>
        <p:txBody>
          <a:bodyPr>
            <a:spAutoFit/>
          </a:bodyPr>
          <a:lstStyle/>
          <a:p>
            <a:pPr algn="ctr">
              <a:defRPr/>
            </a:pPr>
            <a:r>
              <a:rPr lang="en-AU" dirty="0">
                <a:solidFill>
                  <a:schemeClr val="tx1"/>
                </a:solidFill>
                <a:latin typeface="+mn-lt"/>
              </a:rPr>
              <a:t>Mass Stopping Power</a:t>
            </a:r>
            <a:br>
              <a:rPr lang="en-AU" dirty="0">
                <a:solidFill>
                  <a:schemeClr val="tx1"/>
                </a:solidFill>
                <a:latin typeface="+mn-lt"/>
              </a:rPr>
            </a:br>
            <a:r>
              <a:rPr lang="en-AU" dirty="0">
                <a:solidFill>
                  <a:schemeClr val="tx1"/>
                </a:solidFill>
                <a:latin typeface="+mn-lt"/>
              </a:rPr>
              <a:t>Ratio for Silicon to Water</a:t>
            </a:r>
          </a:p>
        </p:txBody>
      </p:sp>
      <p:sp>
        <p:nvSpPr>
          <p:cNvPr id="540679" name="TextBox 6"/>
          <p:cNvSpPr txBox="1">
            <a:spLocks noChangeArrowheads="1"/>
          </p:cNvSpPr>
          <p:nvPr/>
        </p:nvSpPr>
        <p:spPr bwMode="auto">
          <a:xfrm>
            <a:off x="431800" y="4737100"/>
            <a:ext cx="8948738" cy="1355725"/>
          </a:xfrm>
          <a:prstGeom prst="rect">
            <a:avLst/>
          </a:prstGeom>
          <a:noFill/>
          <a:ln w="9525">
            <a:noFill/>
            <a:miter lim="800000"/>
            <a:headEnd/>
            <a:tailEnd/>
          </a:ln>
        </p:spPr>
        <p:txBody>
          <a:bodyPr>
            <a:spAutoFit/>
          </a:bodyPr>
          <a:lstStyle/>
          <a:p>
            <a:pPr>
              <a:buFontTx/>
              <a:buChar char="•"/>
            </a:pPr>
            <a:r>
              <a:rPr lang="en-US">
                <a:solidFill>
                  <a:schemeClr val="tx1"/>
                </a:solidFill>
                <a:latin typeface="Century Gothic" pitchFamily="34" charset="0"/>
              </a:rPr>
              <a:t>The energy response of Si detector which is satisfying B-G cavity theory and placed in  water will be relatively flat in a wide energy range</a:t>
            </a:r>
          </a:p>
          <a:p>
            <a:pPr>
              <a:buFontTx/>
              <a:buNone/>
            </a:pPr>
            <a:endParaRPr lang="en-US">
              <a:solidFill>
                <a:schemeClr val="tx1"/>
              </a:solidFill>
              <a:latin typeface="Century Gothic" pitchFamily="34" charset="0"/>
            </a:endParaRPr>
          </a:p>
          <a:p>
            <a:pPr>
              <a:buFontTx/>
              <a:buChar char="•"/>
            </a:pPr>
            <a:r>
              <a:rPr lang="en-US">
                <a:solidFill>
                  <a:schemeClr val="tx1"/>
                </a:solidFill>
                <a:latin typeface="Century Gothic" pitchFamily="34" charset="0"/>
              </a:rPr>
              <a:t>Silicon is not water equivalent in free air geometry or in case of a range of </a:t>
            </a:r>
          </a:p>
          <a:p>
            <a:pPr>
              <a:buFontTx/>
              <a:buNone/>
            </a:pPr>
            <a:r>
              <a:rPr lang="en-US">
                <a:solidFill>
                  <a:schemeClr val="tx1"/>
                </a:solidFill>
                <a:latin typeface="Century Gothic" pitchFamily="34" charset="0"/>
              </a:rPr>
              <a:t>secondary electrons in Si is smaller than Si cavity </a:t>
            </a:r>
          </a:p>
          <a:p>
            <a:endParaRPr lang="en-AU">
              <a:solidFill>
                <a:schemeClr val="tx1"/>
              </a:solidFill>
            </a:endParaRPr>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a:xfrm>
            <a:off x="642938" y="1824038"/>
            <a:ext cx="7512050" cy="4819650"/>
          </a:xfrm>
        </p:spPr>
        <p:txBody>
          <a:bodyPr lIns="93805" tIns="46903" rIns="93805" bIns="46903"/>
          <a:lstStyle/>
          <a:p>
            <a:pPr eaLnBrk="1" hangingPunct="1">
              <a:lnSpc>
                <a:spcPct val="50000"/>
              </a:lnSpc>
              <a:buFont typeface="Century Gothic" pitchFamily="34" charset="0"/>
              <a:buNone/>
            </a:pPr>
            <a:r>
              <a:rPr lang="en-US" sz="1900" smtClean="0">
                <a:solidFill>
                  <a:schemeClr val="accent2"/>
                </a:solidFill>
              </a:rPr>
              <a:t>______________________________________________</a:t>
            </a:r>
          </a:p>
          <a:p>
            <a:pPr eaLnBrk="1" hangingPunct="1">
              <a:lnSpc>
                <a:spcPct val="50000"/>
              </a:lnSpc>
              <a:buFont typeface="Century Gothic" pitchFamily="34" charset="0"/>
              <a:buNone/>
            </a:pPr>
            <a:endParaRPr lang="en-US" sz="2400" smtClean="0"/>
          </a:p>
          <a:p>
            <a:pPr eaLnBrk="1" hangingPunct="1">
              <a:lnSpc>
                <a:spcPct val="70000"/>
              </a:lnSpc>
            </a:pPr>
            <a:r>
              <a:rPr lang="en-US" sz="2400" b="1" smtClean="0">
                <a:solidFill>
                  <a:srgbClr val="FF0000"/>
                </a:solidFill>
              </a:rPr>
              <a:t>Carcinogenesis caused by radiation</a:t>
            </a:r>
          </a:p>
          <a:p>
            <a:pPr eaLnBrk="1" hangingPunct="1">
              <a:lnSpc>
                <a:spcPct val="70000"/>
              </a:lnSpc>
            </a:pPr>
            <a:endParaRPr lang="en-US" sz="2400" b="1" smtClean="0">
              <a:solidFill>
                <a:schemeClr val="accent1"/>
              </a:solidFill>
            </a:endParaRPr>
          </a:p>
          <a:p>
            <a:pPr eaLnBrk="1" hangingPunct="1">
              <a:lnSpc>
                <a:spcPct val="70000"/>
              </a:lnSpc>
            </a:pPr>
            <a:r>
              <a:rPr lang="en-US" sz="2400" b="1" smtClean="0"/>
              <a:t>Loss of bone mass or density</a:t>
            </a:r>
          </a:p>
          <a:p>
            <a:pPr eaLnBrk="1" hangingPunct="1">
              <a:lnSpc>
                <a:spcPct val="70000"/>
              </a:lnSpc>
            </a:pPr>
            <a:endParaRPr lang="en-US" sz="2400" b="1" smtClean="0"/>
          </a:p>
          <a:p>
            <a:pPr eaLnBrk="1" hangingPunct="1">
              <a:lnSpc>
                <a:spcPct val="70000"/>
              </a:lnSpc>
            </a:pPr>
            <a:r>
              <a:rPr lang="en-US" sz="2400" b="1" smtClean="0"/>
              <a:t>Human Performance: Poor psychosocial adaptation</a:t>
            </a:r>
          </a:p>
          <a:p>
            <a:pPr eaLnBrk="1" hangingPunct="1">
              <a:lnSpc>
                <a:spcPct val="70000"/>
              </a:lnSpc>
            </a:pPr>
            <a:endParaRPr lang="en-US" sz="2400" b="1" smtClean="0"/>
          </a:p>
          <a:p>
            <a:pPr eaLnBrk="1" hangingPunct="1">
              <a:lnSpc>
                <a:spcPct val="70000"/>
              </a:lnSpc>
            </a:pPr>
            <a:r>
              <a:rPr lang="en-US" sz="2400" b="1" smtClean="0"/>
              <a:t>Clinical Manifestations: Trauma or acute medical problems</a:t>
            </a:r>
          </a:p>
          <a:p>
            <a:pPr eaLnBrk="1" hangingPunct="1">
              <a:lnSpc>
                <a:spcPct val="70000"/>
              </a:lnSpc>
            </a:pPr>
            <a:endParaRPr lang="en-US" sz="2400" b="1" smtClean="0"/>
          </a:p>
          <a:p>
            <a:pPr algn="r" eaLnBrk="1" hangingPunct="1">
              <a:lnSpc>
                <a:spcPct val="80000"/>
              </a:lnSpc>
              <a:buFont typeface="Century Gothic" pitchFamily="34" charset="0"/>
              <a:buNone/>
            </a:pPr>
            <a:r>
              <a:rPr lang="en-US" sz="2000" b="1" i="1" smtClean="0"/>
              <a:t>NASA’s Critical Path Roadmap (April, 2003)</a:t>
            </a:r>
            <a:endParaRPr lang="en-US" sz="2400" b="1" i="1" smtClean="0"/>
          </a:p>
          <a:p>
            <a:pPr algn="ctr" eaLnBrk="1" hangingPunct="1">
              <a:lnSpc>
                <a:spcPct val="80000"/>
              </a:lnSpc>
              <a:buFont typeface="Century Gothic" pitchFamily="34" charset="0"/>
              <a:buNone/>
            </a:pPr>
            <a:endParaRPr lang="en-US" sz="2400" b="1" i="1" smtClean="0"/>
          </a:p>
        </p:txBody>
      </p:sp>
      <p:sp>
        <p:nvSpPr>
          <p:cNvPr id="9219" name="Rectangle 3"/>
          <p:cNvSpPr>
            <a:spLocks noGrp="1" noChangeArrowheads="1"/>
          </p:cNvSpPr>
          <p:nvPr>
            <p:ph type="title"/>
          </p:nvPr>
        </p:nvSpPr>
        <p:spPr>
          <a:xfrm>
            <a:off x="352425" y="866775"/>
            <a:ext cx="8258175" cy="1143000"/>
          </a:xfrm>
        </p:spPr>
        <p:txBody>
          <a:bodyPr/>
          <a:lstStyle/>
          <a:p>
            <a:pPr eaLnBrk="1" hangingPunct="1"/>
            <a:r>
              <a:rPr lang="en-US" sz="2800" b="0" smtClean="0">
                <a:solidFill>
                  <a:srgbClr val="FF0000"/>
                </a:solidFill>
              </a:rPr>
              <a:t>The most critical health risks for astronauts , those classified by NASA as ranked as 1(I), are</a:t>
            </a:r>
            <a:r>
              <a:rPr lang="en-US" sz="2800" b="0" smtClean="0">
                <a:solidFill>
                  <a:schemeClr val="tx1"/>
                </a:solidFill>
              </a:rPr>
              <a:t>:</a:t>
            </a:r>
          </a:p>
        </p:txBody>
      </p:sp>
      <p:sp>
        <p:nvSpPr>
          <p:cNvPr id="9220" name="Text Box 4"/>
          <p:cNvSpPr txBox="1">
            <a:spLocks noChangeArrowheads="1"/>
          </p:cNvSpPr>
          <p:nvPr/>
        </p:nvSpPr>
        <p:spPr bwMode="auto">
          <a:xfrm>
            <a:off x="380010" y="500063"/>
            <a:ext cx="7489228" cy="513346"/>
          </a:xfrm>
          <a:prstGeom prst="rect">
            <a:avLst/>
          </a:prstGeom>
          <a:noFill/>
          <a:ln w="9525">
            <a:noFill/>
            <a:miter lim="800000"/>
            <a:headEnd/>
            <a:tailEnd/>
          </a:ln>
        </p:spPr>
        <p:txBody>
          <a:bodyPr wrap="square">
            <a:spAutoFit/>
          </a:bodyPr>
          <a:lstStyle/>
          <a:p>
            <a:pPr algn="ctr"/>
            <a:r>
              <a:rPr lang="en-US" sz="3600" b="1" dirty="0">
                <a:solidFill>
                  <a:schemeClr val="tx1"/>
                </a:solidFill>
              </a:rPr>
              <a:t>Hazards in Space and Avionics</a:t>
            </a:r>
          </a:p>
        </p:txBody>
      </p:sp>
    </p:spTree>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447" y="261605"/>
            <a:ext cx="8229600" cy="511156"/>
          </a:xfrm>
        </p:spPr>
        <p:txBody>
          <a:bodyPr>
            <a:normAutofit/>
          </a:bodyPr>
          <a:lstStyle/>
          <a:p>
            <a:pPr algn="ctr"/>
            <a:r>
              <a:rPr lang="en-US" b="1" cap="small" dirty="0" smtClean="0">
                <a:solidFill>
                  <a:schemeClr val="tx1"/>
                </a:solidFill>
                <a:latin typeface="Arial" pitchFamily="34" charset="0"/>
                <a:cs typeface="Arial" pitchFamily="34" charset="0"/>
              </a:rPr>
              <a:t>Radiation protection in aviation</a:t>
            </a:r>
            <a:endParaRPr lang="en-US" b="1" cap="small" dirty="0">
              <a:solidFill>
                <a:schemeClr val="tx1"/>
              </a:solidFill>
              <a:latin typeface="Arial" pitchFamily="34" charset="0"/>
              <a:cs typeface="Arial" pitchFamily="34" charset="0"/>
            </a:endParaRPr>
          </a:p>
        </p:txBody>
      </p:sp>
      <p:grpSp>
        <p:nvGrpSpPr>
          <p:cNvPr id="3" name="Group 16"/>
          <p:cNvGrpSpPr/>
          <p:nvPr/>
        </p:nvGrpSpPr>
        <p:grpSpPr>
          <a:xfrm>
            <a:off x="214282" y="785794"/>
            <a:ext cx="4500594" cy="5143536"/>
            <a:chOff x="0" y="0"/>
            <a:chExt cx="4143372" cy="3288802"/>
          </a:xfrm>
        </p:grpSpPr>
        <p:pic>
          <p:nvPicPr>
            <p:cNvPr id="4" name="Picture 3" descr="cosmic.rays_.jpg"/>
            <p:cNvPicPr>
              <a:picLocks noChangeAspect="1"/>
            </p:cNvPicPr>
            <p:nvPr/>
          </p:nvPicPr>
          <p:blipFill>
            <a:blip r:embed="rId2" cstate="print"/>
            <a:stretch>
              <a:fillRect/>
            </a:stretch>
          </p:blipFill>
          <p:spPr>
            <a:xfrm>
              <a:off x="0" y="0"/>
              <a:ext cx="4143372" cy="3288802"/>
            </a:xfrm>
            <a:prstGeom prst="rect">
              <a:avLst/>
            </a:prstGeom>
          </p:spPr>
        </p:pic>
        <p:pic>
          <p:nvPicPr>
            <p:cNvPr id="1031" name="Picture 7"/>
            <p:cNvPicPr>
              <a:picLocks noChangeAspect="1" noChangeArrowheads="1"/>
            </p:cNvPicPr>
            <p:nvPr/>
          </p:nvPicPr>
          <p:blipFill>
            <a:blip r:embed="rId3" cstate="print"/>
            <a:srcRect/>
            <a:stretch>
              <a:fillRect/>
            </a:stretch>
          </p:blipFill>
          <p:spPr bwMode="auto">
            <a:xfrm>
              <a:off x="357158" y="1857364"/>
              <a:ext cx="1357322" cy="381000"/>
            </a:xfrm>
            <a:prstGeom prst="rect">
              <a:avLst/>
            </a:prstGeom>
            <a:noFill/>
            <a:ln w="9525">
              <a:noFill/>
              <a:miter lim="800000"/>
              <a:headEnd/>
              <a:tailEnd/>
            </a:ln>
            <a:effectLst/>
          </p:spPr>
        </p:pic>
      </p:grpSp>
      <p:sp>
        <p:nvSpPr>
          <p:cNvPr id="18" name="TextBox 17"/>
          <p:cNvSpPr txBox="1"/>
          <p:nvPr/>
        </p:nvSpPr>
        <p:spPr>
          <a:xfrm>
            <a:off x="4773881" y="1000109"/>
            <a:ext cx="4370119" cy="5102872"/>
          </a:xfrm>
          <a:prstGeom prst="rect">
            <a:avLst/>
          </a:prstGeom>
          <a:noFill/>
        </p:spPr>
        <p:txBody>
          <a:bodyPr wrap="square" rtlCol="0">
            <a:spAutoFit/>
          </a:bodyPr>
          <a:lstStyle/>
          <a:p>
            <a:r>
              <a:rPr lang="en-US" sz="2000" b="1" dirty="0" smtClean="0">
                <a:solidFill>
                  <a:srgbClr val="0070C0"/>
                </a:solidFill>
              </a:rPr>
              <a:t>Mixed Radiation Field: </a:t>
            </a:r>
            <a:r>
              <a:rPr lang="en-US" b="1" dirty="0" smtClean="0">
                <a:solidFill>
                  <a:srgbClr val="CC9900"/>
                </a:solidFill>
              </a:rPr>
              <a:t>Protons, Neutrons, Electrons, Gammas, </a:t>
            </a:r>
            <a:r>
              <a:rPr lang="en-US" b="1" dirty="0" err="1" smtClean="0">
                <a:solidFill>
                  <a:srgbClr val="CC9900"/>
                </a:solidFill>
              </a:rPr>
              <a:t>Muons</a:t>
            </a:r>
            <a:r>
              <a:rPr lang="en-US" b="1" dirty="0" smtClean="0">
                <a:solidFill>
                  <a:srgbClr val="CC9900"/>
                </a:solidFill>
              </a:rPr>
              <a:t>, </a:t>
            </a:r>
            <a:r>
              <a:rPr lang="en-US" b="1" dirty="0" err="1" smtClean="0">
                <a:solidFill>
                  <a:srgbClr val="CC9900"/>
                </a:solidFill>
              </a:rPr>
              <a:t>Pions</a:t>
            </a:r>
            <a:r>
              <a:rPr lang="en-US" b="1" dirty="0" smtClean="0">
                <a:solidFill>
                  <a:srgbClr val="CC9900"/>
                </a:solidFill>
              </a:rPr>
              <a:t>. </a:t>
            </a:r>
          </a:p>
          <a:p>
            <a:pPr>
              <a:buFont typeface="Wingdings" pitchFamily="2" charset="2"/>
              <a:buChar char="q"/>
            </a:pPr>
            <a:r>
              <a:rPr lang="en-US" sz="2400" b="1" dirty="0" smtClean="0">
                <a:solidFill>
                  <a:srgbClr val="CC9900"/>
                </a:solidFill>
              </a:rPr>
              <a:t> </a:t>
            </a:r>
            <a:r>
              <a:rPr lang="en-US" sz="2000" b="1" dirty="0" smtClean="0">
                <a:solidFill>
                  <a:srgbClr val="CC9900"/>
                </a:solidFill>
              </a:rPr>
              <a:t>Doses are affected by…</a:t>
            </a:r>
            <a:endParaRPr lang="en-US" sz="2400" b="1" dirty="0" smtClean="0">
              <a:solidFill>
                <a:srgbClr val="CC9900"/>
              </a:solidFill>
            </a:endParaRPr>
          </a:p>
          <a:p>
            <a:pPr>
              <a:lnSpc>
                <a:spcPct val="150000"/>
              </a:lnSpc>
              <a:buFont typeface="Wingdings" pitchFamily="2" charset="2"/>
              <a:buChar char="§"/>
            </a:pPr>
            <a:r>
              <a:rPr lang="en-US" sz="2000" b="1" dirty="0" smtClean="0">
                <a:solidFill>
                  <a:schemeClr val="tx2">
                    <a:lumMod val="60000"/>
                    <a:lumOff val="40000"/>
                  </a:schemeClr>
                </a:solidFill>
              </a:rPr>
              <a:t> Altitude, </a:t>
            </a:r>
          </a:p>
          <a:p>
            <a:pPr>
              <a:lnSpc>
                <a:spcPct val="150000"/>
              </a:lnSpc>
              <a:buFont typeface="Wingdings" pitchFamily="2" charset="2"/>
              <a:buChar char="§"/>
            </a:pPr>
            <a:r>
              <a:rPr lang="en-US" sz="2000" b="1" dirty="0" smtClean="0">
                <a:solidFill>
                  <a:schemeClr val="tx2">
                    <a:lumMod val="60000"/>
                    <a:lumOff val="40000"/>
                  </a:schemeClr>
                </a:solidFill>
              </a:rPr>
              <a:t> Latitude and </a:t>
            </a:r>
          </a:p>
          <a:p>
            <a:pPr>
              <a:lnSpc>
                <a:spcPct val="150000"/>
              </a:lnSpc>
              <a:buFont typeface="Wingdings" pitchFamily="2" charset="2"/>
              <a:buChar char="§"/>
            </a:pPr>
            <a:r>
              <a:rPr lang="en-US" sz="2000" b="1" dirty="0" smtClean="0">
                <a:solidFill>
                  <a:schemeClr val="tx2">
                    <a:lumMod val="60000"/>
                    <a:lumOff val="40000"/>
                  </a:schemeClr>
                </a:solidFill>
              </a:rPr>
              <a:t> Solar activity</a:t>
            </a:r>
          </a:p>
          <a:p>
            <a:pPr>
              <a:buFont typeface="Wingdings" pitchFamily="2" charset="2"/>
              <a:buChar char="q"/>
            </a:pPr>
            <a:r>
              <a:rPr lang="en-US" sz="2000" b="1" dirty="0" smtClean="0">
                <a:solidFill>
                  <a:srgbClr val="CC9900"/>
                </a:solidFill>
              </a:rPr>
              <a:t> Typical dose rate: 5-6µSv/h at 10.67 km (35.000 ft) </a:t>
            </a:r>
          </a:p>
          <a:p>
            <a:endParaRPr lang="en-US" b="1" dirty="0" smtClean="0">
              <a:solidFill>
                <a:srgbClr val="CC9900"/>
              </a:solidFill>
            </a:endParaRPr>
          </a:p>
          <a:p>
            <a:r>
              <a:rPr lang="en-US" sz="2000" b="1" dirty="0" smtClean="0">
                <a:solidFill>
                  <a:srgbClr val="0070C0"/>
                </a:solidFill>
              </a:rPr>
              <a:t>Dose limits for aircraft crew members:</a:t>
            </a:r>
          </a:p>
          <a:p>
            <a:pPr>
              <a:buFont typeface="Wingdings" pitchFamily="2" charset="2"/>
              <a:buChar char="q"/>
            </a:pPr>
            <a:r>
              <a:rPr lang="en-US" sz="2000" b="1" dirty="0" smtClean="0">
                <a:solidFill>
                  <a:srgbClr val="CC9900"/>
                </a:solidFill>
              </a:rPr>
              <a:t> Considering usual total annual flight times of crew members (≤1000 hours).</a:t>
            </a:r>
          </a:p>
          <a:p>
            <a:endParaRPr lang="en-US" b="1" dirty="0" smtClean="0">
              <a:solidFill>
                <a:srgbClr val="CC9900"/>
              </a:solidFill>
            </a:endParaRPr>
          </a:p>
          <a:p>
            <a:endParaRPr lang="en-US" b="1" dirty="0" smtClean="0">
              <a:solidFill>
                <a:srgbClr val="00B050"/>
              </a:solidFill>
            </a:endParaRPr>
          </a:p>
          <a:p>
            <a:endParaRPr lang="en-US" b="1" dirty="0" smtClean="0">
              <a:solidFill>
                <a:srgbClr val="00B050"/>
              </a:solidFill>
            </a:endParaRPr>
          </a:p>
          <a:p>
            <a:endParaRPr lang="en-US" b="1" dirty="0">
              <a:solidFill>
                <a:srgbClr val="00B050"/>
              </a:solidFill>
            </a:endParaRPr>
          </a:p>
        </p:txBody>
      </p:sp>
      <p:sp>
        <p:nvSpPr>
          <p:cNvPr id="19" name="TextBox 18"/>
          <p:cNvSpPr txBox="1"/>
          <p:nvPr/>
        </p:nvSpPr>
        <p:spPr>
          <a:xfrm>
            <a:off x="4697979" y="5415861"/>
            <a:ext cx="3236848" cy="513346"/>
          </a:xfrm>
          <a:prstGeom prst="rect">
            <a:avLst/>
          </a:prstGeom>
          <a:noFill/>
        </p:spPr>
        <p:txBody>
          <a:bodyPr wrap="none" rtlCol="0">
            <a:spAutoFit/>
          </a:bodyPr>
          <a:lstStyle/>
          <a:p>
            <a:r>
              <a:rPr lang="en-US" b="1" u="dbl" dirty="0" smtClean="0">
                <a:solidFill>
                  <a:srgbClr val="00B0F0"/>
                </a:solidFill>
              </a:rPr>
              <a:t>DOSIMETRY and RECORDS</a:t>
            </a:r>
          </a:p>
          <a:p>
            <a:endParaRPr lang="en-US" b="1" u="dbl" dirty="0" smtClean="0">
              <a:solidFill>
                <a:srgbClr val="00B0F0"/>
              </a:solidFill>
            </a:endParaRPr>
          </a:p>
        </p:txBody>
      </p:sp>
      <p:sp>
        <p:nvSpPr>
          <p:cNvPr id="8" name="Rectangle 7"/>
          <p:cNvSpPr/>
          <p:nvPr/>
        </p:nvSpPr>
        <p:spPr>
          <a:xfrm>
            <a:off x="5653289" y="5655656"/>
            <a:ext cx="1813317" cy="302840"/>
          </a:xfrm>
          <a:prstGeom prst="rect">
            <a:avLst/>
          </a:prstGeom>
        </p:spPr>
        <p:txBody>
          <a:bodyPr wrap="none">
            <a:spAutoFit/>
          </a:bodyPr>
          <a:lstStyle/>
          <a:p>
            <a:r>
              <a:rPr lang="en-US" b="1" u="dbl" dirty="0" smtClean="0">
                <a:solidFill>
                  <a:srgbClr val="00B0F0"/>
                </a:solidFill>
              </a:rPr>
              <a:t>are REQUIRED</a:t>
            </a:r>
            <a:endParaRPr lang="en-US"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4" cstate="print"/>
          <a:srcRect/>
          <a:stretch>
            <a:fillRect/>
          </a:stretch>
        </p:blipFill>
        <p:spPr bwMode="auto">
          <a:xfrm>
            <a:off x="2309735" y="4762859"/>
            <a:ext cx="4357718" cy="1381715"/>
          </a:xfrm>
          <a:prstGeom prst="rect">
            <a:avLst/>
          </a:prstGeom>
          <a:noFill/>
          <a:ln w="9525">
            <a:noFill/>
            <a:miter lim="800000"/>
            <a:headEnd/>
            <a:tailEnd/>
          </a:ln>
          <a:effectLst/>
        </p:spPr>
      </p:pic>
      <p:graphicFrame>
        <p:nvGraphicFramePr>
          <p:cNvPr id="4" name="Object 4"/>
          <p:cNvGraphicFramePr>
            <a:graphicFrameLocks noChangeAspect="1"/>
          </p:cNvGraphicFramePr>
          <p:nvPr/>
        </p:nvGraphicFramePr>
        <p:xfrm>
          <a:off x="571472" y="3856044"/>
          <a:ext cx="2585773" cy="644525"/>
        </p:xfrm>
        <a:graphic>
          <a:graphicData uri="http://schemas.openxmlformats.org/presentationml/2006/ole">
            <p:oleObj spid="_x0000_s181250" name="Clip" r:id="rId5" imgW="4582440" imgH="1670400" progId="">
              <p:embed/>
            </p:oleObj>
          </a:graphicData>
        </a:graphic>
      </p:graphicFrame>
      <p:sp>
        <p:nvSpPr>
          <p:cNvPr id="5" name="Text Box 6"/>
          <p:cNvSpPr txBox="1">
            <a:spLocks noChangeArrowheads="1"/>
          </p:cNvSpPr>
          <p:nvPr/>
        </p:nvSpPr>
        <p:spPr bwMode="auto">
          <a:xfrm>
            <a:off x="914399" y="369452"/>
            <a:ext cx="8027719" cy="419795"/>
          </a:xfrm>
          <a:prstGeom prst="rect">
            <a:avLst/>
          </a:prstGeom>
          <a:noFill/>
          <a:ln w="9525">
            <a:noFill/>
            <a:miter lim="800000"/>
            <a:headEnd/>
            <a:tailEnd/>
          </a:ln>
          <a:effectLst/>
        </p:spPr>
        <p:txBody>
          <a:bodyPr wrap="square">
            <a:spAutoFit/>
          </a:bodyPr>
          <a:lstStyle/>
          <a:p>
            <a:r>
              <a:rPr lang="en-US" sz="2800" dirty="0">
                <a:solidFill>
                  <a:schemeClr val="tx2">
                    <a:lumMod val="60000"/>
                    <a:lumOff val="40000"/>
                  </a:schemeClr>
                </a:solidFill>
              </a:rPr>
              <a:t>Atmospheric </a:t>
            </a:r>
            <a:r>
              <a:rPr lang="en-US" sz="2800" dirty="0" smtClean="0">
                <a:solidFill>
                  <a:schemeClr val="tx2">
                    <a:lumMod val="60000"/>
                    <a:lumOff val="40000"/>
                  </a:schemeClr>
                </a:solidFill>
              </a:rPr>
              <a:t>depths (g cm </a:t>
            </a:r>
            <a:r>
              <a:rPr lang="en-US" sz="2800" baseline="30000" dirty="0" smtClean="0">
                <a:solidFill>
                  <a:schemeClr val="tx2">
                    <a:lumMod val="60000"/>
                    <a:lumOff val="40000"/>
                  </a:schemeClr>
                </a:solidFill>
              </a:rPr>
              <a:t>-2</a:t>
            </a:r>
            <a:r>
              <a:rPr lang="en-US" sz="2800" dirty="0" smtClean="0">
                <a:solidFill>
                  <a:schemeClr val="tx2">
                    <a:lumMod val="60000"/>
                    <a:lumOff val="40000"/>
                  </a:schemeClr>
                </a:solidFill>
              </a:rPr>
              <a:t> )Aircraft </a:t>
            </a:r>
            <a:r>
              <a:rPr lang="en-US" sz="2800" dirty="0">
                <a:solidFill>
                  <a:schemeClr val="tx2">
                    <a:lumMod val="60000"/>
                    <a:lumOff val="40000"/>
                  </a:schemeClr>
                </a:solidFill>
              </a:rPr>
              <a:t>heights </a:t>
            </a:r>
          </a:p>
        </p:txBody>
      </p:sp>
      <p:grpSp>
        <p:nvGrpSpPr>
          <p:cNvPr id="2" name="Group 1430"/>
          <p:cNvGrpSpPr>
            <a:grpSpLocks/>
          </p:cNvGrpSpPr>
          <p:nvPr/>
        </p:nvGrpSpPr>
        <p:grpSpPr bwMode="auto">
          <a:xfrm>
            <a:off x="5410200" y="5181600"/>
            <a:ext cx="1354138" cy="1036638"/>
            <a:chOff x="3813" y="2352"/>
            <a:chExt cx="853" cy="653"/>
          </a:xfrm>
        </p:grpSpPr>
        <p:sp>
          <p:nvSpPr>
            <p:cNvPr id="18" name="Freeform 1406"/>
            <p:cNvSpPr>
              <a:spLocks/>
            </p:cNvSpPr>
            <p:nvPr/>
          </p:nvSpPr>
          <p:spPr bwMode="auto">
            <a:xfrm>
              <a:off x="3816" y="2389"/>
              <a:ext cx="850" cy="585"/>
            </a:xfrm>
            <a:custGeom>
              <a:avLst/>
              <a:gdLst/>
              <a:ahLst/>
              <a:cxnLst>
                <a:cxn ang="0">
                  <a:pos x="2" y="1092"/>
                </a:cxn>
                <a:cxn ang="0">
                  <a:pos x="21" y="1089"/>
                </a:cxn>
                <a:cxn ang="0">
                  <a:pos x="55" y="1082"/>
                </a:cxn>
                <a:cxn ang="0">
                  <a:pos x="99" y="1073"/>
                </a:cxn>
                <a:cxn ang="0">
                  <a:pos x="146" y="1063"/>
                </a:cxn>
                <a:cxn ang="0">
                  <a:pos x="193" y="1050"/>
                </a:cxn>
                <a:cxn ang="0">
                  <a:pos x="233" y="1036"/>
                </a:cxn>
                <a:cxn ang="0">
                  <a:pos x="264" y="1022"/>
                </a:cxn>
                <a:cxn ang="0">
                  <a:pos x="275" y="1015"/>
                </a:cxn>
                <a:cxn ang="0">
                  <a:pos x="286" y="1018"/>
                </a:cxn>
                <a:cxn ang="0">
                  <a:pos x="308" y="1020"/>
                </a:cxn>
                <a:cxn ang="0">
                  <a:pos x="339" y="1018"/>
                </a:cxn>
                <a:cxn ang="0">
                  <a:pos x="378" y="1011"/>
                </a:cxn>
                <a:cxn ang="0">
                  <a:pos x="426" y="993"/>
                </a:cxn>
                <a:cxn ang="0">
                  <a:pos x="480" y="967"/>
                </a:cxn>
                <a:cxn ang="0">
                  <a:pos x="540" y="924"/>
                </a:cxn>
                <a:cxn ang="0">
                  <a:pos x="573" y="888"/>
                </a:cxn>
                <a:cxn ang="0">
                  <a:pos x="586" y="821"/>
                </a:cxn>
                <a:cxn ang="0">
                  <a:pos x="608" y="723"/>
                </a:cxn>
                <a:cxn ang="0">
                  <a:pos x="634" y="632"/>
                </a:cxn>
                <a:cxn ang="0">
                  <a:pos x="688" y="640"/>
                </a:cxn>
                <a:cxn ang="0">
                  <a:pos x="696" y="619"/>
                </a:cxn>
                <a:cxn ang="0">
                  <a:pos x="722" y="570"/>
                </a:cxn>
                <a:cxn ang="0">
                  <a:pos x="761" y="516"/>
                </a:cxn>
                <a:cxn ang="0">
                  <a:pos x="813" y="476"/>
                </a:cxn>
                <a:cxn ang="0">
                  <a:pos x="808" y="468"/>
                </a:cxn>
                <a:cxn ang="0">
                  <a:pos x="803" y="445"/>
                </a:cxn>
                <a:cxn ang="0">
                  <a:pos x="807" y="411"/>
                </a:cxn>
                <a:cxn ang="0">
                  <a:pos x="829" y="367"/>
                </a:cxn>
                <a:cxn ang="0">
                  <a:pos x="907" y="172"/>
                </a:cxn>
                <a:cxn ang="0">
                  <a:pos x="1055" y="0"/>
                </a:cxn>
                <a:cxn ang="0">
                  <a:pos x="1059" y="10"/>
                </a:cxn>
                <a:cxn ang="0">
                  <a:pos x="1071" y="35"/>
                </a:cxn>
                <a:cxn ang="0">
                  <a:pos x="1090" y="69"/>
                </a:cxn>
                <a:cxn ang="0">
                  <a:pos x="1116" y="101"/>
                </a:cxn>
                <a:cxn ang="0">
                  <a:pos x="1210" y="571"/>
                </a:cxn>
                <a:cxn ang="0">
                  <a:pos x="1368" y="563"/>
                </a:cxn>
                <a:cxn ang="0">
                  <a:pos x="1629" y="922"/>
                </a:cxn>
                <a:cxn ang="0">
                  <a:pos x="1649" y="935"/>
                </a:cxn>
                <a:cxn ang="0">
                  <a:pos x="1676" y="958"/>
                </a:cxn>
                <a:cxn ang="0">
                  <a:pos x="1697" y="990"/>
                </a:cxn>
                <a:cxn ang="0">
                  <a:pos x="1696" y="1027"/>
                </a:cxn>
                <a:cxn ang="0">
                  <a:pos x="1660" y="1067"/>
                </a:cxn>
                <a:cxn ang="0">
                  <a:pos x="1576" y="1110"/>
                </a:cxn>
                <a:cxn ang="0">
                  <a:pos x="1430" y="1151"/>
                </a:cxn>
                <a:cxn ang="0">
                  <a:pos x="1329" y="1171"/>
                </a:cxn>
                <a:cxn ang="0">
                  <a:pos x="1325" y="1166"/>
                </a:cxn>
                <a:cxn ang="0">
                  <a:pos x="1318" y="1159"/>
                </a:cxn>
                <a:cxn ang="0">
                  <a:pos x="1307" y="1150"/>
                </a:cxn>
                <a:cxn ang="0">
                  <a:pos x="1291" y="1140"/>
                </a:cxn>
                <a:cxn ang="0">
                  <a:pos x="1269" y="1128"/>
                </a:cxn>
                <a:cxn ang="0">
                  <a:pos x="1241" y="1116"/>
                </a:cxn>
                <a:cxn ang="0">
                  <a:pos x="1207" y="1104"/>
                </a:cxn>
                <a:cxn ang="0">
                  <a:pos x="1166" y="1094"/>
                </a:cxn>
                <a:cxn ang="0">
                  <a:pos x="1117" y="1086"/>
                </a:cxn>
                <a:cxn ang="0">
                  <a:pos x="1060" y="1081"/>
                </a:cxn>
                <a:cxn ang="0">
                  <a:pos x="995" y="1079"/>
                </a:cxn>
                <a:cxn ang="0">
                  <a:pos x="921" y="1081"/>
                </a:cxn>
                <a:cxn ang="0">
                  <a:pos x="836" y="1088"/>
                </a:cxn>
                <a:cxn ang="0">
                  <a:pos x="741" y="1101"/>
                </a:cxn>
                <a:cxn ang="0">
                  <a:pos x="635" y="1119"/>
                </a:cxn>
                <a:cxn ang="0">
                  <a:pos x="0" y="1092"/>
                </a:cxn>
              </a:cxnLst>
              <a:rect l="0" t="0" r="r" b="b"/>
              <a:pathLst>
                <a:path w="1701" h="1171">
                  <a:moveTo>
                    <a:pt x="0" y="1092"/>
                  </a:moveTo>
                  <a:lnTo>
                    <a:pt x="2" y="1092"/>
                  </a:lnTo>
                  <a:lnTo>
                    <a:pt x="10" y="1090"/>
                  </a:lnTo>
                  <a:lnTo>
                    <a:pt x="21" y="1089"/>
                  </a:lnTo>
                  <a:lnTo>
                    <a:pt x="36" y="1086"/>
                  </a:lnTo>
                  <a:lnTo>
                    <a:pt x="55" y="1082"/>
                  </a:lnTo>
                  <a:lnTo>
                    <a:pt x="76" y="1079"/>
                  </a:lnTo>
                  <a:lnTo>
                    <a:pt x="99" y="1073"/>
                  </a:lnTo>
                  <a:lnTo>
                    <a:pt x="122" y="1068"/>
                  </a:lnTo>
                  <a:lnTo>
                    <a:pt x="146" y="1063"/>
                  </a:lnTo>
                  <a:lnTo>
                    <a:pt x="170" y="1057"/>
                  </a:lnTo>
                  <a:lnTo>
                    <a:pt x="193" y="1050"/>
                  </a:lnTo>
                  <a:lnTo>
                    <a:pt x="214" y="1043"/>
                  </a:lnTo>
                  <a:lnTo>
                    <a:pt x="233" y="1036"/>
                  </a:lnTo>
                  <a:lnTo>
                    <a:pt x="251" y="1029"/>
                  </a:lnTo>
                  <a:lnTo>
                    <a:pt x="264" y="1022"/>
                  </a:lnTo>
                  <a:lnTo>
                    <a:pt x="274" y="1015"/>
                  </a:lnTo>
                  <a:lnTo>
                    <a:pt x="275" y="1015"/>
                  </a:lnTo>
                  <a:lnTo>
                    <a:pt x="279" y="1016"/>
                  </a:lnTo>
                  <a:lnTo>
                    <a:pt x="286" y="1018"/>
                  </a:lnTo>
                  <a:lnTo>
                    <a:pt x="296" y="1019"/>
                  </a:lnTo>
                  <a:lnTo>
                    <a:pt x="308" y="1020"/>
                  </a:lnTo>
                  <a:lnTo>
                    <a:pt x="322" y="1019"/>
                  </a:lnTo>
                  <a:lnTo>
                    <a:pt x="339" y="1018"/>
                  </a:lnTo>
                  <a:lnTo>
                    <a:pt x="358" y="1015"/>
                  </a:lnTo>
                  <a:lnTo>
                    <a:pt x="378" y="1011"/>
                  </a:lnTo>
                  <a:lnTo>
                    <a:pt x="401" y="1004"/>
                  </a:lnTo>
                  <a:lnTo>
                    <a:pt x="426" y="993"/>
                  </a:lnTo>
                  <a:lnTo>
                    <a:pt x="452" y="982"/>
                  </a:lnTo>
                  <a:lnTo>
                    <a:pt x="480" y="967"/>
                  </a:lnTo>
                  <a:lnTo>
                    <a:pt x="509" y="947"/>
                  </a:lnTo>
                  <a:lnTo>
                    <a:pt x="540" y="924"/>
                  </a:lnTo>
                  <a:lnTo>
                    <a:pt x="571" y="898"/>
                  </a:lnTo>
                  <a:lnTo>
                    <a:pt x="573" y="888"/>
                  </a:lnTo>
                  <a:lnTo>
                    <a:pt x="578" y="860"/>
                  </a:lnTo>
                  <a:lnTo>
                    <a:pt x="586" y="821"/>
                  </a:lnTo>
                  <a:lnTo>
                    <a:pt x="595" y="772"/>
                  </a:lnTo>
                  <a:lnTo>
                    <a:pt x="608" y="723"/>
                  </a:lnTo>
                  <a:lnTo>
                    <a:pt x="620" y="674"/>
                  </a:lnTo>
                  <a:lnTo>
                    <a:pt x="634" y="632"/>
                  </a:lnTo>
                  <a:lnTo>
                    <a:pt x="649" y="602"/>
                  </a:lnTo>
                  <a:lnTo>
                    <a:pt x="688" y="640"/>
                  </a:lnTo>
                  <a:lnTo>
                    <a:pt x="691" y="634"/>
                  </a:lnTo>
                  <a:lnTo>
                    <a:pt x="696" y="619"/>
                  </a:lnTo>
                  <a:lnTo>
                    <a:pt x="708" y="596"/>
                  </a:lnTo>
                  <a:lnTo>
                    <a:pt x="722" y="570"/>
                  </a:lnTo>
                  <a:lnTo>
                    <a:pt x="739" y="542"/>
                  </a:lnTo>
                  <a:lnTo>
                    <a:pt x="761" y="516"/>
                  </a:lnTo>
                  <a:lnTo>
                    <a:pt x="785" y="493"/>
                  </a:lnTo>
                  <a:lnTo>
                    <a:pt x="813" y="476"/>
                  </a:lnTo>
                  <a:lnTo>
                    <a:pt x="812" y="474"/>
                  </a:lnTo>
                  <a:lnTo>
                    <a:pt x="808" y="468"/>
                  </a:lnTo>
                  <a:lnTo>
                    <a:pt x="806" y="458"/>
                  </a:lnTo>
                  <a:lnTo>
                    <a:pt x="803" y="445"/>
                  </a:lnTo>
                  <a:lnTo>
                    <a:pt x="803" y="429"/>
                  </a:lnTo>
                  <a:lnTo>
                    <a:pt x="807" y="411"/>
                  </a:lnTo>
                  <a:lnTo>
                    <a:pt x="815" y="390"/>
                  </a:lnTo>
                  <a:lnTo>
                    <a:pt x="829" y="367"/>
                  </a:lnTo>
                  <a:lnTo>
                    <a:pt x="868" y="383"/>
                  </a:lnTo>
                  <a:lnTo>
                    <a:pt x="907" y="172"/>
                  </a:lnTo>
                  <a:lnTo>
                    <a:pt x="938" y="179"/>
                  </a:lnTo>
                  <a:lnTo>
                    <a:pt x="1055" y="0"/>
                  </a:lnTo>
                  <a:lnTo>
                    <a:pt x="1056" y="2"/>
                  </a:lnTo>
                  <a:lnTo>
                    <a:pt x="1059" y="10"/>
                  </a:lnTo>
                  <a:lnTo>
                    <a:pt x="1064" y="22"/>
                  </a:lnTo>
                  <a:lnTo>
                    <a:pt x="1071" y="35"/>
                  </a:lnTo>
                  <a:lnTo>
                    <a:pt x="1080" y="52"/>
                  </a:lnTo>
                  <a:lnTo>
                    <a:pt x="1090" y="69"/>
                  </a:lnTo>
                  <a:lnTo>
                    <a:pt x="1102" y="85"/>
                  </a:lnTo>
                  <a:lnTo>
                    <a:pt x="1116" y="101"/>
                  </a:lnTo>
                  <a:lnTo>
                    <a:pt x="1234" y="328"/>
                  </a:lnTo>
                  <a:lnTo>
                    <a:pt x="1210" y="571"/>
                  </a:lnTo>
                  <a:lnTo>
                    <a:pt x="1352" y="594"/>
                  </a:lnTo>
                  <a:lnTo>
                    <a:pt x="1368" y="563"/>
                  </a:lnTo>
                  <a:lnTo>
                    <a:pt x="1626" y="921"/>
                  </a:lnTo>
                  <a:lnTo>
                    <a:pt x="1629" y="922"/>
                  </a:lnTo>
                  <a:lnTo>
                    <a:pt x="1637" y="928"/>
                  </a:lnTo>
                  <a:lnTo>
                    <a:pt x="1649" y="935"/>
                  </a:lnTo>
                  <a:lnTo>
                    <a:pt x="1663" y="945"/>
                  </a:lnTo>
                  <a:lnTo>
                    <a:pt x="1676" y="958"/>
                  </a:lnTo>
                  <a:lnTo>
                    <a:pt x="1688" y="973"/>
                  </a:lnTo>
                  <a:lnTo>
                    <a:pt x="1697" y="990"/>
                  </a:lnTo>
                  <a:lnTo>
                    <a:pt x="1701" y="1007"/>
                  </a:lnTo>
                  <a:lnTo>
                    <a:pt x="1696" y="1027"/>
                  </a:lnTo>
                  <a:lnTo>
                    <a:pt x="1683" y="1046"/>
                  </a:lnTo>
                  <a:lnTo>
                    <a:pt x="1660" y="1067"/>
                  </a:lnTo>
                  <a:lnTo>
                    <a:pt x="1626" y="1089"/>
                  </a:lnTo>
                  <a:lnTo>
                    <a:pt x="1576" y="1110"/>
                  </a:lnTo>
                  <a:lnTo>
                    <a:pt x="1512" y="1130"/>
                  </a:lnTo>
                  <a:lnTo>
                    <a:pt x="1430" y="1151"/>
                  </a:lnTo>
                  <a:lnTo>
                    <a:pt x="1329" y="1171"/>
                  </a:lnTo>
                  <a:lnTo>
                    <a:pt x="1329" y="1171"/>
                  </a:lnTo>
                  <a:lnTo>
                    <a:pt x="1327" y="1168"/>
                  </a:lnTo>
                  <a:lnTo>
                    <a:pt x="1325" y="1166"/>
                  </a:lnTo>
                  <a:lnTo>
                    <a:pt x="1322" y="1164"/>
                  </a:lnTo>
                  <a:lnTo>
                    <a:pt x="1318" y="1159"/>
                  </a:lnTo>
                  <a:lnTo>
                    <a:pt x="1312" y="1155"/>
                  </a:lnTo>
                  <a:lnTo>
                    <a:pt x="1307" y="1150"/>
                  </a:lnTo>
                  <a:lnTo>
                    <a:pt x="1299" y="1145"/>
                  </a:lnTo>
                  <a:lnTo>
                    <a:pt x="1291" y="1140"/>
                  </a:lnTo>
                  <a:lnTo>
                    <a:pt x="1280" y="1134"/>
                  </a:lnTo>
                  <a:lnTo>
                    <a:pt x="1269" y="1128"/>
                  </a:lnTo>
                  <a:lnTo>
                    <a:pt x="1256" y="1121"/>
                  </a:lnTo>
                  <a:lnTo>
                    <a:pt x="1241" y="1116"/>
                  </a:lnTo>
                  <a:lnTo>
                    <a:pt x="1225" y="1110"/>
                  </a:lnTo>
                  <a:lnTo>
                    <a:pt x="1207" y="1104"/>
                  </a:lnTo>
                  <a:lnTo>
                    <a:pt x="1187" y="1099"/>
                  </a:lnTo>
                  <a:lnTo>
                    <a:pt x="1166" y="1094"/>
                  </a:lnTo>
                  <a:lnTo>
                    <a:pt x="1142" y="1090"/>
                  </a:lnTo>
                  <a:lnTo>
                    <a:pt x="1117" y="1086"/>
                  </a:lnTo>
                  <a:lnTo>
                    <a:pt x="1090" y="1083"/>
                  </a:lnTo>
                  <a:lnTo>
                    <a:pt x="1060" y="1081"/>
                  </a:lnTo>
                  <a:lnTo>
                    <a:pt x="1029" y="1079"/>
                  </a:lnTo>
                  <a:lnTo>
                    <a:pt x="995" y="1079"/>
                  </a:lnTo>
                  <a:lnTo>
                    <a:pt x="959" y="1079"/>
                  </a:lnTo>
                  <a:lnTo>
                    <a:pt x="921" y="1081"/>
                  </a:lnTo>
                  <a:lnTo>
                    <a:pt x="879" y="1083"/>
                  </a:lnTo>
                  <a:lnTo>
                    <a:pt x="836" y="1088"/>
                  </a:lnTo>
                  <a:lnTo>
                    <a:pt x="790" y="1094"/>
                  </a:lnTo>
                  <a:lnTo>
                    <a:pt x="741" y="1101"/>
                  </a:lnTo>
                  <a:lnTo>
                    <a:pt x="689" y="1109"/>
                  </a:lnTo>
                  <a:lnTo>
                    <a:pt x="635" y="1119"/>
                  </a:lnTo>
                  <a:lnTo>
                    <a:pt x="579" y="1132"/>
                  </a:lnTo>
                  <a:lnTo>
                    <a:pt x="0" y="1092"/>
                  </a:lnTo>
                  <a:close/>
                </a:path>
              </a:pathLst>
            </a:custGeom>
            <a:solidFill>
              <a:srgbClr val="FFFFFF"/>
            </a:solidFill>
            <a:ln w="9525">
              <a:noFill/>
              <a:round/>
              <a:headEnd/>
              <a:tailEnd/>
            </a:ln>
          </p:spPr>
          <p:txBody>
            <a:bodyPr/>
            <a:lstStyle/>
            <a:p>
              <a:endParaRPr lang="en-US"/>
            </a:p>
          </p:txBody>
        </p:sp>
        <p:sp>
          <p:nvSpPr>
            <p:cNvPr id="19" name="Freeform 1410"/>
            <p:cNvSpPr>
              <a:spLocks/>
            </p:cNvSpPr>
            <p:nvPr/>
          </p:nvSpPr>
          <p:spPr bwMode="auto">
            <a:xfrm>
              <a:off x="4415" y="2681"/>
              <a:ext cx="242" cy="234"/>
            </a:xfrm>
            <a:custGeom>
              <a:avLst/>
              <a:gdLst/>
              <a:ahLst/>
              <a:cxnLst>
                <a:cxn ang="0">
                  <a:pos x="174" y="3"/>
                </a:cxn>
                <a:cxn ang="0">
                  <a:pos x="194" y="31"/>
                </a:cxn>
                <a:cxn ang="0">
                  <a:pos x="227" y="77"/>
                </a:cxn>
                <a:cxn ang="0">
                  <a:pos x="271" y="136"/>
                </a:cxn>
                <a:cxn ang="0">
                  <a:pos x="319" y="200"/>
                </a:cxn>
                <a:cxn ang="0">
                  <a:pos x="370" y="261"/>
                </a:cxn>
                <a:cxn ang="0">
                  <a:pos x="416" y="312"/>
                </a:cxn>
                <a:cxn ang="0">
                  <a:pos x="455" y="345"/>
                </a:cxn>
                <a:cxn ang="0">
                  <a:pos x="472" y="354"/>
                </a:cxn>
                <a:cxn ang="0">
                  <a:pos x="476" y="367"/>
                </a:cxn>
                <a:cxn ang="0">
                  <a:pos x="482" y="387"/>
                </a:cxn>
                <a:cxn ang="0">
                  <a:pos x="482" y="410"/>
                </a:cxn>
                <a:cxn ang="0">
                  <a:pos x="472" y="433"/>
                </a:cxn>
                <a:cxn ang="0">
                  <a:pos x="446" y="452"/>
                </a:cxn>
                <a:cxn ang="0">
                  <a:pos x="399" y="464"/>
                </a:cxn>
                <a:cxn ang="0">
                  <a:pos x="324" y="464"/>
                </a:cxn>
                <a:cxn ang="0">
                  <a:pos x="275" y="457"/>
                </a:cxn>
                <a:cxn ang="0">
                  <a:pos x="262" y="450"/>
                </a:cxn>
                <a:cxn ang="0">
                  <a:pos x="238" y="437"/>
                </a:cxn>
                <a:cxn ang="0">
                  <a:pos x="205" y="422"/>
                </a:cxn>
                <a:cxn ang="0">
                  <a:pos x="166" y="408"/>
                </a:cxn>
                <a:cxn ang="0">
                  <a:pos x="121" y="398"/>
                </a:cxn>
                <a:cxn ang="0">
                  <a:pos x="74" y="393"/>
                </a:cxn>
                <a:cxn ang="0">
                  <a:pos x="25" y="397"/>
                </a:cxn>
                <a:cxn ang="0">
                  <a:pos x="2" y="397"/>
                </a:cxn>
                <a:cxn ang="0">
                  <a:pos x="9" y="355"/>
                </a:cxn>
                <a:cxn ang="0">
                  <a:pos x="22" y="297"/>
                </a:cxn>
                <a:cxn ang="0">
                  <a:pos x="40" y="243"/>
                </a:cxn>
                <a:cxn ang="0">
                  <a:pos x="51" y="225"/>
                </a:cxn>
                <a:cxn ang="0">
                  <a:pos x="64" y="232"/>
                </a:cxn>
                <a:cxn ang="0">
                  <a:pos x="85" y="245"/>
                </a:cxn>
                <a:cxn ang="0">
                  <a:pos x="114" y="261"/>
                </a:cxn>
                <a:cxn ang="0">
                  <a:pos x="148" y="278"/>
                </a:cxn>
                <a:cxn ang="0">
                  <a:pos x="186" y="293"/>
                </a:cxn>
                <a:cxn ang="0">
                  <a:pos x="224" y="305"/>
                </a:cxn>
                <a:cxn ang="0">
                  <a:pos x="261" y="311"/>
                </a:cxn>
                <a:cxn ang="0">
                  <a:pos x="273" y="304"/>
                </a:cxn>
                <a:cxn ang="0">
                  <a:pos x="245" y="255"/>
                </a:cxn>
                <a:cxn ang="0">
                  <a:pos x="211" y="185"/>
                </a:cxn>
                <a:cxn ang="0">
                  <a:pos x="199" y="117"/>
                </a:cxn>
                <a:cxn ang="0">
                  <a:pos x="208" y="92"/>
                </a:cxn>
                <a:cxn ang="0">
                  <a:pos x="197" y="91"/>
                </a:cxn>
                <a:cxn ang="0">
                  <a:pos x="184" y="75"/>
                </a:cxn>
                <a:cxn ang="0">
                  <a:pos x="173" y="34"/>
                </a:cxn>
              </a:cxnLst>
              <a:rect l="0" t="0" r="r" b="b"/>
              <a:pathLst>
                <a:path w="483" h="466">
                  <a:moveTo>
                    <a:pt x="172" y="0"/>
                  </a:moveTo>
                  <a:lnTo>
                    <a:pt x="174" y="3"/>
                  </a:lnTo>
                  <a:lnTo>
                    <a:pt x="182" y="13"/>
                  </a:lnTo>
                  <a:lnTo>
                    <a:pt x="194" y="31"/>
                  </a:lnTo>
                  <a:lnTo>
                    <a:pt x="209" y="51"/>
                  </a:lnTo>
                  <a:lnTo>
                    <a:pt x="227" y="77"/>
                  </a:lnTo>
                  <a:lnTo>
                    <a:pt x="248" y="106"/>
                  </a:lnTo>
                  <a:lnTo>
                    <a:pt x="271" y="136"/>
                  </a:lnTo>
                  <a:lnTo>
                    <a:pt x="295" y="168"/>
                  </a:lnTo>
                  <a:lnTo>
                    <a:pt x="319" y="200"/>
                  </a:lnTo>
                  <a:lnTo>
                    <a:pt x="345" y="231"/>
                  </a:lnTo>
                  <a:lnTo>
                    <a:pt x="370" y="261"/>
                  </a:lnTo>
                  <a:lnTo>
                    <a:pt x="394" y="289"/>
                  </a:lnTo>
                  <a:lnTo>
                    <a:pt x="416" y="312"/>
                  </a:lnTo>
                  <a:lnTo>
                    <a:pt x="437" y="331"/>
                  </a:lnTo>
                  <a:lnTo>
                    <a:pt x="455" y="345"/>
                  </a:lnTo>
                  <a:lnTo>
                    <a:pt x="470" y="353"/>
                  </a:lnTo>
                  <a:lnTo>
                    <a:pt x="472" y="354"/>
                  </a:lnTo>
                  <a:lnTo>
                    <a:pt x="474" y="359"/>
                  </a:lnTo>
                  <a:lnTo>
                    <a:pt x="476" y="367"/>
                  </a:lnTo>
                  <a:lnTo>
                    <a:pt x="480" y="375"/>
                  </a:lnTo>
                  <a:lnTo>
                    <a:pt x="482" y="387"/>
                  </a:lnTo>
                  <a:lnTo>
                    <a:pt x="483" y="398"/>
                  </a:lnTo>
                  <a:lnTo>
                    <a:pt x="482" y="410"/>
                  </a:lnTo>
                  <a:lnTo>
                    <a:pt x="478" y="421"/>
                  </a:lnTo>
                  <a:lnTo>
                    <a:pt x="472" y="433"/>
                  </a:lnTo>
                  <a:lnTo>
                    <a:pt x="461" y="443"/>
                  </a:lnTo>
                  <a:lnTo>
                    <a:pt x="446" y="452"/>
                  </a:lnTo>
                  <a:lnTo>
                    <a:pt x="425" y="459"/>
                  </a:lnTo>
                  <a:lnTo>
                    <a:pt x="399" y="464"/>
                  </a:lnTo>
                  <a:lnTo>
                    <a:pt x="366" y="466"/>
                  </a:lnTo>
                  <a:lnTo>
                    <a:pt x="324" y="464"/>
                  </a:lnTo>
                  <a:lnTo>
                    <a:pt x="276" y="458"/>
                  </a:lnTo>
                  <a:lnTo>
                    <a:pt x="275" y="457"/>
                  </a:lnTo>
                  <a:lnTo>
                    <a:pt x="269" y="455"/>
                  </a:lnTo>
                  <a:lnTo>
                    <a:pt x="262" y="450"/>
                  </a:lnTo>
                  <a:lnTo>
                    <a:pt x="250" y="444"/>
                  </a:lnTo>
                  <a:lnTo>
                    <a:pt x="238" y="437"/>
                  </a:lnTo>
                  <a:lnTo>
                    <a:pt x="223" y="430"/>
                  </a:lnTo>
                  <a:lnTo>
                    <a:pt x="205" y="422"/>
                  </a:lnTo>
                  <a:lnTo>
                    <a:pt x="187" y="415"/>
                  </a:lnTo>
                  <a:lnTo>
                    <a:pt x="166" y="408"/>
                  </a:lnTo>
                  <a:lnTo>
                    <a:pt x="144" y="403"/>
                  </a:lnTo>
                  <a:lnTo>
                    <a:pt x="121" y="398"/>
                  </a:lnTo>
                  <a:lnTo>
                    <a:pt x="98" y="395"/>
                  </a:lnTo>
                  <a:lnTo>
                    <a:pt x="74" y="393"/>
                  </a:lnTo>
                  <a:lnTo>
                    <a:pt x="49" y="393"/>
                  </a:lnTo>
                  <a:lnTo>
                    <a:pt x="25" y="397"/>
                  </a:lnTo>
                  <a:lnTo>
                    <a:pt x="0" y="403"/>
                  </a:lnTo>
                  <a:lnTo>
                    <a:pt x="2" y="397"/>
                  </a:lnTo>
                  <a:lnTo>
                    <a:pt x="4" y="380"/>
                  </a:lnTo>
                  <a:lnTo>
                    <a:pt x="9" y="355"/>
                  </a:lnTo>
                  <a:lnTo>
                    <a:pt x="15" y="327"/>
                  </a:lnTo>
                  <a:lnTo>
                    <a:pt x="22" y="297"/>
                  </a:lnTo>
                  <a:lnTo>
                    <a:pt x="30" y="268"/>
                  </a:lnTo>
                  <a:lnTo>
                    <a:pt x="40" y="243"/>
                  </a:lnTo>
                  <a:lnTo>
                    <a:pt x="50" y="224"/>
                  </a:lnTo>
                  <a:lnTo>
                    <a:pt x="51" y="225"/>
                  </a:lnTo>
                  <a:lnTo>
                    <a:pt x="56" y="228"/>
                  </a:lnTo>
                  <a:lnTo>
                    <a:pt x="64" y="232"/>
                  </a:lnTo>
                  <a:lnTo>
                    <a:pt x="73" y="238"/>
                  </a:lnTo>
                  <a:lnTo>
                    <a:pt x="85" y="245"/>
                  </a:lnTo>
                  <a:lnTo>
                    <a:pt x="98" y="253"/>
                  </a:lnTo>
                  <a:lnTo>
                    <a:pt x="114" y="261"/>
                  </a:lnTo>
                  <a:lnTo>
                    <a:pt x="131" y="269"/>
                  </a:lnTo>
                  <a:lnTo>
                    <a:pt x="148" y="278"/>
                  </a:lnTo>
                  <a:lnTo>
                    <a:pt x="167" y="285"/>
                  </a:lnTo>
                  <a:lnTo>
                    <a:pt x="186" y="293"/>
                  </a:lnTo>
                  <a:lnTo>
                    <a:pt x="205" y="299"/>
                  </a:lnTo>
                  <a:lnTo>
                    <a:pt x="224" y="305"/>
                  </a:lnTo>
                  <a:lnTo>
                    <a:pt x="242" y="308"/>
                  </a:lnTo>
                  <a:lnTo>
                    <a:pt x="261" y="311"/>
                  </a:lnTo>
                  <a:lnTo>
                    <a:pt x="278" y="311"/>
                  </a:lnTo>
                  <a:lnTo>
                    <a:pt x="273" y="304"/>
                  </a:lnTo>
                  <a:lnTo>
                    <a:pt x="261" y="284"/>
                  </a:lnTo>
                  <a:lnTo>
                    <a:pt x="245" y="255"/>
                  </a:lnTo>
                  <a:lnTo>
                    <a:pt x="226" y="222"/>
                  </a:lnTo>
                  <a:lnTo>
                    <a:pt x="211" y="185"/>
                  </a:lnTo>
                  <a:lnTo>
                    <a:pt x="201" y="149"/>
                  </a:lnTo>
                  <a:lnTo>
                    <a:pt x="199" y="117"/>
                  </a:lnTo>
                  <a:lnTo>
                    <a:pt x="209" y="92"/>
                  </a:lnTo>
                  <a:lnTo>
                    <a:pt x="208" y="92"/>
                  </a:lnTo>
                  <a:lnTo>
                    <a:pt x="203" y="92"/>
                  </a:lnTo>
                  <a:lnTo>
                    <a:pt x="197" y="91"/>
                  </a:lnTo>
                  <a:lnTo>
                    <a:pt x="191" y="85"/>
                  </a:lnTo>
                  <a:lnTo>
                    <a:pt x="184" y="75"/>
                  </a:lnTo>
                  <a:lnTo>
                    <a:pt x="178" y="58"/>
                  </a:lnTo>
                  <a:lnTo>
                    <a:pt x="173" y="34"/>
                  </a:lnTo>
                  <a:lnTo>
                    <a:pt x="172" y="0"/>
                  </a:lnTo>
                  <a:close/>
                </a:path>
              </a:pathLst>
            </a:custGeom>
            <a:solidFill>
              <a:srgbClr val="BFFFFF"/>
            </a:solidFill>
            <a:ln w="9525">
              <a:noFill/>
              <a:round/>
              <a:headEnd/>
              <a:tailEnd/>
            </a:ln>
          </p:spPr>
          <p:txBody>
            <a:bodyPr/>
            <a:lstStyle/>
            <a:p>
              <a:endParaRPr lang="en-US"/>
            </a:p>
          </p:txBody>
        </p:sp>
        <p:sp>
          <p:nvSpPr>
            <p:cNvPr id="20" name="Freeform 1411"/>
            <p:cNvSpPr>
              <a:spLocks/>
            </p:cNvSpPr>
            <p:nvPr/>
          </p:nvSpPr>
          <p:spPr bwMode="auto">
            <a:xfrm>
              <a:off x="4139" y="2856"/>
              <a:ext cx="229" cy="99"/>
            </a:xfrm>
            <a:custGeom>
              <a:avLst/>
              <a:gdLst/>
              <a:ahLst/>
              <a:cxnLst>
                <a:cxn ang="0">
                  <a:pos x="456" y="142"/>
                </a:cxn>
                <a:cxn ang="0">
                  <a:pos x="448" y="108"/>
                </a:cxn>
                <a:cxn ang="0">
                  <a:pos x="429" y="57"/>
                </a:cxn>
                <a:cxn ang="0">
                  <a:pos x="396" y="13"/>
                </a:cxn>
                <a:cxn ang="0">
                  <a:pos x="371" y="4"/>
                </a:cxn>
                <a:cxn ang="0">
                  <a:pos x="349" y="30"/>
                </a:cxn>
                <a:cxn ang="0">
                  <a:pos x="308" y="62"/>
                </a:cxn>
                <a:cxn ang="0">
                  <a:pos x="252" y="81"/>
                </a:cxn>
                <a:cxn ang="0">
                  <a:pos x="220" y="84"/>
                </a:cxn>
                <a:cxn ang="0">
                  <a:pos x="215" y="102"/>
                </a:cxn>
                <a:cxn ang="0">
                  <a:pos x="197" y="125"/>
                </a:cxn>
                <a:cxn ang="0">
                  <a:pos x="154" y="134"/>
                </a:cxn>
                <a:cxn ang="0">
                  <a:pos x="117" y="133"/>
                </a:cxn>
                <a:cxn ang="0">
                  <a:pos x="102" y="152"/>
                </a:cxn>
                <a:cxn ang="0">
                  <a:pos x="72" y="176"/>
                </a:cxn>
                <a:cxn ang="0">
                  <a:pos x="27" y="191"/>
                </a:cxn>
                <a:cxn ang="0">
                  <a:pos x="2" y="190"/>
                </a:cxn>
                <a:cxn ang="0">
                  <a:pos x="18" y="192"/>
                </a:cxn>
                <a:cxn ang="0">
                  <a:pos x="48" y="195"/>
                </a:cxn>
                <a:cxn ang="0">
                  <a:pos x="86" y="198"/>
                </a:cxn>
                <a:cxn ang="0">
                  <a:pos x="129" y="198"/>
                </a:cxn>
                <a:cxn ang="0">
                  <a:pos x="173" y="196"/>
                </a:cxn>
                <a:cxn ang="0">
                  <a:pos x="214" y="190"/>
                </a:cxn>
                <a:cxn ang="0">
                  <a:pos x="249" y="178"/>
                </a:cxn>
                <a:cxn ang="0">
                  <a:pos x="266" y="167"/>
                </a:cxn>
                <a:cxn ang="0">
                  <a:pos x="291" y="146"/>
                </a:cxn>
                <a:cxn ang="0">
                  <a:pos x="327" y="129"/>
                </a:cxn>
                <a:cxn ang="0">
                  <a:pos x="353" y="138"/>
                </a:cxn>
                <a:cxn ang="0">
                  <a:pos x="361" y="160"/>
                </a:cxn>
                <a:cxn ang="0">
                  <a:pos x="380" y="160"/>
                </a:cxn>
                <a:cxn ang="0">
                  <a:pos x="405" y="156"/>
                </a:cxn>
                <a:cxn ang="0">
                  <a:pos x="422" y="147"/>
                </a:cxn>
                <a:cxn ang="0">
                  <a:pos x="427" y="138"/>
                </a:cxn>
                <a:cxn ang="0">
                  <a:pos x="446" y="135"/>
                </a:cxn>
              </a:cxnLst>
              <a:rect l="0" t="0" r="r" b="b"/>
              <a:pathLst>
                <a:path w="457" h="198">
                  <a:moveTo>
                    <a:pt x="457" y="148"/>
                  </a:moveTo>
                  <a:lnTo>
                    <a:pt x="456" y="142"/>
                  </a:lnTo>
                  <a:lnTo>
                    <a:pt x="454" y="129"/>
                  </a:lnTo>
                  <a:lnTo>
                    <a:pt x="448" y="108"/>
                  </a:lnTo>
                  <a:lnTo>
                    <a:pt x="441" y="82"/>
                  </a:lnTo>
                  <a:lnTo>
                    <a:pt x="429" y="57"/>
                  </a:lnTo>
                  <a:lnTo>
                    <a:pt x="414" y="33"/>
                  </a:lnTo>
                  <a:lnTo>
                    <a:pt x="396" y="13"/>
                  </a:lnTo>
                  <a:lnTo>
                    <a:pt x="373" y="0"/>
                  </a:lnTo>
                  <a:lnTo>
                    <a:pt x="371" y="4"/>
                  </a:lnTo>
                  <a:lnTo>
                    <a:pt x="361" y="15"/>
                  </a:lnTo>
                  <a:lnTo>
                    <a:pt x="349" y="30"/>
                  </a:lnTo>
                  <a:lnTo>
                    <a:pt x="330" y="46"/>
                  </a:lnTo>
                  <a:lnTo>
                    <a:pt x="308" y="62"/>
                  </a:lnTo>
                  <a:lnTo>
                    <a:pt x="282" y="74"/>
                  </a:lnTo>
                  <a:lnTo>
                    <a:pt x="252" y="81"/>
                  </a:lnTo>
                  <a:lnTo>
                    <a:pt x="220" y="80"/>
                  </a:lnTo>
                  <a:lnTo>
                    <a:pt x="220" y="84"/>
                  </a:lnTo>
                  <a:lnTo>
                    <a:pt x="219" y="92"/>
                  </a:lnTo>
                  <a:lnTo>
                    <a:pt x="215" y="102"/>
                  </a:lnTo>
                  <a:lnTo>
                    <a:pt x="208" y="115"/>
                  </a:lnTo>
                  <a:lnTo>
                    <a:pt x="197" y="125"/>
                  </a:lnTo>
                  <a:lnTo>
                    <a:pt x="179" y="133"/>
                  </a:lnTo>
                  <a:lnTo>
                    <a:pt x="154" y="134"/>
                  </a:lnTo>
                  <a:lnTo>
                    <a:pt x="120" y="130"/>
                  </a:lnTo>
                  <a:lnTo>
                    <a:pt x="117" y="133"/>
                  </a:lnTo>
                  <a:lnTo>
                    <a:pt x="112" y="141"/>
                  </a:lnTo>
                  <a:lnTo>
                    <a:pt x="102" y="152"/>
                  </a:lnTo>
                  <a:lnTo>
                    <a:pt x="90" y="164"/>
                  </a:lnTo>
                  <a:lnTo>
                    <a:pt x="72" y="176"/>
                  </a:lnTo>
                  <a:lnTo>
                    <a:pt x="52" y="186"/>
                  </a:lnTo>
                  <a:lnTo>
                    <a:pt x="27" y="191"/>
                  </a:lnTo>
                  <a:lnTo>
                    <a:pt x="0" y="190"/>
                  </a:lnTo>
                  <a:lnTo>
                    <a:pt x="2" y="190"/>
                  </a:lnTo>
                  <a:lnTo>
                    <a:pt x="9" y="191"/>
                  </a:lnTo>
                  <a:lnTo>
                    <a:pt x="18" y="192"/>
                  </a:lnTo>
                  <a:lnTo>
                    <a:pt x="32" y="193"/>
                  </a:lnTo>
                  <a:lnTo>
                    <a:pt x="48" y="195"/>
                  </a:lnTo>
                  <a:lnTo>
                    <a:pt x="67" y="196"/>
                  </a:lnTo>
                  <a:lnTo>
                    <a:pt x="86" y="198"/>
                  </a:lnTo>
                  <a:lnTo>
                    <a:pt x="107" y="198"/>
                  </a:lnTo>
                  <a:lnTo>
                    <a:pt x="129" y="198"/>
                  </a:lnTo>
                  <a:lnTo>
                    <a:pt x="151" y="198"/>
                  </a:lnTo>
                  <a:lnTo>
                    <a:pt x="173" y="196"/>
                  </a:lnTo>
                  <a:lnTo>
                    <a:pt x="194" y="193"/>
                  </a:lnTo>
                  <a:lnTo>
                    <a:pt x="214" y="190"/>
                  </a:lnTo>
                  <a:lnTo>
                    <a:pt x="232" y="185"/>
                  </a:lnTo>
                  <a:lnTo>
                    <a:pt x="249" y="178"/>
                  </a:lnTo>
                  <a:lnTo>
                    <a:pt x="261" y="170"/>
                  </a:lnTo>
                  <a:lnTo>
                    <a:pt x="266" y="167"/>
                  </a:lnTo>
                  <a:lnTo>
                    <a:pt x="276" y="157"/>
                  </a:lnTo>
                  <a:lnTo>
                    <a:pt x="291" y="146"/>
                  </a:lnTo>
                  <a:lnTo>
                    <a:pt x="308" y="135"/>
                  </a:lnTo>
                  <a:lnTo>
                    <a:pt x="327" y="129"/>
                  </a:lnTo>
                  <a:lnTo>
                    <a:pt x="342" y="129"/>
                  </a:lnTo>
                  <a:lnTo>
                    <a:pt x="353" y="138"/>
                  </a:lnTo>
                  <a:lnTo>
                    <a:pt x="358" y="160"/>
                  </a:lnTo>
                  <a:lnTo>
                    <a:pt x="361" y="160"/>
                  </a:lnTo>
                  <a:lnTo>
                    <a:pt x="368" y="160"/>
                  </a:lnTo>
                  <a:lnTo>
                    <a:pt x="380" y="160"/>
                  </a:lnTo>
                  <a:lnTo>
                    <a:pt x="393" y="158"/>
                  </a:lnTo>
                  <a:lnTo>
                    <a:pt x="405" y="156"/>
                  </a:lnTo>
                  <a:lnTo>
                    <a:pt x="416" y="153"/>
                  </a:lnTo>
                  <a:lnTo>
                    <a:pt x="422" y="147"/>
                  </a:lnTo>
                  <a:lnTo>
                    <a:pt x="425" y="140"/>
                  </a:lnTo>
                  <a:lnTo>
                    <a:pt x="427" y="138"/>
                  </a:lnTo>
                  <a:lnTo>
                    <a:pt x="435" y="133"/>
                  </a:lnTo>
                  <a:lnTo>
                    <a:pt x="446" y="135"/>
                  </a:lnTo>
                  <a:lnTo>
                    <a:pt x="457" y="148"/>
                  </a:lnTo>
                  <a:close/>
                </a:path>
              </a:pathLst>
            </a:custGeom>
            <a:solidFill>
              <a:srgbClr val="BFFFDD"/>
            </a:solidFill>
            <a:ln w="9525">
              <a:noFill/>
              <a:round/>
              <a:headEnd/>
              <a:tailEnd/>
            </a:ln>
          </p:spPr>
          <p:txBody>
            <a:bodyPr/>
            <a:lstStyle/>
            <a:p>
              <a:endParaRPr lang="en-US"/>
            </a:p>
          </p:txBody>
        </p:sp>
        <p:sp>
          <p:nvSpPr>
            <p:cNvPr id="21" name="Freeform 1412"/>
            <p:cNvSpPr>
              <a:spLocks/>
            </p:cNvSpPr>
            <p:nvPr/>
          </p:nvSpPr>
          <p:spPr bwMode="auto">
            <a:xfrm>
              <a:off x="4328" y="2448"/>
              <a:ext cx="159" cy="482"/>
            </a:xfrm>
            <a:custGeom>
              <a:avLst/>
              <a:gdLst/>
              <a:ahLst/>
              <a:cxnLst>
                <a:cxn ang="0">
                  <a:pos x="83" y="92"/>
                </a:cxn>
                <a:cxn ang="0">
                  <a:pos x="96" y="218"/>
                </a:cxn>
                <a:cxn ang="0">
                  <a:pos x="95" y="285"/>
                </a:cxn>
                <a:cxn ang="0">
                  <a:pos x="76" y="311"/>
                </a:cxn>
                <a:cxn ang="0">
                  <a:pos x="59" y="396"/>
                </a:cxn>
                <a:cxn ang="0">
                  <a:pos x="75" y="496"/>
                </a:cxn>
                <a:cxn ang="0">
                  <a:pos x="70" y="543"/>
                </a:cxn>
                <a:cxn ang="0">
                  <a:pos x="38" y="619"/>
                </a:cxn>
                <a:cxn ang="0">
                  <a:pos x="10" y="692"/>
                </a:cxn>
                <a:cxn ang="0">
                  <a:pos x="4" y="812"/>
                </a:cxn>
                <a:cxn ang="0">
                  <a:pos x="38" y="849"/>
                </a:cxn>
                <a:cxn ang="0">
                  <a:pos x="72" y="899"/>
                </a:cxn>
                <a:cxn ang="0">
                  <a:pos x="78" y="921"/>
                </a:cxn>
                <a:cxn ang="0">
                  <a:pos x="102" y="946"/>
                </a:cxn>
                <a:cxn ang="0">
                  <a:pos x="165" y="965"/>
                </a:cxn>
                <a:cxn ang="0">
                  <a:pos x="129" y="941"/>
                </a:cxn>
                <a:cxn ang="0">
                  <a:pos x="81" y="868"/>
                </a:cxn>
                <a:cxn ang="0">
                  <a:pos x="86" y="796"/>
                </a:cxn>
                <a:cxn ang="0">
                  <a:pos x="117" y="825"/>
                </a:cxn>
                <a:cxn ang="0">
                  <a:pos x="169" y="812"/>
                </a:cxn>
                <a:cxn ang="0">
                  <a:pos x="169" y="780"/>
                </a:cxn>
                <a:cxn ang="0">
                  <a:pos x="112" y="723"/>
                </a:cxn>
                <a:cxn ang="0">
                  <a:pos x="119" y="522"/>
                </a:cxn>
                <a:cxn ang="0">
                  <a:pos x="128" y="582"/>
                </a:cxn>
                <a:cxn ang="0">
                  <a:pos x="152" y="688"/>
                </a:cxn>
                <a:cxn ang="0">
                  <a:pos x="171" y="704"/>
                </a:cxn>
                <a:cxn ang="0">
                  <a:pos x="182" y="472"/>
                </a:cxn>
                <a:cxn ang="0">
                  <a:pos x="195" y="524"/>
                </a:cxn>
                <a:cxn ang="0">
                  <a:pos x="249" y="615"/>
                </a:cxn>
                <a:cxn ang="0">
                  <a:pos x="314" y="630"/>
                </a:cxn>
                <a:cxn ang="0">
                  <a:pos x="315" y="485"/>
                </a:cxn>
                <a:cxn ang="0">
                  <a:pos x="296" y="471"/>
                </a:cxn>
                <a:cxn ang="0">
                  <a:pos x="289" y="458"/>
                </a:cxn>
                <a:cxn ang="0">
                  <a:pos x="268" y="445"/>
                </a:cxn>
                <a:cxn ang="0">
                  <a:pos x="251" y="396"/>
                </a:cxn>
                <a:cxn ang="0">
                  <a:pos x="225" y="350"/>
                </a:cxn>
                <a:cxn ang="0">
                  <a:pos x="205" y="297"/>
                </a:cxn>
                <a:cxn ang="0">
                  <a:pos x="213" y="271"/>
                </a:cxn>
                <a:cxn ang="0">
                  <a:pos x="212" y="212"/>
                </a:cxn>
                <a:cxn ang="0">
                  <a:pos x="187" y="173"/>
                </a:cxn>
                <a:cxn ang="0">
                  <a:pos x="165" y="166"/>
                </a:cxn>
                <a:cxn ang="0">
                  <a:pos x="135" y="125"/>
                </a:cxn>
                <a:cxn ang="0">
                  <a:pos x="125" y="82"/>
                </a:cxn>
                <a:cxn ang="0">
                  <a:pos x="112" y="31"/>
                </a:cxn>
                <a:cxn ang="0">
                  <a:pos x="93" y="0"/>
                </a:cxn>
              </a:cxnLst>
              <a:rect l="0" t="0" r="r" b="b"/>
              <a:pathLst>
                <a:path w="318" h="965">
                  <a:moveTo>
                    <a:pt x="93" y="0"/>
                  </a:moveTo>
                  <a:lnTo>
                    <a:pt x="89" y="28"/>
                  </a:lnTo>
                  <a:lnTo>
                    <a:pt x="83" y="92"/>
                  </a:lnTo>
                  <a:lnTo>
                    <a:pt x="82" y="165"/>
                  </a:lnTo>
                  <a:lnTo>
                    <a:pt x="91" y="218"/>
                  </a:lnTo>
                  <a:lnTo>
                    <a:pt x="96" y="218"/>
                  </a:lnTo>
                  <a:lnTo>
                    <a:pt x="104" y="222"/>
                  </a:lnTo>
                  <a:lnTo>
                    <a:pt x="106" y="242"/>
                  </a:lnTo>
                  <a:lnTo>
                    <a:pt x="95" y="285"/>
                  </a:lnTo>
                  <a:lnTo>
                    <a:pt x="93" y="287"/>
                  </a:lnTo>
                  <a:lnTo>
                    <a:pt x="86" y="296"/>
                  </a:lnTo>
                  <a:lnTo>
                    <a:pt x="76" y="311"/>
                  </a:lnTo>
                  <a:lnTo>
                    <a:pt x="68" y="332"/>
                  </a:lnTo>
                  <a:lnTo>
                    <a:pt x="61" y="361"/>
                  </a:lnTo>
                  <a:lnTo>
                    <a:pt x="59" y="396"/>
                  </a:lnTo>
                  <a:lnTo>
                    <a:pt x="63" y="441"/>
                  </a:lnTo>
                  <a:lnTo>
                    <a:pt x="75" y="493"/>
                  </a:lnTo>
                  <a:lnTo>
                    <a:pt x="75" y="496"/>
                  </a:lnTo>
                  <a:lnTo>
                    <a:pt x="75" y="507"/>
                  </a:lnTo>
                  <a:lnTo>
                    <a:pt x="73" y="523"/>
                  </a:lnTo>
                  <a:lnTo>
                    <a:pt x="70" y="543"/>
                  </a:lnTo>
                  <a:lnTo>
                    <a:pt x="63" y="567"/>
                  </a:lnTo>
                  <a:lnTo>
                    <a:pt x="53" y="592"/>
                  </a:lnTo>
                  <a:lnTo>
                    <a:pt x="38" y="619"/>
                  </a:lnTo>
                  <a:lnTo>
                    <a:pt x="20" y="646"/>
                  </a:lnTo>
                  <a:lnTo>
                    <a:pt x="17" y="659"/>
                  </a:lnTo>
                  <a:lnTo>
                    <a:pt x="10" y="692"/>
                  </a:lnTo>
                  <a:lnTo>
                    <a:pt x="3" y="744"/>
                  </a:lnTo>
                  <a:lnTo>
                    <a:pt x="0" y="809"/>
                  </a:lnTo>
                  <a:lnTo>
                    <a:pt x="4" y="812"/>
                  </a:lnTo>
                  <a:lnTo>
                    <a:pt x="12" y="820"/>
                  </a:lnTo>
                  <a:lnTo>
                    <a:pt x="25" y="833"/>
                  </a:lnTo>
                  <a:lnTo>
                    <a:pt x="38" y="849"/>
                  </a:lnTo>
                  <a:lnTo>
                    <a:pt x="52" y="866"/>
                  </a:lnTo>
                  <a:lnTo>
                    <a:pt x="64" y="883"/>
                  </a:lnTo>
                  <a:lnTo>
                    <a:pt x="72" y="899"/>
                  </a:lnTo>
                  <a:lnTo>
                    <a:pt x="75" y="914"/>
                  </a:lnTo>
                  <a:lnTo>
                    <a:pt x="75" y="917"/>
                  </a:lnTo>
                  <a:lnTo>
                    <a:pt x="78" y="921"/>
                  </a:lnTo>
                  <a:lnTo>
                    <a:pt x="82" y="928"/>
                  </a:lnTo>
                  <a:lnTo>
                    <a:pt x="90" y="936"/>
                  </a:lnTo>
                  <a:lnTo>
                    <a:pt x="102" y="946"/>
                  </a:lnTo>
                  <a:lnTo>
                    <a:pt x="117" y="954"/>
                  </a:lnTo>
                  <a:lnTo>
                    <a:pt x="139" y="961"/>
                  </a:lnTo>
                  <a:lnTo>
                    <a:pt x="165" y="965"/>
                  </a:lnTo>
                  <a:lnTo>
                    <a:pt x="161" y="963"/>
                  </a:lnTo>
                  <a:lnTo>
                    <a:pt x="147" y="955"/>
                  </a:lnTo>
                  <a:lnTo>
                    <a:pt x="129" y="941"/>
                  </a:lnTo>
                  <a:lnTo>
                    <a:pt x="111" y="921"/>
                  </a:lnTo>
                  <a:lnTo>
                    <a:pt x="93" y="897"/>
                  </a:lnTo>
                  <a:lnTo>
                    <a:pt x="81" y="868"/>
                  </a:lnTo>
                  <a:lnTo>
                    <a:pt x="76" y="833"/>
                  </a:lnTo>
                  <a:lnTo>
                    <a:pt x="83" y="792"/>
                  </a:lnTo>
                  <a:lnTo>
                    <a:pt x="86" y="796"/>
                  </a:lnTo>
                  <a:lnTo>
                    <a:pt x="93" y="805"/>
                  </a:lnTo>
                  <a:lnTo>
                    <a:pt x="103" y="815"/>
                  </a:lnTo>
                  <a:lnTo>
                    <a:pt x="117" y="825"/>
                  </a:lnTo>
                  <a:lnTo>
                    <a:pt x="132" y="829"/>
                  </a:lnTo>
                  <a:lnTo>
                    <a:pt x="150" y="826"/>
                  </a:lnTo>
                  <a:lnTo>
                    <a:pt x="169" y="812"/>
                  </a:lnTo>
                  <a:lnTo>
                    <a:pt x="188" y="783"/>
                  </a:lnTo>
                  <a:lnTo>
                    <a:pt x="182" y="783"/>
                  </a:lnTo>
                  <a:lnTo>
                    <a:pt x="169" y="780"/>
                  </a:lnTo>
                  <a:lnTo>
                    <a:pt x="149" y="772"/>
                  </a:lnTo>
                  <a:lnTo>
                    <a:pt x="129" y="753"/>
                  </a:lnTo>
                  <a:lnTo>
                    <a:pt x="112" y="723"/>
                  </a:lnTo>
                  <a:lnTo>
                    <a:pt x="102" y="676"/>
                  </a:lnTo>
                  <a:lnTo>
                    <a:pt x="103" y="610"/>
                  </a:lnTo>
                  <a:lnTo>
                    <a:pt x="119" y="522"/>
                  </a:lnTo>
                  <a:lnTo>
                    <a:pt x="120" y="530"/>
                  </a:lnTo>
                  <a:lnTo>
                    <a:pt x="124" y="551"/>
                  </a:lnTo>
                  <a:lnTo>
                    <a:pt x="128" y="582"/>
                  </a:lnTo>
                  <a:lnTo>
                    <a:pt x="135" y="616"/>
                  </a:lnTo>
                  <a:lnTo>
                    <a:pt x="143" y="654"/>
                  </a:lnTo>
                  <a:lnTo>
                    <a:pt x="152" y="688"/>
                  </a:lnTo>
                  <a:lnTo>
                    <a:pt x="163" y="715"/>
                  </a:lnTo>
                  <a:lnTo>
                    <a:pt x="173" y="733"/>
                  </a:lnTo>
                  <a:lnTo>
                    <a:pt x="171" y="704"/>
                  </a:lnTo>
                  <a:lnTo>
                    <a:pt x="167" y="635"/>
                  </a:lnTo>
                  <a:lnTo>
                    <a:pt x="170" y="549"/>
                  </a:lnTo>
                  <a:lnTo>
                    <a:pt x="182" y="472"/>
                  </a:lnTo>
                  <a:lnTo>
                    <a:pt x="184" y="479"/>
                  </a:lnTo>
                  <a:lnTo>
                    <a:pt x="188" y="498"/>
                  </a:lnTo>
                  <a:lnTo>
                    <a:pt x="195" y="524"/>
                  </a:lnTo>
                  <a:lnTo>
                    <a:pt x="208" y="555"/>
                  </a:lnTo>
                  <a:lnTo>
                    <a:pt x="226" y="586"/>
                  </a:lnTo>
                  <a:lnTo>
                    <a:pt x="249" y="615"/>
                  </a:lnTo>
                  <a:lnTo>
                    <a:pt x="280" y="636"/>
                  </a:lnTo>
                  <a:lnTo>
                    <a:pt x="318" y="647"/>
                  </a:lnTo>
                  <a:lnTo>
                    <a:pt x="314" y="630"/>
                  </a:lnTo>
                  <a:lnTo>
                    <a:pt x="306" y="589"/>
                  </a:lnTo>
                  <a:lnTo>
                    <a:pt x="303" y="536"/>
                  </a:lnTo>
                  <a:lnTo>
                    <a:pt x="315" y="485"/>
                  </a:lnTo>
                  <a:lnTo>
                    <a:pt x="309" y="450"/>
                  </a:lnTo>
                  <a:lnTo>
                    <a:pt x="296" y="472"/>
                  </a:lnTo>
                  <a:lnTo>
                    <a:pt x="296" y="471"/>
                  </a:lnTo>
                  <a:lnTo>
                    <a:pt x="295" y="468"/>
                  </a:lnTo>
                  <a:lnTo>
                    <a:pt x="293" y="464"/>
                  </a:lnTo>
                  <a:lnTo>
                    <a:pt x="289" y="458"/>
                  </a:lnTo>
                  <a:lnTo>
                    <a:pt x="285" y="454"/>
                  </a:lnTo>
                  <a:lnTo>
                    <a:pt x="278" y="448"/>
                  </a:lnTo>
                  <a:lnTo>
                    <a:pt x="268" y="445"/>
                  </a:lnTo>
                  <a:lnTo>
                    <a:pt x="256" y="442"/>
                  </a:lnTo>
                  <a:lnTo>
                    <a:pt x="255" y="427"/>
                  </a:lnTo>
                  <a:lnTo>
                    <a:pt x="251" y="396"/>
                  </a:lnTo>
                  <a:lnTo>
                    <a:pt x="241" y="366"/>
                  </a:lnTo>
                  <a:lnTo>
                    <a:pt x="224" y="356"/>
                  </a:lnTo>
                  <a:lnTo>
                    <a:pt x="225" y="350"/>
                  </a:lnTo>
                  <a:lnTo>
                    <a:pt x="226" y="336"/>
                  </a:lnTo>
                  <a:lnTo>
                    <a:pt x="220" y="317"/>
                  </a:lnTo>
                  <a:lnTo>
                    <a:pt x="205" y="297"/>
                  </a:lnTo>
                  <a:lnTo>
                    <a:pt x="207" y="294"/>
                  </a:lnTo>
                  <a:lnTo>
                    <a:pt x="210" y="285"/>
                  </a:lnTo>
                  <a:lnTo>
                    <a:pt x="213" y="271"/>
                  </a:lnTo>
                  <a:lnTo>
                    <a:pt x="216" y="252"/>
                  </a:lnTo>
                  <a:lnTo>
                    <a:pt x="216" y="233"/>
                  </a:lnTo>
                  <a:lnTo>
                    <a:pt x="212" y="212"/>
                  </a:lnTo>
                  <a:lnTo>
                    <a:pt x="204" y="191"/>
                  </a:lnTo>
                  <a:lnTo>
                    <a:pt x="189" y="173"/>
                  </a:lnTo>
                  <a:lnTo>
                    <a:pt x="187" y="173"/>
                  </a:lnTo>
                  <a:lnTo>
                    <a:pt x="182" y="173"/>
                  </a:lnTo>
                  <a:lnTo>
                    <a:pt x="174" y="171"/>
                  </a:lnTo>
                  <a:lnTo>
                    <a:pt x="165" y="166"/>
                  </a:lnTo>
                  <a:lnTo>
                    <a:pt x="156" y="158"/>
                  </a:lnTo>
                  <a:lnTo>
                    <a:pt x="146" y="144"/>
                  </a:lnTo>
                  <a:lnTo>
                    <a:pt x="135" y="125"/>
                  </a:lnTo>
                  <a:lnTo>
                    <a:pt x="127" y="97"/>
                  </a:lnTo>
                  <a:lnTo>
                    <a:pt x="126" y="92"/>
                  </a:lnTo>
                  <a:lnTo>
                    <a:pt x="125" y="82"/>
                  </a:lnTo>
                  <a:lnTo>
                    <a:pt x="121" y="67"/>
                  </a:lnTo>
                  <a:lnTo>
                    <a:pt x="117" y="50"/>
                  </a:lnTo>
                  <a:lnTo>
                    <a:pt x="112" y="31"/>
                  </a:lnTo>
                  <a:lnTo>
                    <a:pt x="106" y="16"/>
                  </a:lnTo>
                  <a:lnTo>
                    <a:pt x="99" y="5"/>
                  </a:lnTo>
                  <a:lnTo>
                    <a:pt x="93" y="0"/>
                  </a:lnTo>
                  <a:close/>
                </a:path>
              </a:pathLst>
            </a:custGeom>
            <a:solidFill>
              <a:srgbClr val="99B2DD"/>
            </a:solidFill>
            <a:ln w="9525">
              <a:noFill/>
              <a:round/>
              <a:headEnd/>
              <a:tailEnd/>
            </a:ln>
          </p:spPr>
          <p:txBody>
            <a:bodyPr/>
            <a:lstStyle/>
            <a:p>
              <a:endParaRPr lang="en-US"/>
            </a:p>
          </p:txBody>
        </p:sp>
        <p:sp>
          <p:nvSpPr>
            <p:cNvPr id="22" name="Freeform 1413"/>
            <p:cNvSpPr>
              <a:spLocks/>
            </p:cNvSpPr>
            <p:nvPr/>
          </p:nvSpPr>
          <p:spPr bwMode="auto">
            <a:xfrm>
              <a:off x="4012" y="2643"/>
              <a:ext cx="286" cy="255"/>
            </a:xfrm>
            <a:custGeom>
              <a:avLst/>
              <a:gdLst/>
              <a:ahLst/>
              <a:cxnLst>
                <a:cxn ang="0">
                  <a:pos x="5" y="498"/>
                </a:cxn>
                <a:cxn ang="0">
                  <a:pos x="34" y="490"/>
                </a:cxn>
                <a:cxn ang="0">
                  <a:pos x="83" y="467"/>
                </a:cxn>
                <a:cxn ang="0">
                  <a:pos x="143" y="421"/>
                </a:cxn>
                <a:cxn ang="0">
                  <a:pos x="173" y="380"/>
                </a:cxn>
                <a:cxn ang="0">
                  <a:pos x="173" y="339"/>
                </a:cxn>
                <a:cxn ang="0">
                  <a:pos x="185" y="269"/>
                </a:cxn>
                <a:cxn ang="0">
                  <a:pos x="218" y="177"/>
                </a:cxn>
                <a:cxn ang="0">
                  <a:pos x="248" y="127"/>
                </a:cxn>
                <a:cxn ang="0">
                  <a:pos x="253" y="134"/>
                </a:cxn>
                <a:cxn ang="0">
                  <a:pos x="263" y="144"/>
                </a:cxn>
                <a:cxn ang="0">
                  <a:pos x="277" y="147"/>
                </a:cxn>
                <a:cxn ang="0">
                  <a:pos x="285" y="149"/>
                </a:cxn>
                <a:cxn ang="0">
                  <a:pos x="285" y="172"/>
                </a:cxn>
                <a:cxn ang="0">
                  <a:pos x="294" y="191"/>
                </a:cxn>
                <a:cxn ang="0">
                  <a:pos x="320" y="176"/>
                </a:cxn>
                <a:cxn ang="0">
                  <a:pos x="342" y="149"/>
                </a:cxn>
                <a:cxn ang="0">
                  <a:pos x="349" y="159"/>
                </a:cxn>
                <a:cxn ang="0">
                  <a:pos x="365" y="156"/>
                </a:cxn>
                <a:cxn ang="0">
                  <a:pos x="388" y="121"/>
                </a:cxn>
                <a:cxn ang="0">
                  <a:pos x="384" y="165"/>
                </a:cxn>
                <a:cxn ang="0">
                  <a:pos x="438" y="159"/>
                </a:cxn>
                <a:cxn ang="0">
                  <a:pos x="444" y="145"/>
                </a:cxn>
                <a:cxn ang="0">
                  <a:pos x="456" y="115"/>
                </a:cxn>
                <a:cxn ang="0">
                  <a:pos x="476" y="66"/>
                </a:cxn>
                <a:cxn ang="0">
                  <a:pos x="462" y="153"/>
                </a:cxn>
                <a:cxn ang="0">
                  <a:pos x="471" y="137"/>
                </a:cxn>
                <a:cxn ang="0">
                  <a:pos x="492" y="99"/>
                </a:cxn>
                <a:cxn ang="0">
                  <a:pos x="517" y="48"/>
                </a:cxn>
                <a:cxn ang="0">
                  <a:pos x="539" y="0"/>
                </a:cxn>
                <a:cxn ang="0">
                  <a:pos x="531" y="32"/>
                </a:cxn>
                <a:cxn ang="0">
                  <a:pos x="529" y="71"/>
                </a:cxn>
                <a:cxn ang="0">
                  <a:pos x="536" y="71"/>
                </a:cxn>
                <a:cxn ang="0">
                  <a:pos x="551" y="73"/>
                </a:cxn>
                <a:cxn ang="0">
                  <a:pos x="566" y="78"/>
                </a:cxn>
                <a:cxn ang="0">
                  <a:pos x="573" y="89"/>
                </a:cxn>
                <a:cxn ang="0">
                  <a:pos x="563" y="87"/>
                </a:cxn>
                <a:cxn ang="0">
                  <a:pos x="538" y="89"/>
                </a:cxn>
                <a:cxn ang="0">
                  <a:pos x="506" y="110"/>
                </a:cxn>
                <a:cxn ang="0">
                  <a:pos x="472" y="162"/>
                </a:cxn>
                <a:cxn ang="0">
                  <a:pos x="476" y="165"/>
                </a:cxn>
                <a:cxn ang="0">
                  <a:pos x="475" y="178"/>
                </a:cxn>
                <a:cxn ang="0">
                  <a:pos x="452" y="202"/>
                </a:cxn>
                <a:cxn ang="0">
                  <a:pos x="387" y="238"/>
                </a:cxn>
                <a:cxn ang="0">
                  <a:pos x="379" y="239"/>
                </a:cxn>
                <a:cxn ang="0">
                  <a:pos x="357" y="247"/>
                </a:cxn>
                <a:cxn ang="0">
                  <a:pos x="331" y="271"/>
                </a:cxn>
                <a:cxn ang="0">
                  <a:pos x="305" y="320"/>
                </a:cxn>
                <a:cxn ang="0">
                  <a:pos x="304" y="332"/>
                </a:cxn>
                <a:cxn ang="0">
                  <a:pos x="297" y="357"/>
                </a:cxn>
                <a:cxn ang="0">
                  <a:pos x="278" y="374"/>
                </a:cxn>
                <a:cxn ang="0">
                  <a:pos x="240" y="367"/>
                </a:cxn>
                <a:cxn ang="0">
                  <a:pos x="234" y="375"/>
                </a:cxn>
                <a:cxn ang="0">
                  <a:pos x="217" y="395"/>
                </a:cxn>
                <a:cxn ang="0">
                  <a:pos x="190" y="422"/>
                </a:cxn>
                <a:cxn ang="0">
                  <a:pos x="158" y="453"/>
                </a:cxn>
                <a:cxn ang="0">
                  <a:pos x="120" y="481"/>
                </a:cxn>
                <a:cxn ang="0">
                  <a:pos x="80" y="501"/>
                </a:cxn>
                <a:cxn ang="0">
                  <a:pos x="39" y="509"/>
                </a:cxn>
                <a:cxn ang="0">
                  <a:pos x="0" y="498"/>
                </a:cxn>
              </a:cxnLst>
              <a:rect l="0" t="0" r="r" b="b"/>
              <a:pathLst>
                <a:path w="573" h="509">
                  <a:moveTo>
                    <a:pt x="0" y="498"/>
                  </a:moveTo>
                  <a:lnTo>
                    <a:pt x="5" y="498"/>
                  </a:lnTo>
                  <a:lnTo>
                    <a:pt x="16" y="496"/>
                  </a:lnTo>
                  <a:lnTo>
                    <a:pt x="34" y="490"/>
                  </a:lnTo>
                  <a:lnTo>
                    <a:pt x="57" y="481"/>
                  </a:lnTo>
                  <a:lnTo>
                    <a:pt x="83" y="467"/>
                  </a:lnTo>
                  <a:lnTo>
                    <a:pt x="112" y="448"/>
                  </a:lnTo>
                  <a:lnTo>
                    <a:pt x="143" y="421"/>
                  </a:lnTo>
                  <a:lnTo>
                    <a:pt x="173" y="385"/>
                  </a:lnTo>
                  <a:lnTo>
                    <a:pt x="173" y="380"/>
                  </a:lnTo>
                  <a:lnTo>
                    <a:pt x="172" y="365"/>
                  </a:lnTo>
                  <a:lnTo>
                    <a:pt x="173" y="339"/>
                  </a:lnTo>
                  <a:lnTo>
                    <a:pt x="176" y="307"/>
                  </a:lnTo>
                  <a:lnTo>
                    <a:pt x="185" y="269"/>
                  </a:lnTo>
                  <a:lnTo>
                    <a:pt x="198" y="225"/>
                  </a:lnTo>
                  <a:lnTo>
                    <a:pt x="218" y="177"/>
                  </a:lnTo>
                  <a:lnTo>
                    <a:pt x="247" y="126"/>
                  </a:lnTo>
                  <a:lnTo>
                    <a:pt x="248" y="127"/>
                  </a:lnTo>
                  <a:lnTo>
                    <a:pt x="249" y="131"/>
                  </a:lnTo>
                  <a:lnTo>
                    <a:pt x="253" y="134"/>
                  </a:lnTo>
                  <a:lnTo>
                    <a:pt x="257" y="139"/>
                  </a:lnTo>
                  <a:lnTo>
                    <a:pt x="263" y="144"/>
                  </a:lnTo>
                  <a:lnTo>
                    <a:pt x="270" y="146"/>
                  </a:lnTo>
                  <a:lnTo>
                    <a:pt x="277" y="147"/>
                  </a:lnTo>
                  <a:lnTo>
                    <a:pt x="285" y="145"/>
                  </a:lnTo>
                  <a:lnTo>
                    <a:pt x="285" y="149"/>
                  </a:lnTo>
                  <a:lnTo>
                    <a:pt x="285" y="160"/>
                  </a:lnTo>
                  <a:lnTo>
                    <a:pt x="285" y="172"/>
                  </a:lnTo>
                  <a:lnTo>
                    <a:pt x="288" y="184"/>
                  </a:lnTo>
                  <a:lnTo>
                    <a:pt x="294" y="191"/>
                  </a:lnTo>
                  <a:lnTo>
                    <a:pt x="304" y="190"/>
                  </a:lnTo>
                  <a:lnTo>
                    <a:pt x="320" y="176"/>
                  </a:lnTo>
                  <a:lnTo>
                    <a:pt x="341" y="147"/>
                  </a:lnTo>
                  <a:lnTo>
                    <a:pt x="342" y="149"/>
                  </a:lnTo>
                  <a:lnTo>
                    <a:pt x="345" y="154"/>
                  </a:lnTo>
                  <a:lnTo>
                    <a:pt x="349" y="159"/>
                  </a:lnTo>
                  <a:lnTo>
                    <a:pt x="356" y="161"/>
                  </a:lnTo>
                  <a:lnTo>
                    <a:pt x="365" y="156"/>
                  </a:lnTo>
                  <a:lnTo>
                    <a:pt x="376" y="144"/>
                  </a:lnTo>
                  <a:lnTo>
                    <a:pt x="388" y="121"/>
                  </a:lnTo>
                  <a:lnTo>
                    <a:pt x="403" y="83"/>
                  </a:lnTo>
                  <a:lnTo>
                    <a:pt x="384" y="165"/>
                  </a:lnTo>
                  <a:lnTo>
                    <a:pt x="437" y="160"/>
                  </a:lnTo>
                  <a:lnTo>
                    <a:pt x="438" y="159"/>
                  </a:lnTo>
                  <a:lnTo>
                    <a:pt x="440" y="153"/>
                  </a:lnTo>
                  <a:lnTo>
                    <a:pt x="444" y="145"/>
                  </a:lnTo>
                  <a:lnTo>
                    <a:pt x="449" y="132"/>
                  </a:lnTo>
                  <a:lnTo>
                    <a:pt x="456" y="115"/>
                  </a:lnTo>
                  <a:lnTo>
                    <a:pt x="466" y="93"/>
                  </a:lnTo>
                  <a:lnTo>
                    <a:pt x="476" y="66"/>
                  </a:lnTo>
                  <a:lnTo>
                    <a:pt x="489" y="33"/>
                  </a:lnTo>
                  <a:lnTo>
                    <a:pt x="462" y="153"/>
                  </a:lnTo>
                  <a:lnTo>
                    <a:pt x="464" y="148"/>
                  </a:lnTo>
                  <a:lnTo>
                    <a:pt x="471" y="137"/>
                  </a:lnTo>
                  <a:lnTo>
                    <a:pt x="481" y="119"/>
                  </a:lnTo>
                  <a:lnTo>
                    <a:pt x="492" y="99"/>
                  </a:lnTo>
                  <a:lnTo>
                    <a:pt x="505" y="73"/>
                  </a:lnTo>
                  <a:lnTo>
                    <a:pt x="517" y="48"/>
                  </a:lnTo>
                  <a:lnTo>
                    <a:pt x="529" y="23"/>
                  </a:lnTo>
                  <a:lnTo>
                    <a:pt x="539" y="0"/>
                  </a:lnTo>
                  <a:lnTo>
                    <a:pt x="537" y="10"/>
                  </a:lnTo>
                  <a:lnTo>
                    <a:pt x="531" y="32"/>
                  </a:lnTo>
                  <a:lnTo>
                    <a:pt x="527" y="56"/>
                  </a:lnTo>
                  <a:lnTo>
                    <a:pt x="529" y="71"/>
                  </a:lnTo>
                  <a:lnTo>
                    <a:pt x="531" y="71"/>
                  </a:lnTo>
                  <a:lnTo>
                    <a:pt x="536" y="71"/>
                  </a:lnTo>
                  <a:lnTo>
                    <a:pt x="543" y="72"/>
                  </a:lnTo>
                  <a:lnTo>
                    <a:pt x="551" y="73"/>
                  </a:lnTo>
                  <a:lnTo>
                    <a:pt x="559" y="75"/>
                  </a:lnTo>
                  <a:lnTo>
                    <a:pt x="566" y="78"/>
                  </a:lnTo>
                  <a:lnTo>
                    <a:pt x="570" y="83"/>
                  </a:lnTo>
                  <a:lnTo>
                    <a:pt x="573" y="89"/>
                  </a:lnTo>
                  <a:lnTo>
                    <a:pt x="570" y="88"/>
                  </a:lnTo>
                  <a:lnTo>
                    <a:pt x="563" y="87"/>
                  </a:lnTo>
                  <a:lnTo>
                    <a:pt x="552" y="87"/>
                  </a:lnTo>
                  <a:lnTo>
                    <a:pt x="538" y="89"/>
                  </a:lnTo>
                  <a:lnTo>
                    <a:pt x="523" y="98"/>
                  </a:lnTo>
                  <a:lnTo>
                    <a:pt x="506" y="110"/>
                  </a:lnTo>
                  <a:lnTo>
                    <a:pt x="489" y="131"/>
                  </a:lnTo>
                  <a:lnTo>
                    <a:pt x="472" y="162"/>
                  </a:lnTo>
                  <a:lnTo>
                    <a:pt x="474" y="163"/>
                  </a:lnTo>
                  <a:lnTo>
                    <a:pt x="476" y="165"/>
                  </a:lnTo>
                  <a:lnTo>
                    <a:pt x="477" y="171"/>
                  </a:lnTo>
                  <a:lnTo>
                    <a:pt x="475" y="178"/>
                  </a:lnTo>
                  <a:lnTo>
                    <a:pt x="468" y="189"/>
                  </a:lnTo>
                  <a:lnTo>
                    <a:pt x="452" y="202"/>
                  </a:lnTo>
                  <a:lnTo>
                    <a:pt x="425" y="218"/>
                  </a:lnTo>
                  <a:lnTo>
                    <a:pt x="387" y="238"/>
                  </a:lnTo>
                  <a:lnTo>
                    <a:pt x="385" y="238"/>
                  </a:lnTo>
                  <a:lnTo>
                    <a:pt x="379" y="239"/>
                  </a:lnTo>
                  <a:lnTo>
                    <a:pt x="369" y="241"/>
                  </a:lnTo>
                  <a:lnTo>
                    <a:pt x="357" y="247"/>
                  </a:lnTo>
                  <a:lnTo>
                    <a:pt x="345" y="256"/>
                  </a:lnTo>
                  <a:lnTo>
                    <a:pt x="331" y="271"/>
                  </a:lnTo>
                  <a:lnTo>
                    <a:pt x="318" y="292"/>
                  </a:lnTo>
                  <a:lnTo>
                    <a:pt x="305" y="320"/>
                  </a:lnTo>
                  <a:lnTo>
                    <a:pt x="305" y="323"/>
                  </a:lnTo>
                  <a:lnTo>
                    <a:pt x="304" y="332"/>
                  </a:lnTo>
                  <a:lnTo>
                    <a:pt x="302" y="344"/>
                  </a:lnTo>
                  <a:lnTo>
                    <a:pt x="297" y="357"/>
                  </a:lnTo>
                  <a:lnTo>
                    <a:pt x="289" y="367"/>
                  </a:lnTo>
                  <a:lnTo>
                    <a:pt x="278" y="374"/>
                  </a:lnTo>
                  <a:lnTo>
                    <a:pt x="262" y="375"/>
                  </a:lnTo>
                  <a:lnTo>
                    <a:pt x="240" y="367"/>
                  </a:lnTo>
                  <a:lnTo>
                    <a:pt x="239" y="369"/>
                  </a:lnTo>
                  <a:lnTo>
                    <a:pt x="234" y="375"/>
                  </a:lnTo>
                  <a:lnTo>
                    <a:pt x="226" y="384"/>
                  </a:lnTo>
                  <a:lnTo>
                    <a:pt x="217" y="395"/>
                  </a:lnTo>
                  <a:lnTo>
                    <a:pt x="204" y="408"/>
                  </a:lnTo>
                  <a:lnTo>
                    <a:pt x="190" y="422"/>
                  </a:lnTo>
                  <a:lnTo>
                    <a:pt x="174" y="438"/>
                  </a:lnTo>
                  <a:lnTo>
                    <a:pt x="158" y="453"/>
                  </a:lnTo>
                  <a:lnTo>
                    <a:pt x="140" y="467"/>
                  </a:lnTo>
                  <a:lnTo>
                    <a:pt x="120" y="481"/>
                  </a:lnTo>
                  <a:lnTo>
                    <a:pt x="100" y="491"/>
                  </a:lnTo>
                  <a:lnTo>
                    <a:pt x="80" y="501"/>
                  </a:lnTo>
                  <a:lnTo>
                    <a:pt x="60" y="506"/>
                  </a:lnTo>
                  <a:lnTo>
                    <a:pt x="39" y="509"/>
                  </a:lnTo>
                  <a:lnTo>
                    <a:pt x="20" y="505"/>
                  </a:lnTo>
                  <a:lnTo>
                    <a:pt x="0" y="498"/>
                  </a:lnTo>
                  <a:close/>
                </a:path>
              </a:pathLst>
            </a:custGeom>
            <a:solidFill>
              <a:srgbClr val="BFBFDD"/>
            </a:solidFill>
            <a:ln w="9525">
              <a:noFill/>
              <a:round/>
              <a:headEnd/>
              <a:tailEnd/>
            </a:ln>
          </p:spPr>
          <p:txBody>
            <a:bodyPr/>
            <a:lstStyle/>
            <a:p>
              <a:endParaRPr lang="en-US"/>
            </a:p>
          </p:txBody>
        </p:sp>
        <p:sp>
          <p:nvSpPr>
            <p:cNvPr id="23" name="Freeform 1414"/>
            <p:cNvSpPr>
              <a:spLocks/>
            </p:cNvSpPr>
            <p:nvPr/>
          </p:nvSpPr>
          <p:spPr bwMode="auto">
            <a:xfrm>
              <a:off x="4251" y="2367"/>
              <a:ext cx="119" cy="210"/>
            </a:xfrm>
            <a:custGeom>
              <a:avLst/>
              <a:gdLst/>
              <a:ahLst/>
              <a:cxnLst>
                <a:cxn ang="0">
                  <a:pos x="2" y="413"/>
                </a:cxn>
                <a:cxn ang="0">
                  <a:pos x="15" y="370"/>
                </a:cxn>
                <a:cxn ang="0">
                  <a:pos x="31" y="306"/>
                </a:cxn>
                <a:cxn ang="0">
                  <a:pos x="39" y="246"/>
                </a:cxn>
                <a:cxn ang="0">
                  <a:pos x="39" y="224"/>
                </a:cxn>
                <a:cxn ang="0">
                  <a:pos x="47" y="227"/>
                </a:cxn>
                <a:cxn ang="0">
                  <a:pos x="61" y="228"/>
                </a:cxn>
                <a:cxn ang="0">
                  <a:pos x="75" y="224"/>
                </a:cxn>
                <a:cxn ang="0">
                  <a:pos x="85" y="170"/>
                </a:cxn>
                <a:cxn ang="0">
                  <a:pos x="113" y="170"/>
                </a:cxn>
                <a:cxn ang="0">
                  <a:pos x="115" y="129"/>
                </a:cxn>
                <a:cxn ang="0">
                  <a:pos x="124" y="70"/>
                </a:cxn>
                <a:cxn ang="0">
                  <a:pos x="143" y="16"/>
                </a:cxn>
                <a:cxn ang="0">
                  <a:pos x="158" y="2"/>
                </a:cxn>
                <a:cxn ang="0">
                  <a:pos x="159" y="15"/>
                </a:cxn>
                <a:cxn ang="0">
                  <a:pos x="166" y="38"/>
                </a:cxn>
                <a:cxn ang="0">
                  <a:pos x="186" y="68"/>
                </a:cxn>
                <a:cxn ang="0">
                  <a:pos x="199" y="86"/>
                </a:cxn>
                <a:cxn ang="0">
                  <a:pos x="192" y="102"/>
                </a:cxn>
                <a:cxn ang="0">
                  <a:pos x="191" y="127"/>
                </a:cxn>
                <a:cxn ang="0">
                  <a:pos x="211" y="150"/>
                </a:cxn>
                <a:cxn ang="0">
                  <a:pos x="232" y="184"/>
                </a:cxn>
                <a:cxn ang="0">
                  <a:pos x="232" y="315"/>
                </a:cxn>
                <a:cxn ang="0">
                  <a:pos x="235" y="356"/>
                </a:cxn>
                <a:cxn ang="0">
                  <a:pos x="214" y="246"/>
                </a:cxn>
                <a:cxn ang="0">
                  <a:pos x="211" y="193"/>
                </a:cxn>
                <a:cxn ang="0">
                  <a:pos x="202" y="251"/>
                </a:cxn>
                <a:cxn ang="0">
                  <a:pos x="186" y="332"/>
                </a:cxn>
                <a:cxn ang="0">
                  <a:pos x="164" y="400"/>
                </a:cxn>
                <a:cxn ang="0">
                  <a:pos x="156" y="408"/>
                </a:cxn>
                <a:cxn ang="0">
                  <a:pos x="174" y="315"/>
                </a:cxn>
                <a:cxn ang="0">
                  <a:pos x="177" y="223"/>
                </a:cxn>
                <a:cxn ang="0">
                  <a:pos x="177" y="205"/>
                </a:cxn>
                <a:cxn ang="0">
                  <a:pos x="173" y="183"/>
                </a:cxn>
                <a:cxn ang="0">
                  <a:pos x="158" y="175"/>
                </a:cxn>
                <a:cxn ang="0">
                  <a:pos x="145" y="188"/>
                </a:cxn>
                <a:cxn ang="0">
                  <a:pos x="145" y="234"/>
                </a:cxn>
                <a:cxn ang="0">
                  <a:pos x="139" y="303"/>
                </a:cxn>
                <a:cxn ang="0">
                  <a:pos x="126" y="372"/>
                </a:cxn>
                <a:cxn ang="0">
                  <a:pos x="115" y="393"/>
                </a:cxn>
                <a:cxn ang="0">
                  <a:pos x="126" y="356"/>
                </a:cxn>
                <a:cxn ang="0">
                  <a:pos x="134" y="306"/>
                </a:cxn>
                <a:cxn ang="0">
                  <a:pos x="128" y="267"/>
                </a:cxn>
                <a:cxn ang="0">
                  <a:pos x="115" y="261"/>
                </a:cxn>
                <a:cxn ang="0">
                  <a:pos x="118" y="271"/>
                </a:cxn>
                <a:cxn ang="0">
                  <a:pos x="113" y="292"/>
                </a:cxn>
                <a:cxn ang="0">
                  <a:pos x="95" y="328"/>
                </a:cxn>
                <a:cxn ang="0">
                  <a:pos x="80" y="343"/>
                </a:cxn>
                <a:cxn ang="0">
                  <a:pos x="74" y="299"/>
                </a:cxn>
                <a:cxn ang="0">
                  <a:pos x="58" y="287"/>
                </a:cxn>
                <a:cxn ang="0">
                  <a:pos x="52" y="314"/>
                </a:cxn>
                <a:cxn ang="0">
                  <a:pos x="39" y="357"/>
                </a:cxn>
                <a:cxn ang="0">
                  <a:pos x="16" y="402"/>
                </a:cxn>
              </a:cxnLst>
              <a:rect l="0" t="0" r="r" b="b"/>
              <a:pathLst>
                <a:path w="240" h="420">
                  <a:moveTo>
                    <a:pt x="0" y="420"/>
                  </a:moveTo>
                  <a:lnTo>
                    <a:pt x="2" y="413"/>
                  </a:lnTo>
                  <a:lnTo>
                    <a:pt x="7" y="396"/>
                  </a:lnTo>
                  <a:lnTo>
                    <a:pt x="15" y="370"/>
                  </a:lnTo>
                  <a:lnTo>
                    <a:pt x="23" y="340"/>
                  </a:lnTo>
                  <a:lnTo>
                    <a:pt x="31" y="306"/>
                  </a:lnTo>
                  <a:lnTo>
                    <a:pt x="37" y="274"/>
                  </a:lnTo>
                  <a:lnTo>
                    <a:pt x="39" y="246"/>
                  </a:lnTo>
                  <a:lnTo>
                    <a:pt x="38" y="224"/>
                  </a:lnTo>
                  <a:lnTo>
                    <a:pt x="39" y="224"/>
                  </a:lnTo>
                  <a:lnTo>
                    <a:pt x="43" y="226"/>
                  </a:lnTo>
                  <a:lnTo>
                    <a:pt x="47" y="227"/>
                  </a:lnTo>
                  <a:lnTo>
                    <a:pt x="54" y="228"/>
                  </a:lnTo>
                  <a:lnTo>
                    <a:pt x="61" y="228"/>
                  </a:lnTo>
                  <a:lnTo>
                    <a:pt x="68" y="227"/>
                  </a:lnTo>
                  <a:lnTo>
                    <a:pt x="75" y="224"/>
                  </a:lnTo>
                  <a:lnTo>
                    <a:pt x="81" y="220"/>
                  </a:lnTo>
                  <a:lnTo>
                    <a:pt x="85" y="170"/>
                  </a:lnTo>
                  <a:lnTo>
                    <a:pt x="113" y="177"/>
                  </a:lnTo>
                  <a:lnTo>
                    <a:pt x="113" y="170"/>
                  </a:lnTo>
                  <a:lnTo>
                    <a:pt x="114" y="154"/>
                  </a:lnTo>
                  <a:lnTo>
                    <a:pt x="115" y="129"/>
                  </a:lnTo>
                  <a:lnTo>
                    <a:pt x="119" y="100"/>
                  </a:lnTo>
                  <a:lnTo>
                    <a:pt x="124" y="70"/>
                  </a:lnTo>
                  <a:lnTo>
                    <a:pt x="131" y="40"/>
                  </a:lnTo>
                  <a:lnTo>
                    <a:pt x="143" y="16"/>
                  </a:lnTo>
                  <a:lnTo>
                    <a:pt x="158" y="0"/>
                  </a:lnTo>
                  <a:lnTo>
                    <a:pt x="158" y="2"/>
                  </a:lnTo>
                  <a:lnTo>
                    <a:pt x="158" y="7"/>
                  </a:lnTo>
                  <a:lnTo>
                    <a:pt x="159" y="15"/>
                  </a:lnTo>
                  <a:lnTo>
                    <a:pt x="161" y="25"/>
                  </a:lnTo>
                  <a:lnTo>
                    <a:pt x="166" y="38"/>
                  </a:lnTo>
                  <a:lnTo>
                    <a:pt x="174" y="52"/>
                  </a:lnTo>
                  <a:lnTo>
                    <a:pt x="186" y="68"/>
                  </a:lnTo>
                  <a:lnTo>
                    <a:pt x="200" y="84"/>
                  </a:lnTo>
                  <a:lnTo>
                    <a:pt x="199" y="86"/>
                  </a:lnTo>
                  <a:lnTo>
                    <a:pt x="196" y="93"/>
                  </a:lnTo>
                  <a:lnTo>
                    <a:pt x="192" y="102"/>
                  </a:lnTo>
                  <a:lnTo>
                    <a:pt x="190" y="114"/>
                  </a:lnTo>
                  <a:lnTo>
                    <a:pt x="191" y="127"/>
                  </a:lnTo>
                  <a:lnTo>
                    <a:pt x="197" y="139"/>
                  </a:lnTo>
                  <a:lnTo>
                    <a:pt x="211" y="150"/>
                  </a:lnTo>
                  <a:lnTo>
                    <a:pt x="233" y="159"/>
                  </a:lnTo>
                  <a:lnTo>
                    <a:pt x="232" y="184"/>
                  </a:lnTo>
                  <a:lnTo>
                    <a:pt x="230" y="244"/>
                  </a:lnTo>
                  <a:lnTo>
                    <a:pt x="232" y="315"/>
                  </a:lnTo>
                  <a:lnTo>
                    <a:pt x="240" y="374"/>
                  </a:lnTo>
                  <a:lnTo>
                    <a:pt x="235" y="356"/>
                  </a:lnTo>
                  <a:lnTo>
                    <a:pt x="224" y="309"/>
                  </a:lnTo>
                  <a:lnTo>
                    <a:pt x="214" y="246"/>
                  </a:lnTo>
                  <a:lnTo>
                    <a:pt x="212" y="184"/>
                  </a:lnTo>
                  <a:lnTo>
                    <a:pt x="211" y="193"/>
                  </a:lnTo>
                  <a:lnTo>
                    <a:pt x="207" y="216"/>
                  </a:lnTo>
                  <a:lnTo>
                    <a:pt x="202" y="251"/>
                  </a:lnTo>
                  <a:lnTo>
                    <a:pt x="195" y="290"/>
                  </a:lnTo>
                  <a:lnTo>
                    <a:pt x="186" y="332"/>
                  </a:lnTo>
                  <a:lnTo>
                    <a:pt x="175" y="370"/>
                  </a:lnTo>
                  <a:lnTo>
                    <a:pt x="164" y="400"/>
                  </a:lnTo>
                  <a:lnTo>
                    <a:pt x="151" y="418"/>
                  </a:lnTo>
                  <a:lnTo>
                    <a:pt x="156" y="408"/>
                  </a:lnTo>
                  <a:lnTo>
                    <a:pt x="165" y="374"/>
                  </a:lnTo>
                  <a:lnTo>
                    <a:pt x="174" y="315"/>
                  </a:lnTo>
                  <a:lnTo>
                    <a:pt x="177" y="227"/>
                  </a:lnTo>
                  <a:lnTo>
                    <a:pt x="177" y="223"/>
                  </a:lnTo>
                  <a:lnTo>
                    <a:pt x="179" y="215"/>
                  </a:lnTo>
                  <a:lnTo>
                    <a:pt x="177" y="205"/>
                  </a:lnTo>
                  <a:lnTo>
                    <a:pt x="176" y="193"/>
                  </a:lnTo>
                  <a:lnTo>
                    <a:pt x="173" y="183"/>
                  </a:lnTo>
                  <a:lnTo>
                    <a:pt x="167" y="176"/>
                  </a:lnTo>
                  <a:lnTo>
                    <a:pt x="158" y="175"/>
                  </a:lnTo>
                  <a:lnTo>
                    <a:pt x="145" y="181"/>
                  </a:lnTo>
                  <a:lnTo>
                    <a:pt x="145" y="188"/>
                  </a:lnTo>
                  <a:lnTo>
                    <a:pt x="145" y="206"/>
                  </a:lnTo>
                  <a:lnTo>
                    <a:pt x="145" y="234"/>
                  </a:lnTo>
                  <a:lnTo>
                    <a:pt x="143" y="267"/>
                  </a:lnTo>
                  <a:lnTo>
                    <a:pt x="139" y="303"/>
                  </a:lnTo>
                  <a:lnTo>
                    <a:pt x="134" y="340"/>
                  </a:lnTo>
                  <a:lnTo>
                    <a:pt x="126" y="372"/>
                  </a:lnTo>
                  <a:lnTo>
                    <a:pt x="113" y="398"/>
                  </a:lnTo>
                  <a:lnTo>
                    <a:pt x="115" y="393"/>
                  </a:lnTo>
                  <a:lnTo>
                    <a:pt x="120" y="378"/>
                  </a:lnTo>
                  <a:lnTo>
                    <a:pt x="126" y="356"/>
                  </a:lnTo>
                  <a:lnTo>
                    <a:pt x="130" y="330"/>
                  </a:lnTo>
                  <a:lnTo>
                    <a:pt x="134" y="306"/>
                  </a:lnTo>
                  <a:lnTo>
                    <a:pt x="134" y="283"/>
                  </a:lnTo>
                  <a:lnTo>
                    <a:pt x="128" y="267"/>
                  </a:lnTo>
                  <a:lnTo>
                    <a:pt x="115" y="260"/>
                  </a:lnTo>
                  <a:lnTo>
                    <a:pt x="115" y="261"/>
                  </a:lnTo>
                  <a:lnTo>
                    <a:pt x="116" y="265"/>
                  </a:lnTo>
                  <a:lnTo>
                    <a:pt x="118" y="271"/>
                  </a:lnTo>
                  <a:lnTo>
                    <a:pt x="116" y="280"/>
                  </a:lnTo>
                  <a:lnTo>
                    <a:pt x="113" y="292"/>
                  </a:lnTo>
                  <a:lnTo>
                    <a:pt x="106" y="309"/>
                  </a:lnTo>
                  <a:lnTo>
                    <a:pt x="95" y="328"/>
                  </a:lnTo>
                  <a:lnTo>
                    <a:pt x="78" y="352"/>
                  </a:lnTo>
                  <a:lnTo>
                    <a:pt x="80" y="343"/>
                  </a:lnTo>
                  <a:lnTo>
                    <a:pt x="80" y="322"/>
                  </a:lnTo>
                  <a:lnTo>
                    <a:pt x="74" y="299"/>
                  </a:lnTo>
                  <a:lnTo>
                    <a:pt x="58" y="282"/>
                  </a:lnTo>
                  <a:lnTo>
                    <a:pt x="58" y="287"/>
                  </a:lnTo>
                  <a:lnTo>
                    <a:pt x="55" y="297"/>
                  </a:lnTo>
                  <a:lnTo>
                    <a:pt x="52" y="314"/>
                  </a:lnTo>
                  <a:lnTo>
                    <a:pt x="46" y="335"/>
                  </a:lnTo>
                  <a:lnTo>
                    <a:pt x="39" y="357"/>
                  </a:lnTo>
                  <a:lnTo>
                    <a:pt x="29" y="380"/>
                  </a:lnTo>
                  <a:lnTo>
                    <a:pt x="16" y="402"/>
                  </a:lnTo>
                  <a:lnTo>
                    <a:pt x="0" y="420"/>
                  </a:lnTo>
                  <a:close/>
                </a:path>
              </a:pathLst>
            </a:custGeom>
            <a:solidFill>
              <a:srgbClr val="BFBFDD"/>
            </a:solidFill>
            <a:ln w="9525">
              <a:noFill/>
              <a:round/>
              <a:headEnd/>
              <a:tailEnd/>
            </a:ln>
          </p:spPr>
          <p:txBody>
            <a:bodyPr/>
            <a:lstStyle/>
            <a:p>
              <a:endParaRPr lang="en-US"/>
            </a:p>
          </p:txBody>
        </p:sp>
        <p:sp>
          <p:nvSpPr>
            <p:cNvPr id="24" name="Freeform 1415"/>
            <p:cNvSpPr>
              <a:spLocks/>
            </p:cNvSpPr>
            <p:nvPr/>
          </p:nvSpPr>
          <p:spPr bwMode="auto">
            <a:xfrm>
              <a:off x="4314" y="2634"/>
              <a:ext cx="49" cy="91"/>
            </a:xfrm>
            <a:custGeom>
              <a:avLst/>
              <a:gdLst/>
              <a:ahLst/>
              <a:cxnLst>
                <a:cxn ang="0">
                  <a:pos x="83" y="51"/>
                </a:cxn>
                <a:cxn ang="0">
                  <a:pos x="83" y="58"/>
                </a:cxn>
                <a:cxn ang="0">
                  <a:pos x="85" y="76"/>
                </a:cxn>
                <a:cxn ang="0">
                  <a:pos x="89" y="97"/>
                </a:cxn>
                <a:cxn ang="0">
                  <a:pos x="97" y="113"/>
                </a:cxn>
                <a:cxn ang="0">
                  <a:pos x="97" y="119"/>
                </a:cxn>
                <a:cxn ang="0">
                  <a:pos x="97" y="131"/>
                </a:cxn>
                <a:cxn ang="0">
                  <a:pos x="94" y="147"/>
                </a:cxn>
                <a:cxn ang="0">
                  <a:pos x="91" y="165"/>
                </a:cxn>
                <a:cxn ang="0">
                  <a:pos x="84" y="177"/>
                </a:cxn>
                <a:cxn ang="0">
                  <a:pos x="75" y="183"/>
                </a:cxn>
                <a:cxn ang="0">
                  <a:pos x="61" y="177"/>
                </a:cxn>
                <a:cxn ang="0">
                  <a:pos x="43" y="156"/>
                </a:cxn>
                <a:cxn ang="0">
                  <a:pos x="41" y="154"/>
                </a:cxn>
                <a:cxn ang="0">
                  <a:pos x="39" y="151"/>
                </a:cxn>
                <a:cxn ang="0">
                  <a:pos x="36" y="146"/>
                </a:cxn>
                <a:cxn ang="0">
                  <a:pos x="31" y="141"/>
                </a:cxn>
                <a:cxn ang="0">
                  <a:pos x="24" y="137"/>
                </a:cxn>
                <a:cxn ang="0">
                  <a:pos x="17" y="136"/>
                </a:cxn>
                <a:cxn ang="0">
                  <a:pos x="9" y="137"/>
                </a:cxn>
                <a:cxn ang="0">
                  <a:pos x="0" y="143"/>
                </a:cxn>
                <a:cxn ang="0">
                  <a:pos x="1" y="142"/>
                </a:cxn>
                <a:cxn ang="0">
                  <a:pos x="6" y="136"/>
                </a:cxn>
                <a:cxn ang="0">
                  <a:pos x="10" y="128"/>
                </a:cxn>
                <a:cxn ang="0">
                  <a:pos x="16" y="118"/>
                </a:cxn>
                <a:cxn ang="0">
                  <a:pos x="20" y="105"/>
                </a:cxn>
                <a:cxn ang="0">
                  <a:pos x="21" y="90"/>
                </a:cxn>
                <a:cxn ang="0">
                  <a:pos x="18" y="73"/>
                </a:cxn>
                <a:cxn ang="0">
                  <a:pos x="10" y="53"/>
                </a:cxn>
                <a:cxn ang="0">
                  <a:pos x="11" y="53"/>
                </a:cxn>
                <a:cxn ang="0">
                  <a:pos x="16" y="52"/>
                </a:cxn>
                <a:cxn ang="0">
                  <a:pos x="21" y="52"/>
                </a:cxn>
                <a:cxn ang="0">
                  <a:pos x="28" y="52"/>
                </a:cxn>
                <a:cxn ang="0">
                  <a:pos x="34" y="52"/>
                </a:cxn>
                <a:cxn ang="0">
                  <a:pos x="41" y="53"/>
                </a:cxn>
                <a:cxn ang="0">
                  <a:pos x="46" y="55"/>
                </a:cxn>
                <a:cxn ang="0">
                  <a:pos x="49" y="59"/>
                </a:cxn>
                <a:cxn ang="0">
                  <a:pos x="54" y="52"/>
                </a:cxn>
                <a:cxn ang="0">
                  <a:pos x="61" y="35"/>
                </a:cxn>
                <a:cxn ang="0">
                  <a:pos x="62" y="16"/>
                </a:cxn>
                <a:cxn ang="0">
                  <a:pos x="52" y="1"/>
                </a:cxn>
                <a:cxn ang="0">
                  <a:pos x="53" y="1"/>
                </a:cxn>
                <a:cxn ang="0">
                  <a:pos x="58" y="0"/>
                </a:cxn>
                <a:cxn ang="0">
                  <a:pos x="63" y="0"/>
                </a:cxn>
                <a:cxn ang="0">
                  <a:pos x="69" y="2"/>
                </a:cxn>
                <a:cxn ang="0">
                  <a:pos x="76" y="7"/>
                </a:cxn>
                <a:cxn ang="0">
                  <a:pos x="81" y="16"/>
                </a:cxn>
                <a:cxn ang="0">
                  <a:pos x="83" y="30"/>
                </a:cxn>
                <a:cxn ang="0">
                  <a:pos x="83" y="51"/>
                </a:cxn>
              </a:cxnLst>
              <a:rect l="0" t="0" r="r" b="b"/>
              <a:pathLst>
                <a:path w="97" h="183">
                  <a:moveTo>
                    <a:pt x="83" y="51"/>
                  </a:moveTo>
                  <a:lnTo>
                    <a:pt x="83" y="58"/>
                  </a:lnTo>
                  <a:lnTo>
                    <a:pt x="85" y="76"/>
                  </a:lnTo>
                  <a:lnTo>
                    <a:pt x="89" y="97"/>
                  </a:lnTo>
                  <a:lnTo>
                    <a:pt x="97" y="113"/>
                  </a:lnTo>
                  <a:lnTo>
                    <a:pt x="97" y="119"/>
                  </a:lnTo>
                  <a:lnTo>
                    <a:pt x="97" y="131"/>
                  </a:lnTo>
                  <a:lnTo>
                    <a:pt x="94" y="147"/>
                  </a:lnTo>
                  <a:lnTo>
                    <a:pt x="91" y="165"/>
                  </a:lnTo>
                  <a:lnTo>
                    <a:pt x="84" y="177"/>
                  </a:lnTo>
                  <a:lnTo>
                    <a:pt x="75" y="183"/>
                  </a:lnTo>
                  <a:lnTo>
                    <a:pt x="61" y="177"/>
                  </a:lnTo>
                  <a:lnTo>
                    <a:pt x="43" y="156"/>
                  </a:lnTo>
                  <a:lnTo>
                    <a:pt x="41" y="154"/>
                  </a:lnTo>
                  <a:lnTo>
                    <a:pt x="39" y="151"/>
                  </a:lnTo>
                  <a:lnTo>
                    <a:pt x="36" y="146"/>
                  </a:lnTo>
                  <a:lnTo>
                    <a:pt x="31" y="141"/>
                  </a:lnTo>
                  <a:lnTo>
                    <a:pt x="24" y="137"/>
                  </a:lnTo>
                  <a:lnTo>
                    <a:pt x="17" y="136"/>
                  </a:lnTo>
                  <a:lnTo>
                    <a:pt x="9" y="137"/>
                  </a:lnTo>
                  <a:lnTo>
                    <a:pt x="0" y="143"/>
                  </a:lnTo>
                  <a:lnTo>
                    <a:pt x="1" y="142"/>
                  </a:lnTo>
                  <a:lnTo>
                    <a:pt x="6" y="136"/>
                  </a:lnTo>
                  <a:lnTo>
                    <a:pt x="10" y="128"/>
                  </a:lnTo>
                  <a:lnTo>
                    <a:pt x="16" y="118"/>
                  </a:lnTo>
                  <a:lnTo>
                    <a:pt x="20" y="105"/>
                  </a:lnTo>
                  <a:lnTo>
                    <a:pt x="21" y="90"/>
                  </a:lnTo>
                  <a:lnTo>
                    <a:pt x="18" y="73"/>
                  </a:lnTo>
                  <a:lnTo>
                    <a:pt x="10" y="53"/>
                  </a:lnTo>
                  <a:lnTo>
                    <a:pt x="11" y="53"/>
                  </a:lnTo>
                  <a:lnTo>
                    <a:pt x="16" y="52"/>
                  </a:lnTo>
                  <a:lnTo>
                    <a:pt x="21" y="52"/>
                  </a:lnTo>
                  <a:lnTo>
                    <a:pt x="28" y="52"/>
                  </a:lnTo>
                  <a:lnTo>
                    <a:pt x="34" y="52"/>
                  </a:lnTo>
                  <a:lnTo>
                    <a:pt x="41" y="53"/>
                  </a:lnTo>
                  <a:lnTo>
                    <a:pt x="46" y="55"/>
                  </a:lnTo>
                  <a:lnTo>
                    <a:pt x="49" y="59"/>
                  </a:lnTo>
                  <a:lnTo>
                    <a:pt x="54" y="52"/>
                  </a:lnTo>
                  <a:lnTo>
                    <a:pt x="61" y="35"/>
                  </a:lnTo>
                  <a:lnTo>
                    <a:pt x="62" y="16"/>
                  </a:lnTo>
                  <a:lnTo>
                    <a:pt x="52" y="1"/>
                  </a:lnTo>
                  <a:lnTo>
                    <a:pt x="53" y="1"/>
                  </a:lnTo>
                  <a:lnTo>
                    <a:pt x="58" y="0"/>
                  </a:lnTo>
                  <a:lnTo>
                    <a:pt x="63" y="0"/>
                  </a:lnTo>
                  <a:lnTo>
                    <a:pt x="69" y="2"/>
                  </a:lnTo>
                  <a:lnTo>
                    <a:pt x="76" y="7"/>
                  </a:lnTo>
                  <a:lnTo>
                    <a:pt x="81" y="16"/>
                  </a:lnTo>
                  <a:lnTo>
                    <a:pt x="83" y="30"/>
                  </a:lnTo>
                  <a:lnTo>
                    <a:pt x="83" y="51"/>
                  </a:lnTo>
                  <a:close/>
                </a:path>
              </a:pathLst>
            </a:custGeom>
            <a:solidFill>
              <a:srgbClr val="BFBFDD"/>
            </a:solidFill>
            <a:ln w="9525">
              <a:noFill/>
              <a:round/>
              <a:headEnd/>
              <a:tailEnd/>
            </a:ln>
          </p:spPr>
          <p:txBody>
            <a:bodyPr/>
            <a:lstStyle/>
            <a:p>
              <a:endParaRPr lang="en-US"/>
            </a:p>
          </p:txBody>
        </p:sp>
        <p:sp>
          <p:nvSpPr>
            <p:cNvPr id="25" name="Freeform 1416"/>
            <p:cNvSpPr>
              <a:spLocks/>
            </p:cNvSpPr>
            <p:nvPr/>
          </p:nvSpPr>
          <p:spPr bwMode="auto">
            <a:xfrm>
              <a:off x="3813" y="2916"/>
              <a:ext cx="335" cy="56"/>
            </a:xfrm>
            <a:custGeom>
              <a:avLst/>
              <a:gdLst/>
              <a:ahLst/>
              <a:cxnLst>
                <a:cxn ang="0">
                  <a:pos x="1" y="49"/>
                </a:cxn>
                <a:cxn ang="0">
                  <a:pos x="14" y="48"/>
                </a:cxn>
                <a:cxn ang="0">
                  <a:pos x="36" y="47"/>
                </a:cxn>
                <a:cxn ang="0">
                  <a:pos x="69" y="43"/>
                </a:cxn>
                <a:cxn ang="0">
                  <a:pos x="111" y="38"/>
                </a:cxn>
                <a:cxn ang="0">
                  <a:pos x="160" y="32"/>
                </a:cxn>
                <a:cxn ang="0">
                  <a:pos x="216" y="21"/>
                </a:cxn>
                <a:cxn ang="0">
                  <a:pos x="279" y="9"/>
                </a:cxn>
                <a:cxn ang="0">
                  <a:pos x="313" y="2"/>
                </a:cxn>
                <a:cxn ang="0">
                  <a:pos x="325" y="7"/>
                </a:cxn>
                <a:cxn ang="0">
                  <a:pos x="345" y="18"/>
                </a:cxn>
                <a:cxn ang="0">
                  <a:pos x="375" y="29"/>
                </a:cxn>
                <a:cxn ang="0">
                  <a:pos x="411" y="40"/>
                </a:cxn>
                <a:cxn ang="0">
                  <a:pos x="454" y="48"/>
                </a:cxn>
                <a:cxn ang="0">
                  <a:pos x="500" y="48"/>
                </a:cxn>
                <a:cxn ang="0">
                  <a:pos x="549" y="41"/>
                </a:cxn>
                <a:cxn ang="0">
                  <a:pos x="577" y="33"/>
                </a:cxn>
                <a:cxn ang="0">
                  <a:pos x="593" y="29"/>
                </a:cxn>
                <a:cxn ang="0">
                  <a:pos x="617" y="27"/>
                </a:cxn>
                <a:cxn ang="0">
                  <a:pos x="644" y="25"/>
                </a:cxn>
                <a:cxn ang="0">
                  <a:pos x="663" y="26"/>
                </a:cxn>
                <a:cxn ang="0">
                  <a:pos x="669" y="32"/>
                </a:cxn>
                <a:cxn ang="0">
                  <a:pos x="654" y="45"/>
                </a:cxn>
                <a:cxn ang="0">
                  <a:pos x="609" y="67"/>
                </a:cxn>
                <a:cxn ang="0">
                  <a:pos x="569" y="83"/>
                </a:cxn>
                <a:cxn ang="0">
                  <a:pos x="525" y="89"/>
                </a:cxn>
                <a:cxn ang="0">
                  <a:pos x="450" y="98"/>
                </a:cxn>
                <a:cxn ang="0">
                  <a:pos x="355" y="108"/>
                </a:cxn>
                <a:cxn ang="0">
                  <a:pos x="252" y="112"/>
                </a:cxn>
                <a:cxn ang="0">
                  <a:pos x="153" y="110"/>
                </a:cxn>
                <a:cxn ang="0">
                  <a:pos x="69" y="97"/>
                </a:cxn>
                <a:cxn ang="0">
                  <a:pos x="14" y="70"/>
                </a:cxn>
              </a:cxnLst>
              <a:rect l="0" t="0" r="r" b="b"/>
              <a:pathLst>
                <a:path w="669" h="112">
                  <a:moveTo>
                    <a:pt x="0" y="49"/>
                  </a:moveTo>
                  <a:lnTo>
                    <a:pt x="1" y="49"/>
                  </a:lnTo>
                  <a:lnTo>
                    <a:pt x="6" y="49"/>
                  </a:lnTo>
                  <a:lnTo>
                    <a:pt x="14" y="48"/>
                  </a:lnTo>
                  <a:lnTo>
                    <a:pt x="23" y="48"/>
                  </a:lnTo>
                  <a:lnTo>
                    <a:pt x="36" y="47"/>
                  </a:lnTo>
                  <a:lnTo>
                    <a:pt x="51" y="45"/>
                  </a:lnTo>
                  <a:lnTo>
                    <a:pt x="69" y="43"/>
                  </a:lnTo>
                  <a:lnTo>
                    <a:pt x="89" y="41"/>
                  </a:lnTo>
                  <a:lnTo>
                    <a:pt x="111" y="38"/>
                  </a:lnTo>
                  <a:lnTo>
                    <a:pt x="134" y="35"/>
                  </a:lnTo>
                  <a:lnTo>
                    <a:pt x="160" y="32"/>
                  </a:lnTo>
                  <a:lnTo>
                    <a:pt x="187" y="27"/>
                  </a:lnTo>
                  <a:lnTo>
                    <a:pt x="216" y="21"/>
                  </a:lnTo>
                  <a:lnTo>
                    <a:pt x="246" y="15"/>
                  </a:lnTo>
                  <a:lnTo>
                    <a:pt x="279" y="9"/>
                  </a:lnTo>
                  <a:lnTo>
                    <a:pt x="312" y="0"/>
                  </a:lnTo>
                  <a:lnTo>
                    <a:pt x="313" y="2"/>
                  </a:lnTo>
                  <a:lnTo>
                    <a:pt x="318" y="4"/>
                  </a:lnTo>
                  <a:lnTo>
                    <a:pt x="325" y="7"/>
                  </a:lnTo>
                  <a:lnTo>
                    <a:pt x="334" y="12"/>
                  </a:lnTo>
                  <a:lnTo>
                    <a:pt x="345" y="18"/>
                  </a:lnTo>
                  <a:lnTo>
                    <a:pt x="359" y="24"/>
                  </a:lnTo>
                  <a:lnTo>
                    <a:pt x="375" y="29"/>
                  </a:lnTo>
                  <a:lnTo>
                    <a:pt x="393" y="35"/>
                  </a:lnTo>
                  <a:lnTo>
                    <a:pt x="411" y="40"/>
                  </a:lnTo>
                  <a:lnTo>
                    <a:pt x="432" y="44"/>
                  </a:lnTo>
                  <a:lnTo>
                    <a:pt x="454" y="48"/>
                  </a:lnTo>
                  <a:lnTo>
                    <a:pt x="477" y="49"/>
                  </a:lnTo>
                  <a:lnTo>
                    <a:pt x="500" y="48"/>
                  </a:lnTo>
                  <a:lnTo>
                    <a:pt x="524" y="45"/>
                  </a:lnTo>
                  <a:lnTo>
                    <a:pt x="549" y="41"/>
                  </a:lnTo>
                  <a:lnTo>
                    <a:pt x="575" y="33"/>
                  </a:lnTo>
                  <a:lnTo>
                    <a:pt x="577" y="33"/>
                  </a:lnTo>
                  <a:lnTo>
                    <a:pt x="584" y="32"/>
                  </a:lnTo>
                  <a:lnTo>
                    <a:pt x="593" y="29"/>
                  </a:lnTo>
                  <a:lnTo>
                    <a:pt x="605" y="28"/>
                  </a:lnTo>
                  <a:lnTo>
                    <a:pt x="617" y="27"/>
                  </a:lnTo>
                  <a:lnTo>
                    <a:pt x="631" y="26"/>
                  </a:lnTo>
                  <a:lnTo>
                    <a:pt x="644" y="25"/>
                  </a:lnTo>
                  <a:lnTo>
                    <a:pt x="654" y="25"/>
                  </a:lnTo>
                  <a:lnTo>
                    <a:pt x="663" y="26"/>
                  </a:lnTo>
                  <a:lnTo>
                    <a:pt x="668" y="28"/>
                  </a:lnTo>
                  <a:lnTo>
                    <a:pt x="669" y="32"/>
                  </a:lnTo>
                  <a:lnTo>
                    <a:pt x="664" y="37"/>
                  </a:lnTo>
                  <a:lnTo>
                    <a:pt x="654" y="45"/>
                  </a:lnTo>
                  <a:lnTo>
                    <a:pt x="636" y="55"/>
                  </a:lnTo>
                  <a:lnTo>
                    <a:pt x="609" y="67"/>
                  </a:lnTo>
                  <a:lnTo>
                    <a:pt x="575" y="82"/>
                  </a:lnTo>
                  <a:lnTo>
                    <a:pt x="569" y="83"/>
                  </a:lnTo>
                  <a:lnTo>
                    <a:pt x="552" y="86"/>
                  </a:lnTo>
                  <a:lnTo>
                    <a:pt x="525" y="89"/>
                  </a:lnTo>
                  <a:lnTo>
                    <a:pt x="491" y="94"/>
                  </a:lnTo>
                  <a:lnTo>
                    <a:pt x="450" y="98"/>
                  </a:lnTo>
                  <a:lnTo>
                    <a:pt x="404" y="104"/>
                  </a:lnTo>
                  <a:lnTo>
                    <a:pt x="355" y="108"/>
                  </a:lnTo>
                  <a:lnTo>
                    <a:pt x="304" y="111"/>
                  </a:lnTo>
                  <a:lnTo>
                    <a:pt x="252" y="112"/>
                  </a:lnTo>
                  <a:lnTo>
                    <a:pt x="201" y="112"/>
                  </a:lnTo>
                  <a:lnTo>
                    <a:pt x="153" y="110"/>
                  </a:lnTo>
                  <a:lnTo>
                    <a:pt x="108" y="105"/>
                  </a:lnTo>
                  <a:lnTo>
                    <a:pt x="69" y="97"/>
                  </a:lnTo>
                  <a:lnTo>
                    <a:pt x="37" y="85"/>
                  </a:lnTo>
                  <a:lnTo>
                    <a:pt x="14" y="70"/>
                  </a:lnTo>
                  <a:lnTo>
                    <a:pt x="0" y="49"/>
                  </a:lnTo>
                  <a:close/>
                </a:path>
              </a:pathLst>
            </a:custGeom>
            <a:solidFill>
              <a:srgbClr val="BFFFDD"/>
            </a:solidFill>
            <a:ln w="9525">
              <a:noFill/>
              <a:round/>
              <a:headEnd/>
              <a:tailEnd/>
            </a:ln>
          </p:spPr>
          <p:txBody>
            <a:bodyPr/>
            <a:lstStyle/>
            <a:p>
              <a:endParaRPr lang="en-US"/>
            </a:p>
          </p:txBody>
        </p:sp>
        <p:sp>
          <p:nvSpPr>
            <p:cNvPr id="26" name="Freeform 1417"/>
            <p:cNvSpPr>
              <a:spLocks/>
            </p:cNvSpPr>
            <p:nvPr/>
          </p:nvSpPr>
          <p:spPr bwMode="auto">
            <a:xfrm>
              <a:off x="4312" y="2934"/>
              <a:ext cx="169" cy="71"/>
            </a:xfrm>
            <a:custGeom>
              <a:avLst/>
              <a:gdLst/>
              <a:ahLst/>
              <a:cxnLst>
                <a:cxn ang="0">
                  <a:pos x="145" y="9"/>
                </a:cxn>
                <a:cxn ang="0">
                  <a:pos x="148" y="9"/>
                </a:cxn>
                <a:cxn ang="0">
                  <a:pos x="153" y="7"/>
                </a:cxn>
                <a:cxn ang="0">
                  <a:pos x="163" y="6"/>
                </a:cxn>
                <a:cxn ang="0">
                  <a:pos x="175" y="3"/>
                </a:cxn>
                <a:cxn ang="0">
                  <a:pos x="190" y="2"/>
                </a:cxn>
                <a:cxn ang="0">
                  <a:pos x="206" y="1"/>
                </a:cxn>
                <a:cxn ang="0">
                  <a:pos x="224" y="0"/>
                </a:cxn>
                <a:cxn ang="0">
                  <a:pos x="242" y="1"/>
                </a:cxn>
                <a:cxn ang="0">
                  <a:pos x="259" y="3"/>
                </a:cxn>
                <a:cxn ang="0">
                  <a:pos x="277" y="8"/>
                </a:cxn>
                <a:cxn ang="0">
                  <a:pos x="293" y="15"/>
                </a:cxn>
                <a:cxn ang="0">
                  <a:pos x="308" y="24"/>
                </a:cxn>
                <a:cxn ang="0">
                  <a:pos x="320" y="37"/>
                </a:cxn>
                <a:cxn ang="0">
                  <a:pos x="330" y="53"/>
                </a:cxn>
                <a:cxn ang="0">
                  <a:pos x="335" y="73"/>
                </a:cxn>
                <a:cxn ang="0">
                  <a:pos x="338" y="96"/>
                </a:cxn>
                <a:cxn ang="0">
                  <a:pos x="335" y="97"/>
                </a:cxn>
                <a:cxn ang="0">
                  <a:pos x="331" y="99"/>
                </a:cxn>
                <a:cxn ang="0">
                  <a:pos x="322" y="103"/>
                </a:cxn>
                <a:cxn ang="0">
                  <a:pos x="309" y="106"/>
                </a:cxn>
                <a:cxn ang="0">
                  <a:pos x="294" y="112"/>
                </a:cxn>
                <a:cxn ang="0">
                  <a:pos x="277" y="116"/>
                </a:cxn>
                <a:cxn ang="0">
                  <a:pos x="256" y="122"/>
                </a:cxn>
                <a:cxn ang="0">
                  <a:pos x="234" y="127"/>
                </a:cxn>
                <a:cxn ang="0">
                  <a:pos x="209" y="132"/>
                </a:cxn>
                <a:cxn ang="0">
                  <a:pos x="183" y="137"/>
                </a:cxn>
                <a:cxn ang="0">
                  <a:pos x="155" y="141"/>
                </a:cxn>
                <a:cxn ang="0">
                  <a:pos x="126" y="142"/>
                </a:cxn>
                <a:cxn ang="0">
                  <a:pos x="96" y="143"/>
                </a:cxn>
                <a:cxn ang="0">
                  <a:pos x="65" y="143"/>
                </a:cxn>
                <a:cxn ang="0">
                  <a:pos x="33" y="139"/>
                </a:cxn>
                <a:cxn ang="0">
                  <a:pos x="0" y="135"/>
                </a:cxn>
                <a:cxn ang="0">
                  <a:pos x="4" y="135"/>
                </a:cxn>
                <a:cxn ang="0">
                  <a:pos x="13" y="134"/>
                </a:cxn>
                <a:cxn ang="0">
                  <a:pos x="28" y="131"/>
                </a:cxn>
                <a:cxn ang="0">
                  <a:pos x="46" y="128"/>
                </a:cxn>
                <a:cxn ang="0">
                  <a:pos x="67" y="124"/>
                </a:cxn>
                <a:cxn ang="0">
                  <a:pos x="89" y="120"/>
                </a:cxn>
                <a:cxn ang="0">
                  <a:pos x="112" y="114"/>
                </a:cxn>
                <a:cxn ang="0">
                  <a:pos x="134" y="106"/>
                </a:cxn>
                <a:cxn ang="0">
                  <a:pos x="155" y="99"/>
                </a:cxn>
                <a:cxn ang="0">
                  <a:pos x="172" y="90"/>
                </a:cxn>
                <a:cxn ang="0">
                  <a:pos x="185" y="79"/>
                </a:cxn>
                <a:cxn ang="0">
                  <a:pos x="192" y="68"/>
                </a:cxn>
                <a:cxn ang="0">
                  <a:pos x="193" y="55"/>
                </a:cxn>
                <a:cxn ang="0">
                  <a:pos x="186" y="41"/>
                </a:cxn>
                <a:cxn ang="0">
                  <a:pos x="171" y="25"/>
                </a:cxn>
                <a:cxn ang="0">
                  <a:pos x="145" y="9"/>
                </a:cxn>
              </a:cxnLst>
              <a:rect l="0" t="0" r="r" b="b"/>
              <a:pathLst>
                <a:path w="338" h="143">
                  <a:moveTo>
                    <a:pt x="145" y="9"/>
                  </a:moveTo>
                  <a:lnTo>
                    <a:pt x="148" y="9"/>
                  </a:lnTo>
                  <a:lnTo>
                    <a:pt x="153" y="7"/>
                  </a:lnTo>
                  <a:lnTo>
                    <a:pt x="163" y="6"/>
                  </a:lnTo>
                  <a:lnTo>
                    <a:pt x="175" y="3"/>
                  </a:lnTo>
                  <a:lnTo>
                    <a:pt x="190" y="2"/>
                  </a:lnTo>
                  <a:lnTo>
                    <a:pt x="206" y="1"/>
                  </a:lnTo>
                  <a:lnTo>
                    <a:pt x="224" y="0"/>
                  </a:lnTo>
                  <a:lnTo>
                    <a:pt x="242" y="1"/>
                  </a:lnTo>
                  <a:lnTo>
                    <a:pt x="259" y="3"/>
                  </a:lnTo>
                  <a:lnTo>
                    <a:pt x="277" y="8"/>
                  </a:lnTo>
                  <a:lnTo>
                    <a:pt x="293" y="15"/>
                  </a:lnTo>
                  <a:lnTo>
                    <a:pt x="308" y="24"/>
                  </a:lnTo>
                  <a:lnTo>
                    <a:pt x="320" y="37"/>
                  </a:lnTo>
                  <a:lnTo>
                    <a:pt x="330" y="53"/>
                  </a:lnTo>
                  <a:lnTo>
                    <a:pt x="335" y="73"/>
                  </a:lnTo>
                  <a:lnTo>
                    <a:pt x="338" y="96"/>
                  </a:lnTo>
                  <a:lnTo>
                    <a:pt x="335" y="97"/>
                  </a:lnTo>
                  <a:lnTo>
                    <a:pt x="331" y="99"/>
                  </a:lnTo>
                  <a:lnTo>
                    <a:pt x="322" y="103"/>
                  </a:lnTo>
                  <a:lnTo>
                    <a:pt x="309" y="106"/>
                  </a:lnTo>
                  <a:lnTo>
                    <a:pt x="294" y="112"/>
                  </a:lnTo>
                  <a:lnTo>
                    <a:pt x="277" y="116"/>
                  </a:lnTo>
                  <a:lnTo>
                    <a:pt x="256" y="122"/>
                  </a:lnTo>
                  <a:lnTo>
                    <a:pt x="234" y="127"/>
                  </a:lnTo>
                  <a:lnTo>
                    <a:pt x="209" y="132"/>
                  </a:lnTo>
                  <a:lnTo>
                    <a:pt x="183" y="137"/>
                  </a:lnTo>
                  <a:lnTo>
                    <a:pt x="155" y="141"/>
                  </a:lnTo>
                  <a:lnTo>
                    <a:pt x="126" y="142"/>
                  </a:lnTo>
                  <a:lnTo>
                    <a:pt x="96" y="143"/>
                  </a:lnTo>
                  <a:lnTo>
                    <a:pt x="65" y="143"/>
                  </a:lnTo>
                  <a:lnTo>
                    <a:pt x="33" y="139"/>
                  </a:lnTo>
                  <a:lnTo>
                    <a:pt x="0" y="135"/>
                  </a:lnTo>
                  <a:lnTo>
                    <a:pt x="4" y="135"/>
                  </a:lnTo>
                  <a:lnTo>
                    <a:pt x="13" y="134"/>
                  </a:lnTo>
                  <a:lnTo>
                    <a:pt x="28" y="131"/>
                  </a:lnTo>
                  <a:lnTo>
                    <a:pt x="46" y="128"/>
                  </a:lnTo>
                  <a:lnTo>
                    <a:pt x="67" y="124"/>
                  </a:lnTo>
                  <a:lnTo>
                    <a:pt x="89" y="120"/>
                  </a:lnTo>
                  <a:lnTo>
                    <a:pt x="112" y="114"/>
                  </a:lnTo>
                  <a:lnTo>
                    <a:pt x="134" y="106"/>
                  </a:lnTo>
                  <a:lnTo>
                    <a:pt x="155" y="99"/>
                  </a:lnTo>
                  <a:lnTo>
                    <a:pt x="172" y="90"/>
                  </a:lnTo>
                  <a:lnTo>
                    <a:pt x="185" y="79"/>
                  </a:lnTo>
                  <a:lnTo>
                    <a:pt x="192" y="68"/>
                  </a:lnTo>
                  <a:lnTo>
                    <a:pt x="193" y="55"/>
                  </a:lnTo>
                  <a:lnTo>
                    <a:pt x="186" y="41"/>
                  </a:lnTo>
                  <a:lnTo>
                    <a:pt x="171" y="25"/>
                  </a:lnTo>
                  <a:lnTo>
                    <a:pt x="145" y="9"/>
                  </a:lnTo>
                  <a:close/>
                </a:path>
              </a:pathLst>
            </a:custGeom>
            <a:solidFill>
              <a:srgbClr val="BFFFDD"/>
            </a:solidFill>
            <a:ln w="9525">
              <a:noFill/>
              <a:round/>
              <a:headEnd/>
              <a:tailEnd/>
            </a:ln>
          </p:spPr>
          <p:txBody>
            <a:bodyPr/>
            <a:lstStyle/>
            <a:p>
              <a:endParaRPr lang="en-US"/>
            </a:p>
          </p:txBody>
        </p:sp>
        <p:sp>
          <p:nvSpPr>
            <p:cNvPr id="27" name="Freeform 1418"/>
            <p:cNvSpPr>
              <a:spLocks/>
            </p:cNvSpPr>
            <p:nvPr/>
          </p:nvSpPr>
          <p:spPr bwMode="auto">
            <a:xfrm>
              <a:off x="4008" y="2352"/>
              <a:ext cx="636" cy="543"/>
            </a:xfrm>
            <a:custGeom>
              <a:avLst/>
              <a:gdLst/>
              <a:ahLst/>
              <a:cxnLst>
                <a:cxn ang="0">
                  <a:pos x="1226" y="960"/>
                </a:cxn>
                <a:cxn ang="0">
                  <a:pos x="1143" y="873"/>
                </a:cxn>
                <a:cxn ang="0">
                  <a:pos x="1017" y="694"/>
                </a:cxn>
                <a:cxn ang="0">
                  <a:pos x="938" y="663"/>
                </a:cxn>
                <a:cxn ang="0">
                  <a:pos x="918" y="644"/>
                </a:cxn>
                <a:cxn ang="0">
                  <a:pos x="895" y="622"/>
                </a:cxn>
                <a:cxn ang="0">
                  <a:pos x="876" y="555"/>
                </a:cxn>
                <a:cxn ang="0">
                  <a:pos x="844" y="488"/>
                </a:cxn>
                <a:cxn ang="0">
                  <a:pos x="851" y="401"/>
                </a:cxn>
                <a:cxn ang="0">
                  <a:pos x="819" y="354"/>
                </a:cxn>
                <a:cxn ang="0">
                  <a:pos x="783" y="287"/>
                </a:cxn>
                <a:cxn ang="0">
                  <a:pos x="764" y="230"/>
                </a:cxn>
                <a:cxn ang="0">
                  <a:pos x="725" y="174"/>
                </a:cxn>
                <a:cxn ang="0">
                  <a:pos x="692" y="126"/>
                </a:cxn>
                <a:cxn ang="0">
                  <a:pos x="673" y="63"/>
                </a:cxn>
                <a:cxn ang="0">
                  <a:pos x="627" y="58"/>
                </a:cxn>
                <a:cxn ang="0">
                  <a:pos x="600" y="211"/>
                </a:cxn>
                <a:cxn ang="0">
                  <a:pos x="576" y="280"/>
                </a:cxn>
                <a:cxn ang="0">
                  <a:pos x="546" y="265"/>
                </a:cxn>
                <a:cxn ang="0">
                  <a:pos x="530" y="301"/>
                </a:cxn>
                <a:cxn ang="0">
                  <a:pos x="498" y="478"/>
                </a:cxn>
                <a:cxn ang="0">
                  <a:pos x="462" y="474"/>
                </a:cxn>
                <a:cxn ang="0">
                  <a:pos x="429" y="577"/>
                </a:cxn>
                <a:cxn ang="0">
                  <a:pos x="328" y="707"/>
                </a:cxn>
                <a:cxn ang="0">
                  <a:pos x="287" y="721"/>
                </a:cxn>
                <a:cxn ang="0">
                  <a:pos x="242" y="742"/>
                </a:cxn>
                <a:cxn ang="0">
                  <a:pos x="190" y="874"/>
                </a:cxn>
                <a:cxn ang="0">
                  <a:pos x="184" y="973"/>
                </a:cxn>
                <a:cxn ang="0">
                  <a:pos x="144" y="1018"/>
                </a:cxn>
                <a:cxn ang="0">
                  <a:pos x="67" y="1067"/>
                </a:cxn>
                <a:cxn ang="0">
                  <a:pos x="21" y="1073"/>
                </a:cxn>
                <a:cxn ang="0">
                  <a:pos x="144" y="967"/>
                </a:cxn>
                <a:cxn ang="0">
                  <a:pos x="163" y="873"/>
                </a:cxn>
                <a:cxn ang="0">
                  <a:pos x="267" y="639"/>
                </a:cxn>
                <a:cxn ang="0">
                  <a:pos x="338" y="634"/>
                </a:cxn>
                <a:cxn ang="0">
                  <a:pos x="422" y="531"/>
                </a:cxn>
                <a:cxn ang="0">
                  <a:pos x="446" y="421"/>
                </a:cxn>
                <a:cxn ang="0">
                  <a:pos x="476" y="443"/>
                </a:cxn>
                <a:cxn ang="0">
                  <a:pos x="502" y="219"/>
                </a:cxn>
                <a:cxn ang="0">
                  <a:pos x="531" y="243"/>
                </a:cxn>
                <a:cxn ang="0">
                  <a:pos x="580" y="190"/>
                </a:cxn>
                <a:cxn ang="0">
                  <a:pos x="590" y="101"/>
                </a:cxn>
                <a:cxn ang="0">
                  <a:pos x="674" y="45"/>
                </a:cxn>
                <a:cxn ang="0">
                  <a:pos x="713" y="107"/>
                </a:cxn>
                <a:cxn ang="0">
                  <a:pos x="749" y="169"/>
                </a:cxn>
                <a:cxn ang="0">
                  <a:pos x="781" y="220"/>
                </a:cxn>
                <a:cxn ang="0">
                  <a:pos x="798" y="274"/>
                </a:cxn>
                <a:cxn ang="0">
                  <a:pos x="843" y="349"/>
                </a:cxn>
                <a:cxn ang="0">
                  <a:pos x="866" y="481"/>
                </a:cxn>
                <a:cxn ang="0">
                  <a:pos x="884" y="541"/>
                </a:cxn>
                <a:cxn ang="0">
                  <a:pos x="948" y="603"/>
                </a:cxn>
                <a:cxn ang="0">
                  <a:pos x="1007" y="648"/>
                </a:cxn>
                <a:cxn ang="0">
                  <a:pos x="1162" y="876"/>
                </a:cxn>
                <a:cxn ang="0">
                  <a:pos x="1218" y="944"/>
                </a:cxn>
              </a:cxnLst>
              <a:rect l="0" t="0" r="r" b="b"/>
              <a:pathLst>
                <a:path w="1272" h="1086">
                  <a:moveTo>
                    <a:pt x="1272" y="1001"/>
                  </a:moveTo>
                  <a:lnTo>
                    <a:pt x="1268" y="997"/>
                  </a:lnTo>
                  <a:lnTo>
                    <a:pt x="1258" y="989"/>
                  </a:lnTo>
                  <a:lnTo>
                    <a:pt x="1244" y="976"/>
                  </a:lnTo>
                  <a:lnTo>
                    <a:pt x="1226" y="960"/>
                  </a:lnTo>
                  <a:lnTo>
                    <a:pt x="1206" y="942"/>
                  </a:lnTo>
                  <a:lnTo>
                    <a:pt x="1185" y="922"/>
                  </a:lnTo>
                  <a:lnTo>
                    <a:pt x="1166" y="902"/>
                  </a:lnTo>
                  <a:lnTo>
                    <a:pt x="1148" y="882"/>
                  </a:lnTo>
                  <a:lnTo>
                    <a:pt x="1143" y="873"/>
                  </a:lnTo>
                  <a:lnTo>
                    <a:pt x="1125" y="849"/>
                  </a:lnTo>
                  <a:lnTo>
                    <a:pt x="1101" y="814"/>
                  </a:lnTo>
                  <a:lnTo>
                    <a:pt x="1074" y="774"/>
                  </a:lnTo>
                  <a:lnTo>
                    <a:pt x="1044" y="732"/>
                  </a:lnTo>
                  <a:lnTo>
                    <a:pt x="1017" y="694"/>
                  </a:lnTo>
                  <a:lnTo>
                    <a:pt x="994" y="664"/>
                  </a:lnTo>
                  <a:lnTo>
                    <a:pt x="980" y="647"/>
                  </a:lnTo>
                  <a:lnTo>
                    <a:pt x="962" y="669"/>
                  </a:lnTo>
                  <a:lnTo>
                    <a:pt x="949" y="641"/>
                  </a:lnTo>
                  <a:lnTo>
                    <a:pt x="938" y="663"/>
                  </a:lnTo>
                  <a:lnTo>
                    <a:pt x="937" y="662"/>
                  </a:lnTo>
                  <a:lnTo>
                    <a:pt x="934" y="659"/>
                  </a:lnTo>
                  <a:lnTo>
                    <a:pt x="930" y="654"/>
                  </a:lnTo>
                  <a:lnTo>
                    <a:pt x="924" y="649"/>
                  </a:lnTo>
                  <a:lnTo>
                    <a:pt x="918" y="644"/>
                  </a:lnTo>
                  <a:lnTo>
                    <a:pt x="910" y="639"/>
                  </a:lnTo>
                  <a:lnTo>
                    <a:pt x="903" y="636"/>
                  </a:lnTo>
                  <a:lnTo>
                    <a:pt x="895" y="633"/>
                  </a:lnTo>
                  <a:lnTo>
                    <a:pt x="895" y="630"/>
                  </a:lnTo>
                  <a:lnTo>
                    <a:pt x="895" y="622"/>
                  </a:lnTo>
                  <a:lnTo>
                    <a:pt x="895" y="610"/>
                  </a:lnTo>
                  <a:lnTo>
                    <a:pt x="893" y="595"/>
                  </a:lnTo>
                  <a:lnTo>
                    <a:pt x="889" y="580"/>
                  </a:lnTo>
                  <a:lnTo>
                    <a:pt x="884" y="567"/>
                  </a:lnTo>
                  <a:lnTo>
                    <a:pt x="876" y="555"/>
                  </a:lnTo>
                  <a:lnTo>
                    <a:pt x="863" y="547"/>
                  </a:lnTo>
                  <a:lnTo>
                    <a:pt x="863" y="539"/>
                  </a:lnTo>
                  <a:lnTo>
                    <a:pt x="863" y="519"/>
                  </a:lnTo>
                  <a:lnTo>
                    <a:pt x="857" y="500"/>
                  </a:lnTo>
                  <a:lnTo>
                    <a:pt x="844" y="488"/>
                  </a:lnTo>
                  <a:lnTo>
                    <a:pt x="854" y="424"/>
                  </a:lnTo>
                  <a:lnTo>
                    <a:pt x="854" y="423"/>
                  </a:lnTo>
                  <a:lnTo>
                    <a:pt x="854" y="417"/>
                  </a:lnTo>
                  <a:lnTo>
                    <a:pt x="854" y="410"/>
                  </a:lnTo>
                  <a:lnTo>
                    <a:pt x="851" y="401"/>
                  </a:lnTo>
                  <a:lnTo>
                    <a:pt x="848" y="390"/>
                  </a:lnTo>
                  <a:lnTo>
                    <a:pt x="841" y="379"/>
                  </a:lnTo>
                  <a:lnTo>
                    <a:pt x="833" y="367"/>
                  </a:lnTo>
                  <a:lnTo>
                    <a:pt x="820" y="356"/>
                  </a:lnTo>
                  <a:lnTo>
                    <a:pt x="819" y="354"/>
                  </a:lnTo>
                  <a:lnTo>
                    <a:pt x="814" y="347"/>
                  </a:lnTo>
                  <a:lnTo>
                    <a:pt x="809" y="336"/>
                  </a:lnTo>
                  <a:lnTo>
                    <a:pt x="801" y="321"/>
                  </a:lnTo>
                  <a:lnTo>
                    <a:pt x="793" y="305"/>
                  </a:lnTo>
                  <a:lnTo>
                    <a:pt x="783" y="287"/>
                  </a:lnTo>
                  <a:lnTo>
                    <a:pt x="775" y="267"/>
                  </a:lnTo>
                  <a:lnTo>
                    <a:pt x="768" y="246"/>
                  </a:lnTo>
                  <a:lnTo>
                    <a:pt x="768" y="244"/>
                  </a:lnTo>
                  <a:lnTo>
                    <a:pt x="766" y="240"/>
                  </a:lnTo>
                  <a:lnTo>
                    <a:pt x="764" y="230"/>
                  </a:lnTo>
                  <a:lnTo>
                    <a:pt x="759" y="220"/>
                  </a:lnTo>
                  <a:lnTo>
                    <a:pt x="753" y="208"/>
                  </a:lnTo>
                  <a:lnTo>
                    <a:pt x="747" y="197"/>
                  </a:lnTo>
                  <a:lnTo>
                    <a:pt x="736" y="185"/>
                  </a:lnTo>
                  <a:lnTo>
                    <a:pt x="725" y="174"/>
                  </a:lnTo>
                  <a:lnTo>
                    <a:pt x="722" y="167"/>
                  </a:lnTo>
                  <a:lnTo>
                    <a:pt x="714" y="152"/>
                  </a:lnTo>
                  <a:lnTo>
                    <a:pt x="704" y="136"/>
                  </a:lnTo>
                  <a:lnTo>
                    <a:pt x="692" y="128"/>
                  </a:lnTo>
                  <a:lnTo>
                    <a:pt x="692" y="126"/>
                  </a:lnTo>
                  <a:lnTo>
                    <a:pt x="692" y="117"/>
                  </a:lnTo>
                  <a:lnTo>
                    <a:pt x="691" y="106"/>
                  </a:lnTo>
                  <a:lnTo>
                    <a:pt x="688" y="92"/>
                  </a:lnTo>
                  <a:lnTo>
                    <a:pt x="682" y="78"/>
                  </a:lnTo>
                  <a:lnTo>
                    <a:pt x="673" y="63"/>
                  </a:lnTo>
                  <a:lnTo>
                    <a:pt x="659" y="51"/>
                  </a:lnTo>
                  <a:lnTo>
                    <a:pt x="639" y="41"/>
                  </a:lnTo>
                  <a:lnTo>
                    <a:pt x="637" y="43"/>
                  </a:lnTo>
                  <a:lnTo>
                    <a:pt x="634" y="48"/>
                  </a:lnTo>
                  <a:lnTo>
                    <a:pt x="627" y="58"/>
                  </a:lnTo>
                  <a:lnTo>
                    <a:pt x="620" y="73"/>
                  </a:lnTo>
                  <a:lnTo>
                    <a:pt x="612" y="94"/>
                  </a:lnTo>
                  <a:lnTo>
                    <a:pt x="606" y="124"/>
                  </a:lnTo>
                  <a:lnTo>
                    <a:pt x="601" y="162"/>
                  </a:lnTo>
                  <a:lnTo>
                    <a:pt x="600" y="211"/>
                  </a:lnTo>
                  <a:lnTo>
                    <a:pt x="596" y="213"/>
                  </a:lnTo>
                  <a:lnTo>
                    <a:pt x="586" y="222"/>
                  </a:lnTo>
                  <a:lnTo>
                    <a:pt x="578" y="243"/>
                  </a:lnTo>
                  <a:lnTo>
                    <a:pt x="577" y="280"/>
                  </a:lnTo>
                  <a:lnTo>
                    <a:pt x="576" y="280"/>
                  </a:lnTo>
                  <a:lnTo>
                    <a:pt x="573" y="278"/>
                  </a:lnTo>
                  <a:lnTo>
                    <a:pt x="568" y="275"/>
                  </a:lnTo>
                  <a:lnTo>
                    <a:pt x="561" y="273"/>
                  </a:lnTo>
                  <a:lnTo>
                    <a:pt x="554" y="269"/>
                  </a:lnTo>
                  <a:lnTo>
                    <a:pt x="546" y="265"/>
                  </a:lnTo>
                  <a:lnTo>
                    <a:pt x="537" y="260"/>
                  </a:lnTo>
                  <a:lnTo>
                    <a:pt x="529" y="254"/>
                  </a:lnTo>
                  <a:lnTo>
                    <a:pt x="529" y="260"/>
                  </a:lnTo>
                  <a:lnTo>
                    <a:pt x="530" y="276"/>
                  </a:lnTo>
                  <a:lnTo>
                    <a:pt x="530" y="301"/>
                  </a:lnTo>
                  <a:lnTo>
                    <a:pt x="529" y="332"/>
                  </a:lnTo>
                  <a:lnTo>
                    <a:pt x="525" y="366"/>
                  </a:lnTo>
                  <a:lnTo>
                    <a:pt x="520" y="404"/>
                  </a:lnTo>
                  <a:lnTo>
                    <a:pt x="510" y="442"/>
                  </a:lnTo>
                  <a:lnTo>
                    <a:pt x="498" y="478"/>
                  </a:lnTo>
                  <a:lnTo>
                    <a:pt x="495" y="476"/>
                  </a:lnTo>
                  <a:lnTo>
                    <a:pt x="490" y="471"/>
                  </a:lnTo>
                  <a:lnTo>
                    <a:pt x="482" y="468"/>
                  </a:lnTo>
                  <a:lnTo>
                    <a:pt x="471" y="468"/>
                  </a:lnTo>
                  <a:lnTo>
                    <a:pt x="462" y="474"/>
                  </a:lnTo>
                  <a:lnTo>
                    <a:pt x="453" y="492"/>
                  </a:lnTo>
                  <a:lnTo>
                    <a:pt x="447" y="523"/>
                  </a:lnTo>
                  <a:lnTo>
                    <a:pt x="444" y="569"/>
                  </a:lnTo>
                  <a:lnTo>
                    <a:pt x="440" y="571"/>
                  </a:lnTo>
                  <a:lnTo>
                    <a:pt x="429" y="577"/>
                  </a:lnTo>
                  <a:lnTo>
                    <a:pt x="414" y="590"/>
                  </a:lnTo>
                  <a:lnTo>
                    <a:pt x="394" y="607"/>
                  </a:lnTo>
                  <a:lnTo>
                    <a:pt x="372" y="632"/>
                  </a:lnTo>
                  <a:lnTo>
                    <a:pt x="350" y="666"/>
                  </a:lnTo>
                  <a:lnTo>
                    <a:pt x="328" y="707"/>
                  </a:lnTo>
                  <a:lnTo>
                    <a:pt x="310" y="759"/>
                  </a:lnTo>
                  <a:lnTo>
                    <a:pt x="308" y="755"/>
                  </a:lnTo>
                  <a:lnTo>
                    <a:pt x="303" y="745"/>
                  </a:lnTo>
                  <a:lnTo>
                    <a:pt x="296" y="734"/>
                  </a:lnTo>
                  <a:lnTo>
                    <a:pt x="287" y="721"/>
                  </a:lnTo>
                  <a:lnTo>
                    <a:pt x="277" y="713"/>
                  </a:lnTo>
                  <a:lnTo>
                    <a:pt x="266" y="710"/>
                  </a:lnTo>
                  <a:lnTo>
                    <a:pt x="255" y="717"/>
                  </a:lnTo>
                  <a:lnTo>
                    <a:pt x="246" y="737"/>
                  </a:lnTo>
                  <a:lnTo>
                    <a:pt x="242" y="742"/>
                  </a:lnTo>
                  <a:lnTo>
                    <a:pt x="234" y="754"/>
                  </a:lnTo>
                  <a:lnTo>
                    <a:pt x="222" y="775"/>
                  </a:lnTo>
                  <a:lnTo>
                    <a:pt x="211" y="803"/>
                  </a:lnTo>
                  <a:lnTo>
                    <a:pt x="199" y="836"/>
                  </a:lnTo>
                  <a:lnTo>
                    <a:pt x="190" y="874"/>
                  </a:lnTo>
                  <a:lnTo>
                    <a:pt x="187" y="918"/>
                  </a:lnTo>
                  <a:lnTo>
                    <a:pt x="190" y="964"/>
                  </a:lnTo>
                  <a:lnTo>
                    <a:pt x="189" y="965"/>
                  </a:lnTo>
                  <a:lnTo>
                    <a:pt x="188" y="968"/>
                  </a:lnTo>
                  <a:lnTo>
                    <a:pt x="184" y="973"/>
                  </a:lnTo>
                  <a:lnTo>
                    <a:pt x="179" y="980"/>
                  </a:lnTo>
                  <a:lnTo>
                    <a:pt x="173" y="988"/>
                  </a:lnTo>
                  <a:lnTo>
                    <a:pt x="165" y="997"/>
                  </a:lnTo>
                  <a:lnTo>
                    <a:pt x="156" y="1008"/>
                  </a:lnTo>
                  <a:lnTo>
                    <a:pt x="144" y="1018"/>
                  </a:lnTo>
                  <a:lnTo>
                    <a:pt x="132" y="1028"/>
                  </a:lnTo>
                  <a:lnTo>
                    <a:pt x="118" y="1039"/>
                  </a:lnTo>
                  <a:lnTo>
                    <a:pt x="103" y="1049"/>
                  </a:lnTo>
                  <a:lnTo>
                    <a:pt x="85" y="1058"/>
                  </a:lnTo>
                  <a:lnTo>
                    <a:pt x="67" y="1067"/>
                  </a:lnTo>
                  <a:lnTo>
                    <a:pt x="46" y="1076"/>
                  </a:lnTo>
                  <a:lnTo>
                    <a:pt x="24" y="1081"/>
                  </a:lnTo>
                  <a:lnTo>
                    <a:pt x="0" y="1086"/>
                  </a:lnTo>
                  <a:lnTo>
                    <a:pt x="6" y="1082"/>
                  </a:lnTo>
                  <a:lnTo>
                    <a:pt x="21" y="1073"/>
                  </a:lnTo>
                  <a:lnTo>
                    <a:pt x="44" y="1058"/>
                  </a:lnTo>
                  <a:lnTo>
                    <a:pt x="69" y="1039"/>
                  </a:lnTo>
                  <a:lnTo>
                    <a:pt x="97" y="1017"/>
                  </a:lnTo>
                  <a:lnTo>
                    <a:pt x="123" y="993"/>
                  </a:lnTo>
                  <a:lnTo>
                    <a:pt x="144" y="967"/>
                  </a:lnTo>
                  <a:lnTo>
                    <a:pt x="159" y="941"/>
                  </a:lnTo>
                  <a:lnTo>
                    <a:pt x="159" y="936"/>
                  </a:lnTo>
                  <a:lnTo>
                    <a:pt x="158" y="922"/>
                  </a:lnTo>
                  <a:lnTo>
                    <a:pt x="159" y="900"/>
                  </a:lnTo>
                  <a:lnTo>
                    <a:pt x="163" y="873"/>
                  </a:lnTo>
                  <a:lnTo>
                    <a:pt x="168" y="839"/>
                  </a:lnTo>
                  <a:lnTo>
                    <a:pt x="178" y="801"/>
                  </a:lnTo>
                  <a:lnTo>
                    <a:pt x="194" y="760"/>
                  </a:lnTo>
                  <a:lnTo>
                    <a:pt x="214" y="717"/>
                  </a:lnTo>
                  <a:lnTo>
                    <a:pt x="267" y="639"/>
                  </a:lnTo>
                  <a:lnTo>
                    <a:pt x="304" y="698"/>
                  </a:lnTo>
                  <a:lnTo>
                    <a:pt x="307" y="692"/>
                  </a:lnTo>
                  <a:lnTo>
                    <a:pt x="313" y="678"/>
                  </a:lnTo>
                  <a:lnTo>
                    <a:pt x="324" y="659"/>
                  </a:lnTo>
                  <a:lnTo>
                    <a:pt x="338" y="634"/>
                  </a:lnTo>
                  <a:lnTo>
                    <a:pt x="355" y="609"/>
                  </a:lnTo>
                  <a:lnTo>
                    <a:pt x="375" y="585"/>
                  </a:lnTo>
                  <a:lnTo>
                    <a:pt x="396" y="564"/>
                  </a:lnTo>
                  <a:lnTo>
                    <a:pt x="421" y="549"/>
                  </a:lnTo>
                  <a:lnTo>
                    <a:pt x="422" y="531"/>
                  </a:lnTo>
                  <a:lnTo>
                    <a:pt x="425" y="489"/>
                  </a:lnTo>
                  <a:lnTo>
                    <a:pt x="432" y="446"/>
                  </a:lnTo>
                  <a:lnTo>
                    <a:pt x="442" y="417"/>
                  </a:lnTo>
                  <a:lnTo>
                    <a:pt x="444" y="418"/>
                  </a:lnTo>
                  <a:lnTo>
                    <a:pt x="446" y="421"/>
                  </a:lnTo>
                  <a:lnTo>
                    <a:pt x="451" y="427"/>
                  </a:lnTo>
                  <a:lnTo>
                    <a:pt x="456" y="432"/>
                  </a:lnTo>
                  <a:lnTo>
                    <a:pt x="462" y="438"/>
                  </a:lnTo>
                  <a:lnTo>
                    <a:pt x="469" y="441"/>
                  </a:lnTo>
                  <a:lnTo>
                    <a:pt x="476" y="443"/>
                  </a:lnTo>
                  <a:lnTo>
                    <a:pt x="483" y="442"/>
                  </a:lnTo>
                  <a:lnTo>
                    <a:pt x="486" y="413"/>
                  </a:lnTo>
                  <a:lnTo>
                    <a:pt x="494" y="348"/>
                  </a:lnTo>
                  <a:lnTo>
                    <a:pt x="501" y="273"/>
                  </a:lnTo>
                  <a:lnTo>
                    <a:pt x="502" y="219"/>
                  </a:lnTo>
                  <a:lnTo>
                    <a:pt x="504" y="220"/>
                  </a:lnTo>
                  <a:lnTo>
                    <a:pt x="508" y="225"/>
                  </a:lnTo>
                  <a:lnTo>
                    <a:pt x="515" y="230"/>
                  </a:lnTo>
                  <a:lnTo>
                    <a:pt x="523" y="237"/>
                  </a:lnTo>
                  <a:lnTo>
                    <a:pt x="531" y="243"/>
                  </a:lnTo>
                  <a:lnTo>
                    <a:pt x="542" y="248"/>
                  </a:lnTo>
                  <a:lnTo>
                    <a:pt x="551" y="249"/>
                  </a:lnTo>
                  <a:lnTo>
                    <a:pt x="560" y="246"/>
                  </a:lnTo>
                  <a:lnTo>
                    <a:pt x="555" y="183"/>
                  </a:lnTo>
                  <a:lnTo>
                    <a:pt x="580" y="190"/>
                  </a:lnTo>
                  <a:lnTo>
                    <a:pt x="580" y="185"/>
                  </a:lnTo>
                  <a:lnTo>
                    <a:pt x="581" y="172"/>
                  </a:lnTo>
                  <a:lnTo>
                    <a:pt x="582" y="152"/>
                  </a:lnTo>
                  <a:lnTo>
                    <a:pt x="585" y="128"/>
                  </a:lnTo>
                  <a:lnTo>
                    <a:pt x="590" y="101"/>
                  </a:lnTo>
                  <a:lnTo>
                    <a:pt x="598" y="74"/>
                  </a:lnTo>
                  <a:lnTo>
                    <a:pt x="607" y="47"/>
                  </a:lnTo>
                  <a:lnTo>
                    <a:pt x="620" y="24"/>
                  </a:lnTo>
                  <a:lnTo>
                    <a:pt x="642" y="0"/>
                  </a:lnTo>
                  <a:lnTo>
                    <a:pt x="674" y="45"/>
                  </a:lnTo>
                  <a:lnTo>
                    <a:pt x="683" y="38"/>
                  </a:lnTo>
                  <a:lnTo>
                    <a:pt x="688" y="45"/>
                  </a:lnTo>
                  <a:lnTo>
                    <a:pt x="697" y="62"/>
                  </a:lnTo>
                  <a:lnTo>
                    <a:pt x="707" y="84"/>
                  </a:lnTo>
                  <a:lnTo>
                    <a:pt x="713" y="107"/>
                  </a:lnTo>
                  <a:lnTo>
                    <a:pt x="718" y="114"/>
                  </a:lnTo>
                  <a:lnTo>
                    <a:pt x="729" y="129"/>
                  </a:lnTo>
                  <a:lnTo>
                    <a:pt x="741" y="149"/>
                  </a:lnTo>
                  <a:lnTo>
                    <a:pt x="747" y="167"/>
                  </a:lnTo>
                  <a:lnTo>
                    <a:pt x="749" y="169"/>
                  </a:lnTo>
                  <a:lnTo>
                    <a:pt x="753" y="175"/>
                  </a:lnTo>
                  <a:lnTo>
                    <a:pt x="759" y="183"/>
                  </a:lnTo>
                  <a:lnTo>
                    <a:pt x="767" y="195"/>
                  </a:lnTo>
                  <a:lnTo>
                    <a:pt x="774" y="207"/>
                  </a:lnTo>
                  <a:lnTo>
                    <a:pt x="781" y="220"/>
                  </a:lnTo>
                  <a:lnTo>
                    <a:pt x="786" y="234"/>
                  </a:lnTo>
                  <a:lnTo>
                    <a:pt x="787" y="248"/>
                  </a:lnTo>
                  <a:lnTo>
                    <a:pt x="788" y="251"/>
                  </a:lnTo>
                  <a:lnTo>
                    <a:pt x="793" y="260"/>
                  </a:lnTo>
                  <a:lnTo>
                    <a:pt x="798" y="274"/>
                  </a:lnTo>
                  <a:lnTo>
                    <a:pt x="806" y="290"/>
                  </a:lnTo>
                  <a:lnTo>
                    <a:pt x="816" y="307"/>
                  </a:lnTo>
                  <a:lnTo>
                    <a:pt x="825" y="324"/>
                  </a:lnTo>
                  <a:lnTo>
                    <a:pt x="834" y="339"/>
                  </a:lnTo>
                  <a:lnTo>
                    <a:pt x="843" y="349"/>
                  </a:lnTo>
                  <a:lnTo>
                    <a:pt x="848" y="355"/>
                  </a:lnTo>
                  <a:lnTo>
                    <a:pt x="858" y="371"/>
                  </a:lnTo>
                  <a:lnTo>
                    <a:pt x="869" y="395"/>
                  </a:lnTo>
                  <a:lnTo>
                    <a:pt x="874" y="425"/>
                  </a:lnTo>
                  <a:lnTo>
                    <a:pt x="866" y="481"/>
                  </a:lnTo>
                  <a:lnTo>
                    <a:pt x="867" y="482"/>
                  </a:lnTo>
                  <a:lnTo>
                    <a:pt x="872" y="489"/>
                  </a:lnTo>
                  <a:lnTo>
                    <a:pt x="877" y="508"/>
                  </a:lnTo>
                  <a:lnTo>
                    <a:pt x="880" y="540"/>
                  </a:lnTo>
                  <a:lnTo>
                    <a:pt x="884" y="541"/>
                  </a:lnTo>
                  <a:lnTo>
                    <a:pt x="893" y="548"/>
                  </a:lnTo>
                  <a:lnTo>
                    <a:pt x="903" y="571"/>
                  </a:lnTo>
                  <a:lnTo>
                    <a:pt x="911" y="620"/>
                  </a:lnTo>
                  <a:lnTo>
                    <a:pt x="935" y="624"/>
                  </a:lnTo>
                  <a:lnTo>
                    <a:pt x="948" y="603"/>
                  </a:lnTo>
                  <a:lnTo>
                    <a:pt x="963" y="630"/>
                  </a:lnTo>
                  <a:lnTo>
                    <a:pt x="986" y="610"/>
                  </a:lnTo>
                  <a:lnTo>
                    <a:pt x="988" y="615"/>
                  </a:lnTo>
                  <a:lnTo>
                    <a:pt x="995" y="628"/>
                  </a:lnTo>
                  <a:lnTo>
                    <a:pt x="1007" y="648"/>
                  </a:lnTo>
                  <a:lnTo>
                    <a:pt x="1024" y="678"/>
                  </a:lnTo>
                  <a:lnTo>
                    <a:pt x="1048" y="716"/>
                  </a:lnTo>
                  <a:lnTo>
                    <a:pt x="1078" y="761"/>
                  </a:lnTo>
                  <a:lnTo>
                    <a:pt x="1116" y="815"/>
                  </a:lnTo>
                  <a:lnTo>
                    <a:pt x="1162" y="876"/>
                  </a:lnTo>
                  <a:lnTo>
                    <a:pt x="1165" y="880"/>
                  </a:lnTo>
                  <a:lnTo>
                    <a:pt x="1173" y="890"/>
                  </a:lnTo>
                  <a:lnTo>
                    <a:pt x="1185" y="905"/>
                  </a:lnTo>
                  <a:lnTo>
                    <a:pt x="1200" y="925"/>
                  </a:lnTo>
                  <a:lnTo>
                    <a:pt x="1218" y="944"/>
                  </a:lnTo>
                  <a:lnTo>
                    <a:pt x="1236" y="965"/>
                  </a:lnTo>
                  <a:lnTo>
                    <a:pt x="1254" y="985"/>
                  </a:lnTo>
                  <a:lnTo>
                    <a:pt x="1272" y="1001"/>
                  </a:lnTo>
                  <a:close/>
                </a:path>
              </a:pathLst>
            </a:custGeom>
            <a:solidFill>
              <a:srgbClr val="000000"/>
            </a:solidFill>
            <a:ln w="9525">
              <a:noFill/>
              <a:round/>
              <a:headEnd/>
              <a:tailEnd/>
            </a:ln>
          </p:spPr>
          <p:txBody>
            <a:bodyPr/>
            <a:lstStyle/>
            <a:p>
              <a:endParaRPr lang="en-US"/>
            </a:p>
          </p:txBody>
        </p:sp>
        <p:sp>
          <p:nvSpPr>
            <p:cNvPr id="28" name="Freeform 1419"/>
            <p:cNvSpPr>
              <a:spLocks/>
            </p:cNvSpPr>
            <p:nvPr/>
          </p:nvSpPr>
          <p:spPr bwMode="auto">
            <a:xfrm>
              <a:off x="4321" y="2392"/>
              <a:ext cx="61" cy="538"/>
            </a:xfrm>
            <a:custGeom>
              <a:avLst/>
              <a:gdLst/>
              <a:ahLst/>
              <a:cxnLst>
                <a:cxn ang="0">
                  <a:pos x="27" y="4"/>
                </a:cxn>
                <a:cxn ang="0">
                  <a:pos x="25" y="25"/>
                </a:cxn>
                <a:cxn ang="0">
                  <a:pos x="27" y="60"/>
                </a:cxn>
                <a:cxn ang="0">
                  <a:pos x="40" y="103"/>
                </a:cxn>
                <a:cxn ang="0">
                  <a:pos x="84" y="133"/>
                </a:cxn>
                <a:cxn ang="0">
                  <a:pos x="76" y="199"/>
                </a:cxn>
                <a:cxn ang="0">
                  <a:pos x="86" y="342"/>
                </a:cxn>
                <a:cxn ang="0">
                  <a:pos x="95" y="353"/>
                </a:cxn>
                <a:cxn ang="0">
                  <a:pos x="79" y="410"/>
                </a:cxn>
                <a:cxn ang="0">
                  <a:pos x="72" y="418"/>
                </a:cxn>
                <a:cxn ang="0">
                  <a:pos x="60" y="447"/>
                </a:cxn>
                <a:cxn ang="0">
                  <a:pos x="52" y="506"/>
                </a:cxn>
                <a:cxn ang="0">
                  <a:pos x="61" y="605"/>
                </a:cxn>
                <a:cxn ang="0">
                  <a:pos x="65" y="611"/>
                </a:cxn>
                <a:cxn ang="0">
                  <a:pos x="71" y="629"/>
                </a:cxn>
                <a:cxn ang="0">
                  <a:pos x="65" y="667"/>
                </a:cxn>
                <a:cxn ang="0">
                  <a:pos x="33" y="727"/>
                </a:cxn>
                <a:cxn ang="0">
                  <a:pos x="27" y="735"/>
                </a:cxn>
                <a:cxn ang="0">
                  <a:pos x="16" y="765"/>
                </a:cxn>
                <a:cxn ang="0">
                  <a:pos x="4" y="826"/>
                </a:cxn>
                <a:cxn ang="0">
                  <a:pos x="0" y="929"/>
                </a:cxn>
                <a:cxn ang="0">
                  <a:pos x="14" y="941"/>
                </a:cxn>
                <a:cxn ang="0">
                  <a:pos x="44" y="973"/>
                </a:cxn>
                <a:cxn ang="0">
                  <a:pos x="75" y="1022"/>
                </a:cxn>
                <a:cxn ang="0">
                  <a:pos x="93" y="1077"/>
                </a:cxn>
                <a:cxn ang="0">
                  <a:pos x="94" y="1066"/>
                </a:cxn>
                <a:cxn ang="0">
                  <a:pos x="91" y="1032"/>
                </a:cxn>
                <a:cxn ang="0">
                  <a:pos x="68" y="983"/>
                </a:cxn>
                <a:cxn ang="0">
                  <a:pos x="15" y="921"/>
                </a:cxn>
                <a:cxn ang="0">
                  <a:pos x="15" y="897"/>
                </a:cxn>
                <a:cxn ang="0">
                  <a:pos x="17" y="841"/>
                </a:cxn>
                <a:cxn ang="0">
                  <a:pos x="31" y="777"/>
                </a:cxn>
                <a:cxn ang="0">
                  <a:pos x="60" y="724"/>
                </a:cxn>
                <a:cxn ang="0">
                  <a:pos x="68" y="710"/>
                </a:cxn>
                <a:cxn ang="0">
                  <a:pos x="84" y="674"/>
                </a:cxn>
                <a:cxn ang="0">
                  <a:pos x="92" y="630"/>
                </a:cxn>
                <a:cxn ang="0">
                  <a:pos x="79" y="589"/>
                </a:cxn>
                <a:cxn ang="0">
                  <a:pos x="76" y="568"/>
                </a:cxn>
                <a:cxn ang="0">
                  <a:pos x="72" y="517"/>
                </a:cxn>
                <a:cxn ang="0">
                  <a:pos x="80" y="454"/>
                </a:cxn>
                <a:cxn ang="0">
                  <a:pos x="113" y="397"/>
                </a:cxn>
                <a:cxn ang="0">
                  <a:pos x="122" y="368"/>
                </a:cxn>
                <a:cxn ang="0">
                  <a:pos x="107" y="326"/>
                </a:cxn>
                <a:cxn ang="0">
                  <a:pos x="94" y="272"/>
                </a:cxn>
                <a:cxn ang="0">
                  <a:pos x="105" y="112"/>
                </a:cxn>
                <a:cxn ang="0">
                  <a:pos x="71" y="103"/>
                </a:cxn>
                <a:cxn ang="0">
                  <a:pos x="63" y="93"/>
                </a:cxn>
                <a:cxn ang="0">
                  <a:pos x="49" y="68"/>
                </a:cxn>
                <a:cxn ang="0">
                  <a:pos x="34" y="28"/>
                </a:cxn>
              </a:cxnLst>
              <a:rect l="0" t="0" r="r" b="b"/>
              <a:pathLst>
                <a:path w="122" h="1077">
                  <a:moveTo>
                    <a:pt x="27" y="0"/>
                  </a:moveTo>
                  <a:lnTo>
                    <a:pt x="27" y="4"/>
                  </a:lnTo>
                  <a:lnTo>
                    <a:pt x="26" y="12"/>
                  </a:lnTo>
                  <a:lnTo>
                    <a:pt x="25" y="25"/>
                  </a:lnTo>
                  <a:lnTo>
                    <a:pt x="26" y="41"/>
                  </a:lnTo>
                  <a:lnTo>
                    <a:pt x="27" y="60"/>
                  </a:lnTo>
                  <a:lnTo>
                    <a:pt x="32" y="81"/>
                  </a:lnTo>
                  <a:lnTo>
                    <a:pt x="40" y="103"/>
                  </a:lnTo>
                  <a:lnTo>
                    <a:pt x="52" y="126"/>
                  </a:lnTo>
                  <a:lnTo>
                    <a:pt x="84" y="133"/>
                  </a:lnTo>
                  <a:lnTo>
                    <a:pt x="80" y="151"/>
                  </a:lnTo>
                  <a:lnTo>
                    <a:pt x="76" y="199"/>
                  </a:lnTo>
                  <a:lnTo>
                    <a:pt x="75" y="266"/>
                  </a:lnTo>
                  <a:lnTo>
                    <a:pt x="86" y="342"/>
                  </a:lnTo>
                  <a:lnTo>
                    <a:pt x="90" y="344"/>
                  </a:lnTo>
                  <a:lnTo>
                    <a:pt x="95" y="353"/>
                  </a:lnTo>
                  <a:lnTo>
                    <a:pt x="94" y="374"/>
                  </a:lnTo>
                  <a:lnTo>
                    <a:pt x="79" y="410"/>
                  </a:lnTo>
                  <a:lnTo>
                    <a:pt x="77" y="412"/>
                  </a:lnTo>
                  <a:lnTo>
                    <a:pt x="72" y="418"/>
                  </a:lnTo>
                  <a:lnTo>
                    <a:pt x="67" y="429"/>
                  </a:lnTo>
                  <a:lnTo>
                    <a:pt x="60" y="447"/>
                  </a:lnTo>
                  <a:lnTo>
                    <a:pt x="55" y="473"/>
                  </a:lnTo>
                  <a:lnTo>
                    <a:pt x="52" y="506"/>
                  </a:lnTo>
                  <a:lnTo>
                    <a:pt x="54" y="550"/>
                  </a:lnTo>
                  <a:lnTo>
                    <a:pt x="61" y="605"/>
                  </a:lnTo>
                  <a:lnTo>
                    <a:pt x="62" y="606"/>
                  </a:lnTo>
                  <a:lnTo>
                    <a:pt x="65" y="611"/>
                  </a:lnTo>
                  <a:lnTo>
                    <a:pt x="69" y="618"/>
                  </a:lnTo>
                  <a:lnTo>
                    <a:pt x="71" y="629"/>
                  </a:lnTo>
                  <a:lnTo>
                    <a:pt x="71" y="646"/>
                  </a:lnTo>
                  <a:lnTo>
                    <a:pt x="65" y="667"/>
                  </a:lnTo>
                  <a:lnTo>
                    <a:pt x="53" y="694"/>
                  </a:lnTo>
                  <a:lnTo>
                    <a:pt x="33" y="727"/>
                  </a:lnTo>
                  <a:lnTo>
                    <a:pt x="32" y="729"/>
                  </a:lnTo>
                  <a:lnTo>
                    <a:pt x="27" y="735"/>
                  </a:lnTo>
                  <a:lnTo>
                    <a:pt x="22" y="747"/>
                  </a:lnTo>
                  <a:lnTo>
                    <a:pt x="16" y="765"/>
                  </a:lnTo>
                  <a:lnTo>
                    <a:pt x="9" y="790"/>
                  </a:lnTo>
                  <a:lnTo>
                    <a:pt x="4" y="826"/>
                  </a:lnTo>
                  <a:lnTo>
                    <a:pt x="1" y="872"/>
                  </a:lnTo>
                  <a:lnTo>
                    <a:pt x="0" y="929"/>
                  </a:lnTo>
                  <a:lnTo>
                    <a:pt x="3" y="932"/>
                  </a:lnTo>
                  <a:lnTo>
                    <a:pt x="14" y="941"/>
                  </a:lnTo>
                  <a:lnTo>
                    <a:pt x="27" y="955"/>
                  </a:lnTo>
                  <a:lnTo>
                    <a:pt x="44" y="973"/>
                  </a:lnTo>
                  <a:lnTo>
                    <a:pt x="60" y="997"/>
                  </a:lnTo>
                  <a:lnTo>
                    <a:pt x="75" y="1022"/>
                  </a:lnTo>
                  <a:lnTo>
                    <a:pt x="86" y="1048"/>
                  </a:lnTo>
                  <a:lnTo>
                    <a:pt x="93" y="1077"/>
                  </a:lnTo>
                  <a:lnTo>
                    <a:pt x="94" y="1074"/>
                  </a:lnTo>
                  <a:lnTo>
                    <a:pt x="94" y="1066"/>
                  </a:lnTo>
                  <a:lnTo>
                    <a:pt x="94" y="1051"/>
                  </a:lnTo>
                  <a:lnTo>
                    <a:pt x="91" y="1032"/>
                  </a:lnTo>
                  <a:lnTo>
                    <a:pt x="82" y="1009"/>
                  </a:lnTo>
                  <a:lnTo>
                    <a:pt x="68" y="983"/>
                  </a:lnTo>
                  <a:lnTo>
                    <a:pt x="46" y="953"/>
                  </a:lnTo>
                  <a:lnTo>
                    <a:pt x="15" y="921"/>
                  </a:lnTo>
                  <a:lnTo>
                    <a:pt x="15" y="914"/>
                  </a:lnTo>
                  <a:lnTo>
                    <a:pt x="15" y="897"/>
                  </a:lnTo>
                  <a:lnTo>
                    <a:pt x="15" y="872"/>
                  </a:lnTo>
                  <a:lnTo>
                    <a:pt x="17" y="841"/>
                  </a:lnTo>
                  <a:lnTo>
                    <a:pt x="22" y="809"/>
                  </a:lnTo>
                  <a:lnTo>
                    <a:pt x="31" y="777"/>
                  </a:lnTo>
                  <a:lnTo>
                    <a:pt x="42" y="747"/>
                  </a:lnTo>
                  <a:lnTo>
                    <a:pt x="60" y="724"/>
                  </a:lnTo>
                  <a:lnTo>
                    <a:pt x="62" y="720"/>
                  </a:lnTo>
                  <a:lnTo>
                    <a:pt x="68" y="710"/>
                  </a:lnTo>
                  <a:lnTo>
                    <a:pt x="76" y="694"/>
                  </a:lnTo>
                  <a:lnTo>
                    <a:pt x="84" y="674"/>
                  </a:lnTo>
                  <a:lnTo>
                    <a:pt x="90" y="652"/>
                  </a:lnTo>
                  <a:lnTo>
                    <a:pt x="92" y="630"/>
                  </a:lnTo>
                  <a:lnTo>
                    <a:pt x="88" y="608"/>
                  </a:lnTo>
                  <a:lnTo>
                    <a:pt x="79" y="589"/>
                  </a:lnTo>
                  <a:lnTo>
                    <a:pt x="78" y="583"/>
                  </a:lnTo>
                  <a:lnTo>
                    <a:pt x="76" y="568"/>
                  </a:lnTo>
                  <a:lnTo>
                    <a:pt x="73" y="545"/>
                  </a:lnTo>
                  <a:lnTo>
                    <a:pt x="72" y="517"/>
                  </a:lnTo>
                  <a:lnTo>
                    <a:pt x="75" y="486"/>
                  </a:lnTo>
                  <a:lnTo>
                    <a:pt x="80" y="454"/>
                  </a:lnTo>
                  <a:lnTo>
                    <a:pt x="93" y="424"/>
                  </a:lnTo>
                  <a:lnTo>
                    <a:pt x="113" y="397"/>
                  </a:lnTo>
                  <a:lnTo>
                    <a:pt x="116" y="389"/>
                  </a:lnTo>
                  <a:lnTo>
                    <a:pt x="122" y="368"/>
                  </a:lnTo>
                  <a:lnTo>
                    <a:pt x="122" y="345"/>
                  </a:lnTo>
                  <a:lnTo>
                    <a:pt x="107" y="326"/>
                  </a:lnTo>
                  <a:lnTo>
                    <a:pt x="102" y="313"/>
                  </a:lnTo>
                  <a:lnTo>
                    <a:pt x="94" y="272"/>
                  </a:lnTo>
                  <a:lnTo>
                    <a:pt x="92" y="205"/>
                  </a:lnTo>
                  <a:lnTo>
                    <a:pt x="105" y="112"/>
                  </a:lnTo>
                  <a:lnTo>
                    <a:pt x="72" y="104"/>
                  </a:lnTo>
                  <a:lnTo>
                    <a:pt x="71" y="103"/>
                  </a:lnTo>
                  <a:lnTo>
                    <a:pt x="68" y="99"/>
                  </a:lnTo>
                  <a:lnTo>
                    <a:pt x="63" y="93"/>
                  </a:lnTo>
                  <a:lnTo>
                    <a:pt x="56" y="82"/>
                  </a:lnTo>
                  <a:lnTo>
                    <a:pt x="49" y="68"/>
                  </a:lnTo>
                  <a:lnTo>
                    <a:pt x="41" y="51"/>
                  </a:lnTo>
                  <a:lnTo>
                    <a:pt x="34" y="28"/>
                  </a:lnTo>
                  <a:lnTo>
                    <a:pt x="27" y="0"/>
                  </a:lnTo>
                  <a:close/>
                </a:path>
              </a:pathLst>
            </a:custGeom>
            <a:solidFill>
              <a:srgbClr val="000000"/>
            </a:solidFill>
            <a:ln w="9525">
              <a:noFill/>
              <a:round/>
              <a:headEnd/>
              <a:tailEnd/>
            </a:ln>
          </p:spPr>
          <p:txBody>
            <a:bodyPr/>
            <a:lstStyle/>
            <a:p>
              <a:endParaRPr lang="en-US"/>
            </a:p>
          </p:txBody>
        </p:sp>
        <p:sp>
          <p:nvSpPr>
            <p:cNvPr id="29" name="Freeform 1420"/>
            <p:cNvSpPr>
              <a:spLocks/>
            </p:cNvSpPr>
            <p:nvPr/>
          </p:nvSpPr>
          <p:spPr bwMode="auto">
            <a:xfrm>
              <a:off x="4124" y="2757"/>
              <a:ext cx="154" cy="194"/>
            </a:xfrm>
            <a:custGeom>
              <a:avLst/>
              <a:gdLst/>
              <a:ahLst/>
              <a:cxnLst>
                <a:cxn ang="0">
                  <a:pos x="1" y="97"/>
                </a:cxn>
                <a:cxn ang="0">
                  <a:pos x="11" y="118"/>
                </a:cxn>
                <a:cxn ang="0">
                  <a:pos x="36" y="142"/>
                </a:cxn>
                <a:cxn ang="0">
                  <a:pos x="78" y="148"/>
                </a:cxn>
                <a:cxn ang="0">
                  <a:pos x="113" y="139"/>
                </a:cxn>
                <a:cxn ang="0">
                  <a:pos x="143" y="138"/>
                </a:cxn>
                <a:cxn ang="0">
                  <a:pos x="188" y="127"/>
                </a:cxn>
                <a:cxn ang="0">
                  <a:pos x="230" y="99"/>
                </a:cxn>
                <a:cxn ang="0">
                  <a:pos x="246" y="70"/>
                </a:cxn>
                <a:cxn ang="0">
                  <a:pos x="254" y="43"/>
                </a:cxn>
                <a:cxn ang="0">
                  <a:pos x="271" y="12"/>
                </a:cxn>
                <a:cxn ang="0">
                  <a:pos x="294" y="0"/>
                </a:cxn>
                <a:cxn ang="0">
                  <a:pos x="305" y="8"/>
                </a:cxn>
                <a:cxn ang="0">
                  <a:pos x="294" y="9"/>
                </a:cxn>
                <a:cxn ang="0">
                  <a:pos x="279" y="25"/>
                </a:cxn>
                <a:cxn ang="0">
                  <a:pos x="269" y="67"/>
                </a:cxn>
                <a:cxn ang="0">
                  <a:pos x="272" y="104"/>
                </a:cxn>
                <a:cxn ang="0">
                  <a:pos x="275" y="123"/>
                </a:cxn>
                <a:cxn ang="0">
                  <a:pos x="271" y="162"/>
                </a:cxn>
                <a:cxn ang="0">
                  <a:pos x="243" y="223"/>
                </a:cxn>
                <a:cxn ang="0">
                  <a:pos x="214" y="263"/>
                </a:cxn>
                <a:cxn ang="0">
                  <a:pos x="204" y="270"/>
                </a:cxn>
                <a:cxn ang="0">
                  <a:pos x="189" y="275"/>
                </a:cxn>
                <a:cxn ang="0">
                  <a:pos x="178" y="264"/>
                </a:cxn>
                <a:cxn ang="0">
                  <a:pos x="175" y="256"/>
                </a:cxn>
                <a:cxn ang="0">
                  <a:pos x="153" y="292"/>
                </a:cxn>
                <a:cxn ang="0">
                  <a:pos x="113" y="340"/>
                </a:cxn>
                <a:cxn ang="0">
                  <a:pos x="60" y="380"/>
                </a:cxn>
                <a:cxn ang="0">
                  <a:pos x="33" y="386"/>
                </a:cxn>
                <a:cxn ang="0">
                  <a:pos x="61" y="370"/>
                </a:cxn>
                <a:cxn ang="0">
                  <a:pos x="104" y="331"/>
                </a:cxn>
                <a:cxn ang="0">
                  <a:pos x="154" y="257"/>
                </a:cxn>
                <a:cxn ang="0">
                  <a:pos x="178" y="207"/>
                </a:cxn>
                <a:cxn ang="0">
                  <a:pos x="181" y="222"/>
                </a:cxn>
                <a:cxn ang="0">
                  <a:pos x="189" y="236"/>
                </a:cxn>
                <a:cxn ang="0">
                  <a:pos x="206" y="229"/>
                </a:cxn>
                <a:cxn ang="0">
                  <a:pos x="222" y="209"/>
                </a:cxn>
                <a:cxn ang="0">
                  <a:pos x="238" y="184"/>
                </a:cxn>
                <a:cxn ang="0">
                  <a:pos x="254" y="147"/>
                </a:cxn>
                <a:cxn ang="0">
                  <a:pos x="253" y="117"/>
                </a:cxn>
                <a:cxn ang="0">
                  <a:pos x="237" y="114"/>
                </a:cxn>
                <a:cxn ang="0">
                  <a:pos x="207" y="135"/>
                </a:cxn>
                <a:cxn ang="0">
                  <a:pos x="163" y="160"/>
                </a:cxn>
                <a:cxn ang="0">
                  <a:pos x="120" y="166"/>
                </a:cxn>
                <a:cxn ang="0">
                  <a:pos x="99" y="160"/>
                </a:cxn>
                <a:cxn ang="0">
                  <a:pos x="75" y="166"/>
                </a:cxn>
                <a:cxn ang="0">
                  <a:pos x="40" y="162"/>
                </a:cxn>
                <a:cxn ang="0">
                  <a:pos x="9" y="127"/>
                </a:cxn>
              </a:cxnLst>
              <a:rect l="0" t="0" r="r" b="b"/>
              <a:pathLst>
                <a:path w="307" h="388">
                  <a:moveTo>
                    <a:pt x="0" y="94"/>
                  </a:moveTo>
                  <a:lnTo>
                    <a:pt x="1" y="97"/>
                  </a:lnTo>
                  <a:lnTo>
                    <a:pt x="4" y="107"/>
                  </a:lnTo>
                  <a:lnTo>
                    <a:pt x="11" y="118"/>
                  </a:lnTo>
                  <a:lnTo>
                    <a:pt x="22" y="131"/>
                  </a:lnTo>
                  <a:lnTo>
                    <a:pt x="36" y="142"/>
                  </a:lnTo>
                  <a:lnTo>
                    <a:pt x="54" y="148"/>
                  </a:lnTo>
                  <a:lnTo>
                    <a:pt x="78" y="148"/>
                  </a:lnTo>
                  <a:lnTo>
                    <a:pt x="108" y="139"/>
                  </a:lnTo>
                  <a:lnTo>
                    <a:pt x="113" y="139"/>
                  </a:lnTo>
                  <a:lnTo>
                    <a:pt x="125" y="139"/>
                  </a:lnTo>
                  <a:lnTo>
                    <a:pt x="143" y="138"/>
                  </a:lnTo>
                  <a:lnTo>
                    <a:pt x="165" y="134"/>
                  </a:lnTo>
                  <a:lnTo>
                    <a:pt x="188" y="127"/>
                  </a:lnTo>
                  <a:lnTo>
                    <a:pt x="209" y="116"/>
                  </a:lnTo>
                  <a:lnTo>
                    <a:pt x="230" y="99"/>
                  </a:lnTo>
                  <a:lnTo>
                    <a:pt x="245" y="74"/>
                  </a:lnTo>
                  <a:lnTo>
                    <a:pt x="246" y="70"/>
                  </a:lnTo>
                  <a:lnTo>
                    <a:pt x="250" y="58"/>
                  </a:lnTo>
                  <a:lnTo>
                    <a:pt x="254" y="43"/>
                  </a:lnTo>
                  <a:lnTo>
                    <a:pt x="261" y="27"/>
                  </a:lnTo>
                  <a:lnTo>
                    <a:pt x="271" y="12"/>
                  </a:lnTo>
                  <a:lnTo>
                    <a:pt x="281" y="2"/>
                  </a:lnTo>
                  <a:lnTo>
                    <a:pt x="294" y="0"/>
                  </a:lnTo>
                  <a:lnTo>
                    <a:pt x="307" y="8"/>
                  </a:lnTo>
                  <a:lnTo>
                    <a:pt x="305" y="8"/>
                  </a:lnTo>
                  <a:lnTo>
                    <a:pt x="300" y="8"/>
                  </a:lnTo>
                  <a:lnTo>
                    <a:pt x="294" y="9"/>
                  </a:lnTo>
                  <a:lnTo>
                    <a:pt x="285" y="14"/>
                  </a:lnTo>
                  <a:lnTo>
                    <a:pt x="279" y="25"/>
                  </a:lnTo>
                  <a:lnTo>
                    <a:pt x="273" y="42"/>
                  </a:lnTo>
                  <a:lnTo>
                    <a:pt x="269" y="67"/>
                  </a:lnTo>
                  <a:lnTo>
                    <a:pt x="271" y="102"/>
                  </a:lnTo>
                  <a:lnTo>
                    <a:pt x="272" y="104"/>
                  </a:lnTo>
                  <a:lnTo>
                    <a:pt x="274" y="111"/>
                  </a:lnTo>
                  <a:lnTo>
                    <a:pt x="275" y="123"/>
                  </a:lnTo>
                  <a:lnTo>
                    <a:pt x="275" y="140"/>
                  </a:lnTo>
                  <a:lnTo>
                    <a:pt x="271" y="162"/>
                  </a:lnTo>
                  <a:lnTo>
                    <a:pt x="260" y="190"/>
                  </a:lnTo>
                  <a:lnTo>
                    <a:pt x="243" y="223"/>
                  </a:lnTo>
                  <a:lnTo>
                    <a:pt x="216" y="262"/>
                  </a:lnTo>
                  <a:lnTo>
                    <a:pt x="214" y="263"/>
                  </a:lnTo>
                  <a:lnTo>
                    <a:pt x="209" y="267"/>
                  </a:lnTo>
                  <a:lnTo>
                    <a:pt x="204" y="270"/>
                  </a:lnTo>
                  <a:lnTo>
                    <a:pt x="196" y="274"/>
                  </a:lnTo>
                  <a:lnTo>
                    <a:pt x="189" y="275"/>
                  </a:lnTo>
                  <a:lnTo>
                    <a:pt x="182" y="271"/>
                  </a:lnTo>
                  <a:lnTo>
                    <a:pt x="178" y="264"/>
                  </a:lnTo>
                  <a:lnTo>
                    <a:pt x="178" y="251"/>
                  </a:lnTo>
                  <a:lnTo>
                    <a:pt x="175" y="256"/>
                  </a:lnTo>
                  <a:lnTo>
                    <a:pt x="167" y="271"/>
                  </a:lnTo>
                  <a:lnTo>
                    <a:pt x="153" y="292"/>
                  </a:lnTo>
                  <a:lnTo>
                    <a:pt x="136" y="316"/>
                  </a:lnTo>
                  <a:lnTo>
                    <a:pt x="113" y="340"/>
                  </a:lnTo>
                  <a:lnTo>
                    <a:pt x="89" y="362"/>
                  </a:lnTo>
                  <a:lnTo>
                    <a:pt x="60" y="380"/>
                  </a:lnTo>
                  <a:lnTo>
                    <a:pt x="30" y="388"/>
                  </a:lnTo>
                  <a:lnTo>
                    <a:pt x="33" y="386"/>
                  </a:lnTo>
                  <a:lnTo>
                    <a:pt x="45" y="381"/>
                  </a:lnTo>
                  <a:lnTo>
                    <a:pt x="61" y="370"/>
                  </a:lnTo>
                  <a:lnTo>
                    <a:pt x="80" y="354"/>
                  </a:lnTo>
                  <a:lnTo>
                    <a:pt x="104" y="331"/>
                  </a:lnTo>
                  <a:lnTo>
                    <a:pt x="129" y="299"/>
                  </a:lnTo>
                  <a:lnTo>
                    <a:pt x="154" y="257"/>
                  </a:lnTo>
                  <a:lnTo>
                    <a:pt x="178" y="204"/>
                  </a:lnTo>
                  <a:lnTo>
                    <a:pt x="178" y="207"/>
                  </a:lnTo>
                  <a:lnTo>
                    <a:pt x="180" y="214"/>
                  </a:lnTo>
                  <a:lnTo>
                    <a:pt x="181" y="222"/>
                  </a:lnTo>
                  <a:lnTo>
                    <a:pt x="184" y="230"/>
                  </a:lnTo>
                  <a:lnTo>
                    <a:pt x="189" y="236"/>
                  </a:lnTo>
                  <a:lnTo>
                    <a:pt x="197" y="236"/>
                  </a:lnTo>
                  <a:lnTo>
                    <a:pt x="206" y="229"/>
                  </a:lnTo>
                  <a:lnTo>
                    <a:pt x="220" y="214"/>
                  </a:lnTo>
                  <a:lnTo>
                    <a:pt x="222" y="209"/>
                  </a:lnTo>
                  <a:lnTo>
                    <a:pt x="229" y="199"/>
                  </a:lnTo>
                  <a:lnTo>
                    <a:pt x="238" y="184"/>
                  </a:lnTo>
                  <a:lnTo>
                    <a:pt x="247" y="165"/>
                  </a:lnTo>
                  <a:lnTo>
                    <a:pt x="254" y="147"/>
                  </a:lnTo>
                  <a:lnTo>
                    <a:pt x="257" y="130"/>
                  </a:lnTo>
                  <a:lnTo>
                    <a:pt x="253" y="117"/>
                  </a:lnTo>
                  <a:lnTo>
                    <a:pt x="242" y="110"/>
                  </a:lnTo>
                  <a:lnTo>
                    <a:pt x="237" y="114"/>
                  </a:lnTo>
                  <a:lnTo>
                    <a:pt x="226" y="123"/>
                  </a:lnTo>
                  <a:lnTo>
                    <a:pt x="207" y="135"/>
                  </a:lnTo>
                  <a:lnTo>
                    <a:pt x="186" y="148"/>
                  </a:lnTo>
                  <a:lnTo>
                    <a:pt x="163" y="160"/>
                  </a:lnTo>
                  <a:lnTo>
                    <a:pt x="140" y="166"/>
                  </a:lnTo>
                  <a:lnTo>
                    <a:pt x="120" y="166"/>
                  </a:lnTo>
                  <a:lnTo>
                    <a:pt x="102" y="158"/>
                  </a:lnTo>
                  <a:lnTo>
                    <a:pt x="99" y="160"/>
                  </a:lnTo>
                  <a:lnTo>
                    <a:pt x="89" y="163"/>
                  </a:lnTo>
                  <a:lnTo>
                    <a:pt x="75" y="166"/>
                  </a:lnTo>
                  <a:lnTo>
                    <a:pt x="59" y="166"/>
                  </a:lnTo>
                  <a:lnTo>
                    <a:pt x="40" y="162"/>
                  </a:lnTo>
                  <a:lnTo>
                    <a:pt x="24" y="149"/>
                  </a:lnTo>
                  <a:lnTo>
                    <a:pt x="9" y="127"/>
                  </a:lnTo>
                  <a:lnTo>
                    <a:pt x="0" y="94"/>
                  </a:lnTo>
                  <a:close/>
                </a:path>
              </a:pathLst>
            </a:custGeom>
            <a:solidFill>
              <a:srgbClr val="000000"/>
            </a:solidFill>
            <a:ln w="9525">
              <a:noFill/>
              <a:round/>
              <a:headEnd/>
              <a:tailEnd/>
            </a:ln>
          </p:spPr>
          <p:txBody>
            <a:bodyPr/>
            <a:lstStyle/>
            <a:p>
              <a:endParaRPr lang="en-US"/>
            </a:p>
          </p:txBody>
        </p:sp>
        <p:sp>
          <p:nvSpPr>
            <p:cNvPr id="30" name="Freeform 1421"/>
            <p:cNvSpPr>
              <a:spLocks/>
            </p:cNvSpPr>
            <p:nvPr/>
          </p:nvSpPr>
          <p:spPr bwMode="auto">
            <a:xfrm>
              <a:off x="4370" y="2693"/>
              <a:ext cx="181" cy="175"/>
            </a:xfrm>
            <a:custGeom>
              <a:avLst/>
              <a:gdLst/>
              <a:ahLst/>
              <a:cxnLst>
                <a:cxn ang="0">
                  <a:pos x="260" y="7"/>
                </a:cxn>
                <a:cxn ang="0">
                  <a:pos x="263" y="53"/>
                </a:cxn>
                <a:cxn ang="0">
                  <a:pos x="277" y="129"/>
                </a:cxn>
                <a:cxn ang="0">
                  <a:pos x="308" y="220"/>
                </a:cxn>
                <a:cxn ang="0">
                  <a:pos x="330" y="265"/>
                </a:cxn>
                <a:cxn ang="0">
                  <a:pos x="318" y="262"/>
                </a:cxn>
                <a:cxn ang="0">
                  <a:pos x="293" y="256"/>
                </a:cxn>
                <a:cxn ang="0">
                  <a:pos x="263" y="248"/>
                </a:cxn>
                <a:cxn ang="0">
                  <a:pos x="229" y="236"/>
                </a:cxn>
                <a:cxn ang="0">
                  <a:pos x="194" y="218"/>
                </a:cxn>
                <a:cxn ang="0">
                  <a:pos x="163" y="195"/>
                </a:cxn>
                <a:cxn ang="0">
                  <a:pos x="139" y="166"/>
                </a:cxn>
                <a:cxn ang="0">
                  <a:pos x="129" y="153"/>
                </a:cxn>
                <a:cxn ang="0">
                  <a:pos x="119" y="186"/>
                </a:cxn>
                <a:cxn ang="0">
                  <a:pos x="111" y="236"/>
                </a:cxn>
                <a:cxn ang="0">
                  <a:pos x="110" y="285"/>
                </a:cxn>
                <a:cxn ang="0">
                  <a:pos x="111" y="297"/>
                </a:cxn>
                <a:cxn ang="0">
                  <a:pos x="91" y="251"/>
                </a:cxn>
                <a:cxn ang="0">
                  <a:pos x="62" y="176"/>
                </a:cxn>
                <a:cxn ang="0">
                  <a:pos x="41" y="90"/>
                </a:cxn>
                <a:cxn ang="0">
                  <a:pos x="35" y="50"/>
                </a:cxn>
                <a:cxn ang="0">
                  <a:pos x="28" y="78"/>
                </a:cxn>
                <a:cxn ang="0">
                  <a:pos x="33" y="139"/>
                </a:cxn>
                <a:cxn ang="0">
                  <a:pos x="66" y="237"/>
                </a:cxn>
                <a:cxn ang="0">
                  <a:pos x="99" y="304"/>
                </a:cxn>
                <a:cxn ang="0">
                  <a:pos x="83" y="321"/>
                </a:cxn>
                <a:cxn ang="0">
                  <a:pos x="54" y="336"/>
                </a:cxn>
                <a:cxn ang="0">
                  <a:pos x="18" y="323"/>
                </a:cxn>
                <a:cxn ang="0">
                  <a:pos x="2" y="306"/>
                </a:cxn>
                <a:cxn ang="0">
                  <a:pos x="19" y="332"/>
                </a:cxn>
                <a:cxn ang="0">
                  <a:pos x="49" y="351"/>
                </a:cxn>
                <a:cxn ang="0">
                  <a:pos x="91" y="327"/>
                </a:cxn>
                <a:cxn ang="0">
                  <a:pos x="116" y="280"/>
                </a:cxn>
                <a:cxn ang="0">
                  <a:pos x="125" y="220"/>
                </a:cxn>
                <a:cxn ang="0">
                  <a:pos x="136" y="179"/>
                </a:cxn>
                <a:cxn ang="0">
                  <a:pos x="140" y="189"/>
                </a:cxn>
                <a:cxn ang="0">
                  <a:pos x="151" y="205"/>
                </a:cxn>
                <a:cxn ang="0">
                  <a:pos x="169" y="224"/>
                </a:cxn>
                <a:cxn ang="0">
                  <a:pos x="194" y="245"/>
                </a:cxn>
                <a:cxn ang="0">
                  <a:pos x="229" y="262"/>
                </a:cxn>
                <a:cxn ang="0">
                  <a:pos x="274" y="274"/>
                </a:cxn>
                <a:cxn ang="0">
                  <a:pos x="328" y="276"/>
                </a:cxn>
                <a:cxn ang="0">
                  <a:pos x="357" y="267"/>
                </a:cxn>
                <a:cxn ang="0">
                  <a:pos x="330" y="221"/>
                </a:cxn>
                <a:cxn ang="0">
                  <a:pos x="294" y="144"/>
                </a:cxn>
                <a:cxn ang="0">
                  <a:pos x="266" y="48"/>
                </a:cxn>
              </a:cxnLst>
              <a:rect l="0" t="0" r="r" b="b"/>
              <a:pathLst>
                <a:path w="360" h="351">
                  <a:moveTo>
                    <a:pt x="260" y="0"/>
                  </a:moveTo>
                  <a:lnTo>
                    <a:pt x="260" y="7"/>
                  </a:lnTo>
                  <a:lnTo>
                    <a:pt x="261" y="24"/>
                  </a:lnTo>
                  <a:lnTo>
                    <a:pt x="263" y="53"/>
                  </a:lnTo>
                  <a:lnTo>
                    <a:pt x="268" y="87"/>
                  </a:lnTo>
                  <a:lnTo>
                    <a:pt x="277" y="129"/>
                  </a:lnTo>
                  <a:lnTo>
                    <a:pt x="290" y="174"/>
                  </a:lnTo>
                  <a:lnTo>
                    <a:pt x="308" y="220"/>
                  </a:lnTo>
                  <a:lnTo>
                    <a:pt x="332" y="265"/>
                  </a:lnTo>
                  <a:lnTo>
                    <a:pt x="330" y="265"/>
                  </a:lnTo>
                  <a:lnTo>
                    <a:pt x="326" y="263"/>
                  </a:lnTo>
                  <a:lnTo>
                    <a:pt x="318" y="262"/>
                  </a:lnTo>
                  <a:lnTo>
                    <a:pt x="306" y="260"/>
                  </a:lnTo>
                  <a:lnTo>
                    <a:pt x="293" y="256"/>
                  </a:lnTo>
                  <a:lnTo>
                    <a:pt x="280" y="253"/>
                  </a:lnTo>
                  <a:lnTo>
                    <a:pt x="263" y="248"/>
                  </a:lnTo>
                  <a:lnTo>
                    <a:pt x="246" y="243"/>
                  </a:lnTo>
                  <a:lnTo>
                    <a:pt x="229" y="236"/>
                  </a:lnTo>
                  <a:lnTo>
                    <a:pt x="212" y="228"/>
                  </a:lnTo>
                  <a:lnTo>
                    <a:pt x="194" y="218"/>
                  </a:lnTo>
                  <a:lnTo>
                    <a:pt x="178" y="207"/>
                  </a:lnTo>
                  <a:lnTo>
                    <a:pt x="163" y="195"/>
                  </a:lnTo>
                  <a:lnTo>
                    <a:pt x="151" y="180"/>
                  </a:lnTo>
                  <a:lnTo>
                    <a:pt x="139" y="166"/>
                  </a:lnTo>
                  <a:lnTo>
                    <a:pt x="130" y="148"/>
                  </a:lnTo>
                  <a:lnTo>
                    <a:pt x="129" y="153"/>
                  </a:lnTo>
                  <a:lnTo>
                    <a:pt x="125" y="167"/>
                  </a:lnTo>
                  <a:lnTo>
                    <a:pt x="119" y="186"/>
                  </a:lnTo>
                  <a:lnTo>
                    <a:pt x="115" y="210"/>
                  </a:lnTo>
                  <a:lnTo>
                    <a:pt x="111" y="236"/>
                  </a:lnTo>
                  <a:lnTo>
                    <a:pt x="109" y="261"/>
                  </a:lnTo>
                  <a:lnTo>
                    <a:pt x="110" y="285"/>
                  </a:lnTo>
                  <a:lnTo>
                    <a:pt x="115" y="304"/>
                  </a:lnTo>
                  <a:lnTo>
                    <a:pt x="111" y="297"/>
                  </a:lnTo>
                  <a:lnTo>
                    <a:pt x="102" y="278"/>
                  </a:lnTo>
                  <a:lnTo>
                    <a:pt x="91" y="251"/>
                  </a:lnTo>
                  <a:lnTo>
                    <a:pt x="76" y="216"/>
                  </a:lnTo>
                  <a:lnTo>
                    <a:pt x="62" y="176"/>
                  </a:lnTo>
                  <a:lnTo>
                    <a:pt x="49" y="132"/>
                  </a:lnTo>
                  <a:lnTo>
                    <a:pt x="41" y="90"/>
                  </a:lnTo>
                  <a:lnTo>
                    <a:pt x="38" y="47"/>
                  </a:lnTo>
                  <a:lnTo>
                    <a:pt x="35" y="50"/>
                  </a:lnTo>
                  <a:lnTo>
                    <a:pt x="32" y="61"/>
                  </a:lnTo>
                  <a:lnTo>
                    <a:pt x="28" y="78"/>
                  </a:lnTo>
                  <a:lnTo>
                    <a:pt x="28" y="104"/>
                  </a:lnTo>
                  <a:lnTo>
                    <a:pt x="33" y="139"/>
                  </a:lnTo>
                  <a:lnTo>
                    <a:pt x="45" y="183"/>
                  </a:lnTo>
                  <a:lnTo>
                    <a:pt x="66" y="237"/>
                  </a:lnTo>
                  <a:lnTo>
                    <a:pt x="101" y="300"/>
                  </a:lnTo>
                  <a:lnTo>
                    <a:pt x="99" y="304"/>
                  </a:lnTo>
                  <a:lnTo>
                    <a:pt x="92" y="312"/>
                  </a:lnTo>
                  <a:lnTo>
                    <a:pt x="83" y="321"/>
                  </a:lnTo>
                  <a:lnTo>
                    <a:pt x="70" y="330"/>
                  </a:lnTo>
                  <a:lnTo>
                    <a:pt x="54" y="336"/>
                  </a:lnTo>
                  <a:lnTo>
                    <a:pt x="36" y="335"/>
                  </a:lnTo>
                  <a:lnTo>
                    <a:pt x="18" y="323"/>
                  </a:lnTo>
                  <a:lnTo>
                    <a:pt x="0" y="301"/>
                  </a:lnTo>
                  <a:lnTo>
                    <a:pt x="2" y="306"/>
                  </a:lnTo>
                  <a:lnTo>
                    <a:pt x="9" y="318"/>
                  </a:lnTo>
                  <a:lnTo>
                    <a:pt x="19" y="332"/>
                  </a:lnTo>
                  <a:lnTo>
                    <a:pt x="33" y="345"/>
                  </a:lnTo>
                  <a:lnTo>
                    <a:pt x="49" y="351"/>
                  </a:lnTo>
                  <a:lnTo>
                    <a:pt x="69" y="346"/>
                  </a:lnTo>
                  <a:lnTo>
                    <a:pt x="91" y="327"/>
                  </a:lnTo>
                  <a:lnTo>
                    <a:pt x="115" y="289"/>
                  </a:lnTo>
                  <a:lnTo>
                    <a:pt x="116" y="280"/>
                  </a:lnTo>
                  <a:lnTo>
                    <a:pt x="119" y="255"/>
                  </a:lnTo>
                  <a:lnTo>
                    <a:pt x="125" y="220"/>
                  </a:lnTo>
                  <a:lnTo>
                    <a:pt x="134" y="178"/>
                  </a:lnTo>
                  <a:lnTo>
                    <a:pt x="136" y="179"/>
                  </a:lnTo>
                  <a:lnTo>
                    <a:pt x="137" y="183"/>
                  </a:lnTo>
                  <a:lnTo>
                    <a:pt x="140" y="189"/>
                  </a:lnTo>
                  <a:lnTo>
                    <a:pt x="145" y="197"/>
                  </a:lnTo>
                  <a:lnTo>
                    <a:pt x="151" y="205"/>
                  </a:lnTo>
                  <a:lnTo>
                    <a:pt x="159" y="215"/>
                  </a:lnTo>
                  <a:lnTo>
                    <a:pt x="169" y="224"/>
                  </a:lnTo>
                  <a:lnTo>
                    <a:pt x="180" y="235"/>
                  </a:lnTo>
                  <a:lnTo>
                    <a:pt x="194" y="245"/>
                  </a:lnTo>
                  <a:lnTo>
                    <a:pt x="210" y="254"/>
                  </a:lnTo>
                  <a:lnTo>
                    <a:pt x="229" y="262"/>
                  </a:lnTo>
                  <a:lnTo>
                    <a:pt x="250" y="268"/>
                  </a:lnTo>
                  <a:lnTo>
                    <a:pt x="274" y="274"/>
                  </a:lnTo>
                  <a:lnTo>
                    <a:pt x="299" y="276"/>
                  </a:lnTo>
                  <a:lnTo>
                    <a:pt x="328" y="276"/>
                  </a:lnTo>
                  <a:lnTo>
                    <a:pt x="360" y="274"/>
                  </a:lnTo>
                  <a:lnTo>
                    <a:pt x="357" y="267"/>
                  </a:lnTo>
                  <a:lnTo>
                    <a:pt x="345" y="250"/>
                  </a:lnTo>
                  <a:lnTo>
                    <a:pt x="330" y="221"/>
                  </a:lnTo>
                  <a:lnTo>
                    <a:pt x="313" y="185"/>
                  </a:lnTo>
                  <a:lnTo>
                    <a:pt x="294" y="144"/>
                  </a:lnTo>
                  <a:lnTo>
                    <a:pt x="278" y="96"/>
                  </a:lnTo>
                  <a:lnTo>
                    <a:pt x="266" y="48"/>
                  </a:lnTo>
                  <a:lnTo>
                    <a:pt x="260" y="0"/>
                  </a:lnTo>
                  <a:close/>
                </a:path>
              </a:pathLst>
            </a:custGeom>
            <a:solidFill>
              <a:srgbClr val="000000"/>
            </a:solidFill>
            <a:ln w="9525">
              <a:noFill/>
              <a:round/>
              <a:headEnd/>
              <a:tailEnd/>
            </a:ln>
          </p:spPr>
          <p:txBody>
            <a:bodyPr/>
            <a:lstStyle/>
            <a:p>
              <a:endParaRPr lang="en-US"/>
            </a:p>
          </p:txBody>
        </p:sp>
        <p:sp>
          <p:nvSpPr>
            <p:cNvPr id="31" name="Freeform 1422"/>
            <p:cNvSpPr>
              <a:spLocks/>
            </p:cNvSpPr>
            <p:nvPr/>
          </p:nvSpPr>
          <p:spPr bwMode="auto">
            <a:xfrm>
              <a:off x="4423" y="2882"/>
              <a:ext cx="130" cy="28"/>
            </a:xfrm>
            <a:custGeom>
              <a:avLst/>
              <a:gdLst/>
              <a:ahLst/>
              <a:cxnLst>
                <a:cxn ang="0">
                  <a:pos x="0" y="7"/>
                </a:cxn>
                <a:cxn ang="0">
                  <a:pos x="2" y="7"/>
                </a:cxn>
                <a:cxn ang="0">
                  <a:pos x="7" y="7"/>
                </a:cxn>
                <a:cxn ang="0">
                  <a:pos x="16" y="7"/>
                </a:cxn>
                <a:cxn ang="0">
                  <a:pos x="27" y="8"/>
                </a:cxn>
                <a:cxn ang="0">
                  <a:pos x="41" y="10"/>
                </a:cxn>
                <a:cxn ang="0">
                  <a:pos x="57" y="11"/>
                </a:cxn>
                <a:cxn ang="0">
                  <a:pos x="76" y="12"/>
                </a:cxn>
                <a:cxn ang="0">
                  <a:pos x="95" y="14"/>
                </a:cxn>
                <a:cxn ang="0">
                  <a:pos x="116" y="18"/>
                </a:cxn>
                <a:cxn ang="0">
                  <a:pos x="137" y="21"/>
                </a:cxn>
                <a:cxn ang="0">
                  <a:pos x="159" y="25"/>
                </a:cxn>
                <a:cxn ang="0">
                  <a:pos x="180" y="29"/>
                </a:cxn>
                <a:cxn ang="0">
                  <a:pos x="201" y="35"/>
                </a:cxn>
                <a:cxn ang="0">
                  <a:pos x="222" y="42"/>
                </a:cxn>
                <a:cxn ang="0">
                  <a:pos x="240" y="50"/>
                </a:cxn>
                <a:cxn ang="0">
                  <a:pos x="259" y="58"/>
                </a:cxn>
                <a:cxn ang="0">
                  <a:pos x="258" y="57"/>
                </a:cxn>
                <a:cxn ang="0">
                  <a:pos x="255" y="55"/>
                </a:cxn>
                <a:cxn ang="0">
                  <a:pos x="250" y="51"/>
                </a:cxn>
                <a:cxn ang="0">
                  <a:pos x="243" y="45"/>
                </a:cxn>
                <a:cxn ang="0">
                  <a:pos x="233" y="40"/>
                </a:cxn>
                <a:cxn ang="0">
                  <a:pos x="223" y="34"/>
                </a:cxn>
                <a:cxn ang="0">
                  <a:pos x="209" y="27"/>
                </a:cxn>
                <a:cxn ang="0">
                  <a:pos x="194" y="21"/>
                </a:cxn>
                <a:cxn ang="0">
                  <a:pos x="177" y="15"/>
                </a:cxn>
                <a:cxn ang="0">
                  <a:pos x="159" y="10"/>
                </a:cxn>
                <a:cxn ang="0">
                  <a:pos x="137" y="5"/>
                </a:cxn>
                <a:cxn ang="0">
                  <a:pos x="114" y="2"/>
                </a:cxn>
                <a:cxn ang="0">
                  <a:pos x="88" y="0"/>
                </a:cxn>
                <a:cxn ang="0">
                  <a:pos x="61" y="0"/>
                </a:cxn>
                <a:cxn ang="0">
                  <a:pos x="31" y="3"/>
                </a:cxn>
                <a:cxn ang="0">
                  <a:pos x="0" y="7"/>
                </a:cxn>
              </a:cxnLst>
              <a:rect l="0" t="0" r="r" b="b"/>
              <a:pathLst>
                <a:path w="259" h="58">
                  <a:moveTo>
                    <a:pt x="0" y="7"/>
                  </a:moveTo>
                  <a:lnTo>
                    <a:pt x="2" y="7"/>
                  </a:lnTo>
                  <a:lnTo>
                    <a:pt x="7" y="7"/>
                  </a:lnTo>
                  <a:lnTo>
                    <a:pt x="16" y="7"/>
                  </a:lnTo>
                  <a:lnTo>
                    <a:pt x="27" y="8"/>
                  </a:lnTo>
                  <a:lnTo>
                    <a:pt x="41" y="10"/>
                  </a:lnTo>
                  <a:lnTo>
                    <a:pt x="57" y="11"/>
                  </a:lnTo>
                  <a:lnTo>
                    <a:pt x="76" y="12"/>
                  </a:lnTo>
                  <a:lnTo>
                    <a:pt x="95" y="14"/>
                  </a:lnTo>
                  <a:lnTo>
                    <a:pt x="116" y="18"/>
                  </a:lnTo>
                  <a:lnTo>
                    <a:pt x="137" y="21"/>
                  </a:lnTo>
                  <a:lnTo>
                    <a:pt x="159" y="25"/>
                  </a:lnTo>
                  <a:lnTo>
                    <a:pt x="180" y="29"/>
                  </a:lnTo>
                  <a:lnTo>
                    <a:pt x="201" y="35"/>
                  </a:lnTo>
                  <a:lnTo>
                    <a:pt x="222" y="42"/>
                  </a:lnTo>
                  <a:lnTo>
                    <a:pt x="240" y="50"/>
                  </a:lnTo>
                  <a:lnTo>
                    <a:pt x="259" y="58"/>
                  </a:lnTo>
                  <a:lnTo>
                    <a:pt x="258" y="57"/>
                  </a:lnTo>
                  <a:lnTo>
                    <a:pt x="255" y="55"/>
                  </a:lnTo>
                  <a:lnTo>
                    <a:pt x="250" y="51"/>
                  </a:lnTo>
                  <a:lnTo>
                    <a:pt x="243" y="45"/>
                  </a:lnTo>
                  <a:lnTo>
                    <a:pt x="233" y="40"/>
                  </a:lnTo>
                  <a:lnTo>
                    <a:pt x="223" y="34"/>
                  </a:lnTo>
                  <a:lnTo>
                    <a:pt x="209" y="27"/>
                  </a:lnTo>
                  <a:lnTo>
                    <a:pt x="194" y="21"/>
                  </a:lnTo>
                  <a:lnTo>
                    <a:pt x="177" y="15"/>
                  </a:lnTo>
                  <a:lnTo>
                    <a:pt x="159" y="10"/>
                  </a:lnTo>
                  <a:lnTo>
                    <a:pt x="137" y="5"/>
                  </a:lnTo>
                  <a:lnTo>
                    <a:pt x="114" y="2"/>
                  </a:lnTo>
                  <a:lnTo>
                    <a:pt x="88" y="0"/>
                  </a:lnTo>
                  <a:lnTo>
                    <a:pt x="61" y="0"/>
                  </a:lnTo>
                  <a:lnTo>
                    <a:pt x="31" y="3"/>
                  </a:lnTo>
                  <a:lnTo>
                    <a:pt x="0" y="7"/>
                  </a:lnTo>
                  <a:close/>
                </a:path>
              </a:pathLst>
            </a:custGeom>
            <a:solidFill>
              <a:srgbClr val="000000"/>
            </a:solidFill>
            <a:ln w="9525">
              <a:noFill/>
              <a:round/>
              <a:headEnd/>
              <a:tailEnd/>
            </a:ln>
          </p:spPr>
          <p:txBody>
            <a:bodyPr/>
            <a:lstStyle/>
            <a:p>
              <a:endParaRPr lang="en-US"/>
            </a:p>
          </p:txBody>
        </p:sp>
        <p:sp>
          <p:nvSpPr>
            <p:cNvPr id="32" name="Freeform 1423"/>
            <p:cNvSpPr>
              <a:spLocks/>
            </p:cNvSpPr>
            <p:nvPr/>
          </p:nvSpPr>
          <p:spPr bwMode="auto">
            <a:xfrm>
              <a:off x="4242" y="2863"/>
              <a:ext cx="63" cy="44"/>
            </a:xfrm>
            <a:custGeom>
              <a:avLst/>
              <a:gdLst/>
              <a:ahLst/>
              <a:cxnLst>
                <a:cxn ang="0">
                  <a:pos x="126" y="25"/>
                </a:cxn>
                <a:cxn ang="0">
                  <a:pos x="123" y="28"/>
                </a:cxn>
                <a:cxn ang="0">
                  <a:pos x="115" y="38"/>
                </a:cxn>
                <a:cxn ang="0">
                  <a:pos x="102" y="52"/>
                </a:cxn>
                <a:cxn ang="0">
                  <a:pos x="86" y="67"/>
                </a:cxn>
                <a:cxn ang="0">
                  <a:pos x="67" y="80"/>
                </a:cxn>
                <a:cxn ang="0">
                  <a:pos x="45" y="88"/>
                </a:cxn>
                <a:cxn ang="0">
                  <a:pos x="23" y="89"/>
                </a:cxn>
                <a:cxn ang="0">
                  <a:pos x="0" y="81"/>
                </a:cxn>
                <a:cxn ang="0">
                  <a:pos x="1" y="79"/>
                </a:cxn>
                <a:cxn ang="0">
                  <a:pos x="4" y="74"/>
                </a:cxn>
                <a:cxn ang="0">
                  <a:pos x="11" y="66"/>
                </a:cxn>
                <a:cxn ang="0">
                  <a:pos x="19" y="55"/>
                </a:cxn>
                <a:cxn ang="0">
                  <a:pos x="31" y="43"/>
                </a:cxn>
                <a:cxn ang="0">
                  <a:pos x="45" y="29"/>
                </a:cxn>
                <a:cxn ang="0">
                  <a:pos x="61" y="14"/>
                </a:cxn>
                <a:cxn ang="0">
                  <a:pos x="80" y="0"/>
                </a:cxn>
                <a:cxn ang="0">
                  <a:pos x="80" y="2"/>
                </a:cxn>
                <a:cxn ang="0">
                  <a:pos x="79" y="7"/>
                </a:cxn>
                <a:cxn ang="0">
                  <a:pos x="77" y="14"/>
                </a:cxn>
                <a:cxn ang="0">
                  <a:pos x="74" y="22"/>
                </a:cxn>
                <a:cxn ang="0">
                  <a:pos x="68" y="31"/>
                </a:cxn>
                <a:cxn ang="0">
                  <a:pos x="61" y="41"/>
                </a:cxn>
                <a:cxn ang="0">
                  <a:pos x="50" y="50"/>
                </a:cxn>
                <a:cxn ang="0">
                  <a:pos x="39" y="58"/>
                </a:cxn>
                <a:cxn ang="0">
                  <a:pos x="38" y="60"/>
                </a:cxn>
                <a:cxn ang="0">
                  <a:pos x="36" y="65"/>
                </a:cxn>
                <a:cxn ang="0">
                  <a:pos x="36" y="69"/>
                </a:cxn>
                <a:cxn ang="0">
                  <a:pos x="38" y="73"/>
                </a:cxn>
                <a:cxn ang="0">
                  <a:pos x="47" y="73"/>
                </a:cxn>
                <a:cxn ang="0">
                  <a:pos x="63" y="66"/>
                </a:cxn>
                <a:cxn ang="0">
                  <a:pos x="88" y="50"/>
                </a:cxn>
                <a:cxn ang="0">
                  <a:pos x="126" y="25"/>
                </a:cxn>
              </a:cxnLst>
              <a:rect l="0" t="0" r="r" b="b"/>
              <a:pathLst>
                <a:path w="126" h="89">
                  <a:moveTo>
                    <a:pt x="126" y="25"/>
                  </a:moveTo>
                  <a:lnTo>
                    <a:pt x="123" y="28"/>
                  </a:lnTo>
                  <a:lnTo>
                    <a:pt x="115" y="38"/>
                  </a:lnTo>
                  <a:lnTo>
                    <a:pt x="102" y="52"/>
                  </a:lnTo>
                  <a:lnTo>
                    <a:pt x="86" y="67"/>
                  </a:lnTo>
                  <a:lnTo>
                    <a:pt x="67" y="80"/>
                  </a:lnTo>
                  <a:lnTo>
                    <a:pt x="45" y="88"/>
                  </a:lnTo>
                  <a:lnTo>
                    <a:pt x="23" y="89"/>
                  </a:lnTo>
                  <a:lnTo>
                    <a:pt x="0" y="81"/>
                  </a:lnTo>
                  <a:lnTo>
                    <a:pt x="1" y="79"/>
                  </a:lnTo>
                  <a:lnTo>
                    <a:pt x="4" y="74"/>
                  </a:lnTo>
                  <a:lnTo>
                    <a:pt x="11" y="66"/>
                  </a:lnTo>
                  <a:lnTo>
                    <a:pt x="19" y="55"/>
                  </a:lnTo>
                  <a:lnTo>
                    <a:pt x="31" y="43"/>
                  </a:lnTo>
                  <a:lnTo>
                    <a:pt x="45" y="29"/>
                  </a:lnTo>
                  <a:lnTo>
                    <a:pt x="61" y="14"/>
                  </a:lnTo>
                  <a:lnTo>
                    <a:pt x="80" y="0"/>
                  </a:lnTo>
                  <a:lnTo>
                    <a:pt x="80" y="2"/>
                  </a:lnTo>
                  <a:lnTo>
                    <a:pt x="79" y="7"/>
                  </a:lnTo>
                  <a:lnTo>
                    <a:pt x="77" y="14"/>
                  </a:lnTo>
                  <a:lnTo>
                    <a:pt x="74" y="22"/>
                  </a:lnTo>
                  <a:lnTo>
                    <a:pt x="68" y="31"/>
                  </a:lnTo>
                  <a:lnTo>
                    <a:pt x="61" y="41"/>
                  </a:lnTo>
                  <a:lnTo>
                    <a:pt x="50" y="50"/>
                  </a:lnTo>
                  <a:lnTo>
                    <a:pt x="39" y="58"/>
                  </a:lnTo>
                  <a:lnTo>
                    <a:pt x="38" y="60"/>
                  </a:lnTo>
                  <a:lnTo>
                    <a:pt x="36" y="65"/>
                  </a:lnTo>
                  <a:lnTo>
                    <a:pt x="36" y="69"/>
                  </a:lnTo>
                  <a:lnTo>
                    <a:pt x="38" y="73"/>
                  </a:lnTo>
                  <a:lnTo>
                    <a:pt x="47" y="73"/>
                  </a:lnTo>
                  <a:lnTo>
                    <a:pt x="63" y="66"/>
                  </a:lnTo>
                  <a:lnTo>
                    <a:pt x="88" y="50"/>
                  </a:lnTo>
                  <a:lnTo>
                    <a:pt x="126" y="25"/>
                  </a:lnTo>
                  <a:close/>
                </a:path>
              </a:pathLst>
            </a:custGeom>
            <a:solidFill>
              <a:srgbClr val="000000"/>
            </a:solidFill>
            <a:ln w="9525">
              <a:noFill/>
              <a:round/>
              <a:headEnd/>
              <a:tailEnd/>
            </a:ln>
          </p:spPr>
          <p:txBody>
            <a:bodyPr/>
            <a:lstStyle/>
            <a:p>
              <a:endParaRPr lang="en-US"/>
            </a:p>
          </p:txBody>
        </p:sp>
        <p:sp>
          <p:nvSpPr>
            <p:cNvPr id="33" name="Freeform 1424"/>
            <p:cNvSpPr>
              <a:spLocks/>
            </p:cNvSpPr>
            <p:nvPr/>
          </p:nvSpPr>
          <p:spPr bwMode="auto">
            <a:xfrm>
              <a:off x="4215" y="2867"/>
              <a:ext cx="108" cy="90"/>
            </a:xfrm>
            <a:custGeom>
              <a:avLst/>
              <a:gdLst/>
              <a:ahLst/>
              <a:cxnLst>
                <a:cxn ang="0">
                  <a:pos x="216" y="0"/>
                </a:cxn>
                <a:cxn ang="0">
                  <a:pos x="215" y="3"/>
                </a:cxn>
                <a:cxn ang="0">
                  <a:pos x="210" y="12"/>
                </a:cxn>
                <a:cxn ang="0">
                  <a:pos x="202" y="26"/>
                </a:cxn>
                <a:cxn ang="0">
                  <a:pos x="191" y="45"/>
                </a:cxn>
                <a:cxn ang="0">
                  <a:pos x="176" y="66"/>
                </a:cxn>
                <a:cxn ang="0">
                  <a:pos x="156" y="91"/>
                </a:cxn>
                <a:cxn ang="0">
                  <a:pos x="133" y="117"/>
                </a:cxn>
                <a:cxn ang="0">
                  <a:pos x="107" y="144"/>
                </a:cxn>
                <a:cxn ang="0">
                  <a:pos x="106" y="141"/>
                </a:cxn>
                <a:cxn ang="0">
                  <a:pos x="102" y="137"/>
                </a:cxn>
                <a:cxn ang="0">
                  <a:pos x="96" y="132"/>
                </a:cxn>
                <a:cxn ang="0">
                  <a:pos x="87" y="129"/>
                </a:cxn>
                <a:cxn ang="0">
                  <a:pos x="73" y="130"/>
                </a:cxn>
                <a:cxn ang="0">
                  <a:pos x="54" y="137"/>
                </a:cxn>
                <a:cxn ang="0">
                  <a:pos x="30" y="153"/>
                </a:cxn>
                <a:cxn ang="0">
                  <a:pos x="0" y="179"/>
                </a:cxn>
                <a:cxn ang="0">
                  <a:pos x="3" y="177"/>
                </a:cxn>
                <a:cxn ang="0">
                  <a:pos x="15" y="170"/>
                </a:cxn>
                <a:cxn ang="0">
                  <a:pos x="30" y="162"/>
                </a:cxn>
                <a:cxn ang="0">
                  <a:pos x="49" y="155"/>
                </a:cxn>
                <a:cxn ang="0">
                  <a:pos x="69" y="149"/>
                </a:cxn>
                <a:cxn ang="0">
                  <a:pos x="90" y="148"/>
                </a:cxn>
                <a:cxn ang="0">
                  <a:pos x="107" y="153"/>
                </a:cxn>
                <a:cxn ang="0">
                  <a:pos x="121" y="167"/>
                </a:cxn>
                <a:cxn ang="0">
                  <a:pos x="124" y="162"/>
                </a:cxn>
                <a:cxn ang="0">
                  <a:pos x="134" y="150"/>
                </a:cxn>
                <a:cxn ang="0">
                  <a:pos x="148" y="132"/>
                </a:cxn>
                <a:cxn ang="0">
                  <a:pos x="164" y="109"/>
                </a:cxn>
                <a:cxn ang="0">
                  <a:pos x="182" y="84"/>
                </a:cxn>
                <a:cxn ang="0">
                  <a:pos x="197" y="55"/>
                </a:cxn>
                <a:cxn ang="0">
                  <a:pos x="209" y="27"/>
                </a:cxn>
                <a:cxn ang="0">
                  <a:pos x="216" y="0"/>
                </a:cxn>
              </a:cxnLst>
              <a:rect l="0" t="0" r="r" b="b"/>
              <a:pathLst>
                <a:path w="216" h="179">
                  <a:moveTo>
                    <a:pt x="216" y="0"/>
                  </a:moveTo>
                  <a:lnTo>
                    <a:pt x="215" y="3"/>
                  </a:lnTo>
                  <a:lnTo>
                    <a:pt x="210" y="12"/>
                  </a:lnTo>
                  <a:lnTo>
                    <a:pt x="202" y="26"/>
                  </a:lnTo>
                  <a:lnTo>
                    <a:pt x="191" y="45"/>
                  </a:lnTo>
                  <a:lnTo>
                    <a:pt x="176" y="66"/>
                  </a:lnTo>
                  <a:lnTo>
                    <a:pt x="156" y="91"/>
                  </a:lnTo>
                  <a:lnTo>
                    <a:pt x="133" y="117"/>
                  </a:lnTo>
                  <a:lnTo>
                    <a:pt x="107" y="144"/>
                  </a:lnTo>
                  <a:lnTo>
                    <a:pt x="106" y="141"/>
                  </a:lnTo>
                  <a:lnTo>
                    <a:pt x="102" y="137"/>
                  </a:lnTo>
                  <a:lnTo>
                    <a:pt x="96" y="132"/>
                  </a:lnTo>
                  <a:lnTo>
                    <a:pt x="87" y="129"/>
                  </a:lnTo>
                  <a:lnTo>
                    <a:pt x="73" y="130"/>
                  </a:lnTo>
                  <a:lnTo>
                    <a:pt x="54" y="137"/>
                  </a:lnTo>
                  <a:lnTo>
                    <a:pt x="30" y="153"/>
                  </a:lnTo>
                  <a:lnTo>
                    <a:pt x="0" y="179"/>
                  </a:lnTo>
                  <a:lnTo>
                    <a:pt x="3" y="177"/>
                  </a:lnTo>
                  <a:lnTo>
                    <a:pt x="15" y="170"/>
                  </a:lnTo>
                  <a:lnTo>
                    <a:pt x="30" y="162"/>
                  </a:lnTo>
                  <a:lnTo>
                    <a:pt x="49" y="155"/>
                  </a:lnTo>
                  <a:lnTo>
                    <a:pt x="69" y="149"/>
                  </a:lnTo>
                  <a:lnTo>
                    <a:pt x="90" y="148"/>
                  </a:lnTo>
                  <a:lnTo>
                    <a:pt x="107" y="153"/>
                  </a:lnTo>
                  <a:lnTo>
                    <a:pt x="121" y="167"/>
                  </a:lnTo>
                  <a:lnTo>
                    <a:pt x="124" y="162"/>
                  </a:lnTo>
                  <a:lnTo>
                    <a:pt x="134" y="150"/>
                  </a:lnTo>
                  <a:lnTo>
                    <a:pt x="148" y="132"/>
                  </a:lnTo>
                  <a:lnTo>
                    <a:pt x="164" y="109"/>
                  </a:lnTo>
                  <a:lnTo>
                    <a:pt x="182" y="84"/>
                  </a:lnTo>
                  <a:lnTo>
                    <a:pt x="197" y="55"/>
                  </a:lnTo>
                  <a:lnTo>
                    <a:pt x="209" y="27"/>
                  </a:lnTo>
                  <a:lnTo>
                    <a:pt x="216" y="0"/>
                  </a:lnTo>
                  <a:close/>
                </a:path>
              </a:pathLst>
            </a:custGeom>
            <a:solidFill>
              <a:srgbClr val="000000"/>
            </a:solidFill>
            <a:ln w="9525">
              <a:noFill/>
              <a:round/>
              <a:headEnd/>
              <a:tailEnd/>
            </a:ln>
          </p:spPr>
          <p:txBody>
            <a:bodyPr/>
            <a:lstStyle/>
            <a:p>
              <a:endParaRPr lang="en-US"/>
            </a:p>
          </p:txBody>
        </p:sp>
        <p:sp>
          <p:nvSpPr>
            <p:cNvPr id="34" name="Freeform 1425"/>
            <p:cNvSpPr>
              <a:spLocks/>
            </p:cNvSpPr>
            <p:nvPr/>
          </p:nvSpPr>
          <p:spPr bwMode="auto">
            <a:xfrm>
              <a:off x="4327" y="2478"/>
              <a:ext cx="23" cy="100"/>
            </a:xfrm>
            <a:custGeom>
              <a:avLst/>
              <a:gdLst/>
              <a:ahLst/>
              <a:cxnLst>
                <a:cxn ang="0">
                  <a:pos x="38" y="0"/>
                </a:cxn>
                <a:cxn ang="0">
                  <a:pos x="39" y="3"/>
                </a:cxn>
                <a:cxn ang="0">
                  <a:pos x="42" y="15"/>
                </a:cxn>
                <a:cxn ang="0">
                  <a:pos x="44" y="32"/>
                </a:cxn>
                <a:cxn ang="0">
                  <a:pos x="45" y="55"/>
                </a:cxn>
                <a:cxn ang="0">
                  <a:pos x="43" y="85"/>
                </a:cxn>
                <a:cxn ang="0">
                  <a:pos x="35" y="119"/>
                </a:cxn>
                <a:cxn ang="0">
                  <a:pos x="22" y="158"/>
                </a:cxn>
                <a:cxn ang="0">
                  <a:pos x="0" y="200"/>
                </a:cxn>
                <a:cxn ang="0">
                  <a:pos x="1" y="196"/>
                </a:cxn>
                <a:cxn ang="0">
                  <a:pos x="6" y="181"/>
                </a:cxn>
                <a:cxn ang="0">
                  <a:pos x="12" y="160"/>
                </a:cxn>
                <a:cxn ang="0">
                  <a:pos x="19" y="132"/>
                </a:cxn>
                <a:cxn ang="0">
                  <a:pos x="26" y="101"/>
                </a:cxn>
                <a:cxn ang="0">
                  <a:pos x="31" y="68"/>
                </a:cxn>
                <a:cxn ang="0">
                  <a:pos x="36" y="33"/>
                </a:cxn>
                <a:cxn ang="0">
                  <a:pos x="38" y="0"/>
                </a:cxn>
              </a:cxnLst>
              <a:rect l="0" t="0" r="r" b="b"/>
              <a:pathLst>
                <a:path w="45" h="200">
                  <a:moveTo>
                    <a:pt x="38" y="0"/>
                  </a:moveTo>
                  <a:lnTo>
                    <a:pt x="39" y="3"/>
                  </a:lnTo>
                  <a:lnTo>
                    <a:pt x="42" y="15"/>
                  </a:lnTo>
                  <a:lnTo>
                    <a:pt x="44" y="32"/>
                  </a:lnTo>
                  <a:lnTo>
                    <a:pt x="45" y="55"/>
                  </a:lnTo>
                  <a:lnTo>
                    <a:pt x="43" y="85"/>
                  </a:lnTo>
                  <a:lnTo>
                    <a:pt x="35" y="119"/>
                  </a:lnTo>
                  <a:lnTo>
                    <a:pt x="22" y="158"/>
                  </a:lnTo>
                  <a:lnTo>
                    <a:pt x="0" y="200"/>
                  </a:lnTo>
                  <a:lnTo>
                    <a:pt x="1" y="196"/>
                  </a:lnTo>
                  <a:lnTo>
                    <a:pt x="6" y="181"/>
                  </a:lnTo>
                  <a:lnTo>
                    <a:pt x="12" y="160"/>
                  </a:lnTo>
                  <a:lnTo>
                    <a:pt x="19" y="132"/>
                  </a:lnTo>
                  <a:lnTo>
                    <a:pt x="26" y="101"/>
                  </a:lnTo>
                  <a:lnTo>
                    <a:pt x="31" y="68"/>
                  </a:lnTo>
                  <a:lnTo>
                    <a:pt x="36" y="33"/>
                  </a:lnTo>
                  <a:lnTo>
                    <a:pt x="38" y="0"/>
                  </a:lnTo>
                  <a:close/>
                </a:path>
              </a:pathLst>
            </a:custGeom>
            <a:solidFill>
              <a:srgbClr val="000000"/>
            </a:solidFill>
            <a:ln w="9525">
              <a:noFill/>
              <a:round/>
              <a:headEnd/>
              <a:tailEnd/>
            </a:ln>
          </p:spPr>
          <p:txBody>
            <a:bodyPr/>
            <a:lstStyle/>
            <a:p>
              <a:endParaRPr lang="en-US"/>
            </a:p>
          </p:txBody>
        </p:sp>
        <p:sp>
          <p:nvSpPr>
            <p:cNvPr id="35" name="Freeform 1426"/>
            <p:cNvSpPr>
              <a:spLocks/>
            </p:cNvSpPr>
            <p:nvPr/>
          </p:nvSpPr>
          <p:spPr bwMode="auto">
            <a:xfrm>
              <a:off x="4309" y="2471"/>
              <a:ext cx="17" cy="97"/>
            </a:xfrm>
            <a:custGeom>
              <a:avLst/>
              <a:gdLst/>
              <a:ahLst/>
              <a:cxnLst>
                <a:cxn ang="0">
                  <a:pos x="32" y="0"/>
                </a:cxn>
                <a:cxn ang="0">
                  <a:pos x="33" y="5"/>
                </a:cxn>
                <a:cxn ang="0">
                  <a:pos x="34" y="20"/>
                </a:cxn>
                <a:cxn ang="0">
                  <a:pos x="35" y="41"/>
                </a:cxn>
                <a:cxn ang="0">
                  <a:pos x="35" y="67"/>
                </a:cxn>
                <a:cxn ang="0">
                  <a:pos x="33" y="98"/>
                </a:cxn>
                <a:cxn ang="0">
                  <a:pos x="27" y="130"/>
                </a:cxn>
                <a:cxn ang="0">
                  <a:pos x="17" y="164"/>
                </a:cxn>
                <a:cxn ang="0">
                  <a:pos x="0" y="195"/>
                </a:cxn>
                <a:cxn ang="0">
                  <a:pos x="4" y="178"/>
                </a:cxn>
                <a:cxn ang="0">
                  <a:pos x="12" y="139"/>
                </a:cxn>
                <a:cxn ang="0">
                  <a:pos x="20" y="91"/>
                </a:cxn>
                <a:cxn ang="0">
                  <a:pos x="23" y="54"/>
                </a:cxn>
                <a:cxn ang="0">
                  <a:pos x="12" y="42"/>
                </a:cxn>
                <a:cxn ang="0">
                  <a:pos x="21" y="40"/>
                </a:cxn>
                <a:cxn ang="0">
                  <a:pos x="21" y="40"/>
                </a:cxn>
                <a:cxn ang="0">
                  <a:pos x="23" y="37"/>
                </a:cxn>
                <a:cxn ang="0">
                  <a:pos x="27" y="27"/>
                </a:cxn>
                <a:cxn ang="0">
                  <a:pos x="32" y="0"/>
                </a:cxn>
              </a:cxnLst>
              <a:rect l="0" t="0" r="r" b="b"/>
              <a:pathLst>
                <a:path w="35" h="195">
                  <a:moveTo>
                    <a:pt x="32" y="0"/>
                  </a:moveTo>
                  <a:lnTo>
                    <a:pt x="33" y="5"/>
                  </a:lnTo>
                  <a:lnTo>
                    <a:pt x="34" y="20"/>
                  </a:lnTo>
                  <a:lnTo>
                    <a:pt x="35" y="41"/>
                  </a:lnTo>
                  <a:lnTo>
                    <a:pt x="35" y="67"/>
                  </a:lnTo>
                  <a:lnTo>
                    <a:pt x="33" y="98"/>
                  </a:lnTo>
                  <a:lnTo>
                    <a:pt x="27" y="130"/>
                  </a:lnTo>
                  <a:lnTo>
                    <a:pt x="17" y="164"/>
                  </a:lnTo>
                  <a:lnTo>
                    <a:pt x="0" y="195"/>
                  </a:lnTo>
                  <a:lnTo>
                    <a:pt x="4" y="178"/>
                  </a:lnTo>
                  <a:lnTo>
                    <a:pt x="12" y="139"/>
                  </a:lnTo>
                  <a:lnTo>
                    <a:pt x="20" y="91"/>
                  </a:lnTo>
                  <a:lnTo>
                    <a:pt x="23" y="54"/>
                  </a:lnTo>
                  <a:lnTo>
                    <a:pt x="12" y="42"/>
                  </a:lnTo>
                  <a:lnTo>
                    <a:pt x="21" y="40"/>
                  </a:lnTo>
                  <a:lnTo>
                    <a:pt x="21" y="40"/>
                  </a:lnTo>
                  <a:lnTo>
                    <a:pt x="23" y="37"/>
                  </a:lnTo>
                  <a:lnTo>
                    <a:pt x="27" y="27"/>
                  </a:lnTo>
                  <a:lnTo>
                    <a:pt x="32" y="0"/>
                  </a:lnTo>
                  <a:close/>
                </a:path>
              </a:pathLst>
            </a:custGeom>
            <a:solidFill>
              <a:srgbClr val="000000"/>
            </a:solidFill>
            <a:ln w="9525">
              <a:noFill/>
              <a:round/>
              <a:headEnd/>
              <a:tailEnd/>
            </a:ln>
          </p:spPr>
          <p:txBody>
            <a:bodyPr/>
            <a:lstStyle/>
            <a:p>
              <a:endParaRPr lang="en-US"/>
            </a:p>
          </p:txBody>
        </p:sp>
        <p:sp>
          <p:nvSpPr>
            <p:cNvPr id="36" name="Freeform 1427"/>
            <p:cNvSpPr>
              <a:spLocks/>
            </p:cNvSpPr>
            <p:nvPr/>
          </p:nvSpPr>
          <p:spPr bwMode="auto">
            <a:xfrm>
              <a:off x="4160" y="2640"/>
              <a:ext cx="139" cy="102"/>
            </a:xfrm>
            <a:custGeom>
              <a:avLst/>
              <a:gdLst/>
              <a:ahLst/>
              <a:cxnLst>
                <a:cxn ang="0">
                  <a:pos x="1" y="205"/>
                </a:cxn>
                <a:cxn ang="0">
                  <a:pos x="14" y="200"/>
                </a:cxn>
                <a:cxn ang="0">
                  <a:pos x="51" y="194"/>
                </a:cxn>
                <a:cxn ang="0">
                  <a:pos x="127" y="185"/>
                </a:cxn>
                <a:cxn ang="0">
                  <a:pos x="186" y="175"/>
                </a:cxn>
                <a:cxn ang="0">
                  <a:pos x="202" y="147"/>
                </a:cxn>
                <a:cxn ang="0">
                  <a:pos x="228" y="113"/>
                </a:cxn>
                <a:cxn ang="0">
                  <a:pos x="262" y="98"/>
                </a:cxn>
                <a:cxn ang="0">
                  <a:pos x="279" y="103"/>
                </a:cxn>
                <a:cxn ang="0">
                  <a:pos x="270" y="95"/>
                </a:cxn>
                <a:cxn ang="0">
                  <a:pos x="253" y="90"/>
                </a:cxn>
                <a:cxn ang="0">
                  <a:pos x="233" y="95"/>
                </a:cxn>
                <a:cxn ang="0">
                  <a:pos x="224" y="93"/>
                </a:cxn>
                <a:cxn ang="0">
                  <a:pos x="239" y="31"/>
                </a:cxn>
                <a:cxn ang="0">
                  <a:pos x="251" y="2"/>
                </a:cxn>
                <a:cxn ang="0">
                  <a:pos x="239" y="20"/>
                </a:cxn>
                <a:cxn ang="0">
                  <a:pos x="221" y="53"/>
                </a:cxn>
                <a:cxn ang="0">
                  <a:pos x="206" y="96"/>
                </a:cxn>
                <a:cxn ang="0">
                  <a:pos x="199" y="125"/>
                </a:cxn>
                <a:cxn ang="0">
                  <a:pos x="179" y="152"/>
                </a:cxn>
                <a:cxn ang="0">
                  <a:pos x="172" y="152"/>
                </a:cxn>
                <a:cxn ang="0">
                  <a:pos x="189" y="76"/>
                </a:cxn>
                <a:cxn ang="0">
                  <a:pos x="199" y="35"/>
                </a:cxn>
                <a:cxn ang="0">
                  <a:pos x="186" y="63"/>
                </a:cxn>
                <a:cxn ang="0">
                  <a:pos x="165" y="105"/>
                </a:cxn>
                <a:cxn ang="0">
                  <a:pos x="149" y="148"/>
                </a:cxn>
                <a:cxn ang="0">
                  <a:pos x="143" y="168"/>
                </a:cxn>
                <a:cxn ang="0">
                  <a:pos x="135" y="166"/>
                </a:cxn>
                <a:cxn ang="0">
                  <a:pos x="121" y="164"/>
                </a:cxn>
                <a:cxn ang="0">
                  <a:pos x="101" y="168"/>
                </a:cxn>
                <a:cxn ang="0">
                  <a:pos x="95" y="167"/>
                </a:cxn>
                <a:cxn ang="0">
                  <a:pos x="111" y="121"/>
                </a:cxn>
                <a:cxn ang="0">
                  <a:pos x="119" y="83"/>
                </a:cxn>
                <a:cxn ang="0">
                  <a:pos x="108" y="86"/>
                </a:cxn>
                <a:cxn ang="0">
                  <a:pos x="92" y="90"/>
                </a:cxn>
                <a:cxn ang="0">
                  <a:pos x="72" y="86"/>
                </a:cxn>
                <a:cxn ang="0">
                  <a:pos x="61" y="80"/>
                </a:cxn>
                <a:cxn ang="0">
                  <a:pos x="63" y="90"/>
                </a:cxn>
                <a:cxn ang="0">
                  <a:pos x="70" y="100"/>
                </a:cxn>
                <a:cxn ang="0">
                  <a:pos x="85" y="106"/>
                </a:cxn>
                <a:cxn ang="0">
                  <a:pos x="96" y="111"/>
                </a:cxn>
                <a:cxn ang="0">
                  <a:pos x="80" y="155"/>
                </a:cxn>
                <a:cxn ang="0">
                  <a:pos x="67" y="176"/>
                </a:cxn>
                <a:cxn ang="0">
                  <a:pos x="57" y="175"/>
                </a:cxn>
                <a:cxn ang="0">
                  <a:pos x="39" y="178"/>
                </a:cxn>
                <a:cxn ang="0">
                  <a:pos x="14" y="192"/>
                </a:cxn>
              </a:cxnLst>
              <a:rect l="0" t="0" r="r" b="b"/>
              <a:pathLst>
                <a:path w="280" h="205">
                  <a:moveTo>
                    <a:pt x="0" y="205"/>
                  </a:moveTo>
                  <a:lnTo>
                    <a:pt x="1" y="205"/>
                  </a:lnTo>
                  <a:lnTo>
                    <a:pt x="5" y="202"/>
                  </a:lnTo>
                  <a:lnTo>
                    <a:pt x="14" y="200"/>
                  </a:lnTo>
                  <a:lnTo>
                    <a:pt x="28" y="198"/>
                  </a:lnTo>
                  <a:lnTo>
                    <a:pt x="51" y="194"/>
                  </a:lnTo>
                  <a:lnTo>
                    <a:pt x="83" y="190"/>
                  </a:lnTo>
                  <a:lnTo>
                    <a:pt x="127" y="185"/>
                  </a:lnTo>
                  <a:lnTo>
                    <a:pt x="183" y="179"/>
                  </a:lnTo>
                  <a:lnTo>
                    <a:pt x="186" y="175"/>
                  </a:lnTo>
                  <a:lnTo>
                    <a:pt x="191" y="163"/>
                  </a:lnTo>
                  <a:lnTo>
                    <a:pt x="202" y="147"/>
                  </a:lnTo>
                  <a:lnTo>
                    <a:pt x="213" y="129"/>
                  </a:lnTo>
                  <a:lnTo>
                    <a:pt x="228" y="113"/>
                  </a:lnTo>
                  <a:lnTo>
                    <a:pt x="244" y="101"/>
                  </a:lnTo>
                  <a:lnTo>
                    <a:pt x="262" y="98"/>
                  </a:lnTo>
                  <a:lnTo>
                    <a:pt x="280" y="105"/>
                  </a:lnTo>
                  <a:lnTo>
                    <a:pt x="279" y="103"/>
                  </a:lnTo>
                  <a:lnTo>
                    <a:pt x="275" y="100"/>
                  </a:lnTo>
                  <a:lnTo>
                    <a:pt x="270" y="95"/>
                  </a:lnTo>
                  <a:lnTo>
                    <a:pt x="262" y="92"/>
                  </a:lnTo>
                  <a:lnTo>
                    <a:pt x="253" y="90"/>
                  </a:lnTo>
                  <a:lnTo>
                    <a:pt x="243" y="91"/>
                  </a:lnTo>
                  <a:lnTo>
                    <a:pt x="233" y="95"/>
                  </a:lnTo>
                  <a:lnTo>
                    <a:pt x="222" y="105"/>
                  </a:lnTo>
                  <a:lnTo>
                    <a:pt x="224" y="93"/>
                  </a:lnTo>
                  <a:lnTo>
                    <a:pt x="229" y="65"/>
                  </a:lnTo>
                  <a:lnTo>
                    <a:pt x="239" y="31"/>
                  </a:lnTo>
                  <a:lnTo>
                    <a:pt x="253" y="0"/>
                  </a:lnTo>
                  <a:lnTo>
                    <a:pt x="251" y="2"/>
                  </a:lnTo>
                  <a:lnTo>
                    <a:pt x="247" y="9"/>
                  </a:lnTo>
                  <a:lnTo>
                    <a:pt x="239" y="20"/>
                  </a:lnTo>
                  <a:lnTo>
                    <a:pt x="230" y="35"/>
                  </a:lnTo>
                  <a:lnTo>
                    <a:pt x="221" y="53"/>
                  </a:lnTo>
                  <a:lnTo>
                    <a:pt x="213" y="73"/>
                  </a:lnTo>
                  <a:lnTo>
                    <a:pt x="206" y="96"/>
                  </a:lnTo>
                  <a:lnTo>
                    <a:pt x="203" y="121"/>
                  </a:lnTo>
                  <a:lnTo>
                    <a:pt x="199" y="125"/>
                  </a:lnTo>
                  <a:lnTo>
                    <a:pt x="190" y="137"/>
                  </a:lnTo>
                  <a:lnTo>
                    <a:pt x="179" y="152"/>
                  </a:lnTo>
                  <a:lnTo>
                    <a:pt x="169" y="164"/>
                  </a:lnTo>
                  <a:lnTo>
                    <a:pt x="172" y="152"/>
                  </a:lnTo>
                  <a:lnTo>
                    <a:pt x="179" y="118"/>
                  </a:lnTo>
                  <a:lnTo>
                    <a:pt x="189" y="76"/>
                  </a:lnTo>
                  <a:lnTo>
                    <a:pt x="202" y="32"/>
                  </a:lnTo>
                  <a:lnTo>
                    <a:pt x="199" y="35"/>
                  </a:lnTo>
                  <a:lnTo>
                    <a:pt x="194" y="47"/>
                  </a:lnTo>
                  <a:lnTo>
                    <a:pt x="186" y="63"/>
                  </a:lnTo>
                  <a:lnTo>
                    <a:pt x="175" y="83"/>
                  </a:lnTo>
                  <a:lnTo>
                    <a:pt x="165" y="105"/>
                  </a:lnTo>
                  <a:lnTo>
                    <a:pt x="156" y="126"/>
                  </a:lnTo>
                  <a:lnTo>
                    <a:pt x="149" y="148"/>
                  </a:lnTo>
                  <a:lnTo>
                    <a:pt x="144" y="168"/>
                  </a:lnTo>
                  <a:lnTo>
                    <a:pt x="143" y="168"/>
                  </a:lnTo>
                  <a:lnTo>
                    <a:pt x="139" y="167"/>
                  </a:lnTo>
                  <a:lnTo>
                    <a:pt x="135" y="166"/>
                  </a:lnTo>
                  <a:lnTo>
                    <a:pt x="129" y="164"/>
                  </a:lnTo>
                  <a:lnTo>
                    <a:pt x="121" y="164"/>
                  </a:lnTo>
                  <a:lnTo>
                    <a:pt x="112" y="166"/>
                  </a:lnTo>
                  <a:lnTo>
                    <a:pt x="101" y="168"/>
                  </a:lnTo>
                  <a:lnTo>
                    <a:pt x="91" y="172"/>
                  </a:lnTo>
                  <a:lnTo>
                    <a:pt x="95" y="167"/>
                  </a:lnTo>
                  <a:lnTo>
                    <a:pt x="101" y="149"/>
                  </a:lnTo>
                  <a:lnTo>
                    <a:pt x="111" y="121"/>
                  </a:lnTo>
                  <a:lnTo>
                    <a:pt x="120" y="82"/>
                  </a:lnTo>
                  <a:lnTo>
                    <a:pt x="119" y="83"/>
                  </a:lnTo>
                  <a:lnTo>
                    <a:pt x="114" y="84"/>
                  </a:lnTo>
                  <a:lnTo>
                    <a:pt x="108" y="86"/>
                  </a:lnTo>
                  <a:lnTo>
                    <a:pt x="101" y="88"/>
                  </a:lnTo>
                  <a:lnTo>
                    <a:pt x="92" y="90"/>
                  </a:lnTo>
                  <a:lnTo>
                    <a:pt x="82" y="88"/>
                  </a:lnTo>
                  <a:lnTo>
                    <a:pt x="72" y="86"/>
                  </a:lnTo>
                  <a:lnTo>
                    <a:pt x="61" y="79"/>
                  </a:lnTo>
                  <a:lnTo>
                    <a:pt x="61" y="80"/>
                  </a:lnTo>
                  <a:lnTo>
                    <a:pt x="62" y="85"/>
                  </a:lnTo>
                  <a:lnTo>
                    <a:pt x="63" y="90"/>
                  </a:lnTo>
                  <a:lnTo>
                    <a:pt x="66" y="95"/>
                  </a:lnTo>
                  <a:lnTo>
                    <a:pt x="70" y="100"/>
                  </a:lnTo>
                  <a:lnTo>
                    <a:pt x="77" y="105"/>
                  </a:lnTo>
                  <a:lnTo>
                    <a:pt x="85" y="106"/>
                  </a:lnTo>
                  <a:lnTo>
                    <a:pt x="98" y="103"/>
                  </a:lnTo>
                  <a:lnTo>
                    <a:pt x="96" y="111"/>
                  </a:lnTo>
                  <a:lnTo>
                    <a:pt x="89" y="131"/>
                  </a:lnTo>
                  <a:lnTo>
                    <a:pt x="80" y="155"/>
                  </a:lnTo>
                  <a:lnTo>
                    <a:pt x="68" y="176"/>
                  </a:lnTo>
                  <a:lnTo>
                    <a:pt x="67" y="176"/>
                  </a:lnTo>
                  <a:lnTo>
                    <a:pt x="63" y="175"/>
                  </a:lnTo>
                  <a:lnTo>
                    <a:pt x="57" y="175"/>
                  </a:lnTo>
                  <a:lnTo>
                    <a:pt x="48" y="176"/>
                  </a:lnTo>
                  <a:lnTo>
                    <a:pt x="39" y="178"/>
                  </a:lnTo>
                  <a:lnTo>
                    <a:pt x="28" y="184"/>
                  </a:lnTo>
                  <a:lnTo>
                    <a:pt x="14" y="192"/>
                  </a:lnTo>
                  <a:lnTo>
                    <a:pt x="0" y="205"/>
                  </a:lnTo>
                  <a:close/>
                </a:path>
              </a:pathLst>
            </a:custGeom>
            <a:solidFill>
              <a:srgbClr val="000000"/>
            </a:solidFill>
            <a:ln w="9525">
              <a:noFill/>
              <a:round/>
              <a:headEnd/>
              <a:tailEnd/>
            </a:ln>
          </p:spPr>
          <p:txBody>
            <a:bodyPr/>
            <a:lstStyle/>
            <a:p>
              <a:endParaRPr lang="en-US"/>
            </a:p>
          </p:txBody>
        </p:sp>
        <p:sp>
          <p:nvSpPr>
            <p:cNvPr id="37" name="Freeform 1428"/>
            <p:cNvSpPr>
              <a:spLocks/>
            </p:cNvSpPr>
            <p:nvPr/>
          </p:nvSpPr>
          <p:spPr bwMode="auto">
            <a:xfrm>
              <a:off x="4437" y="2923"/>
              <a:ext cx="54" cy="64"/>
            </a:xfrm>
            <a:custGeom>
              <a:avLst/>
              <a:gdLst/>
              <a:ahLst/>
              <a:cxnLst>
                <a:cxn ang="0">
                  <a:pos x="0" y="2"/>
                </a:cxn>
                <a:cxn ang="0">
                  <a:pos x="6" y="1"/>
                </a:cxn>
                <a:cxn ang="0">
                  <a:pos x="20" y="0"/>
                </a:cxn>
                <a:cxn ang="0">
                  <a:pos x="39" y="2"/>
                </a:cxn>
                <a:cxn ang="0">
                  <a:pos x="61" y="8"/>
                </a:cxn>
                <a:cxn ang="0">
                  <a:pos x="83" y="22"/>
                </a:cxn>
                <a:cxn ang="0">
                  <a:pos x="99" y="45"/>
                </a:cxn>
                <a:cxn ang="0">
                  <a:pos x="109" y="80"/>
                </a:cxn>
                <a:cxn ang="0">
                  <a:pos x="109" y="129"/>
                </a:cxn>
                <a:cxn ang="0">
                  <a:pos x="109" y="125"/>
                </a:cxn>
                <a:cxn ang="0">
                  <a:pos x="107" y="111"/>
                </a:cxn>
                <a:cxn ang="0">
                  <a:pos x="101" y="92"/>
                </a:cxn>
                <a:cxn ang="0">
                  <a:pos x="93" y="70"/>
                </a:cxn>
                <a:cxn ang="0">
                  <a:pos x="80" y="47"/>
                </a:cxn>
                <a:cxn ang="0">
                  <a:pos x="60" y="27"/>
                </a:cxn>
                <a:cxn ang="0">
                  <a:pos x="33" y="12"/>
                </a:cxn>
                <a:cxn ang="0">
                  <a:pos x="0" y="2"/>
                </a:cxn>
              </a:cxnLst>
              <a:rect l="0" t="0" r="r" b="b"/>
              <a:pathLst>
                <a:path w="109" h="129">
                  <a:moveTo>
                    <a:pt x="0" y="2"/>
                  </a:moveTo>
                  <a:lnTo>
                    <a:pt x="6" y="1"/>
                  </a:lnTo>
                  <a:lnTo>
                    <a:pt x="20" y="0"/>
                  </a:lnTo>
                  <a:lnTo>
                    <a:pt x="39" y="2"/>
                  </a:lnTo>
                  <a:lnTo>
                    <a:pt x="61" y="8"/>
                  </a:lnTo>
                  <a:lnTo>
                    <a:pt x="83" y="22"/>
                  </a:lnTo>
                  <a:lnTo>
                    <a:pt x="99" y="45"/>
                  </a:lnTo>
                  <a:lnTo>
                    <a:pt x="109" y="80"/>
                  </a:lnTo>
                  <a:lnTo>
                    <a:pt x="109" y="129"/>
                  </a:lnTo>
                  <a:lnTo>
                    <a:pt x="109" y="125"/>
                  </a:lnTo>
                  <a:lnTo>
                    <a:pt x="107" y="111"/>
                  </a:lnTo>
                  <a:lnTo>
                    <a:pt x="101" y="92"/>
                  </a:lnTo>
                  <a:lnTo>
                    <a:pt x="93" y="70"/>
                  </a:lnTo>
                  <a:lnTo>
                    <a:pt x="80" y="47"/>
                  </a:lnTo>
                  <a:lnTo>
                    <a:pt x="60" y="27"/>
                  </a:lnTo>
                  <a:lnTo>
                    <a:pt x="33" y="12"/>
                  </a:lnTo>
                  <a:lnTo>
                    <a:pt x="0" y="2"/>
                  </a:lnTo>
                  <a:close/>
                </a:path>
              </a:pathLst>
            </a:custGeom>
            <a:solidFill>
              <a:srgbClr val="000000"/>
            </a:solidFill>
            <a:ln w="9525">
              <a:noFill/>
              <a:round/>
              <a:headEnd/>
              <a:tailEnd/>
            </a:ln>
          </p:spPr>
          <p:txBody>
            <a:bodyPr/>
            <a:lstStyle/>
            <a:p>
              <a:endParaRPr lang="en-US"/>
            </a:p>
          </p:txBody>
        </p:sp>
        <p:sp>
          <p:nvSpPr>
            <p:cNvPr id="38" name="Freeform 1429"/>
            <p:cNvSpPr>
              <a:spLocks/>
            </p:cNvSpPr>
            <p:nvPr/>
          </p:nvSpPr>
          <p:spPr bwMode="auto">
            <a:xfrm>
              <a:off x="3827" y="2877"/>
              <a:ext cx="216" cy="61"/>
            </a:xfrm>
            <a:custGeom>
              <a:avLst/>
              <a:gdLst/>
              <a:ahLst/>
              <a:cxnLst>
                <a:cxn ang="0">
                  <a:pos x="431" y="67"/>
                </a:cxn>
                <a:cxn ang="0">
                  <a:pos x="427" y="66"/>
                </a:cxn>
                <a:cxn ang="0">
                  <a:pos x="413" y="62"/>
                </a:cxn>
                <a:cxn ang="0">
                  <a:pos x="392" y="58"/>
                </a:cxn>
                <a:cxn ang="0">
                  <a:pos x="367" y="51"/>
                </a:cxn>
                <a:cxn ang="0">
                  <a:pos x="339" y="40"/>
                </a:cxn>
                <a:cxn ang="0">
                  <a:pos x="311" y="30"/>
                </a:cxn>
                <a:cxn ang="0">
                  <a:pos x="282" y="16"/>
                </a:cxn>
                <a:cxn ang="0">
                  <a:pos x="258" y="0"/>
                </a:cxn>
                <a:cxn ang="0">
                  <a:pos x="255" y="1"/>
                </a:cxn>
                <a:cxn ang="0">
                  <a:pos x="251" y="6"/>
                </a:cxn>
                <a:cxn ang="0">
                  <a:pos x="243" y="12"/>
                </a:cxn>
                <a:cxn ang="0">
                  <a:pos x="231" y="19"/>
                </a:cxn>
                <a:cxn ang="0">
                  <a:pos x="218" y="28"/>
                </a:cxn>
                <a:cxn ang="0">
                  <a:pos x="202" y="38"/>
                </a:cxn>
                <a:cxn ang="0">
                  <a:pos x="185" y="50"/>
                </a:cxn>
                <a:cxn ang="0">
                  <a:pos x="167" y="60"/>
                </a:cxn>
                <a:cxn ang="0">
                  <a:pos x="147" y="72"/>
                </a:cxn>
                <a:cxn ang="0">
                  <a:pos x="126" y="82"/>
                </a:cxn>
                <a:cxn ang="0">
                  <a:pos x="104" y="92"/>
                </a:cxn>
                <a:cxn ang="0">
                  <a:pos x="83" y="100"/>
                </a:cxn>
                <a:cxn ang="0">
                  <a:pos x="61" y="108"/>
                </a:cxn>
                <a:cxn ang="0">
                  <a:pos x="40" y="113"/>
                </a:cxn>
                <a:cxn ang="0">
                  <a:pos x="19" y="116"/>
                </a:cxn>
                <a:cxn ang="0">
                  <a:pos x="0" y="116"/>
                </a:cxn>
                <a:cxn ang="0">
                  <a:pos x="1" y="116"/>
                </a:cxn>
                <a:cxn ang="0">
                  <a:pos x="3" y="118"/>
                </a:cxn>
                <a:cxn ang="0">
                  <a:pos x="8" y="119"/>
                </a:cxn>
                <a:cxn ang="0">
                  <a:pos x="15" y="120"/>
                </a:cxn>
                <a:cxn ang="0">
                  <a:pos x="24" y="120"/>
                </a:cxn>
                <a:cxn ang="0">
                  <a:pos x="34" y="121"/>
                </a:cxn>
                <a:cxn ang="0">
                  <a:pos x="47" y="120"/>
                </a:cxn>
                <a:cxn ang="0">
                  <a:pos x="62" y="119"/>
                </a:cxn>
                <a:cxn ang="0">
                  <a:pos x="78" y="115"/>
                </a:cxn>
                <a:cxn ang="0">
                  <a:pos x="97" y="112"/>
                </a:cxn>
                <a:cxn ang="0">
                  <a:pos x="118" y="106"/>
                </a:cxn>
                <a:cxn ang="0">
                  <a:pos x="141" y="98"/>
                </a:cxn>
                <a:cxn ang="0">
                  <a:pos x="167" y="88"/>
                </a:cxn>
                <a:cxn ang="0">
                  <a:pos x="194" y="75"/>
                </a:cxn>
                <a:cxn ang="0">
                  <a:pos x="224" y="59"/>
                </a:cxn>
                <a:cxn ang="0">
                  <a:pos x="256" y="40"/>
                </a:cxn>
                <a:cxn ang="0">
                  <a:pos x="260" y="42"/>
                </a:cxn>
                <a:cxn ang="0">
                  <a:pos x="269" y="45"/>
                </a:cxn>
                <a:cxn ang="0">
                  <a:pos x="284" y="51"/>
                </a:cxn>
                <a:cxn ang="0">
                  <a:pos x="305" y="55"/>
                </a:cxn>
                <a:cxn ang="0">
                  <a:pos x="330" y="61"/>
                </a:cxn>
                <a:cxn ang="0">
                  <a:pos x="360" y="66"/>
                </a:cxn>
                <a:cxn ang="0">
                  <a:pos x="395" y="67"/>
                </a:cxn>
                <a:cxn ang="0">
                  <a:pos x="431" y="67"/>
                </a:cxn>
              </a:cxnLst>
              <a:rect l="0" t="0" r="r" b="b"/>
              <a:pathLst>
                <a:path w="431" h="121">
                  <a:moveTo>
                    <a:pt x="431" y="67"/>
                  </a:moveTo>
                  <a:lnTo>
                    <a:pt x="427" y="66"/>
                  </a:lnTo>
                  <a:lnTo>
                    <a:pt x="413" y="62"/>
                  </a:lnTo>
                  <a:lnTo>
                    <a:pt x="392" y="58"/>
                  </a:lnTo>
                  <a:lnTo>
                    <a:pt x="367" y="51"/>
                  </a:lnTo>
                  <a:lnTo>
                    <a:pt x="339" y="40"/>
                  </a:lnTo>
                  <a:lnTo>
                    <a:pt x="311" y="30"/>
                  </a:lnTo>
                  <a:lnTo>
                    <a:pt x="282" y="16"/>
                  </a:lnTo>
                  <a:lnTo>
                    <a:pt x="258" y="0"/>
                  </a:lnTo>
                  <a:lnTo>
                    <a:pt x="255" y="1"/>
                  </a:lnTo>
                  <a:lnTo>
                    <a:pt x="251" y="6"/>
                  </a:lnTo>
                  <a:lnTo>
                    <a:pt x="243" y="12"/>
                  </a:lnTo>
                  <a:lnTo>
                    <a:pt x="231" y="19"/>
                  </a:lnTo>
                  <a:lnTo>
                    <a:pt x="218" y="28"/>
                  </a:lnTo>
                  <a:lnTo>
                    <a:pt x="202" y="38"/>
                  </a:lnTo>
                  <a:lnTo>
                    <a:pt x="185" y="50"/>
                  </a:lnTo>
                  <a:lnTo>
                    <a:pt x="167" y="60"/>
                  </a:lnTo>
                  <a:lnTo>
                    <a:pt x="147" y="72"/>
                  </a:lnTo>
                  <a:lnTo>
                    <a:pt x="126" y="82"/>
                  </a:lnTo>
                  <a:lnTo>
                    <a:pt x="104" y="92"/>
                  </a:lnTo>
                  <a:lnTo>
                    <a:pt x="83" y="100"/>
                  </a:lnTo>
                  <a:lnTo>
                    <a:pt x="61" y="108"/>
                  </a:lnTo>
                  <a:lnTo>
                    <a:pt x="40" y="113"/>
                  </a:lnTo>
                  <a:lnTo>
                    <a:pt x="19" y="116"/>
                  </a:lnTo>
                  <a:lnTo>
                    <a:pt x="0" y="116"/>
                  </a:lnTo>
                  <a:lnTo>
                    <a:pt x="1" y="116"/>
                  </a:lnTo>
                  <a:lnTo>
                    <a:pt x="3" y="118"/>
                  </a:lnTo>
                  <a:lnTo>
                    <a:pt x="8" y="119"/>
                  </a:lnTo>
                  <a:lnTo>
                    <a:pt x="15" y="120"/>
                  </a:lnTo>
                  <a:lnTo>
                    <a:pt x="24" y="120"/>
                  </a:lnTo>
                  <a:lnTo>
                    <a:pt x="34" y="121"/>
                  </a:lnTo>
                  <a:lnTo>
                    <a:pt x="47" y="120"/>
                  </a:lnTo>
                  <a:lnTo>
                    <a:pt x="62" y="119"/>
                  </a:lnTo>
                  <a:lnTo>
                    <a:pt x="78" y="115"/>
                  </a:lnTo>
                  <a:lnTo>
                    <a:pt x="97" y="112"/>
                  </a:lnTo>
                  <a:lnTo>
                    <a:pt x="118" y="106"/>
                  </a:lnTo>
                  <a:lnTo>
                    <a:pt x="141" y="98"/>
                  </a:lnTo>
                  <a:lnTo>
                    <a:pt x="167" y="88"/>
                  </a:lnTo>
                  <a:lnTo>
                    <a:pt x="194" y="75"/>
                  </a:lnTo>
                  <a:lnTo>
                    <a:pt x="224" y="59"/>
                  </a:lnTo>
                  <a:lnTo>
                    <a:pt x="256" y="40"/>
                  </a:lnTo>
                  <a:lnTo>
                    <a:pt x="260" y="42"/>
                  </a:lnTo>
                  <a:lnTo>
                    <a:pt x="269" y="45"/>
                  </a:lnTo>
                  <a:lnTo>
                    <a:pt x="284" y="51"/>
                  </a:lnTo>
                  <a:lnTo>
                    <a:pt x="305" y="55"/>
                  </a:lnTo>
                  <a:lnTo>
                    <a:pt x="330" y="61"/>
                  </a:lnTo>
                  <a:lnTo>
                    <a:pt x="360" y="66"/>
                  </a:lnTo>
                  <a:lnTo>
                    <a:pt x="395" y="67"/>
                  </a:lnTo>
                  <a:lnTo>
                    <a:pt x="431" y="67"/>
                  </a:lnTo>
                  <a:close/>
                </a:path>
              </a:pathLst>
            </a:custGeom>
            <a:solidFill>
              <a:srgbClr val="000000"/>
            </a:solidFill>
            <a:ln w="9525">
              <a:noFill/>
              <a:round/>
              <a:headEnd/>
              <a:tailEnd/>
            </a:ln>
          </p:spPr>
          <p:txBody>
            <a:bodyPr/>
            <a:lstStyle/>
            <a:p>
              <a:endParaRPr lang="en-US"/>
            </a:p>
          </p:txBody>
        </p:sp>
      </p:grpSp>
      <p:grpSp>
        <p:nvGrpSpPr>
          <p:cNvPr id="3" name="Group 127"/>
          <p:cNvGrpSpPr/>
          <p:nvPr/>
        </p:nvGrpSpPr>
        <p:grpSpPr>
          <a:xfrm>
            <a:off x="3505200" y="952500"/>
            <a:ext cx="1534401" cy="4523720"/>
            <a:chOff x="3505200" y="952500"/>
            <a:chExt cx="1534401" cy="4523720"/>
          </a:xfrm>
        </p:grpSpPr>
        <p:sp>
          <p:nvSpPr>
            <p:cNvPr id="6" name="Line 7"/>
            <p:cNvSpPr>
              <a:spLocks noChangeShapeType="1"/>
            </p:cNvSpPr>
            <p:nvPr/>
          </p:nvSpPr>
          <p:spPr bwMode="auto">
            <a:xfrm>
              <a:off x="4419600" y="1219200"/>
              <a:ext cx="0" cy="4038600"/>
            </a:xfrm>
            <a:prstGeom prst="line">
              <a:avLst/>
            </a:prstGeom>
            <a:noFill/>
            <a:ln w="9525">
              <a:solidFill>
                <a:schemeClr val="tx1"/>
              </a:solidFill>
              <a:round/>
              <a:headEnd/>
              <a:tailEnd/>
            </a:ln>
            <a:effectLst/>
          </p:spPr>
          <p:txBody>
            <a:bodyPr wrap="none" anchor="ctr"/>
            <a:lstStyle/>
            <a:p>
              <a:endParaRPr lang="en-US">
                <a:solidFill>
                  <a:schemeClr val="tx2">
                    <a:lumMod val="60000"/>
                    <a:lumOff val="40000"/>
                  </a:schemeClr>
                </a:solidFill>
              </a:endParaRPr>
            </a:p>
          </p:txBody>
        </p:sp>
        <p:sp>
          <p:nvSpPr>
            <p:cNvPr id="39" name="Line 1431"/>
            <p:cNvSpPr>
              <a:spLocks noChangeShapeType="1"/>
            </p:cNvSpPr>
            <p:nvPr/>
          </p:nvSpPr>
          <p:spPr bwMode="auto">
            <a:xfrm>
              <a:off x="4419600" y="1219200"/>
              <a:ext cx="76200" cy="0"/>
            </a:xfrm>
            <a:prstGeom prst="line">
              <a:avLst/>
            </a:prstGeom>
            <a:noFill/>
            <a:ln w="9525">
              <a:solidFill>
                <a:schemeClr val="tx1"/>
              </a:solidFill>
              <a:round/>
              <a:headEnd/>
              <a:tailEnd/>
            </a:ln>
            <a:effectLst/>
          </p:spPr>
          <p:txBody>
            <a:bodyPr wrap="none" anchor="ctr"/>
            <a:lstStyle/>
            <a:p>
              <a:endParaRPr lang="en-US">
                <a:solidFill>
                  <a:schemeClr val="tx2">
                    <a:lumMod val="60000"/>
                    <a:lumOff val="40000"/>
                  </a:schemeClr>
                </a:solidFill>
              </a:endParaRPr>
            </a:p>
          </p:txBody>
        </p:sp>
        <p:sp>
          <p:nvSpPr>
            <p:cNvPr id="40" name="Line 1432"/>
            <p:cNvSpPr>
              <a:spLocks noChangeShapeType="1"/>
            </p:cNvSpPr>
            <p:nvPr/>
          </p:nvSpPr>
          <p:spPr bwMode="auto">
            <a:xfrm>
              <a:off x="4419600" y="2057400"/>
              <a:ext cx="76200" cy="0"/>
            </a:xfrm>
            <a:prstGeom prst="line">
              <a:avLst/>
            </a:prstGeom>
            <a:noFill/>
            <a:ln w="9525">
              <a:solidFill>
                <a:schemeClr val="tx1"/>
              </a:solidFill>
              <a:round/>
              <a:headEnd/>
              <a:tailEnd/>
            </a:ln>
            <a:effectLst/>
          </p:spPr>
          <p:txBody>
            <a:bodyPr wrap="none" anchor="ctr"/>
            <a:lstStyle/>
            <a:p>
              <a:endParaRPr lang="en-US">
                <a:solidFill>
                  <a:schemeClr val="tx2">
                    <a:lumMod val="60000"/>
                    <a:lumOff val="40000"/>
                  </a:schemeClr>
                </a:solidFill>
              </a:endParaRPr>
            </a:p>
          </p:txBody>
        </p:sp>
        <p:sp>
          <p:nvSpPr>
            <p:cNvPr id="41" name="Line 1433"/>
            <p:cNvSpPr>
              <a:spLocks noChangeShapeType="1"/>
            </p:cNvSpPr>
            <p:nvPr/>
          </p:nvSpPr>
          <p:spPr bwMode="auto">
            <a:xfrm>
              <a:off x="4419600" y="2895600"/>
              <a:ext cx="76200" cy="0"/>
            </a:xfrm>
            <a:prstGeom prst="line">
              <a:avLst/>
            </a:prstGeom>
            <a:noFill/>
            <a:ln w="9525">
              <a:solidFill>
                <a:schemeClr val="tx1"/>
              </a:solidFill>
              <a:round/>
              <a:headEnd/>
              <a:tailEnd/>
            </a:ln>
            <a:effectLst/>
          </p:spPr>
          <p:txBody>
            <a:bodyPr wrap="none" anchor="ctr"/>
            <a:lstStyle/>
            <a:p>
              <a:endParaRPr lang="en-US">
                <a:solidFill>
                  <a:schemeClr val="tx2">
                    <a:lumMod val="60000"/>
                    <a:lumOff val="40000"/>
                  </a:schemeClr>
                </a:solidFill>
              </a:endParaRPr>
            </a:p>
          </p:txBody>
        </p:sp>
        <p:sp>
          <p:nvSpPr>
            <p:cNvPr id="42" name="Line 1434"/>
            <p:cNvSpPr>
              <a:spLocks noChangeShapeType="1"/>
            </p:cNvSpPr>
            <p:nvPr/>
          </p:nvSpPr>
          <p:spPr bwMode="auto">
            <a:xfrm>
              <a:off x="4419600" y="3733800"/>
              <a:ext cx="76200" cy="0"/>
            </a:xfrm>
            <a:prstGeom prst="line">
              <a:avLst/>
            </a:prstGeom>
            <a:noFill/>
            <a:ln w="9525">
              <a:solidFill>
                <a:schemeClr val="tx1"/>
              </a:solidFill>
              <a:round/>
              <a:headEnd/>
              <a:tailEnd/>
            </a:ln>
            <a:effectLst/>
          </p:spPr>
          <p:txBody>
            <a:bodyPr wrap="none" anchor="ctr"/>
            <a:lstStyle/>
            <a:p>
              <a:endParaRPr lang="en-US">
                <a:solidFill>
                  <a:schemeClr val="tx2">
                    <a:lumMod val="60000"/>
                    <a:lumOff val="40000"/>
                  </a:schemeClr>
                </a:solidFill>
              </a:endParaRPr>
            </a:p>
          </p:txBody>
        </p:sp>
        <p:sp>
          <p:nvSpPr>
            <p:cNvPr id="43" name="Line 1435"/>
            <p:cNvSpPr>
              <a:spLocks noChangeShapeType="1"/>
            </p:cNvSpPr>
            <p:nvPr/>
          </p:nvSpPr>
          <p:spPr bwMode="auto">
            <a:xfrm>
              <a:off x="4419600" y="4572000"/>
              <a:ext cx="76200" cy="0"/>
            </a:xfrm>
            <a:prstGeom prst="line">
              <a:avLst/>
            </a:prstGeom>
            <a:noFill/>
            <a:ln w="9525">
              <a:solidFill>
                <a:schemeClr val="tx1"/>
              </a:solidFill>
              <a:round/>
              <a:headEnd/>
              <a:tailEnd/>
            </a:ln>
            <a:effectLst/>
          </p:spPr>
          <p:txBody>
            <a:bodyPr wrap="none" anchor="ctr"/>
            <a:lstStyle/>
            <a:p>
              <a:endParaRPr lang="en-US">
                <a:solidFill>
                  <a:schemeClr val="tx2">
                    <a:lumMod val="60000"/>
                    <a:lumOff val="40000"/>
                  </a:schemeClr>
                </a:solidFill>
              </a:endParaRPr>
            </a:p>
          </p:txBody>
        </p:sp>
        <p:sp>
          <p:nvSpPr>
            <p:cNvPr id="44" name="Line 1436"/>
            <p:cNvSpPr>
              <a:spLocks noChangeShapeType="1"/>
            </p:cNvSpPr>
            <p:nvPr/>
          </p:nvSpPr>
          <p:spPr bwMode="auto">
            <a:xfrm>
              <a:off x="4343400" y="1524000"/>
              <a:ext cx="76200" cy="0"/>
            </a:xfrm>
            <a:prstGeom prst="line">
              <a:avLst/>
            </a:prstGeom>
            <a:noFill/>
            <a:ln w="9525">
              <a:solidFill>
                <a:schemeClr val="tx1"/>
              </a:solidFill>
              <a:round/>
              <a:headEnd/>
              <a:tailEnd/>
            </a:ln>
            <a:effectLst/>
          </p:spPr>
          <p:txBody>
            <a:bodyPr wrap="none" anchor="ctr"/>
            <a:lstStyle/>
            <a:p>
              <a:endParaRPr lang="en-US">
                <a:solidFill>
                  <a:schemeClr val="tx2">
                    <a:lumMod val="60000"/>
                    <a:lumOff val="40000"/>
                  </a:schemeClr>
                </a:solidFill>
              </a:endParaRPr>
            </a:p>
          </p:txBody>
        </p:sp>
        <p:sp>
          <p:nvSpPr>
            <p:cNvPr id="45" name="Line 1437"/>
            <p:cNvSpPr>
              <a:spLocks noChangeShapeType="1"/>
            </p:cNvSpPr>
            <p:nvPr/>
          </p:nvSpPr>
          <p:spPr bwMode="auto">
            <a:xfrm>
              <a:off x="4343400" y="2743200"/>
              <a:ext cx="76200" cy="0"/>
            </a:xfrm>
            <a:prstGeom prst="line">
              <a:avLst/>
            </a:prstGeom>
            <a:noFill/>
            <a:ln w="9525">
              <a:solidFill>
                <a:schemeClr val="tx1"/>
              </a:solidFill>
              <a:round/>
              <a:headEnd/>
              <a:tailEnd/>
            </a:ln>
            <a:effectLst/>
          </p:spPr>
          <p:txBody>
            <a:bodyPr wrap="none" anchor="ctr"/>
            <a:lstStyle/>
            <a:p>
              <a:endParaRPr lang="en-US">
                <a:solidFill>
                  <a:schemeClr val="tx2">
                    <a:lumMod val="60000"/>
                    <a:lumOff val="40000"/>
                  </a:schemeClr>
                </a:solidFill>
              </a:endParaRPr>
            </a:p>
          </p:txBody>
        </p:sp>
        <p:sp>
          <p:nvSpPr>
            <p:cNvPr id="46" name="Line 1438"/>
            <p:cNvSpPr>
              <a:spLocks noChangeShapeType="1"/>
            </p:cNvSpPr>
            <p:nvPr/>
          </p:nvSpPr>
          <p:spPr bwMode="auto">
            <a:xfrm>
              <a:off x="4343400" y="4038600"/>
              <a:ext cx="76200" cy="0"/>
            </a:xfrm>
            <a:prstGeom prst="line">
              <a:avLst/>
            </a:prstGeom>
            <a:noFill/>
            <a:ln w="9525">
              <a:solidFill>
                <a:schemeClr val="tx1"/>
              </a:solidFill>
              <a:round/>
              <a:headEnd/>
              <a:tailEnd/>
            </a:ln>
            <a:effectLst/>
          </p:spPr>
          <p:txBody>
            <a:bodyPr wrap="none" anchor="ctr"/>
            <a:lstStyle/>
            <a:p>
              <a:endParaRPr lang="en-US">
                <a:solidFill>
                  <a:schemeClr val="tx2">
                    <a:lumMod val="60000"/>
                    <a:lumOff val="40000"/>
                  </a:schemeClr>
                </a:solidFill>
              </a:endParaRPr>
            </a:p>
          </p:txBody>
        </p:sp>
        <p:sp>
          <p:nvSpPr>
            <p:cNvPr id="47" name="Line 1439"/>
            <p:cNvSpPr>
              <a:spLocks noChangeShapeType="1"/>
            </p:cNvSpPr>
            <p:nvPr/>
          </p:nvSpPr>
          <p:spPr bwMode="auto">
            <a:xfrm>
              <a:off x="4343400" y="5181600"/>
              <a:ext cx="76200" cy="0"/>
            </a:xfrm>
            <a:prstGeom prst="line">
              <a:avLst/>
            </a:prstGeom>
            <a:noFill/>
            <a:ln w="9525">
              <a:solidFill>
                <a:schemeClr val="tx1"/>
              </a:solidFill>
              <a:round/>
              <a:headEnd/>
              <a:tailEnd/>
            </a:ln>
            <a:effectLst/>
          </p:spPr>
          <p:txBody>
            <a:bodyPr wrap="none" anchor="ctr"/>
            <a:lstStyle/>
            <a:p>
              <a:endParaRPr lang="en-US">
                <a:solidFill>
                  <a:schemeClr val="tx2">
                    <a:lumMod val="60000"/>
                    <a:lumOff val="40000"/>
                  </a:schemeClr>
                </a:solidFill>
              </a:endParaRPr>
            </a:p>
          </p:txBody>
        </p:sp>
        <p:sp>
          <p:nvSpPr>
            <p:cNvPr id="48" name="Text Box 1440"/>
            <p:cNvSpPr txBox="1">
              <a:spLocks noChangeArrowheads="1"/>
            </p:cNvSpPr>
            <p:nvPr/>
          </p:nvSpPr>
          <p:spPr bwMode="auto">
            <a:xfrm>
              <a:off x="4489450" y="952500"/>
              <a:ext cx="550151" cy="523220"/>
            </a:xfrm>
            <a:prstGeom prst="rect">
              <a:avLst/>
            </a:prstGeom>
            <a:noFill/>
            <a:ln w="9525">
              <a:noFill/>
              <a:miter lim="800000"/>
              <a:headEnd/>
              <a:tailEnd/>
            </a:ln>
            <a:effectLst/>
          </p:spPr>
          <p:txBody>
            <a:bodyPr wrap="none">
              <a:spAutoFit/>
            </a:bodyPr>
            <a:lstStyle/>
            <a:p>
              <a:r>
                <a:rPr lang="en-US" sz="2800">
                  <a:solidFill>
                    <a:schemeClr val="tx2">
                      <a:lumMod val="60000"/>
                      <a:lumOff val="40000"/>
                    </a:schemeClr>
                  </a:solidFill>
                </a:rPr>
                <a:t>25</a:t>
              </a:r>
            </a:p>
          </p:txBody>
        </p:sp>
        <p:sp>
          <p:nvSpPr>
            <p:cNvPr id="49" name="Rectangle 1441"/>
            <p:cNvSpPr>
              <a:spLocks noChangeArrowheads="1"/>
            </p:cNvSpPr>
            <p:nvPr/>
          </p:nvSpPr>
          <p:spPr bwMode="auto">
            <a:xfrm>
              <a:off x="4473575" y="1828800"/>
              <a:ext cx="550151" cy="523220"/>
            </a:xfrm>
            <a:prstGeom prst="rect">
              <a:avLst/>
            </a:prstGeom>
            <a:noFill/>
            <a:ln w="9525">
              <a:noFill/>
              <a:miter lim="800000"/>
              <a:headEnd/>
              <a:tailEnd/>
            </a:ln>
            <a:effectLst/>
          </p:spPr>
          <p:txBody>
            <a:bodyPr wrap="none">
              <a:spAutoFit/>
            </a:bodyPr>
            <a:lstStyle/>
            <a:p>
              <a:r>
                <a:rPr lang="en-US" sz="2800">
                  <a:solidFill>
                    <a:schemeClr val="tx2">
                      <a:lumMod val="60000"/>
                      <a:lumOff val="40000"/>
                    </a:schemeClr>
                  </a:solidFill>
                </a:rPr>
                <a:t>20</a:t>
              </a:r>
            </a:p>
          </p:txBody>
        </p:sp>
        <p:sp>
          <p:nvSpPr>
            <p:cNvPr id="50" name="Rectangle 1442"/>
            <p:cNvSpPr>
              <a:spLocks noChangeArrowheads="1"/>
            </p:cNvSpPr>
            <p:nvPr/>
          </p:nvSpPr>
          <p:spPr bwMode="auto">
            <a:xfrm>
              <a:off x="4473575" y="2605088"/>
              <a:ext cx="550151" cy="523220"/>
            </a:xfrm>
            <a:prstGeom prst="rect">
              <a:avLst/>
            </a:prstGeom>
            <a:noFill/>
            <a:ln w="9525">
              <a:noFill/>
              <a:miter lim="800000"/>
              <a:headEnd/>
              <a:tailEnd/>
            </a:ln>
            <a:effectLst/>
          </p:spPr>
          <p:txBody>
            <a:bodyPr wrap="none">
              <a:spAutoFit/>
            </a:bodyPr>
            <a:lstStyle/>
            <a:p>
              <a:r>
                <a:rPr lang="en-US" sz="2800">
                  <a:solidFill>
                    <a:schemeClr val="tx2">
                      <a:lumMod val="60000"/>
                      <a:lumOff val="40000"/>
                    </a:schemeClr>
                  </a:solidFill>
                </a:rPr>
                <a:t>15</a:t>
              </a:r>
            </a:p>
          </p:txBody>
        </p:sp>
        <p:sp>
          <p:nvSpPr>
            <p:cNvPr id="51" name="Rectangle 1443"/>
            <p:cNvSpPr>
              <a:spLocks noChangeArrowheads="1"/>
            </p:cNvSpPr>
            <p:nvPr/>
          </p:nvSpPr>
          <p:spPr bwMode="auto">
            <a:xfrm>
              <a:off x="4473575" y="3443288"/>
              <a:ext cx="550151" cy="523220"/>
            </a:xfrm>
            <a:prstGeom prst="rect">
              <a:avLst/>
            </a:prstGeom>
            <a:noFill/>
            <a:ln w="9525">
              <a:noFill/>
              <a:miter lim="800000"/>
              <a:headEnd/>
              <a:tailEnd/>
            </a:ln>
            <a:effectLst/>
          </p:spPr>
          <p:txBody>
            <a:bodyPr wrap="none">
              <a:spAutoFit/>
            </a:bodyPr>
            <a:lstStyle/>
            <a:p>
              <a:r>
                <a:rPr lang="en-US" sz="2800">
                  <a:solidFill>
                    <a:schemeClr val="tx2">
                      <a:lumMod val="60000"/>
                      <a:lumOff val="40000"/>
                    </a:schemeClr>
                  </a:solidFill>
                </a:rPr>
                <a:t>10</a:t>
              </a:r>
            </a:p>
          </p:txBody>
        </p:sp>
        <p:sp>
          <p:nvSpPr>
            <p:cNvPr id="52" name="Rectangle 1444"/>
            <p:cNvSpPr>
              <a:spLocks noChangeArrowheads="1"/>
            </p:cNvSpPr>
            <p:nvPr/>
          </p:nvSpPr>
          <p:spPr bwMode="auto">
            <a:xfrm>
              <a:off x="4473575" y="4281488"/>
              <a:ext cx="367408" cy="523220"/>
            </a:xfrm>
            <a:prstGeom prst="rect">
              <a:avLst/>
            </a:prstGeom>
            <a:noFill/>
            <a:ln w="9525">
              <a:noFill/>
              <a:miter lim="800000"/>
              <a:headEnd/>
              <a:tailEnd/>
            </a:ln>
            <a:effectLst/>
          </p:spPr>
          <p:txBody>
            <a:bodyPr wrap="none">
              <a:spAutoFit/>
            </a:bodyPr>
            <a:lstStyle/>
            <a:p>
              <a:r>
                <a:rPr lang="en-US" sz="2800">
                  <a:solidFill>
                    <a:schemeClr val="tx2">
                      <a:lumMod val="60000"/>
                      <a:lumOff val="40000"/>
                    </a:schemeClr>
                  </a:solidFill>
                </a:rPr>
                <a:t>5</a:t>
              </a:r>
            </a:p>
          </p:txBody>
        </p:sp>
        <p:sp>
          <p:nvSpPr>
            <p:cNvPr id="53" name="Rectangle 1445"/>
            <p:cNvSpPr>
              <a:spLocks noChangeArrowheads="1"/>
            </p:cNvSpPr>
            <p:nvPr/>
          </p:nvSpPr>
          <p:spPr bwMode="auto">
            <a:xfrm>
              <a:off x="3505200" y="4953000"/>
              <a:ext cx="915635" cy="523220"/>
            </a:xfrm>
            <a:prstGeom prst="rect">
              <a:avLst/>
            </a:prstGeom>
            <a:noFill/>
            <a:ln w="9525">
              <a:noFill/>
              <a:miter lim="800000"/>
              <a:headEnd/>
              <a:tailEnd/>
            </a:ln>
            <a:effectLst/>
          </p:spPr>
          <p:txBody>
            <a:bodyPr wrap="none">
              <a:spAutoFit/>
            </a:bodyPr>
            <a:lstStyle/>
            <a:p>
              <a:r>
                <a:rPr lang="en-US" sz="2800" dirty="0">
                  <a:solidFill>
                    <a:schemeClr val="tx2">
                      <a:lumMod val="60000"/>
                      <a:lumOff val="40000"/>
                    </a:schemeClr>
                  </a:solidFill>
                </a:rPr>
                <a:t>1000</a:t>
              </a:r>
            </a:p>
          </p:txBody>
        </p:sp>
        <p:sp>
          <p:nvSpPr>
            <p:cNvPr id="54" name="Rectangle 1446"/>
            <p:cNvSpPr>
              <a:spLocks noChangeArrowheads="1"/>
            </p:cNvSpPr>
            <p:nvPr/>
          </p:nvSpPr>
          <p:spPr bwMode="auto">
            <a:xfrm>
              <a:off x="3581400" y="3810000"/>
              <a:ext cx="732893" cy="523220"/>
            </a:xfrm>
            <a:prstGeom prst="rect">
              <a:avLst/>
            </a:prstGeom>
            <a:noFill/>
            <a:ln w="9525">
              <a:noFill/>
              <a:miter lim="800000"/>
              <a:headEnd/>
              <a:tailEnd/>
            </a:ln>
            <a:effectLst/>
          </p:spPr>
          <p:txBody>
            <a:bodyPr wrap="none">
              <a:spAutoFit/>
            </a:bodyPr>
            <a:lstStyle/>
            <a:p>
              <a:r>
                <a:rPr lang="en-US" sz="2800">
                  <a:solidFill>
                    <a:schemeClr val="tx2">
                      <a:lumMod val="60000"/>
                      <a:lumOff val="40000"/>
                    </a:schemeClr>
                  </a:solidFill>
                </a:rPr>
                <a:t>300</a:t>
              </a:r>
            </a:p>
          </p:txBody>
        </p:sp>
        <p:sp>
          <p:nvSpPr>
            <p:cNvPr id="55" name="Rectangle 1447"/>
            <p:cNvSpPr>
              <a:spLocks noChangeArrowheads="1"/>
            </p:cNvSpPr>
            <p:nvPr/>
          </p:nvSpPr>
          <p:spPr bwMode="auto">
            <a:xfrm>
              <a:off x="3625850" y="2514600"/>
              <a:ext cx="732893" cy="523220"/>
            </a:xfrm>
            <a:prstGeom prst="rect">
              <a:avLst/>
            </a:prstGeom>
            <a:noFill/>
            <a:ln w="9525">
              <a:noFill/>
              <a:miter lim="800000"/>
              <a:headEnd/>
              <a:tailEnd/>
            </a:ln>
            <a:effectLst/>
          </p:spPr>
          <p:txBody>
            <a:bodyPr wrap="none">
              <a:spAutoFit/>
            </a:bodyPr>
            <a:lstStyle/>
            <a:p>
              <a:r>
                <a:rPr lang="en-US" sz="2800">
                  <a:solidFill>
                    <a:schemeClr val="tx2">
                      <a:lumMod val="60000"/>
                      <a:lumOff val="40000"/>
                    </a:schemeClr>
                  </a:solidFill>
                </a:rPr>
                <a:t>100</a:t>
              </a:r>
            </a:p>
          </p:txBody>
        </p:sp>
        <p:sp>
          <p:nvSpPr>
            <p:cNvPr id="56" name="Rectangle 1448"/>
            <p:cNvSpPr>
              <a:spLocks noChangeArrowheads="1"/>
            </p:cNvSpPr>
            <p:nvPr/>
          </p:nvSpPr>
          <p:spPr bwMode="auto">
            <a:xfrm>
              <a:off x="3733800" y="1295400"/>
              <a:ext cx="550151" cy="523220"/>
            </a:xfrm>
            <a:prstGeom prst="rect">
              <a:avLst/>
            </a:prstGeom>
            <a:noFill/>
            <a:ln w="9525">
              <a:noFill/>
              <a:miter lim="800000"/>
              <a:headEnd/>
              <a:tailEnd/>
            </a:ln>
            <a:effectLst/>
          </p:spPr>
          <p:txBody>
            <a:bodyPr wrap="none">
              <a:spAutoFit/>
            </a:bodyPr>
            <a:lstStyle/>
            <a:p>
              <a:r>
                <a:rPr lang="en-US" sz="2800">
                  <a:solidFill>
                    <a:schemeClr val="tx2">
                      <a:lumMod val="60000"/>
                      <a:lumOff val="40000"/>
                    </a:schemeClr>
                  </a:solidFill>
                </a:rPr>
                <a:t>30</a:t>
              </a:r>
            </a:p>
          </p:txBody>
        </p:sp>
      </p:grpSp>
      <p:sp>
        <p:nvSpPr>
          <p:cNvPr id="57" name="Text Box 1449"/>
          <p:cNvSpPr txBox="1">
            <a:spLocks noChangeArrowheads="1"/>
          </p:cNvSpPr>
          <p:nvPr/>
        </p:nvSpPr>
        <p:spPr bwMode="auto">
          <a:xfrm>
            <a:off x="6467104" y="4771448"/>
            <a:ext cx="2297104" cy="523220"/>
          </a:xfrm>
          <a:prstGeom prst="rect">
            <a:avLst/>
          </a:prstGeom>
          <a:noFill/>
          <a:ln w="9525">
            <a:noFill/>
            <a:miter lim="800000"/>
            <a:headEnd/>
            <a:tailEnd/>
          </a:ln>
          <a:effectLst/>
        </p:spPr>
        <p:txBody>
          <a:bodyPr wrap="none">
            <a:spAutoFit/>
          </a:bodyPr>
          <a:lstStyle/>
          <a:p>
            <a:r>
              <a:rPr lang="en-US" sz="2800" dirty="0">
                <a:solidFill>
                  <a:schemeClr val="tx2">
                    <a:lumMod val="60000"/>
                    <a:lumOff val="40000"/>
                  </a:schemeClr>
                </a:solidFill>
              </a:rPr>
              <a:t>Tibet  (3.7 km)</a:t>
            </a:r>
          </a:p>
        </p:txBody>
      </p:sp>
      <p:sp>
        <p:nvSpPr>
          <p:cNvPr id="58" name="Text Box 1450"/>
          <p:cNvSpPr txBox="1">
            <a:spLocks noChangeArrowheads="1"/>
          </p:cNvSpPr>
          <p:nvPr/>
        </p:nvSpPr>
        <p:spPr bwMode="auto">
          <a:xfrm>
            <a:off x="304800" y="3286124"/>
            <a:ext cx="3120919" cy="523220"/>
          </a:xfrm>
          <a:prstGeom prst="rect">
            <a:avLst/>
          </a:prstGeom>
          <a:noFill/>
          <a:ln w="9525">
            <a:noFill/>
            <a:miter lim="800000"/>
            <a:headEnd/>
            <a:tailEnd/>
          </a:ln>
          <a:effectLst/>
        </p:spPr>
        <p:txBody>
          <a:bodyPr wrap="none">
            <a:spAutoFit/>
          </a:bodyPr>
          <a:lstStyle/>
          <a:p>
            <a:r>
              <a:rPr lang="en-US" sz="2800" dirty="0">
                <a:solidFill>
                  <a:schemeClr val="tx2">
                    <a:lumMod val="60000"/>
                    <a:lumOff val="40000"/>
                  </a:schemeClr>
                </a:solidFill>
              </a:rPr>
              <a:t>Commercial (10 km)</a:t>
            </a:r>
          </a:p>
        </p:txBody>
      </p:sp>
      <p:sp>
        <p:nvSpPr>
          <p:cNvPr id="67" name="Rectangle 1464"/>
          <p:cNvSpPr>
            <a:spLocks noChangeArrowheads="1"/>
          </p:cNvSpPr>
          <p:nvPr/>
        </p:nvSpPr>
        <p:spPr bwMode="auto">
          <a:xfrm>
            <a:off x="1676400" y="2895600"/>
            <a:ext cx="1066800" cy="228600"/>
          </a:xfrm>
          <a:prstGeom prst="rect">
            <a:avLst/>
          </a:prstGeom>
          <a:solidFill>
            <a:schemeClr val="bg1"/>
          </a:solidFill>
          <a:ln w="9525">
            <a:noFill/>
            <a:miter lim="800000"/>
            <a:headEnd/>
            <a:tailEnd/>
          </a:ln>
          <a:effectLst/>
        </p:spPr>
        <p:txBody>
          <a:bodyPr wrap="none" anchor="ctr"/>
          <a:lstStyle/>
          <a:p>
            <a:endParaRPr lang="en-US"/>
          </a:p>
        </p:txBody>
      </p:sp>
      <p:sp>
        <p:nvSpPr>
          <p:cNvPr id="68" name="Text Box 1465"/>
          <p:cNvSpPr txBox="1">
            <a:spLocks noChangeArrowheads="1"/>
          </p:cNvSpPr>
          <p:nvPr/>
        </p:nvSpPr>
        <p:spPr bwMode="auto">
          <a:xfrm>
            <a:off x="457200" y="1643050"/>
            <a:ext cx="2858539" cy="523220"/>
          </a:xfrm>
          <a:prstGeom prst="rect">
            <a:avLst/>
          </a:prstGeom>
          <a:noFill/>
          <a:ln w="9525">
            <a:noFill/>
            <a:miter lim="800000"/>
            <a:headEnd/>
            <a:tailEnd/>
          </a:ln>
          <a:effectLst/>
        </p:spPr>
        <p:txBody>
          <a:bodyPr wrap="none">
            <a:spAutoFit/>
          </a:bodyPr>
          <a:lstStyle/>
          <a:p>
            <a:r>
              <a:rPr lang="en-US" sz="2800" dirty="0">
                <a:solidFill>
                  <a:schemeClr val="tx2">
                    <a:lumMod val="60000"/>
                    <a:lumOff val="40000"/>
                  </a:schemeClr>
                </a:solidFill>
              </a:rPr>
              <a:t>Private jet (15 km)</a:t>
            </a:r>
          </a:p>
        </p:txBody>
      </p:sp>
      <p:sp>
        <p:nvSpPr>
          <p:cNvPr id="122" name="Text Box 1521"/>
          <p:cNvSpPr txBox="1">
            <a:spLocks noChangeArrowheads="1"/>
          </p:cNvSpPr>
          <p:nvPr/>
        </p:nvSpPr>
        <p:spPr bwMode="auto">
          <a:xfrm>
            <a:off x="5738750" y="2786228"/>
            <a:ext cx="2360711" cy="523220"/>
          </a:xfrm>
          <a:prstGeom prst="rect">
            <a:avLst/>
          </a:prstGeom>
          <a:noFill/>
          <a:ln w="9525">
            <a:noFill/>
            <a:miter lim="800000"/>
            <a:headEnd/>
            <a:tailEnd/>
          </a:ln>
          <a:effectLst/>
        </p:spPr>
        <p:txBody>
          <a:bodyPr wrap="none">
            <a:spAutoFit/>
          </a:bodyPr>
          <a:lstStyle/>
          <a:p>
            <a:r>
              <a:rPr lang="en-US" sz="2800" dirty="0">
                <a:solidFill>
                  <a:schemeClr val="tx2">
                    <a:lumMod val="60000"/>
                    <a:lumOff val="40000"/>
                  </a:schemeClr>
                </a:solidFill>
              </a:rPr>
              <a:t>SST (18-20 km)</a:t>
            </a:r>
          </a:p>
        </p:txBody>
      </p:sp>
      <p:sp>
        <p:nvSpPr>
          <p:cNvPr id="129" name="Text Box 3"/>
          <p:cNvSpPr txBox="1">
            <a:spLocks noChangeArrowheads="1"/>
          </p:cNvSpPr>
          <p:nvPr/>
        </p:nvSpPr>
        <p:spPr bwMode="auto">
          <a:xfrm>
            <a:off x="6934200" y="5540829"/>
            <a:ext cx="2209800" cy="302840"/>
          </a:xfrm>
          <a:prstGeom prst="rect">
            <a:avLst/>
          </a:prstGeom>
          <a:noFill/>
          <a:ln w="9525">
            <a:noFill/>
            <a:miter lim="800000"/>
            <a:headEnd/>
            <a:tailEnd/>
          </a:ln>
          <a:effectLst/>
        </p:spPr>
        <p:txBody>
          <a:bodyPr>
            <a:spAutoFit/>
          </a:bodyPr>
          <a:lstStyle/>
          <a:p>
            <a:pPr algn="ctr"/>
            <a:r>
              <a:rPr lang="en-US" dirty="0">
                <a:solidFill>
                  <a:schemeClr val="tx1"/>
                </a:solidFill>
              </a:rPr>
              <a:t>Kendall </a:t>
            </a:r>
            <a:r>
              <a:rPr lang="en-US" dirty="0" smtClean="0">
                <a:solidFill>
                  <a:schemeClr val="tx1"/>
                </a:solidFill>
              </a:rPr>
              <a:t>et al, </a:t>
            </a:r>
            <a:r>
              <a:rPr lang="en-US" dirty="0">
                <a:solidFill>
                  <a:schemeClr val="tx1"/>
                </a:solidFill>
              </a:rPr>
              <a:t>2000</a:t>
            </a:r>
          </a:p>
        </p:txBody>
      </p:sp>
      <p:pic>
        <p:nvPicPr>
          <p:cNvPr id="130" name="Picture 129" descr="imagesjet.jpg"/>
          <p:cNvPicPr>
            <a:picLocks noChangeAspect="1"/>
          </p:cNvPicPr>
          <p:nvPr/>
        </p:nvPicPr>
        <p:blipFill>
          <a:blip r:embed="rId6" cstate="print"/>
          <a:stretch>
            <a:fillRect/>
          </a:stretch>
        </p:blipFill>
        <p:spPr>
          <a:xfrm>
            <a:off x="5500694" y="1201616"/>
            <a:ext cx="2786082" cy="1428760"/>
          </a:xfrm>
          <a:prstGeom prst="rect">
            <a:avLst/>
          </a:prstGeom>
        </p:spPr>
      </p:pic>
      <p:pic>
        <p:nvPicPr>
          <p:cNvPr id="3077" name="Picture 5"/>
          <p:cNvPicPr>
            <a:picLocks noChangeAspect="1" noChangeArrowheads="1"/>
          </p:cNvPicPr>
          <p:nvPr/>
        </p:nvPicPr>
        <p:blipFill>
          <a:blip r:embed="rId7" cstate="print"/>
          <a:srcRect/>
          <a:stretch>
            <a:fillRect/>
          </a:stretch>
        </p:blipFill>
        <p:spPr bwMode="auto">
          <a:xfrm>
            <a:off x="785786" y="2152630"/>
            <a:ext cx="2214578" cy="1000132"/>
          </a:xfrm>
          <a:prstGeom prst="rect">
            <a:avLst/>
          </a:prstGeom>
          <a:noFill/>
          <a:ln w="9525">
            <a:noFill/>
            <a:miter lim="800000"/>
            <a:headEnd/>
            <a:tailEnd/>
          </a:ln>
          <a:effectLst/>
        </p:spPr>
      </p:pic>
      <p:sp>
        <p:nvSpPr>
          <p:cNvPr id="59" name="Rectangle 58"/>
          <p:cNvSpPr/>
          <p:nvPr/>
        </p:nvSpPr>
        <p:spPr>
          <a:xfrm>
            <a:off x="8122722" y="384405"/>
            <a:ext cx="1534635" cy="419795"/>
          </a:xfrm>
          <a:prstGeom prst="rect">
            <a:avLst/>
          </a:prstGeom>
        </p:spPr>
        <p:txBody>
          <a:bodyPr wrap="square">
            <a:spAutoFit/>
          </a:bodyPr>
          <a:lstStyle/>
          <a:p>
            <a:r>
              <a:rPr lang="en-US" sz="2800" dirty="0" smtClean="0">
                <a:solidFill>
                  <a:srgbClr val="000000">
                    <a:lumMod val="60000"/>
                    <a:lumOff val="40000"/>
                  </a:srgbClr>
                </a:solidFill>
              </a:rPr>
              <a:t>(km)</a:t>
            </a:r>
            <a:endParaRPr lang="en-US"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417514"/>
            <a:ext cx="9143999" cy="511156"/>
          </a:xfrm>
        </p:spPr>
        <p:txBody>
          <a:bodyPr>
            <a:noAutofit/>
          </a:bodyPr>
          <a:lstStyle/>
          <a:p>
            <a:r>
              <a:rPr lang="en-US" b="1" cap="small" dirty="0" err="1" smtClean="0">
                <a:solidFill>
                  <a:schemeClr val="tx1"/>
                </a:solidFill>
              </a:rPr>
              <a:t>Dosimetry</a:t>
            </a:r>
            <a:r>
              <a:rPr lang="en-US" b="1" cap="small" dirty="0" smtClean="0">
                <a:solidFill>
                  <a:schemeClr val="tx1"/>
                </a:solidFill>
              </a:rPr>
              <a:t> in aviation – Neutron flux </a:t>
            </a:r>
            <a:r>
              <a:rPr lang="en-US" sz="2800" b="1" cap="small" dirty="0" smtClean="0">
                <a:solidFill>
                  <a:schemeClr val="tx1"/>
                </a:solidFill>
              </a:rPr>
              <a:t>(1-10MeV)</a:t>
            </a:r>
            <a:endParaRPr lang="en-US" sz="2800" b="1" cap="small" dirty="0">
              <a:solidFill>
                <a:schemeClr val="tx1"/>
              </a:solidFill>
            </a:endParaRPr>
          </a:p>
        </p:txBody>
      </p:sp>
      <p:sp>
        <p:nvSpPr>
          <p:cNvPr id="26" name="TextBox 25"/>
          <p:cNvSpPr txBox="1"/>
          <p:nvPr/>
        </p:nvSpPr>
        <p:spPr>
          <a:xfrm>
            <a:off x="368475" y="1143356"/>
            <a:ext cx="4286279" cy="723853"/>
          </a:xfrm>
          <a:prstGeom prst="rect">
            <a:avLst/>
          </a:prstGeom>
          <a:noFill/>
        </p:spPr>
        <p:txBody>
          <a:bodyPr wrap="square" rtlCol="0">
            <a:spAutoFit/>
          </a:bodyPr>
          <a:lstStyle/>
          <a:p>
            <a:pPr algn="ctr"/>
            <a:r>
              <a:rPr lang="en-US" b="1" dirty="0" smtClean="0">
                <a:solidFill>
                  <a:schemeClr val="tx1"/>
                </a:solidFill>
              </a:rPr>
              <a:t>1-10MeV atmospheric neutron flux as a function of altitude based on aircraft and balloon measurements </a:t>
            </a:r>
            <a:endParaRPr lang="en-US" b="1" dirty="0">
              <a:solidFill>
                <a:schemeClr val="tx1"/>
              </a:solidFill>
            </a:endParaRPr>
          </a:p>
        </p:txBody>
      </p:sp>
      <p:sp>
        <p:nvSpPr>
          <p:cNvPr id="31" name="TextBox 30"/>
          <p:cNvSpPr txBox="1"/>
          <p:nvPr/>
        </p:nvSpPr>
        <p:spPr>
          <a:xfrm>
            <a:off x="4857721" y="1165897"/>
            <a:ext cx="4286279" cy="723853"/>
          </a:xfrm>
          <a:prstGeom prst="rect">
            <a:avLst/>
          </a:prstGeom>
          <a:noFill/>
        </p:spPr>
        <p:txBody>
          <a:bodyPr wrap="square" rtlCol="0">
            <a:spAutoFit/>
          </a:bodyPr>
          <a:lstStyle/>
          <a:p>
            <a:pPr algn="ctr"/>
            <a:r>
              <a:rPr lang="en-US" b="1" dirty="0" smtClean="0">
                <a:solidFill>
                  <a:schemeClr val="tx1"/>
                </a:solidFill>
              </a:rPr>
              <a:t>1-10MeV neutron flux as a function of geographical latitude based on aircraft  measurements </a:t>
            </a:r>
            <a:endParaRPr lang="en-US" b="1" dirty="0">
              <a:solidFill>
                <a:schemeClr val="tx1"/>
              </a:solidFill>
            </a:endParaRPr>
          </a:p>
        </p:txBody>
      </p:sp>
      <p:grpSp>
        <p:nvGrpSpPr>
          <p:cNvPr id="2" name="Group 35"/>
          <p:cNvGrpSpPr/>
          <p:nvPr/>
        </p:nvGrpSpPr>
        <p:grpSpPr>
          <a:xfrm>
            <a:off x="570015" y="2280062"/>
            <a:ext cx="3990108" cy="3049285"/>
            <a:chOff x="0" y="2000240"/>
            <a:chExt cx="4544945" cy="3214710"/>
          </a:xfrm>
        </p:grpSpPr>
        <p:grpSp>
          <p:nvGrpSpPr>
            <p:cNvPr id="3" name="Group 22"/>
            <p:cNvGrpSpPr/>
            <p:nvPr/>
          </p:nvGrpSpPr>
          <p:grpSpPr>
            <a:xfrm>
              <a:off x="0" y="2000240"/>
              <a:ext cx="4500562" cy="3214710"/>
              <a:chOff x="142844" y="571480"/>
              <a:chExt cx="5786478" cy="3289048"/>
            </a:xfrm>
          </p:grpSpPr>
          <p:pic>
            <p:nvPicPr>
              <p:cNvPr id="2051" name="Picture 3"/>
              <p:cNvPicPr>
                <a:picLocks noChangeAspect="1" noChangeArrowheads="1"/>
              </p:cNvPicPr>
              <p:nvPr/>
            </p:nvPicPr>
            <p:blipFill>
              <a:blip r:embed="rId2" cstate="print"/>
              <a:srcRect/>
              <a:stretch>
                <a:fillRect/>
              </a:stretch>
            </p:blipFill>
            <p:spPr bwMode="auto">
              <a:xfrm>
                <a:off x="142844" y="571480"/>
                <a:ext cx="5786478" cy="3289048"/>
              </a:xfrm>
              <a:prstGeom prst="rect">
                <a:avLst/>
              </a:prstGeom>
              <a:noFill/>
              <a:ln w="9525">
                <a:noFill/>
                <a:miter lim="800000"/>
                <a:headEnd/>
                <a:tailEnd/>
              </a:ln>
              <a:effectLst/>
            </p:spPr>
          </p:pic>
          <p:cxnSp>
            <p:nvCxnSpPr>
              <p:cNvPr id="8" name="Straight Connector 7"/>
              <p:cNvCxnSpPr/>
              <p:nvPr/>
            </p:nvCxnSpPr>
            <p:spPr>
              <a:xfrm rot="5400000">
                <a:off x="-713124" y="2061596"/>
                <a:ext cx="2675456" cy="89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571473" y="3429000"/>
                <a:ext cx="5058793" cy="3426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flipV="1">
                <a:off x="625051" y="738090"/>
                <a:ext cx="5143536" cy="1"/>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4353762" y="2059621"/>
                <a:ext cx="2750175" cy="8126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2" name="TextBox 31"/>
            <p:cNvSpPr txBox="1"/>
            <p:nvPr/>
          </p:nvSpPr>
          <p:spPr>
            <a:xfrm>
              <a:off x="258666" y="4832720"/>
              <a:ext cx="4286279" cy="380919"/>
            </a:xfrm>
            <a:prstGeom prst="rect">
              <a:avLst/>
            </a:prstGeom>
            <a:solidFill>
              <a:schemeClr val="bg1"/>
            </a:solidFill>
          </p:spPr>
          <p:txBody>
            <a:bodyPr wrap="square" rtlCol="0">
              <a:spAutoFit/>
            </a:bodyPr>
            <a:lstStyle/>
            <a:p>
              <a:r>
                <a:rPr lang="en-US" sz="1000" b="1" dirty="0" smtClean="0">
                  <a:solidFill>
                    <a:schemeClr val="tx1"/>
                  </a:solidFill>
                </a:rPr>
                <a:t>0         10         20        30         40        50         60        70        80</a:t>
              </a:r>
              <a:endParaRPr lang="en-US" sz="1300" b="1" dirty="0" smtClean="0">
                <a:solidFill>
                  <a:schemeClr val="tx1"/>
                </a:solidFill>
              </a:endParaRPr>
            </a:p>
            <a:p>
              <a:pPr algn="ctr"/>
              <a:r>
                <a:rPr lang="en-US" sz="1300" b="1" dirty="0" smtClean="0">
                  <a:solidFill>
                    <a:schemeClr val="tx1"/>
                  </a:solidFill>
                </a:rPr>
                <a:t>Altitude, Thousands of feet</a:t>
              </a:r>
              <a:endParaRPr lang="en-US" sz="1300" b="1" dirty="0">
                <a:solidFill>
                  <a:schemeClr val="tx1"/>
                </a:solidFill>
              </a:endParaRPr>
            </a:p>
          </p:txBody>
        </p:sp>
      </p:grpSp>
      <p:grpSp>
        <p:nvGrpSpPr>
          <p:cNvPr id="5" name="Group 34"/>
          <p:cNvGrpSpPr/>
          <p:nvPr/>
        </p:nvGrpSpPr>
        <p:grpSpPr>
          <a:xfrm>
            <a:off x="5023262" y="2386940"/>
            <a:ext cx="3871355" cy="2866869"/>
            <a:chOff x="4482853" y="2071678"/>
            <a:chExt cx="4675487" cy="3171279"/>
          </a:xfrm>
        </p:grpSpPr>
        <p:grpSp>
          <p:nvGrpSpPr>
            <p:cNvPr id="6" name="Group 28"/>
            <p:cNvGrpSpPr/>
            <p:nvPr/>
          </p:nvGrpSpPr>
          <p:grpSpPr>
            <a:xfrm>
              <a:off x="4482853" y="2071678"/>
              <a:ext cx="4661147" cy="3143272"/>
              <a:chOff x="53729" y="714356"/>
              <a:chExt cx="4661147" cy="3143272"/>
            </a:xfrm>
          </p:grpSpPr>
          <p:pic>
            <p:nvPicPr>
              <p:cNvPr id="2052" name="Picture 4"/>
              <p:cNvPicPr>
                <a:picLocks noChangeAspect="1" noChangeArrowheads="1"/>
              </p:cNvPicPr>
              <p:nvPr/>
            </p:nvPicPr>
            <p:blipFill>
              <a:blip r:embed="rId3" cstate="print"/>
              <a:srcRect/>
              <a:stretch>
                <a:fillRect/>
              </a:stretch>
            </p:blipFill>
            <p:spPr bwMode="auto">
              <a:xfrm>
                <a:off x="53729" y="714356"/>
                <a:ext cx="4661147" cy="3143272"/>
              </a:xfrm>
              <a:prstGeom prst="rect">
                <a:avLst/>
              </a:prstGeom>
              <a:noFill/>
              <a:ln w="9525">
                <a:noFill/>
                <a:miter lim="800000"/>
                <a:headEnd/>
                <a:tailEnd/>
              </a:ln>
              <a:effectLst/>
            </p:spPr>
          </p:pic>
          <p:cxnSp>
            <p:nvCxnSpPr>
              <p:cNvPr id="27" name="Straight Connector 26"/>
              <p:cNvCxnSpPr/>
              <p:nvPr/>
            </p:nvCxnSpPr>
            <p:spPr>
              <a:xfrm rot="5400000">
                <a:off x="3323402" y="2131588"/>
                <a:ext cx="2614986" cy="67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4" name="TextBox 33"/>
            <p:cNvSpPr txBox="1"/>
            <p:nvPr/>
          </p:nvSpPr>
          <p:spPr>
            <a:xfrm>
              <a:off x="4984822" y="4830295"/>
              <a:ext cx="4173518" cy="412662"/>
            </a:xfrm>
            <a:prstGeom prst="rect">
              <a:avLst/>
            </a:prstGeom>
            <a:solidFill>
              <a:schemeClr val="bg1"/>
            </a:solidFill>
          </p:spPr>
          <p:txBody>
            <a:bodyPr wrap="square" rtlCol="0">
              <a:spAutoFit/>
            </a:bodyPr>
            <a:lstStyle/>
            <a:p>
              <a:r>
                <a:rPr lang="en-US" sz="1000" b="1" dirty="0" smtClean="0">
                  <a:solidFill>
                    <a:schemeClr val="tx1"/>
                  </a:solidFill>
                </a:rPr>
                <a:t>0         10        20       </a:t>
              </a:r>
              <a:r>
                <a:rPr lang="en-US" sz="800" b="1" dirty="0" smtClean="0">
                  <a:solidFill>
                    <a:schemeClr val="tx1"/>
                  </a:solidFill>
                </a:rPr>
                <a:t>30        40       50        60       70        80</a:t>
              </a:r>
              <a:endParaRPr lang="en-US" sz="900" b="1" dirty="0" smtClean="0">
                <a:solidFill>
                  <a:schemeClr val="tx1"/>
                </a:solidFill>
              </a:endParaRPr>
            </a:p>
            <a:p>
              <a:pPr algn="ctr"/>
              <a:r>
                <a:rPr lang="en-US" sz="1400" b="1" dirty="0" smtClean="0">
                  <a:solidFill>
                    <a:schemeClr val="tx1"/>
                  </a:solidFill>
                </a:rPr>
                <a:t>Latitude, Degrees</a:t>
              </a:r>
              <a:endParaRPr lang="en-US" sz="1400" b="1" dirty="0">
                <a:solidFill>
                  <a:schemeClr val="tx1"/>
                </a:solidFill>
              </a:endParaRPr>
            </a:p>
          </p:txBody>
        </p:sp>
      </p:grpSp>
      <p:sp>
        <p:nvSpPr>
          <p:cNvPr id="38" name="TextBox 37"/>
          <p:cNvSpPr txBox="1"/>
          <p:nvPr/>
        </p:nvSpPr>
        <p:spPr>
          <a:xfrm>
            <a:off x="2643174" y="5786454"/>
            <a:ext cx="3857652" cy="279435"/>
          </a:xfrm>
          <a:prstGeom prst="rect">
            <a:avLst/>
          </a:prstGeom>
          <a:noFill/>
        </p:spPr>
        <p:txBody>
          <a:bodyPr wrap="square" rtlCol="0">
            <a:spAutoFit/>
          </a:bodyPr>
          <a:lstStyle/>
          <a:p>
            <a:pPr algn="ctr"/>
            <a:r>
              <a:rPr lang="en-US" sz="1600" b="1" dirty="0" smtClean="0">
                <a:solidFill>
                  <a:schemeClr val="tx1"/>
                </a:solidFill>
              </a:rPr>
              <a:t>A. Taber, et al, IEEE 1993</a:t>
            </a:r>
            <a:endParaRPr lang="en-US" sz="1600" b="1" dirty="0">
              <a:solidFill>
                <a:schemeClr val="tx1"/>
              </a:solidFill>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57166"/>
            <a:ext cx="8229600" cy="511156"/>
          </a:xfrm>
        </p:spPr>
        <p:txBody>
          <a:bodyPr>
            <a:noAutofit/>
          </a:bodyPr>
          <a:lstStyle/>
          <a:p>
            <a:pPr algn="ctr"/>
            <a:r>
              <a:rPr lang="en-US" b="1" cap="small" dirty="0" err="1" smtClean="0">
                <a:solidFill>
                  <a:schemeClr val="tx1"/>
                </a:solidFill>
              </a:rPr>
              <a:t>Dosimetry</a:t>
            </a:r>
            <a:r>
              <a:rPr lang="en-US" b="1" cap="small" dirty="0" smtClean="0">
                <a:solidFill>
                  <a:schemeClr val="tx1"/>
                </a:solidFill>
              </a:rPr>
              <a:t> in aviation – proton and ion flux</a:t>
            </a:r>
            <a:endParaRPr lang="en-US" b="1" cap="small" dirty="0">
              <a:solidFill>
                <a:schemeClr val="tx1"/>
              </a:solidFill>
            </a:endParaRPr>
          </a:p>
        </p:txBody>
      </p:sp>
      <p:grpSp>
        <p:nvGrpSpPr>
          <p:cNvPr id="2" name="Group 41"/>
          <p:cNvGrpSpPr/>
          <p:nvPr/>
        </p:nvGrpSpPr>
        <p:grpSpPr>
          <a:xfrm>
            <a:off x="724393" y="1971303"/>
            <a:ext cx="4143598" cy="3919707"/>
            <a:chOff x="92119" y="1214421"/>
            <a:chExt cx="4882751" cy="4173841"/>
          </a:xfrm>
        </p:grpSpPr>
        <p:grpSp>
          <p:nvGrpSpPr>
            <p:cNvPr id="3" name="Group 38"/>
            <p:cNvGrpSpPr/>
            <p:nvPr/>
          </p:nvGrpSpPr>
          <p:grpSpPr>
            <a:xfrm>
              <a:off x="92119" y="1214421"/>
              <a:ext cx="4882751" cy="4143405"/>
              <a:chOff x="46439" y="1214421"/>
              <a:chExt cx="4882751" cy="4143405"/>
            </a:xfrm>
          </p:grpSpPr>
          <p:grpSp>
            <p:nvGrpSpPr>
              <p:cNvPr id="5" name="Group 26"/>
              <p:cNvGrpSpPr/>
              <p:nvPr/>
            </p:nvGrpSpPr>
            <p:grpSpPr>
              <a:xfrm>
                <a:off x="142844" y="1214422"/>
                <a:ext cx="4786346" cy="4143404"/>
                <a:chOff x="285720" y="1571612"/>
                <a:chExt cx="6429629" cy="4429139"/>
              </a:xfrm>
            </p:grpSpPr>
            <p:pic>
              <p:nvPicPr>
                <p:cNvPr id="3074" name="Picture 2"/>
                <p:cNvPicPr>
                  <a:picLocks noChangeAspect="1" noChangeArrowheads="1"/>
                </p:cNvPicPr>
                <p:nvPr/>
              </p:nvPicPr>
              <p:blipFill>
                <a:blip r:embed="rId2" cstate="print"/>
                <a:srcRect/>
                <a:stretch>
                  <a:fillRect/>
                </a:stretch>
              </p:blipFill>
              <p:spPr bwMode="auto">
                <a:xfrm>
                  <a:off x="285720" y="1571612"/>
                  <a:ext cx="6429629" cy="4429139"/>
                </a:xfrm>
                <a:prstGeom prst="rect">
                  <a:avLst/>
                </a:prstGeom>
                <a:noFill/>
                <a:ln w="9525">
                  <a:noFill/>
                  <a:miter lim="800000"/>
                  <a:headEnd/>
                  <a:tailEnd/>
                </a:ln>
                <a:effectLst/>
              </p:spPr>
            </p:pic>
            <p:sp>
              <p:nvSpPr>
                <p:cNvPr id="11" name="Flowchart: Connector 10"/>
                <p:cNvSpPr/>
                <p:nvPr/>
              </p:nvSpPr>
              <p:spPr>
                <a:xfrm>
                  <a:off x="6085077" y="4487691"/>
                  <a:ext cx="71438" cy="7143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lowchart: Connector 11"/>
                <p:cNvSpPr/>
                <p:nvPr/>
              </p:nvSpPr>
              <p:spPr>
                <a:xfrm>
                  <a:off x="4513441" y="1870243"/>
                  <a:ext cx="71438" cy="7143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22"/>
                <p:cNvGrpSpPr/>
                <p:nvPr/>
              </p:nvGrpSpPr>
              <p:grpSpPr>
                <a:xfrm>
                  <a:off x="1571604" y="4143380"/>
                  <a:ext cx="2983371" cy="798113"/>
                  <a:chOff x="1571604" y="4143380"/>
                  <a:chExt cx="2983371" cy="798113"/>
                </a:xfrm>
              </p:grpSpPr>
              <p:sp>
                <p:nvSpPr>
                  <p:cNvPr id="13" name="TextBox 12"/>
                  <p:cNvSpPr txBox="1"/>
                  <p:nvPr/>
                </p:nvSpPr>
                <p:spPr>
                  <a:xfrm>
                    <a:off x="1735258" y="4174265"/>
                    <a:ext cx="2819717" cy="767228"/>
                  </a:xfrm>
                  <a:prstGeom prst="rect">
                    <a:avLst/>
                  </a:prstGeom>
                  <a:solidFill>
                    <a:schemeClr val="bg1"/>
                  </a:solidFill>
                </p:spPr>
                <p:txBody>
                  <a:bodyPr wrap="square" rtlCol="0">
                    <a:spAutoFit/>
                  </a:bodyPr>
                  <a:lstStyle/>
                  <a:p>
                    <a:r>
                      <a:rPr lang="en-US" sz="1000" b="1" dirty="0" smtClean="0">
                        <a:solidFill>
                          <a:schemeClr val="tx1"/>
                        </a:solidFill>
                      </a:rPr>
                      <a:t>MacDonald, Webber-</a:t>
                    </a:r>
                    <a:r>
                      <a:rPr lang="en-US" sz="1000" b="1" dirty="0" err="1" smtClean="0">
                        <a:solidFill>
                          <a:schemeClr val="tx1"/>
                        </a:solidFill>
                      </a:rPr>
                      <a:t>Baloon</a:t>
                    </a:r>
                    <a:endParaRPr lang="en-US" sz="1000" b="1" dirty="0" smtClean="0">
                      <a:solidFill>
                        <a:schemeClr val="tx1"/>
                      </a:solidFill>
                    </a:endParaRPr>
                  </a:p>
                  <a:p>
                    <a:r>
                      <a:rPr lang="en-US" sz="1000" b="1" dirty="0" smtClean="0">
                        <a:solidFill>
                          <a:schemeClr val="tx1"/>
                        </a:solidFill>
                      </a:rPr>
                      <a:t>Fit to </a:t>
                    </a:r>
                    <a:r>
                      <a:rPr lang="en-US" sz="1000" b="1" dirty="0" smtClean="0">
                        <a:solidFill>
                          <a:schemeClr val="tx1"/>
                        </a:solidFill>
                      </a:rPr>
                      <a:t>McDonald, </a:t>
                    </a:r>
                    <a:r>
                      <a:rPr lang="en-US" sz="1000" b="1" dirty="0" smtClean="0">
                        <a:solidFill>
                          <a:schemeClr val="tx1"/>
                        </a:solidFill>
                      </a:rPr>
                      <a:t>Webber</a:t>
                    </a:r>
                  </a:p>
                  <a:p>
                    <a:pPr>
                      <a:lnSpc>
                        <a:spcPct val="150000"/>
                      </a:lnSpc>
                    </a:pPr>
                    <a:r>
                      <a:rPr lang="en-US" sz="1000" b="1" dirty="0" smtClean="0">
                        <a:solidFill>
                          <a:schemeClr val="tx1"/>
                        </a:solidFill>
                      </a:rPr>
                      <a:t>Neutrons</a:t>
                    </a:r>
                    <a:endParaRPr lang="en-US" sz="1000" b="1" dirty="0">
                      <a:solidFill>
                        <a:schemeClr val="tx1"/>
                      </a:solidFill>
                    </a:endParaRPr>
                  </a:p>
                </p:txBody>
              </p:sp>
              <p:grpSp>
                <p:nvGrpSpPr>
                  <p:cNvPr id="7" name="Group 21"/>
                  <p:cNvGrpSpPr/>
                  <p:nvPr/>
                </p:nvGrpSpPr>
                <p:grpSpPr>
                  <a:xfrm>
                    <a:off x="1571604" y="4143380"/>
                    <a:ext cx="285752" cy="714380"/>
                    <a:chOff x="1643042" y="5072074"/>
                    <a:chExt cx="285752" cy="714380"/>
                  </a:xfrm>
                </p:grpSpPr>
                <p:sp>
                  <p:nvSpPr>
                    <p:cNvPr id="14" name="Rectangle 13"/>
                    <p:cNvSpPr/>
                    <p:nvPr/>
                  </p:nvSpPr>
                  <p:spPr>
                    <a:xfrm>
                      <a:off x="1643042" y="5072074"/>
                      <a:ext cx="285752" cy="714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lowchart: Connector 15"/>
                    <p:cNvSpPr/>
                    <p:nvPr/>
                  </p:nvSpPr>
                  <p:spPr>
                    <a:xfrm>
                      <a:off x="1694558" y="5643578"/>
                      <a:ext cx="71438" cy="7143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714480" y="5214950"/>
                      <a:ext cx="71438" cy="7143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p:nvPr/>
                  </p:nvCxnSpPr>
                  <p:spPr>
                    <a:xfrm>
                      <a:off x="1643042" y="5474944"/>
                      <a:ext cx="285752" cy="1588"/>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sp>
              <p:nvSpPr>
                <p:cNvPr id="24" name="Rectangle 23"/>
                <p:cNvSpPr/>
                <p:nvPr/>
              </p:nvSpPr>
              <p:spPr>
                <a:xfrm>
                  <a:off x="857224" y="1714488"/>
                  <a:ext cx="5643602" cy="3714776"/>
                </a:xfrm>
                <a:prstGeom prst="rect">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8" name="TextBox 37"/>
              <p:cNvSpPr txBox="1"/>
              <p:nvPr/>
            </p:nvSpPr>
            <p:spPr>
              <a:xfrm>
                <a:off x="46439" y="1214421"/>
                <a:ext cx="410583" cy="4065530"/>
              </a:xfrm>
              <a:prstGeom prst="rect">
                <a:avLst/>
              </a:prstGeom>
              <a:solidFill>
                <a:schemeClr val="bg1"/>
              </a:solidFill>
            </p:spPr>
            <p:txBody>
              <a:bodyPr vert="vert270" wrap="square" rtlCol="0">
                <a:spAutoFit/>
              </a:bodyPr>
              <a:lstStyle/>
              <a:p>
                <a:pPr algn="ctr"/>
                <a:r>
                  <a:rPr lang="en-US" sz="1400" b="1" dirty="0" smtClean="0">
                    <a:solidFill>
                      <a:schemeClr val="tx1"/>
                    </a:solidFill>
                  </a:rPr>
                  <a:t>Proton Flux 100&lt;E&lt;750 </a:t>
                </a:r>
                <a:r>
                  <a:rPr lang="en-US" sz="1400" b="1" dirty="0" err="1" smtClean="0">
                    <a:solidFill>
                      <a:schemeClr val="tx1"/>
                    </a:solidFill>
                  </a:rPr>
                  <a:t>MeV</a:t>
                </a:r>
                <a:r>
                  <a:rPr lang="en-US" sz="1400" b="1" dirty="0" smtClean="0">
                    <a:solidFill>
                      <a:schemeClr val="tx1"/>
                    </a:solidFill>
                  </a:rPr>
                  <a:t>  p/cm</a:t>
                </a:r>
                <a:r>
                  <a:rPr lang="en-US" sz="1400" b="1" baseline="30000" dirty="0" smtClean="0">
                    <a:solidFill>
                      <a:schemeClr val="tx1"/>
                    </a:solidFill>
                  </a:rPr>
                  <a:t>2</a:t>
                </a:r>
                <a:r>
                  <a:rPr lang="en-US" sz="1400" b="1" dirty="0" smtClean="0">
                    <a:solidFill>
                      <a:schemeClr val="tx1"/>
                    </a:solidFill>
                  </a:rPr>
                  <a:t>sec</a:t>
                </a:r>
                <a:endParaRPr lang="en-US" sz="1400" b="1" dirty="0">
                  <a:solidFill>
                    <a:schemeClr val="tx1"/>
                  </a:solidFill>
                </a:endParaRPr>
              </a:p>
            </p:txBody>
          </p:sp>
        </p:grpSp>
        <p:sp>
          <p:nvSpPr>
            <p:cNvPr id="40" name="TextBox 39"/>
            <p:cNvSpPr txBox="1"/>
            <p:nvPr/>
          </p:nvSpPr>
          <p:spPr>
            <a:xfrm>
              <a:off x="1428727" y="5090710"/>
              <a:ext cx="3209710" cy="297552"/>
            </a:xfrm>
            <a:prstGeom prst="rect">
              <a:avLst/>
            </a:prstGeom>
            <a:solidFill>
              <a:schemeClr val="bg1"/>
            </a:solidFill>
          </p:spPr>
          <p:txBody>
            <a:bodyPr wrap="none" rtlCol="0">
              <a:spAutoFit/>
            </a:bodyPr>
            <a:lstStyle/>
            <a:p>
              <a:r>
                <a:rPr lang="en-US" sz="1600" b="1" dirty="0" smtClean="0">
                  <a:solidFill>
                    <a:schemeClr val="tx1"/>
                  </a:solidFill>
                </a:rPr>
                <a:t>Atmospheric depth, g/cm</a:t>
              </a:r>
              <a:r>
                <a:rPr lang="en-US" sz="1600" b="1" baseline="30000" dirty="0" smtClean="0">
                  <a:solidFill>
                    <a:schemeClr val="tx1"/>
                  </a:solidFill>
                </a:rPr>
                <a:t>2</a:t>
              </a:r>
              <a:endParaRPr lang="en-US" sz="1600" b="1" baseline="30000" dirty="0">
                <a:solidFill>
                  <a:schemeClr val="tx1"/>
                </a:solidFill>
              </a:endParaRPr>
            </a:p>
          </p:txBody>
        </p:sp>
      </p:grpSp>
      <p:grpSp>
        <p:nvGrpSpPr>
          <p:cNvPr id="8" name="Group 42"/>
          <p:cNvGrpSpPr/>
          <p:nvPr/>
        </p:nvGrpSpPr>
        <p:grpSpPr>
          <a:xfrm>
            <a:off x="4999510" y="1947554"/>
            <a:ext cx="3765482" cy="4023613"/>
            <a:chOff x="4960067" y="1214422"/>
            <a:chExt cx="4196812" cy="4242352"/>
          </a:xfrm>
        </p:grpSpPr>
        <p:grpSp>
          <p:nvGrpSpPr>
            <p:cNvPr id="9" name="Group 36"/>
            <p:cNvGrpSpPr/>
            <p:nvPr/>
          </p:nvGrpSpPr>
          <p:grpSpPr>
            <a:xfrm>
              <a:off x="4960067" y="1214422"/>
              <a:ext cx="4196812" cy="4143404"/>
              <a:chOff x="4947188" y="1214422"/>
              <a:chExt cx="4196812" cy="4143404"/>
            </a:xfrm>
          </p:grpSpPr>
          <p:pic>
            <p:nvPicPr>
              <p:cNvPr id="3077" name="Picture 5"/>
              <p:cNvPicPr>
                <a:picLocks noChangeAspect="1" noChangeArrowheads="1"/>
              </p:cNvPicPr>
              <p:nvPr/>
            </p:nvPicPr>
            <p:blipFill>
              <a:blip r:embed="rId3" cstate="print"/>
              <a:srcRect/>
              <a:stretch>
                <a:fillRect/>
              </a:stretch>
            </p:blipFill>
            <p:spPr bwMode="auto">
              <a:xfrm>
                <a:off x="5143504" y="1214422"/>
                <a:ext cx="4000496" cy="4143404"/>
              </a:xfrm>
              <a:prstGeom prst="rect">
                <a:avLst/>
              </a:prstGeom>
              <a:noFill/>
              <a:ln w="9525">
                <a:noFill/>
                <a:miter lim="800000"/>
                <a:headEnd/>
                <a:tailEnd/>
              </a:ln>
              <a:effectLst/>
            </p:spPr>
          </p:pic>
          <p:sp>
            <p:nvSpPr>
              <p:cNvPr id="30" name="Rectangle 29"/>
              <p:cNvSpPr/>
              <p:nvPr/>
            </p:nvSpPr>
            <p:spPr>
              <a:xfrm>
                <a:off x="5376533" y="1324497"/>
                <a:ext cx="3714776" cy="3487583"/>
              </a:xfrm>
              <a:prstGeom prst="rect">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5715008" y="1452391"/>
                <a:ext cx="595035" cy="307777"/>
              </a:xfrm>
              <a:prstGeom prst="rect">
                <a:avLst/>
              </a:prstGeom>
              <a:solidFill>
                <a:schemeClr val="bg1"/>
              </a:solidFill>
            </p:spPr>
            <p:txBody>
              <a:bodyPr wrap="none" rtlCol="0">
                <a:spAutoFit/>
              </a:bodyPr>
              <a:lstStyle/>
              <a:p>
                <a:r>
                  <a:rPr lang="en-US" sz="1400" b="1" dirty="0" smtClean="0"/>
                  <a:t>Z=6-9</a:t>
                </a:r>
                <a:endParaRPr lang="en-US" sz="1400" b="1" dirty="0"/>
              </a:p>
            </p:txBody>
          </p:sp>
          <p:sp>
            <p:nvSpPr>
              <p:cNvPr id="32" name="TextBox 31"/>
              <p:cNvSpPr txBox="1"/>
              <p:nvPr/>
            </p:nvSpPr>
            <p:spPr>
              <a:xfrm>
                <a:off x="6643702" y="1857364"/>
                <a:ext cx="1453566" cy="270018"/>
              </a:xfrm>
              <a:prstGeom prst="rect">
                <a:avLst/>
              </a:prstGeom>
              <a:solidFill>
                <a:schemeClr val="bg1"/>
              </a:solidFill>
            </p:spPr>
            <p:txBody>
              <a:bodyPr wrap="square" rtlCol="0">
                <a:spAutoFit/>
              </a:bodyPr>
              <a:lstStyle/>
              <a:p>
                <a:r>
                  <a:rPr lang="en-US" sz="1400" b="1" dirty="0" smtClean="0"/>
                  <a:t>5</a:t>
                </a:r>
                <a:r>
                  <a:rPr lang="en-US" sz="1400" b="1" dirty="0" smtClean="0">
                    <a:solidFill>
                      <a:schemeClr val="tx1"/>
                    </a:solidFill>
                  </a:rPr>
                  <a:t>Z=3-</a:t>
                </a:r>
                <a:endParaRPr lang="en-US" sz="1400" b="1" dirty="0"/>
              </a:p>
            </p:txBody>
          </p:sp>
          <p:sp>
            <p:nvSpPr>
              <p:cNvPr id="33" name="TextBox 32"/>
              <p:cNvSpPr txBox="1"/>
              <p:nvPr/>
            </p:nvSpPr>
            <p:spPr>
              <a:xfrm>
                <a:off x="5905791" y="3621289"/>
                <a:ext cx="952628" cy="270018"/>
              </a:xfrm>
              <a:prstGeom prst="rect">
                <a:avLst/>
              </a:prstGeom>
              <a:solidFill>
                <a:schemeClr val="bg1"/>
              </a:solidFill>
            </p:spPr>
            <p:txBody>
              <a:bodyPr wrap="none" rtlCol="0">
                <a:spAutoFit/>
              </a:bodyPr>
              <a:lstStyle/>
              <a:p>
                <a:r>
                  <a:rPr lang="en-US" sz="1400" b="1" dirty="0" smtClean="0">
                    <a:solidFill>
                      <a:schemeClr val="tx1"/>
                    </a:solidFill>
                  </a:rPr>
                  <a:t>Z=20-2</a:t>
                </a:r>
                <a:r>
                  <a:rPr lang="en-US" sz="1400" b="1" dirty="0" smtClean="0"/>
                  <a:t>8</a:t>
                </a:r>
                <a:endParaRPr lang="en-US" sz="1400" b="1" dirty="0"/>
              </a:p>
            </p:txBody>
          </p:sp>
          <p:sp>
            <p:nvSpPr>
              <p:cNvPr id="34" name="TextBox 33"/>
              <p:cNvSpPr txBox="1"/>
              <p:nvPr/>
            </p:nvSpPr>
            <p:spPr>
              <a:xfrm>
                <a:off x="6858016" y="3621289"/>
                <a:ext cx="780983" cy="307777"/>
              </a:xfrm>
              <a:prstGeom prst="rect">
                <a:avLst/>
              </a:prstGeom>
              <a:solidFill>
                <a:schemeClr val="bg1"/>
              </a:solidFill>
            </p:spPr>
            <p:txBody>
              <a:bodyPr wrap="none" rtlCol="0">
                <a:spAutoFit/>
              </a:bodyPr>
              <a:lstStyle/>
              <a:p>
                <a:r>
                  <a:rPr lang="en-US" sz="1400" b="1" dirty="0" smtClean="0"/>
                  <a:t>Z=10-14</a:t>
                </a:r>
                <a:endParaRPr lang="en-US" sz="1400" b="1" dirty="0"/>
              </a:p>
            </p:txBody>
          </p:sp>
          <p:sp>
            <p:nvSpPr>
              <p:cNvPr id="35" name="TextBox 34"/>
              <p:cNvSpPr txBox="1"/>
              <p:nvPr/>
            </p:nvSpPr>
            <p:spPr>
              <a:xfrm>
                <a:off x="4947188" y="1752821"/>
                <a:ext cx="388341" cy="2717036"/>
              </a:xfrm>
              <a:prstGeom prst="rect">
                <a:avLst/>
              </a:prstGeom>
              <a:solidFill>
                <a:schemeClr val="bg1"/>
              </a:solidFill>
            </p:spPr>
            <p:txBody>
              <a:bodyPr vert="vert270" wrap="square" rtlCol="0">
                <a:spAutoFit/>
              </a:bodyPr>
              <a:lstStyle/>
              <a:p>
                <a:r>
                  <a:rPr lang="en-US" sz="1400" b="1" dirty="0" smtClean="0">
                    <a:solidFill>
                      <a:schemeClr val="tx1"/>
                    </a:solidFill>
                  </a:rPr>
                  <a:t>Particles /cm</a:t>
                </a:r>
                <a:r>
                  <a:rPr lang="en-US" sz="1400" b="1" baseline="30000" dirty="0" smtClean="0">
                    <a:solidFill>
                      <a:schemeClr val="tx1"/>
                    </a:solidFill>
                  </a:rPr>
                  <a:t>2</a:t>
                </a:r>
                <a:r>
                  <a:rPr lang="en-US" sz="1400" b="1" dirty="0" smtClean="0">
                    <a:solidFill>
                      <a:schemeClr val="tx1"/>
                    </a:solidFill>
                  </a:rPr>
                  <a:t>sec</a:t>
                </a:r>
                <a:endParaRPr lang="en-US" sz="1400" b="1" dirty="0">
                  <a:solidFill>
                    <a:schemeClr val="tx1"/>
                  </a:solidFill>
                </a:endParaRPr>
              </a:p>
            </p:txBody>
          </p:sp>
        </p:grpSp>
        <p:sp>
          <p:nvSpPr>
            <p:cNvPr id="41" name="TextBox 40"/>
            <p:cNvSpPr txBox="1"/>
            <p:nvPr/>
          </p:nvSpPr>
          <p:spPr>
            <a:xfrm>
              <a:off x="6000760" y="5162148"/>
              <a:ext cx="3035833" cy="294626"/>
            </a:xfrm>
            <a:prstGeom prst="rect">
              <a:avLst/>
            </a:prstGeom>
            <a:solidFill>
              <a:schemeClr val="bg1"/>
            </a:solidFill>
          </p:spPr>
          <p:txBody>
            <a:bodyPr wrap="none" rtlCol="0">
              <a:spAutoFit/>
            </a:bodyPr>
            <a:lstStyle/>
            <a:p>
              <a:r>
                <a:rPr lang="en-US" sz="1600" b="1" dirty="0" smtClean="0">
                  <a:solidFill>
                    <a:schemeClr val="tx1"/>
                  </a:solidFill>
                </a:rPr>
                <a:t>Atmospheric depth, g/cm</a:t>
              </a:r>
              <a:r>
                <a:rPr lang="en-US" sz="1600" b="1" baseline="30000" dirty="0" smtClean="0">
                  <a:solidFill>
                    <a:schemeClr val="tx1"/>
                  </a:solidFill>
                </a:rPr>
                <a:t>2</a:t>
              </a:r>
              <a:endParaRPr lang="en-US" sz="1600" b="1" baseline="30000" dirty="0">
                <a:solidFill>
                  <a:schemeClr val="tx1"/>
                </a:solidFill>
              </a:endParaRPr>
            </a:p>
          </p:txBody>
        </p:sp>
      </p:grpSp>
      <p:sp>
        <p:nvSpPr>
          <p:cNvPr id="44" name="TextBox 43"/>
          <p:cNvSpPr txBox="1"/>
          <p:nvPr/>
        </p:nvSpPr>
        <p:spPr>
          <a:xfrm>
            <a:off x="423081" y="5963932"/>
            <a:ext cx="4771459" cy="232692"/>
          </a:xfrm>
          <a:prstGeom prst="rect">
            <a:avLst/>
          </a:prstGeom>
          <a:noFill/>
        </p:spPr>
        <p:txBody>
          <a:bodyPr wrap="square" rtlCol="0">
            <a:spAutoFit/>
          </a:bodyPr>
          <a:lstStyle/>
          <a:p>
            <a:pPr algn="ctr"/>
            <a:r>
              <a:rPr lang="en-US" sz="1200" b="1" dirty="0" smtClean="0">
                <a:solidFill>
                  <a:schemeClr val="tx1"/>
                </a:solidFill>
              </a:rPr>
              <a:t>H.  B. Barber, T. Brown et al, Phys. Review 1980</a:t>
            </a:r>
            <a:endParaRPr lang="en-US" sz="1600" b="1" dirty="0">
              <a:solidFill>
                <a:schemeClr val="tx1"/>
              </a:solidFill>
            </a:endParaRPr>
          </a:p>
        </p:txBody>
      </p:sp>
      <p:sp>
        <p:nvSpPr>
          <p:cNvPr id="46" name="TextBox 45"/>
          <p:cNvSpPr txBox="1"/>
          <p:nvPr/>
        </p:nvSpPr>
        <p:spPr>
          <a:xfrm>
            <a:off x="571472" y="1142984"/>
            <a:ext cx="4246188" cy="723853"/>
          </a:xfrm>
          <a:prstGeom prst="rect">
            <a:avLst/>
          </a:prstGeom>
          <a:noFill/>
        </p:spPr>
        <p:txBody>
          <a:bodyPr wrap="square" rtlCol="0">
            <a:spAutoFit/>
          </a:bodyPr>
          <a:lstStyle/>
          <a:p>
            <a:pPr algn="ctr"/>
            <a:r>
              <a:rPr lang="en-US" b="1" dirty="0" smtClean="0">
                <a:solidFill>
                  <a:schemeClr val="tx1"/>
                </a:solidFill>
              </a:rPr>
              <a:t>Comparison of measured atmospheric proton flux 100&lt;E&lt;750MeV as function of depth)</a:t>
            </a:r>
            <a:endParaRPr lang="en-US" b="1" dirty="0">
              <a:solidFill>
                <a:schemeClr val="tx1"/>
              </a:solidFill>
            </a:endParaRPr>
          </a:p>
        </p:txBody>
      </p:sp>
      <p:sp>
        <p:nvSpPr>
          <p:cNvPr id="48" name="TextBox 47"/>
          <p:cNvSpPr txBox="1"/>
          <p:nvPr/>
        </p:nvSpPr>
        <p:spPr>
          <a:xfrm>
            <a:off x="4940490" y="1175393"/>
            <a:ext cx="4132104" cy="513346"/>
          </a:xfrm>
          <a:prstGeom prst="rect">
            <a:avLst/>
          </a:prstGeom>
          <a:noFill/>
        </p:spPr>
        <p:txBody>
          <a:bodyPr wrap="square" rtlCol="0">
            <a:spAutoFit/>
          </a:bodyPr>
          <a:lstStyle/>
          <a:p>
            <a:pPr algn="ctr"/>
            <a:r>
              <a:rPr lang="en-US" b="1" dirty="0" smtClean="0">
                <a:solidFill>
                  <a:schemeClr val="tx1"/>
                </a:solidFill>
              </a:rPr>
              <a:t>Fall-off </a:t>
            </a:r>
            <a:r>
              <a:rPr lang="en-US" b="1" dirty="0" err="1" smtClean="0">
                <a:solidFill>
                  <a:schemeClr val="tx1"/>
                </a:solidFill>
              </a:rPr>
              <a:t>verticle</a:t>
            </a:r>
            <a:r>
              <a:rPr lang="en-US" b="1" dirty="0" smtClean="0">
                <a:solidFill>
                  <a:schemeClr val="tx1"/>
                </a:solidFill>
              </a:rPr>
              <a:t> ion flux with depth for ions of energy&gt;200MeV/nucleon</a:t>
            </a:r>
            <a:r>
              <a:rPr lang="en-US" sz="1600" b="1" dirty="0" smtClean="0">
                <a:solidFill>
                  <a:schemeClr val="accent5">
                    <a:lumMod val="75000"/>
                  </a:schemeClr>
                </a:solidFill>
              </a:rPr>
              <a:t>)</a:t>
            </a:r>
            <a:endParaRPr lang="en-US" sz="1600" b="1"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57166"/>
            <a:ext cx="8229600" cy="511156"/>
          </a:xfrm>
        </p:spPr>
        <p:txBody>
          <a:bodyPr>
            <a:noAutofit/>
          </a:bodyPr>
          <a:lstStyle/>
          <a:p>
            <a:pPr algn="ctr"/>
            <a:r>
              <a:rPr lang="en-US" b="1" cap="small" dirty="0" smtClean="0">
                <a:solidFill>
                  <a:schemeClr val="tx1"/>
                </a:solidFill>
              </a:rPr>
              <a:t>Leukemia or Cancer risk for aircrew</a:t>
            </a:r>
            <a:endParaRPr lang="en-US" b="1" cap="small" dirty="0">
              <a:solidFill>
                <a:schemeClr val="tx1"/>
              </a:solidFill>
            </a:endParaRPr>
          </a:p>
        </p:txBody>
      </p:sp>
      <p:graphicFrame>
        <p:nvGraphicFramePr>
          <p:cNvPr id="6" name="Table 5"/>
          <p:cNvGraphicFramePr>
            <a:graphicFrameLocks noGrp="1"/>
          </p:cNvGraphicFramePr>
          <p:nvPr/>
        </p:nvGraphicFramePr>
        <p:xfrm>
          <a:off x="903051" y="1076224"/>
          <a:ext cx="7849064" cy="4784248"/>
        </p:xfrm>
        <a:graphic>
          <a:graphicData uri="http://schemas.openxmlformats.org/drawingml/2006/table">
            <a:tbl>
              <a:tblPr firstRow="1" bandRow="1">
                <a:tableStyleId>{93296810-A885-4BE3-A3E7-6D5BEEA58F35}</a:tableStyleId>
              </a:tblPr>
              <a:tblGrid>
                <a:gridCol w="1962266"/>
                <a:gridCol w="1962266"/>
                <a:gridCol w="1962266"/>
                <a:gridCol w="1962266"/>
              </a:tblGrid>
              <a:tr h="704553">
                <a:tc>
                  <a:txBody>
                    <a:bodyPr/>
                    <a:lstStyle/>
                    <a:p>
                      <a:pPr algn="ctr"/>
                      <a:endParaRPr lang="en-US" sz="2400" dirty="0"/>
                    </a:p>
                  </a:txBody>
                  <a:tcPr/>
                </a:tc>
                <a:tc>
                  <a:txBody>
                    <a:bodyPr/>
                    <a:lstStyle/>
                    <a:p>
                      <a:pPr algn="ctr"/>
                      <a:r>
                        <a:rPr lang="en-US" sz="2400" dirty="0" smtClean="0"/>
                        <a:t>&lt; 1000hours</a:t>
                      </a:r>
                      <a:endParaRPr lang="en-US" sz="2400" dirty="0"/>
                    </a:p>
                  </a:txBody>
                  <a:tcPr/>
                </a:tc>
                <a:tc>
                  <a:txBody>
                    <a:bodyPr/>
                    <a:lstStyle/>
                    <a:p>
                      <a:pPr algn="ctr"/>
                      <a:r>
                        <a:rPr lang="en-US" sz="2400" dirty="0" smtClean="0"/>
                        <a:t>1000-5000 hours</a:t>
                      </a:r>
                      <a:endParaRPr lang="en-US" sz="2400" dirty="0"/>
                    </a:p>
                  </a:txBody>
                  <a:tcPr/>
                </a:tc>
                <a:tc>
                  <a:txBody>
                    <a:bodyPr/>
                    <a:lstStyle/>
                    <a:p>
                      <a:pPr algn="ctr"/>
                      <a:r>
                        <a:rPr lang="en-US" sz="2400" dirty="0" smtClean="0"/>
                        <a:t>&gt;5000hours</a:t>
                      </a:r>
                      <a:endParaRPr lang="en-US" sz="2400" dirty="0"/>
                    </a:p>
                  </a:txBody>
                  <a:tcPr/>
                </a:tc>
              </a:tr>
              <a:tr h="693142">
                <a:tc>
                  <a:txBody>
                    <a:bodyPr/>
                    <a:lstStyle/>
                    <a:p>
                      <a:pPr algn="ctr"/>
                      <a:r>
                        <a:rPr lang="en-US" sz="2400" dirty="0" smtClean="0">
                          <a:solidFill>
                            <a:schemeClr val="accent6">
                              <a:lumMod val="50000"/>
                            </a:schemeClr>
                          </a:solidFill>
                        </a:rPr>
                        <a:t>Leukemia</a:t>
                      </a:r>
                      <a:endParaRPr lang="en-US" sz="2400" dirty="0">
                        <a:solidFill>
                          <a:schemeClr val="accent6">
                            <a:lumMod val="50000"/>
                          </a:schemeClr>
                        </a:solidFill>
                      </a:endParaRPr>
                    </a:p>
                  </a:txBody>
                  <a:tcPr/>
                </a:tc>
                <a:tc>
                  <a:txBody>
                    <a:bodyPr/>
                    <a:lstStyle/>
                    <a:p>
                      <a:pPr algn="ctr"/>
                      <a:r>
                        <a:rPr lang="en-US" sz="2400" dirty="0" smtClean="0">
                          <a:solidFill>
                            <a:schemeClr val="accent6">
                              <a:lumMod val="50000"/>
                            </a:schemeClr>
                          </a:solidFill>
                        </a:rPr>
                        <a:t>0</a:t>
                      </a:r>
                      <a:endParaRPr lang="en-US" sz="2400" dirty="0">
                        <a:solidFill>
                          <a:schemeClr val="accent6">
                            <a:lumMod val="50000"/>
                          </a:schemeClr>
                        </a:solidFill>
                      </a:endParaRPr>
                    </a:p>
                  </a:txBody>
                  <a:tcPr/>
                </a:tc>
                <a:tc>
                  <a:txBody>
                    <a:bodyPr/>
                    <a:lstStyle/>
                    <a:p>
                      <a:pPr algn="ctr"/>
                      <a:r>
                        <a:rPr lang="en-US" sz="2400" dirty="0" smtClean="0">
                          <a:solidFill>
                            <a:schemeClr val="accent6">
                              <a:lumMod val="50000"/>
                            </a:schemeClr>
                          </a:solidFill>
                        </a:rPr>
                        <a:t>0</a:t>
                      </a:r>
                      <a:endParaRPr lang="en-US" sz="2400" dirty="0">
                        <a:solidFill>
                          <a:schemeClr val="accent6">
                            <a:lumMod val="50000"/>
                          </a:schemeClr>
                        </a:solidFill>
                      </a:endParaRPr>
                    </a:p>
                  </a:txBody>
                  <a:tcPr/>
                </a:tc>
                <a:tc>
                  <a:txBody>
                    <a:bodyPr/>
                    <a:lstStyle/>
                    <a:p>
                      <a:pPr algn="ctr"/>
                      <a:r>
                        <a:rPr lang="en-US" sz="2400" dirty="0" smtClean="0">
                          <a:solidFill>
                            <a:schemeClr val="accent6">
                              <a:lumMod val="50000"/>
                            </a:schemeClr>
                          </a:solidFill>
                        </a:rPr>
                        <a:t>1.9</a:t>
                      </a:r>
                      <a:endParaRPr lang="en-US" sz="2400" dirty="0">
                        <a:solidFill>
                          <a:schemeClr val="accent6">
                            <a:lumMod val="50000"/>
                          </a:schemeClr>
                        </a:solidFill>
                      </a:endParaRPr>
                    </a:p>
                  </a:txBody>
                  <a:tcPr/>
                </a:tc>
              </a:tr>
              <a:tr h="1017688">
                <a:tc>
                  <a:txBody>
                    <a:bodyPr/>
                    <a:lstStyle/>
                    <a:p>
                      <a:pPr algn="ctr"/>
                      <a:r>
                        <a:rPr lang="en-US" sz="2400" dirty="0" smtClean="0">
                          <a:solidFill>
                            <a:schemeClr val="accent6">
                              <a:lumMod val="50000"/>
                            </a:schemeClr>
                          </a:solidFill>
                        </a:rPr>
                        <a:t>Acute Myeloid Leukemia</a:t>
                      </a:r>
                      <a:endParaRPr lang="en-US" sz="2400" dirty="0">
                        <a:solidFill>
                          <a:schemeClr val="accent6">
                            <a:lumMod val="50000"/>
                          </a:schemeClr>
                        </a:solidFill>
                      </a:endParaRPr>
                    </a:p>
                  </a:txBody>
                  <a:tcPr/>
                </a:tc>
                <a:tc>
                  <a:txBody>
                    <a:bodyPr/>
                    <a:lstStyle/>
                    <a:p>
                      <a:pPr algn="ctr"/>
                      <a:r>
                        <a:rPr lang="en-US" sz="2400" dirty="0" smtClean="0">
                          <a:solidFill>
                            <a:schemeClr val="accent6">
                              <a:lumMod val="50000"/>
                            </a:schemeClr>
                          </a:solidFill>
                        </a:rPr>
                        <a:t>0</a:t>
                      </a:r>
                      <a:endParaRPr lang="en-US" sz="2400" dirty="0">
                        <a:solidFill>
                          <a:schemeClr val="accent6">
                            <a:lumMod val="50000"/>
                          </a:schemeClr>
                        </a:solidFill>
                      </a:endParaRPr>
                    </a:p>
                  </a:txBody>
                  <a:tcPr/>
                </a:tc>
                <a:tc>
                  <a:txBody>
                    <a:bodyPr/>
                    <a:lstStyle/>
                    <a:p>
                      <a:pPr algn="ctr"/>
                      <a:r>
                        <a:rPr lang="en-US" sz="2400" dirty="0" smtClean="0">
                          <a:solidFill>
                            <a:schemeClr val="accent6">
                              <a:lumMod val="50000"/>
                            </a:schemeClr>
                          </a:solidFill>
                        </a:rPr>
                        <a:t>0</a:t>
                      </a:r>
                      <a:endParaRPr lang="en-US" sz="2400" dirty="0">
                        <a:solidFill>
                          <a:schemeClr val="accent6">
                            <a:lumMod val="50000"/>
                          </a:schemeClr>
                        </a:solidFill>
                      </a:endParaRPr>
                    </a:p>
                  </a:txBody>
                  <a:tcPr/>
                </a:tc>
                <a:tc>
                  <a:txBody>
                    <a:bodyPr/>
                    <a:lstStyle/>
                    <a:p>
                      <a:pPr algn="ctr"/>
                      <a:r>
                        <a:rPr lang="en-US" sz="2400" dirty="0" smtClean="0">
                          <a:solidFill>
                            <a:schemeClr val="accent6">
                              <a:lumMod val="50000"/>
                            </a:schemeClr>
                          </a:solidFill>
                        </a:rPr>
                        <a:t>5.1</a:t>
                      </a:r>
                      <a:endParaRPr lang="en-US" sz="2400" dirty="0">
                        <a:solidFill>
                          <a:schemeClr val="accent6">
                            <a:lumMod val="50000"/>
                          </a:schemeClr>
                        </a:solidFill>
                      </a:endParaRPr>
                    </a:p>
                  </a:txBody>
                  <a:tcPr/>
                </a:tc>
              </a:tr>
              <a:tr h="693142">
                <a:tc>
                  <a:txBody>
                    <a:bodyPr/>
                    <a:lstStyle/>
                    <a:p>
                      <a:pPr algn="ctr"/>
                      <a:r>
                        <a:rPr lang="en-US" sz="2400" dirty="0" smtClean="0">
                          <a:solidFill>
                            <a:schemeClr val="accent6">
                              <a:lumMod val="50000"/>
                            </a:schemeClr>
                          </a:solidFill>
                        </a:rPr>
                        <a:t>CLL</a:t>
                      </a:r>
                      <a:endParaRPr lang="en-US" sz="2400" dirty="0">
                        <a:solidFill>
                          <a:schemeClr val="accent6">
                            <a:lumMod val="50000"/>
                          </a:schemeClr>
                        </a:solidFill>
                      </a:endParaRPr>
                    </a:p>
                  </a:txBody>
                  <a:tcPr/>
                </a:tc>
                <a:tc>
                  <a:txBody>
                    <a:bodyPr/>
                    <a:lstStyle/>
                    <a:p>
                      <a:pPr algn="ctr"/>
                      <a:r>
                        <a:rPr lang="en-US" sz="2400" dirty="0" smtClean="0">
                          <a:solidFill>
                            <a:schemeClr val="accent6">
                              <a:lumMod val="50000"/>
                            </a:schemeClr>
                          </a:solidFill>
                        </a:rPr>
                        <a:t>0</a:t>
                      </a:r>
                      <a:endParaRPr lang="en-US" sz="2400" dirty="0">
                        <a:solidFill>
                          <a:schemeClr val="accent6">
                            <a:lumMod val="50000"/>
                          </a:schemeClr>
                        </a:solidFill>
                      </a:endParaRPr>
                    </a:p>
                  </a:txBody>
                  <a:tcPr/>
                </a:tc>
                <a:tc>
                  <a:txBody>
                    <a:bodyPr/>
                    <a:lstStyle/>
                    <a:p>
                      <a:pPr algn="ctr"/>
                      <a:r>
                        <a:rPr lang="en-US" sz="2400" dirty="0" smtClean="0">
                          <a:solidFill>
                            <a:schemeClr val="accent6">
                              <a:lumMod val="50000"/>
                            </a:schemeClr>
                          </a:solidFill>
                        </a:rPr>
                        <a:t>0</a:t>
                      </a:r>
                      <a:endParaRPr lang="en-US" sz="2400" dirty="0">
                        <a:solidFill>
                          <a:schemeClr val="accent6">
                            <a:lumMod val="50000"/>
                          </a:schemeClr>
                        </a:solidFill>
                      </a:endParaRPr>
                    </a:p>
                  </a:txBody>
                  <a:tcPr/>
                </a:tc>
                <a:tc>
                  <a:txBody>
                    <a:bodyPr/>
                    <a:lstStyle/>
                    <a:p>
                      <a:pPr algn="ctr"/>
                      <a:r>
                        <a:rPr lang="en-US" sz="2400" dirty="0" smtClean="0">
                          <a:solidFill>
                            <a:schemeClr val="accent6">
                              <a:lumMod val="50000"/>
                            </a:schemeClr>
                          </a:solidFill>
                        </a:rPr>
                        <a:t>1.3</a:t>
                      </a:r>
                      <a:endParaRPr lang="en-US" sz="2400" dirty="0">
                        <a:solidFill>
                          <a:schemeClr val="accent6">
                            <a:lumMod val="50000"/>
                          </a:schemeClr>
                        </a:solidFill>
                      </a:endParaRPr>
                    </a:p>
                  </a:txBody>
                  <a:tcPr/>
                </a:tc>
              </a:tr>
              <a:tr h="693142">
                <a:tc>
                  <a:txBody>
                    <a:bodyPr/>
                    <a:lstStyle/>
                    <a:p>
                      <a:pPr algn="ctr"/>
                      <a:r>
                        <a:rPr lang="en-US" sz="2400" dirty="0" smtClean="0">
                          <a:solidFill>
                            <a:schemeClr val="accent6">
                              <a:lumMod val="50000"/>
                            </a:schemeClr>
                          </a:solidFill>
                        </a:rPr>
                        <a:t>Melanoma</a:t>
                      </a:r>
                      <a:endParaRPr lang="en-US" sz="2400" dirty="0">
                        <a:solidFill>
                          <a:schemeClr val="accent6">
                            <a:lumMod val="50000"/>
                          </a:schemeClr>
                        </a:solidFill>
                      </a:endParaRPr>
                    </a:p>
                  </a:txBody>
                  <a:tcPr/>
                </a:tc>
                <a:tc>
                  <a:txBody>
                    <a:bodyPr/>
                    <a:lstStyle/>
                    <a:p>
                      <a:pPr algn="ctr"/>
                      <a:r>
                        <a:rPr lang="en-US" sz="2400" dirty="0" smtClean="0">
                          <a:solidFill>
                            <a:schemeClr val="accent6">
                              <a:lumMod val="50000"/>
                            </a:schemeClr>
                          </a:solidFill>
                        </a:rPr>
                        <a:t>0</a:t>
                      </a:r>
                      <a:endParaRPr lang="en-US" sz="2400" dirty="0">
                        <a:solidFill>
                          <a:schemeClr val="accent6">
                            <a:lumMod val="50000"/>
                          </a:schemeClr>
                        </a:solidFill>
                      </a:endParaRPr>
                    </a:p>
                  </a:txBody>
                  <a:tcPr/>
                </a:tc>
                <a:tc>
                  <a:txBody>
                    <a:bodyPr/>
                    <a:lstStyle/>
                    <a:p>
                      <a:pPr algn="ctr"/>
                      <a:r>
                        <a:rPr lang="en-US" sz="2400" dirty="0" smtClean="0">
                          <a:solidFill>
                            <a:schemeClr val="accent6">
                              <a:lumMod val="50000"/>
                            </a:schemeClr>
                          </a:solidFill>
                        </a:rPr>
                        <a:t>0</a:t>
                      </a:r>
                      <a:endParaRPr lang="en-US" sz="2400" dirty="0">
                        <a:solidFill>
                          <a:schemeClr val="accent6">
                            <a:lumMod val="50000"/>
                          </a:schemeClr>
                        </a:solidFill>
                      </a:endParaRPr>
                    </a:p>
                  </a:txBody>
                  <a:tcPr/>
                </a:tc>
                <a:tc>
                  <a:txBody>
                    <a:bodyPr/>
                    <a:lstStyle/>
                    <a:p>
                      <a:pPr algn="ctr"/>
                      <a:r>
                        <a:rPr lang="en-US" sz="2400" dirty="0" smtClean="0">
                          <a:solidFill>
                            <a:schemeClr val="accent6">
                              <a:lumMod val="50000"/>
                            </a:schemeClr>
                          </a:solidFill>
                        </a:rPr>
                        <a:t>2.8</a:t>
                      </a:r>
                      <a:endParaRPr lang="en-US" sz="2400" dirty="0">
                        <a:solidFill>
                          <a:schemeClr val="accent6">
                            <a:lumMod val="50000"/>
                          </a:schemeClr>
                        </a:solidFill>
                      </a:endParaRPr>
                    </a:p>
                  </a:txBody>
                  <a:tcPr/>
                </a:tc>
              </a:tr>
              <a:tr h="693142">
                <a:tc>
                  <a:txBody>
                    <a:bodyPr/>
                    <a:lstStyle/>
                    <a:p>
                      <a:pPr algn="ctr"/>
                      <a:r>
                        <a:rPr lang="en-US" sz="2400" dirty="0" smtClean="0">
                          <a:solidFill>
                            <a:schemeClr val="accent6">
                              <a:lumMod val="50000"/>
                            </a:schemeClr>
                          </a:solidFill>
                        </a:rPr>
                        <a:t>Other</a:t>
                      </a:r>
                      <a:r>
                        <a:rPr lang="en-US" sz="2400" baseline="0" dirty="0" smtClean="0">
                          <a:solidFill>
                            <a:schemeClr val="accent6">
                              <a:lumMod val="50000"/>
                            </a:schemeClr>
                          </a:solidFill>
                        </a:rPr>
                        <a:t> Skin</a:t>
                      </a:r>
                      <a:endParaRPr lang="en-US" sz="2400" dirty="0">
                        <a:solidFill>
                          <a:schemeClr val="accent6">
                            <a:lumMod val="50000"/>
                          </a:schemeClr>
                        </a:solidFill>
                      </a:endParaRPr>
                    </a:p>
                  </a:txBody>
                  <a:tcPr/>
                </a:tc>
                <a:tc>
                  <a:txBody>
                    <a:bodyPr/>
                    <a:lstStyle/>
                    <a:p>
                      <a:pPr algn="ctr"/>
                      <a:r>
                        <a:rPr lang="en-US" sz="2400" dirty="0" smtClean="0">
                          <a:solidFill>
                            <a:schemeClr val="accent6">
                              <a:lumMod val="50000"/>
                            </a:schemeClr>
                          </a:solidFill>
                        </a:rPr>
                        <a:t>0</a:t>
                      </a:r>
                      <a:endParaRPr lang="en-US" sz="2400" dirty="0">
                        <a:solidFill>
                          <a:schemeClr val="accent6">
                            <a:lumMod val="50000"/>
                          </a:schemeClr>
                        </a:solidFill>
                      </a:endParaRPr>
                    </a:p>
                  </a:txBody>
                  <a:tcPr/>
                </a:tc>
                <a:tc>
                  <a:txBody>
                    <a:bodyPr/>
                    <a:lstStyle/>
                    <a:p>
                      <a:pPr algn="ctr"/>
                      <a:r>
                        <a:rPr lang="en-US" sz="2400" dirty="0" smtClean="0">
                          <a:solidFill>
                            <a:schemeClr val="accent6">
                              <a:lumMod val="50000"/>
                            </a:schemeClr>
                          </a:solidFill>
                        </a:rPr>
                        <a:t>0</a:t>
                      </a:r>
                      <a:endParaRPr lang="en-US" sz="2400" dirty="0">
                        <a:solidFill>
                          <a:schemeClr val="accent6">
                            <a:lumMod val="50000"/>
                          </a:schemeClr>
                        </a:solidFill>
                      </a:endParaRPr>
                    </a:p>
                  </a:txBody>
                  <a:tcPr/>
                </a:tc>
                <a:tc>
                  <a:txBody>
                    <a:bodyPr/>
                    <a:lstStyle/>
                    <a:p>
                      <a:pPr algn="ctr"/>
                      <a:r>
                        <a:rPr lang="en-US" sz="2400" dirty="0" smtClean="0">
                          <a:solidFill>
                            <a:schemeClr val="accent6">
                              <a:lumMod val="50000"/>
                            </a:schemeClr>
                          </a:solidFill>
                        </a:rPr>
                        <a:t>3.0</a:t>
                      </a:r>
                      <a:endParaRPr lang="en-US" sz="2400" dirty="0">
                        <a:solidFill>
                          <a:schemeClr val="accent6">
                            <a:lumMod val="50000"/>
                          </a:schemeClr>
                        </a:solidFill>
                      </a:endParaRPr>
                    </a:p>
                  </a:txBody>
                  <a:tcPr/>
                </a:tc>
              </a:tr>
            </a:tbl>
          </a:graphicData>
        </a:graphic>
      </p:graphicFrame>
      <p:sp>
        <p:nvSpPr>
          <p:cNvPr id="7" name="Text Box 5"/>
          <p:cNvSpPr txBox="1">
            <a:spLocks noChangeArrowheads="1"/>
          </p:cNvSpPr>
          <p:nvPr/>
        </p:nvSpPr>
        <p:spPr bwMode="auto">
          <a:xfrm>
            <a:off x="6521120" y="5915891"/>
            <a:ext cx="2531462" cy="302840"/>
          </a:xfrm>
          <a:prstGeom prst="rect">
            <a:avLst/>
          </a:prstGeom>
          <a:noFill/>
          <a:ln w="9525">
            <a:noFill/>
            <a:miter lim="800000"/>
            <a:headEnd/>
            <a:tailEnd/>
          </a:ln>
          <a:effectLst/>
        </p:spPr>
        <p:txBody>
          <a:bodyPr wrap="none">
            <a:spAutoFit/>
          </a:bodyPr>
          <a:lstStyle/>
          <a:p>
            <a:r>
              <a:rPr lang="en-US" dirty="0" err="1" smtClean="0">
                <a:solidFill>
                  <a:schemeClr val="tx1"/>
                </a:solidFill>
              </a:rPr>
              <a:t>Gundestrup</a:t>
            </a:r>
            <a:r>
              <a:rPr lang="en-US" dirty="0" smtClean="0">
                <a:solidFill>
                  <a:schemeClr val="tx1"/>
                </a:solidFill>
              </a:rPr>
              <a:t> et al, </a:t>
            </a:r>
            <a:r>
              <a:rPr lang="en-US" dirty="0">
                <a:solidFill>
                  <a:schemeClr val="tx1"/>
                </a:solidFill>
              </a:rPr>
              <a:t>1999</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273480"/>
            <a:ext cx="8229600" cy="511156"/>
          </a:xfrm>
        </p:spPr>
        <p:txBody>
          <a:bodyPr>
            <a:normAutofit/>
          </a:bodyPr>
          <a:lstStyle/>
          <a:p>
            <a:pPr algn="ctr"/>
            <a:r>
              <a:rPr lang="en-US" sz="2800" b="1" cap="small" dirty="0" err="1" smtClean="0">
                <a:solidFill>
                  <a:schemeClr val="tx1"/>
                </a:solidFill>
              </a:rPr>
              <a:t>Dosimetry</a:t>
            </a:r>
            <a:r>
              <a:rPr lang="en-US" sz="2800" b="1" cap="small" dirty="0" smtClean="0">
                <a:solidFill>
                  <a:schemeClr val="tx1"/>
                </a:solidFill>
              </a:rPr>
              <a:t> in aviation </a:t>
            </a:r>
            <a:endParaRPr lang="en-US" sz="2800" b="1" cap="small" dirty="0">
              <a:solidFill>
                <a:schemeClr val="tx1"/>
              </a:solidFill>
            </a:endParaRPr>
          </a:p>
        </p:txBody>
      </p:sp>
      <p:pic>
        <p:nvPicPr>
          <p:cNvPr id="3" name="Picture 2" descr="neutron-monitor.jpg"/>
          <p:cNvPicPr>
            <a:picLocks noChangeAspect="1"/>
          </p:cNvPicPr>
          <p:nvPr/>
        </p:nvPicPr>
        <p:blipFill>
          <a:blip r:embed="rId3" cstate="print"/>
          <a:stretch>
            <a:fillRect/>
          </a:stretch>
        </p:blipFill>
        <p:spPr>
          <a:xfrm>
            <a:off x="783772" y="1109724"/>
            <a:ext cx="3693505" cy="2462337"/>
          </a:xfrm>
          <a:prstGeom prst="rect">
            <a:avLst/>
          </a:prstGeom>
        </p:spPr>
      </p:pic>
      <p:sp>
        <p:nvSpPr>
          <p:cNvPr id="5" name="TextBox 4"/>
          <p:cNvSpPr txBox="1"/>
          <p:nvPr/>
        </p:nvSpPr>
        <p:spPr>
          <a:xfrm>
            <a:off x="642910" y="3714752"/>
            <a:ext cx="3857652" cy="466538"/>
          </a:xfrm>
          <a:prstGeom prst="rect">
            <a:avLst/>
          </a:prstGeom>
          <a:noFill/>
        </p:spPr>
        <p:txBody>
          <a:bodyPr wrap="square" rtlCol="0">
            <a:spAutoFit/>
          </a:bodyPr>
          <a:lstStyle/>
          <a:p>
            <a:pPr algn="ctr"/>
            <a:r>
              <a:rPr lang="en-US" sz="1600" b="1" dirty="0" smtClean="0">
                <a:solidFill>
                  <a:schemeClr val="tx1"/>
                </a:solidFill>
              </a:rPr>
              <a:t>Ground based neutron monitoring station at the South Pole</a:t>
            </a:r>
            <a:endParaRPr lang="en-US" sz="1600" b="1" dirty="0">
              <a:solidFill>
                <a:schemeClr val="tx1"/>
              </a:solidFill>
            </a:endParaRPr>
          </a:p>
        </p:txBody>
      </p:sp>
      <p:sp>
        <p:nvSpPr>
          <p:cNvPr id="6" name="Rectangle 5"/>
          <p:cNvSpPr/>
          <p:nvPr/>
        </p:nvSpPr>
        <p:spPr>
          <a:xfrm>
            <a:off x="4786313" y="1049237"/>
            <a:ext cx="3882673" cy="2665345"/>
          </a:xfrm>
          <a:prstGeom prst="rect">
            <a:avLst/>
          </a:prstGeom>
        </p:spPr>
        <p:txBody>
          <a:bodyPr wrap="square">
            <a:spAutoFit/>
          </a:bodyPr>
          <a:lstStyle/>
          <a:p>
            <a:r>
              <a:rPr lang="en-US" sz="2000" b="1" dirty="0" smtClean="0">
                <a:solidFill>
                  <a:schemeClr val="tx1"/>
                </a:solidFill>
              </a:rPr>
              <a:t>Ground based neutron monitoring stations:</a:t>
            </a:r>
          </a:p>
          <a:p>
            <a:pPr>
              <a:buFont typeface="Wingdings" pitchFamily="2" charset="2"/>
              <a:buChar char="ü"/>
            </a:pPr>
            <a:r>
              <a:rPr lang="en-US" sz="2000" dirty="0" smtClean="0">
                <a:solidFill>
                  <a:schemeClr val="tx1"/>
                </a:solidFill>
              </a:rPr>
              <a:t> provides data for analysis of solar and cosmic events</a:t>
            </a:r>
          </a:p>
          <a:p>
            <a:pPr>
              <a:buFont typeface="Wingdings" pitchFamily="2" charset="2"/>
              <a:buChar char="ü"/>
            </a:pPr>
            <a:r>
              <a:rPr lang="en-US" sz="2000" dirty="0" smtClean="0">
                <a:solidFill>
                  <a:schemeClr val="tx1"/>
                </a:solidFill>
              </a:rPr>
              <a:t> but it is not clear if this type of monitoring provides</a:t>
            </a:r>
          </a:p>
          <a:p>
            <a:r>
              <a:rPr lang="en-US" sz="2000" dirty="0" smtClean="0">
                <a:solidFill>
                  <a:schemeClr val="tx1"/>
                </a:solidFill>
              </a:rPr>
              <a:t>sufficient protection for airborne aircrew in significant events</a:t>
            </a:r>
            <a:r>
              <a:rPr lang="en-US" sz="2000" dirty="0" smtClean="0">
                <a:solidFill>
                  <a:schemeClr val="accent1">
                    <a:lumMod val="75000"/>
                  </a:schemeClr>
                </a:solidFill>
              </a:rPr>
              <a:t>.</a:t>
            </a:r>
          </a:p>
          <a:p>
            <a:r>
              <a:rPr lang="en-US" sz="2000" b="1" dirty="0" smtClean="0">
                <a:solidFill>
                  <a:srgbClr val="FF0000"/>
                </a:solidFill>
              </a:rPr>
              <a:t>Personal </a:t>
            </a:r>
            <a:r>
              <a:rPr lang="en-US" sz="2000" b="1" dirty="0" smtClean="0">
                <a:solidFill>
                  <a:srgbClr val="FF0000"/>
                </a:solidFill>
              </a:rPr>
              <a:t>real time Dose </a:t>
            </a:r>
            <a:r>
              <a:rPr lang="en-US" sz="2000" b="1" dirty="0" smtClean="0">
                <a:solidFill>
                  <a:srgbClr val="FF0000"/>
                </a:solidFill>
              </a:rPr>
              <a:t>Equivalent  </a:t>
            </a:r>
            <a:r>
              <a:rPr lang="en-US" sz="2000" b="1" dirty="0" err="1" smtClean="0">
                <a:solidFill>
                  <a:srgbClr val="FF0000"/>
                </a:solidFill>
              </a:rPr>
              <a:t>dosimetry</a:t>
            </a:r>
            <a:r>
              <a:rPr lang="en-US" sz="2000" b="1" dirty="0" smtClean="0">
                <a:solidFill>
                  <a:srgbClr val="FF0000"/>
                </a:solidFill>
              </a:rPr>
              <a:t> is required for </a:t>
            </a:r>
            <a:r>
              <a:rPr lang="en-US" sz="2000" b="1" dirty="0" smtClean="0">
                <a:solidFill>
                  <a:srgbClr val="FF0000"/>
                </a:solidFill>
              </a:rPr>
              <a:t>air crew</a:t>
            </a:r>
            <a:endParaRPr lang="en-US" sz="2000" b="1" dirty="0" smtClean="0">
              <a:solidFill>
                <a:srgbClr val="FF0000"/>
              </a:solidFill>
            </a:endParaRPr>
          </a:p>
        </p:txBody>
      </p:sp>
      <p:pic>
        <p:nvPicPr>
          <p:cNvPr id="7" name="Picture 6" descr="DC-8.jpg"/>
          <p:cNvPicPr>
            <a:picLocks noChangeAspect="1"/>
          </p:cNvPicPr>
          <p:nvPr/>
        </p:nvPicPr>
        <p:blipFill>
          <a:blip r:embed="rId4" cstate="print"/>
          <a:stretch>
            <a:fillRect/>
          </a:stretch>
        </p:blipFill>
        <p:spPr>
          <a:xfrm>
            <a:off x="475539" y="4227252"/>
            <a:ext cx="2466682" cy="1957403"/>
          </a:xfrm>
          <a:prstGeom prst="rect">
            <a:avLst/>
          </a:prstGeom>
        </p:spPr>
      </p:pic>
      <p:pic>
        <p:nvPicPr>
          <p:cNvPr id="1026" name="Picture 2"/>
          <p:cNvPicPr>
            <a:picLocks noChangeAspect="1" noChangeArrowheads="1"/>
          </p:cNvPicPr>
          <p:nvPr/>
        </p:nvPicPr>
        <p:blipFill>
          <a:blip r:embed="rId5" cstate="print"/>
          <a:srcRect/>
          <a:stretch>
            <a:fillRect/>
          </a:stretch>
        </p:blipFill>
        <p:spPr bwMode="auto">
          <a:xfrm>
            <a:off x="3325091" y="4125761"/>
            <a:ext cx="2723882" cy="2042912"/>
          </a:xfrm>
          <a:prstGeom prst="rect">
            <a:avLst/>
          </a:prstGeom>
          <a:noFill/>
          <a:ln w="9525">
            <a:noFill/>
            <a:miter lim="800000"/>
            <a:headEnd/>
            <a:tailEnd/>
          </a:ln>
          <a:effectLst/>
        </p:spPr>
      </p:pic>
      <p:sp>
        <p:nvSpPr>
          <p:cNvPr id="8" name="TextBox 7"/>
          <p:cNvSpPr txBox="1"/>
          <p:nvPr/>
        </p:nvSpPr>
        <p:spPr>
          <a:xfrm>
            <a:off x="6181246" y="3721912"/>
            <a:ext cx="2962754" cy="2197525"/>
          </a:xfrm>
          <a:prstGeom prst="rect">
            <a:avLst/>
          </a:prstGeom>
          <a:noFill/>
        </p:spPr>
        <p:txBody>
          <a:bodyPr wrap="square" rtlCol="0">
            <a:spAutoFit/>
          </a:bodyPr>
          <a:lstStyle/>
          <a:p>
            <a:pPr>
              <a:buFont typeface="Wingdings" pitchFamily="2" charset="2"/>
              <a:buChar char="§"/>
            </a:pPr>
            <a:r>
              <a:rPr lang="en-US" dirty="0" smtClean="0">
                <a:solidFill>
                  <a:schemeClr val="tx1"/>
                </a:solidFill>
              </a:rPr>
              <a:t> </a:t>
            </a:r>
            <a:r>
              <a:rPr lang="en-US" sz="2000" b="1" dirty="0" smtClean="0">
                <a:solidFill>
                  <a:schemeClr val="tx1"/>
                </a:solidFill>
              </a:rPr>
              <a:t>Measurement of neutrons on aircraft </a:t>
            </a:r>
            <a:r>
              <a:rPr lang="en-US" sz="2000" dirty="0" smtClean="0">
                <a:solidFill>
                  <a:schemeClr val="tx1"/>
                </a:solidFill>
              </a:rPr>
              <a:t>with TEPC and Brookhaven National Laboratory dose equivalent meter (DEM) with two sets of Bonner sphere moderators. </a:t>
            </a:r>
          </a:p>
          <a:p>
            <a:r>
              <a:rPr lang="en-US" sz="2000" dirty="0" smtClean="0">
                <a:solidFill>
                  <a:schemeClr val="tx1"/>
                </a:solidFill>
              </a:rPr>
              <a:t>[NASA ,1976</a:t>
            </a:r>
            <a:r>
              <a:rPr lang="en-US" dirty="0" smtClean="0">
                <a:solidFill>
                  <a:schemeClr val="accent1">
                    <a:lumMod val="75000"/>
                  </a:schemeClr>
                </a:solidFill>
              </a:rPr>
              <a:t>]</a:t>
            </a:r>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0" y="166253"/>
            <a:ext cx="9144000" cy="617518"/>
          </a:xfrm>
        </p:spPr>
        <p:txBody>
          <a:bodyPr>
            <a:normAutofit/>
          </a:bodyPr>
          <a:lstStyle/>
          <a:p>
            <a:r>
              <a:rPr lang="en-US" sz="2800" b="1" cap="small" dirty="0" smtClean="0">
                <a:solidFill>
                  <a:schemeClr val="tx1"/>
                </a:solidFill>
              </a:rPr>
              <a:t>Spectrometers and detectors for </a:t>
            </a:r>
            <a:r>
              <a:rPr lang="en-US" sz="2800" b="1" cap="small" dirty="0" err="1" smtClean="0">
                <a:solidFill>
                  <a:schemeClr val="tx1"/>
                </a:solidFill>
              </a:rPr>
              <a:t>dosimetry</a:t>
            </a:r>
            <a:r>
              <a:rPr lang="en-US" sz="2800" b="1" cap="small" dirty="0" smtClean="0">
                <a:solidFill>
                  <a:schemeClr val="tx1"/>
                </a:solidFill>
              </a:rPr>
              <a:t> in aviation</a:t>
            </a:r>
            <a:endParaRPr lang="en-US" sz="2800" b="1" cap="small" dirty="0">
              <a:solidFill>
                <a:schemeClr val="tx1"/>
              </a:solidFill>
            </a:endParaRPr>
          </a:p>
        </p:txBody>
      </p:sp>
      <p:pic>
        <p:nvPicPr>
          <p:cNvPr id="2051" name="Picture 3"/>
          <p:cNvPicPr>
            <a:picLocks noChangeAspect="1" noChangeArrowheads="1"/>
          </p:cNvPicPr>
          <p:nvPr/>
        </p:nvPicPr>
        <p:blipFill>
          <a:blip r:embed="rId2" cstate="print"/>
          <a:srcRect/>
          <a:stretch>
            <a:fillRect/>
          </a:stretch>
        </p:blipFill>
        <p:spPr bwMode="auto">
          <a:xfrm>
            <a:off x="344911" y="773919"/>
            <a:ext cx="1714511" cy="1846396"/>
          </a:xfrm>
          <a:prstGeom prst="rect">
            <a:avLst/>
          </a:prstGeom>
          <a:noFill/>
          <a:ln w="9525">
            <a:noFill/>
            <a:miter lim="800000"/>
            <a:headEnd/>
            <a:tailEnd/>
          </a:ln>
          <a:effectLst/>
        </p:spPr>
      </p:pic>
      <p:pic>
        <p:nvPicPr>
          <p:cNvPr id="2054" name="Picture 6"/>
          <p:cNvPicPr>
            <a:picLocks noChangeAspect="1" noChangeArrowheads="1"/>
          </p:cNvPicPr>
          <p:nvPr/>
        </p:nvPicPr>
        <p:blipFill>
          <a:blip r:embed="rId3" cstate="print"/>
          <a:srcRect/>
          <a:stretch>
            <a:fillRect/>
          </a:stretch>
        </p:blipFill>
        <p:spPr bwMode="auto">
          <a:xfrm>
            <a:off x="2332927" y="785794"/>
            <a:ext cx="1280957" cy="1857388"/>
          </a:xfrm>
          <a:prstGeom prst="rect">
            <a:avLst/>
          </a:prstGeom>
          <a:noFill/>
          <a:ln w="9525">
            <a:noFill/>
            <a:miter lim="800000"/>
            <a:headEnd/>
            <a:tailEnd/>
          </a:ln>
          <a:effectLst/>
        </p:spPr>
      </p:pic>
      <p:sp>
        <p:nvSpPr>
          <p:cNvPr id="11" name="TextBox 10"/>
          <p:cNvSpPr txBox="1"/>
          <p:nvPr/>
        </p:nvSpPr>
        <p:spPr>
          <a:xfrm>
            <a:off x="1144303" y="2682722"/>
            <a:ext cx="2000264" cy="279435"/>
          </a:xfrm>
          <a:prstGeom prst="rect">
            <a:avLst/>
          </a:prstGeom>
          <a:noFill/>
        </p:spPr>
        <p:txBody>
          <a:bodyPr wrap="square" rtlCol="0">
            <a:spAutoFit/>
          </a:bodyPr>
          <a:lstStyle/>
          <a:p>
            <a:pPr algn="ctr"/>
            <a:r>
              <a:rPr lang="en-US" sz="1600" b="1" dirty="0" smtClean="0">
                <a:solidFill>
                  <a:schemeClr val="tx1"/>
                </a:solidFill>
              </a:rPr>
              <a:t>TEPC (Hawk2)</a:t>
            </a:r>
            <a:endParaRPr lang="en-US" sz="1600" b="1" dirty="0">
              <a:solidFill>
                <a:schemeClr val="tx1"/>
              </a:solidFill>
            </a:endParaRPr>
          </a:p>
        </p:txBody>
      </p:sp>
      <p:pic>
        <p:nvPicPr>
          <p:cNvPr id="12" name="Picture 11" descr="Luivlin5.jpg"/>
          <p:cNvPicPr>
            <a:picLocks noChangeAspect="1"/>
          </p:cNvPicPr>
          <p:nvPr/>
        </p:nvPicPr>
        <p:blipFill>
          <a:blip r:embed="rId4" cstate="print"/>
          <a:stretch>
            <a:fillRect/>
          </a:stretch>
        </p:blipFill>
        <p:spPr>
          <a:xfrm>
            <a:off x="3714744" y="785794"/>
            <a:ext cx="1708797" cy="1857388"/>
          </a:xfrm>
          <a:prstGeom prst="rect">
            <a:avLst/>
          </a:prstGeom>
        </p:spPr>
      </p:pic>
      <p:sp>
        <p:nvSpPr>
          <p:cNvPr id="13" name="TextBox 12"/>
          <p:cNvSpPr txBox="1"/>
          <p:nvPr/>
        </p:nvSpPr>
        <p:spPr>
          <a:xfrm>
            <a:off x="3643306" y="2714620"/>
            <a:ext cx="2000264" cy="279435"/>
          </a:xfrm>
          <a:prstGeom prst="rect">
            <a:avLst/>
          </a:prstGeom>
          <a:noFill/>
        </p:spPr>
        <p:txBody>
          <a:bodyPr wrap="square" rtlCol="0">
            <a:spAutoFit/>
          </a:bodyPr>
          <a:lstStyle/>
          <a:p>
            <a:pPr algn="ctr"/>
            <a:r>
              <a:rPr lang="en-US" sz="1600" b="1" dirty="0" err="1" smtClean="0">
                <a:solidFill>
                  <a:schemeClr val="tx1"/>
                </a:solidFill>
              </a:rPr>
              <a:t>Luilin</a:t>
            </a:r>
            <a:r>
              <a:rPr lang="en-US" sz="1600" b="1" dirty="0" smtClean="0">
                <a:solidFill>
                  <a:schemeClr val="accent1">
                    <a:lumMod val="75000"/>
                  </a:schemeClr>
                </a:solidFill>
              </a:rPr>
              <a:t> </a:t>
            </a:r>
            <a:endParaRPr lang="en-US" sz="1600" b="1" dirty="0">
              <a:solidFill>
                <a:schemeClr val="accent1">
                  <a:lumMod val="75000"/>
                </a:schemeClr>
              </a:solidFill>
            </a:endParaRPr>
          </a:p>
        </p:txBody>
      </p:sp>
      <p:pic>
        <p:nvPicPr>
          <p:cNvPr id="14" name="Picture 13" descr="Bubble detector is Goog.jpg"/>
          <p:cNvPicPr>
            <a:picLocks noChangeAspect="1"/>
          </p:cNvPicPr>
          <p:nvPr/>
        </p:nvPicPr>
        <p:blipFill>
          <a:blip r:embed="rId5" cstate="print"/>
          <a:stretch>
            <a:fillRect/>
          </a:stretch>
        </p:blipFill>
        <p:spPr>
          <a:xfrm>
            <a:off x="5500694" y="785794"/>
            <a:ext cx="3429024" cy="1827772"/>
          </a:xfrm>
          <a:prstGeom prst="rect">
            <a:avLst/>
          </a:prstGeom>
        </p:spPr>
      </p:pic>
      <p:sp>
        <p:nvSpPr>
          <p:cNvPr id="15" name="TextBox 14"/>
          <p:cNvSpPr txBox="1"/>
          <p:nvPr/>
        </p:nvSpPr>
        <p:spPr>
          <a:xfrm>
            <a:off x="6143636" y="2714620"/>
            <a:ext cx="2000264" cy="279435"/>
          </a:xfrm>
          <a:prstGeom prst="rect">
            <a:avLst/>
          </a:prstGeom>
          <a:noFill/>
        </p:spPr>
        <p:txBody>
          <a:bodyPr wrap="square" rtlCol="0">
            <a:spAutoFit/>
          </a:bodyPr>
          <a:lstStyle/>
          <a:p>
            <a:pPr algn="ctr"/>
            <a:r>
              <a:rPr lang="en-US" sz="1600" b="1" dirty="0" smtClean="0">
                <a:solidFill>
                  <a:schemeClr val="tx1"/>
                </a:solidFill>
              </a:rPr>
              <a:t>Bubble detector </a:t>
            </a:r>
            <a:endParaRPr lang="en-US" sz="1600" b="1" dirty="0">
              <a:solidFill>
                <a:schemeClr val="tx1"/>
              </a:solidFill>
            </a:endParaRPr>
          </a:p>
        </p:txBody>
      </p:sp>
      <p:graphicFrame>
        <p:nvGraphicFramePr>
          <p:cNvPr id="17" name="Table 16"/>
          <p:cNvGraphicFramePr>
            <a:graphicFrameLocks noGrp="1"/>
          </p:cNvGraphicFramePr>
          <p:nvPr/>
        </p:nvGraphicFramePr>
        <p:xfrm>
          <a:off x="1413162" y="2989411"/>
          <a:ext cx="6400801" cy="3224184"/>
        </p:xfrm>
        <a:graphic>
          <a:graphicData uri="http://schemas.openxmlformats.org/drawingml/2006/table">
            <a:tbl>
              <a:tblPr firstRow="1" bandRow="1">
                <a:tableStyleId>{5C22544A-7EE6-4342-B048-85BDC9FD1C3A}</a:tableStyleId>
              </a:tblPr>
              <a:tblGrid>
                <a:gridCol w="1600201"/>
                <a:gridCol w="1937086"/>
                <a:gridCol w="1263313"/>
                <a:gridCol w="1600201"/>
              </a:tblGrid>
              <a:tr h="663864">
                <a:tc>
                  <a:txBody>
                    <a:bodyPr/>
                    <a:lstStyle/>
                    <a:p>
                      <a:pPr algn="ctr"/>
                      <a:r>
                        <a:rPr lang="en-US" dirty="0" smtClean="0"/>
                        <a:t>Detector</a:t>
                      </a:r>
                      <a:endParaRPr lang="en-US" dirty="0"/>
                    </a:p>
                  </a:txBody>
                  <a:tcPr/>
                </a:tc>
                <a:tc>
                  <a:txBody>
                    <a:bodyPr/>
                    <a:lstStyle/>
                    <a:p>
                      <a:pPr algn="ctr"/>
                      <a:r>
                        <a:rPr lang="en-US" dirty="0" smtClean="0"/>
                        <a:t>Capabilities</a:t>
                      </a:r>
                      <a:endParaRPr lang="en-US" dirty="0"/>
                    </a:p>
                  </a:txBody>
                  <a:tcPr/>
                </a:tc>
                <a:tc>
                  <a:txBody>
                    <a:bodyPr/>
                    <a:lstStyle/>
                    <a:p>
                      <a:pPr algn="ctr"/>
                      <a:r>
                        <a:rPr lang="en-US" dirty="0" smtClean="0"/>
                        <a:t>Weight [g]</a:t>
                      </a:r>
                      <a:endParaRPr lang="en-US" dirty="0"/>
                    </a:p>
                  </a:txBody>
                  <a:tcPr/>
                </a:tc>
                <a:tc>
                  <a:txBody>
                    <a:bodyPr/>
                    <a:lstStyle/>
                    <a:p>
                      <a:pPr algn="ctr"/>
                      <a:r>
                        <a:rPr lang="en-US" dirty="0" smtClean="0"/>
                        <a:t>Battery</a:t>
                      </a:r>
                      <a:r>
                        <a:rPr lang="en-US" baseline="0" dirty="0" smtClean="0"/>
                        <a:t> Requirement</a:t>
                      </a:r>
                      <a:endParaRPr lang="en-US" dirty="0"/>
                    </a:p>
                  </a:txBody>
                  <a:tcPr/>
                </a:tc>
              </a:tr>
              <a:tr h="605836">
                <a:tc>
                  <a:txBody>
                    <a:bodyPr/>
                    <a:lstStyle/>
                    <a:p>
                      <a:pPr algn="ctr"/>
                      <a:r>
                        <a:rPr lang="en-US" dirty="0" smtClean="0"/>
                        <a:t>TEPC</a:t>
                      </a:r>
                      <a:endParaRPr lang="en-US" dirty="0"/>
                    </a:p>
                  </a:txBody>
                  <a:tcPr/>
                </a:tc>
                <a:tc>
                  <a:txBody>
                    <a:bodyPr/>
                    <a:lstStyle/>
                    <a:p>
                      <a:pPr algn="ctr"/>
                      <a:r>
                        <a:rPr lang="en-US" dirty="0" err="1" smtClean="0"/>
                        <a:t>Dosimetry</a:t>
                      </a:r>
                      <a:r>
                        <a:rPr lang="en-US" dirty="0" smtClean="0"/>
                        <a:t> Information</a:t>
                      </a:r>
                      <a:endParaRPr lang="en-US" dirty="0"/>
                    </a:p>
                  </a:txBody>
                  <a:tcPr/>
                </a:tc>
                <a:tc>
                  <a:txBody>
                    <a:bodyPr/>
                    <a:lstStyle/>
                    <a:p>
                      <a:pPr algn="ctr"/>
                      <a:r>
                        <a:rPr lang="en-US" dirty="0" smtClean="0"/>
                        <a:t>5000</a:t>
                      </a:r>
                      <a:endParaRPr lang="en-US" dirty="0"/>
                    </a:p>
                  </a:txBody>
                  <a:tcPr/>
                </a:tc>
                <a:tc>
                  <a:txBody>
                    <a:bodyPr/>
                    <a:lstStyle/>
                    <a:p>
                      <a:pPr algn="ctr"/>
                      <a:r>
                        <a:rPr lang="en-US" dirty="0" smtClean="0"/>
                        <a:t>6V DC D-Cells</a:t>
                      </a:r>
                      <a:endParaRPr lang="en-US" dirty="0"/>
                    </a:p>
                  </a:txBody>
                  <a:tcPr/>
                </a:tc>
              </a:tr>
              <a:tr h="605836">
                <a:tc>
                  <a:txBody>
                    <a:bodyPr/>
                    <a:lstStyle/>
                    <a:p>
                      <a:pPr algn="ctr"/>
                      <a:r>
                        <a:rPr lang="en-US" dirty="0" err="1" smtClean="0"/>
                        <a:t>Luilin</a:t>
                      </a:r>
                      <a:endParaRPr lang="en-US" dirty="0"/>
                    </a:p>
                  </a:txBody>
                  <a:tcPr/>
                </a:tc>
                <a:tc>
                  <a:txBody>
                    <a:bodyPr/>
                    <a:lstStyle/>
                    <a:p>
                      <a:pPr algn="ctr"/>
                      <a:r>
                        <a:rPr lang="en-US" dirty="0" smtClean="0"/>
                        <a:t>Spectral Information</a:t>
                      </a:r>
                      <a:endParaRPr lang="en-US" dirty="0"/>
                    </a:p>
                  </a:txBody>
                  <a:tcPr/>
                </a:tc>
                <a:tc>
                  <a:txBody>
                    <a:bodyPr/>
                    <a:lstStyle/>
                    <a:p>
                      <a:pPr algn="ctr"/>
                      <a:r>
                        <a:rPr lang="en-US" dirty="0" smtClean="0"/>
                        <a:t>550</a:t>
                      </a:r>
                      <a:endParaRPr lang="en-US" dirty="0"/>
                    </a:p>
                  </a:txBody>
                  <a:tcPr/>
                </a:tc>
                <a:tc>
                  <a:txBody>
                    <a:bodyPr/>
                    <a:lstStyle/>
                    <a:p>
                      <a:pPr algn="ctr"/>
                      <a:r>
                        <a:rPr lang="en-US" dirty="0" smtClean="0"/>
                        <a:t>12V pack</a:t>
                      </a:r>
                      <a:r>
                        <a:rPr lang="en-US" baseline="0" dirty="0" smtClean="0"/>
                        <a:t> (15h)</a:t>
                      </a:r>
                      <a:endParaRPr lang="en-US" dirty="0"/>
                    </a:p>
                  </a:txBody>
                  <a:tcPr/>
                </a:tc>
              </a:tr>
              <a:tr h="605836">
                <a:tc>
                  <a:txBody>
                    <a:bodyPr/>
                    <a:lstStyle/>
                    <a:p>
                      <a:pPr algn="ctr"/>
                      <a:r>
                        <a:rPr lang="en-US" dirty="0" smtClean="0"/>
                        <a:t>FH41B</a:t>
                      </a:r>
                      <a:endParaRPr lang="en-US" dirty="0"/>
                    </a:p>
                  </a:txBody>
                  <a:tcPr/>
                </a:tc>
                <a:tc>
                  <a:txBody>
                    <a:bodyPr/>
                    <a:lstStyle/>
                    <a:p>
                      <a:pPr algn="ctr"/>
                      <a:r>
                        <a:rPr lang="en-US" dirty="0" smtClean="0"/>
                        <a:t>Gamma and Protons</a:t>
                      </a:r>
                      <a:endParaRPr lang="en-US" dirty="0"/>
                    </a:p>
                  </a:txBody>
                  <a:tcPr/>
                </a:tc>
                <a:tc>
                  <a:txBody>
                    <a:bodyPr/>
                    <a:lstStyle/>
                    <a:p>
                      <a:pPr algn="ctr"/>
                      <a:r>
                        <a:rPr lang="en-US" dirty="0" smtClean="0"/>
                        <a:t>200</a:t>
                      </a:r>
                      <a:endParaRPr lang="en-US" dirty="0"/>
                    </a:p>
                  </a:txBody>
                  <a:tcPr/>
                </a:tc>
                <a:tc>
                  <a:txBody>
                    <a:bodyPr/>
                    <a:lstStyle/>
                    <a:p>
                      <a:pPr algn="ctr"/>
                      <a:r>
                        <a:rPr lang="en-US" dirty="0" smtClean="0"/>
                        <a:t>19V</a:t>
                      </a:r>
                      <a:r>
                        <a:rPr lang="en-US" baseline="0" dirty="0" smtClean="0"/>
                        <a:t> (5months)</a:t>
                      </a:r>
                      <a:endParaRPr lang="en-US" dirty="0"/>
                    </a:p>
                  </a:txBody>
                  <a:tcPr/>
                </a:tc>
              </a:tr>
              <a:tr h="605836">
                <a:tc>
                  <a:txBody>
                    <a:bodyPr/>
                    <a:lstStyle/>
                    <a:p>
                      <a:pPr algn="ctr"/>
                      <a:r>
                        <a:rPr lang="en-US" dirty="0" smtClean="0"/>
                        <a:t>Bubble</a:t>
                      </a:r>
                      <a:r>
                        <a:rPr lang="en-US" baseline="0" dirty="0" smtClean="0"/>
                        <a:t> Detector</a:t>
                      </a:r>
                      <a:endParaRPr lang="en-US" dirty="0"/>
                    </a:p>
                  </a:txBody>
                  <a:tcPr/>
                </a:tc>
                <a:tc>
                  <a:txBody>
                    <a:bodyPr/>
                    <a:lstStyle/>
                    <a:p>
                      <a:pPr algn="ctr"/>
                      <a:r>
                        <a:rPr lang="en-US" dirty="0" smtClean="0"/>
                        <a:t>Neutrons</a:t>
                      </a:r>
                      <a:endParaRPr lang="en-US" dirty="0"/>
                    </a:p>
                  </a:txBody>
                  <a:tcPr/>
                </a:tc>
                <a:tc>
                  <a:txBody>
                    <a:bodyPr/>
                    <a:lstStyle/>
                    <a:p>
                      <a:pPr algn="ctr"/>
                      <a:r>
                        <a:rPr lang="en-US" dirty="0" smtClean="0"/>
                        <a:t>----</a:t>
                      </a:r>
                      <a:endParaRPr lang="en-US" dirty="0"/>
                    </a:p>
                  </a:txBody>
                  <a:tcPr/>
                </a:tc>
                <a:tc>
                  <a:txBody>
                    <a:bodyPr/>
                    <a:lstStyle/>
                    <a:p>
                      <a:pPr algn="ctr"/>
                      <a:r>
                        <a:rPr lang="en-US" dirty="0" smtClean="0"/>
                        <a:t>-----</a:t>
                      </a:r>
                      <a:endParaRPr lang="en-US" dirty="0"/>
                    </a:p>
                  </a:txBody>
                  <a:tcPr/>
                </a:tc>
              </a:tr>
            </a:tbl>
          </a:graphicData>
        </a:graphic>
      </p:graphicFrame>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AU" sz="2800" dirty="0" err="1" smtClean="0"/>
              <a:t>Nanodosimetry</a:t>
            </a:r>
            <a:r>
              <a:rPr lang="en-AU" sz="2800" dirty="0" smtClean="0"/>
              <a:t> </a:t>
            </a:r>
            <a:r>
              <a:rPr lang="en-AU" sz="2800" dirty="0" err="1" smtClean="0"/>
              <a:t>vs</a:t>
            </a:r>
            <a:r>
              <a:rPr lang="en-AU" sz="2800" dirty="0" smtClean="0"/>
              <a:t> </a:t>
            </a:r>
            <a:r>
              <a:rPr lang="en-AU" sz="2800" dirty="0" err="1" smtClean="0"/>
              <a:t>Microdosimetry</a:t>
            </a:r>
            <a:endParaRPr lang="en-AU" sz="2800" dirty="0"/>
          </a:p>
        </p:txBody>
      </p:sp>
      <p:sp>
        <p:nvSpPr>
          <p:cNvPr id="56323" name="Rectangle 3"/>
          <p:cNvSpPr>
            <a:spLocks noGrp="1" noChangeArrowheads="1"/>
          </p:cNvSpPr>
          <p:nvPr>
            <p:ph type="body" idx="1"/>
          </p:nvPr>
        </p:nvSpPr>
        <p:spPr>
          <a:xfrm>
            <a:off x="381000" y="1371600"/>
            <a:ext cx="4343400" cy="4495800"/>
          </a:xfrm>
        </p:spPr>
        <p:txBody>
          <a:bodyPr/>
          <a:lstStyle/>
          <a:p>
            <a:pPr>
              <a:lnSpc>
                <a:spcPct val="90000"/>
              </a:lnSpc>
            </a:pPr>
            <a:r>
              <a:rPr lang="en-US" dirty="0">
                <a:latin typeface="Arial" pitchFamily="34" charset="0"/>
                <a:cs typeface="Arial" pitchFamily="34" charset="0"/>
              </a:rPr>
              <a:t>Volume of interest:</a:t>
            </a:r>
          </a:p>
          <a:p>
            <a:pPr lvl="1">
              <a:lnSpc>
                <a:spcPct val="90000"/>
              </a:lnSpc>
            </a:pPr>
            <a:r>
              <a:rPr lang="en-US" dirty="0">
                <a:latin typeface="Arial" pitchFamily="34" charset="0"/>
                <a:cs typeface="Arial" pitchFamily="34" charset="0"/>
              </a:rPr>
              <a:t> Cell versus DNA</a:t>
            </a:r>
          </a:p>
          <a:p>
            <a:pPr>
              <a:lnSpc>
                <a:spcPct val="90000"/>
              </a:lnSpc>
            </a:pPr>
            <a:r>
              <a:rPr lang="en-US" dirty="0">
                <a:latin typeface="Arial" pitchFamily="34" charset="0"/>
                <a:cs typeface="Arial" pitchFamily="34" charset="0"/>
              </a:rPr>
              <a:t>Statistical Fluctuations:</a:t>
            </a:r>
          </a:p>
          <a:p>
            <a:pPr lvl="1">
              <a:lnSpc>
                <a:spcPct val="90000"/>
              </a:lnSpc>
            </a:pPr>
            <a:r>
              <a:rPr lang="en-US" dirty="0">
                <a:latin typeface="Arial" pitchFamily="34" charset="0"/>
                <a:cs typeface="Arial" pitchFamily="34" charset="0"/>
              </a:rPr>
              <a:t>much larger in ND</a:t>
            </a:r>
          </a:p>
          <a:p>
            <a:pPr>
              <a:lnSpc>
                <a:spcPct val="90000"/>
              </a:lnSpc>
            </a:pPr>
            <a:r>
              <a:rPr lang="en-US" dirty="0">
                <a:latin typeface="Arial" pitchFamily="34" charset="0"/>
                <a:cs typeface="Arial" pitchFamily="34" charset="0"/>
              </a:rPr>
              <a:t>Empty Events</a:t>
            </a:r>
          </a:p>
          <a:p>
            <a:pPr lvl="1">
              <a:lnSpc>
                <a:spcPct val="90000"/>
              </a:lnSpc>
            </a:pPr>
            <a:r>
              <a:rPr lang="en-US" dirty="0">
                <a:latin typeface="Arial" pitchFamily="34" charset="0"/>
                <a:cs typeface="Arial" pitchFamily="34" charset="0"/>
              </a:rPr>
              <a:t>common in ND</a:t>
            </a:r>
          </a:p>
          <a:p>
            <a:pPr lvl="1">
              <a:lnSpc>
                <a:spcPct val="90000"/>
              </a:lnSpc>
            </a:pPr>
            <a:r>
              <a:rPr lang="en-US" dirty="0">
                <a:latin typeface="Arial" pitchFamily="34" charset="0"/>
                <a:cs typeface="Arial" pitchFamily="34" charset="0"/>
              </a:rPr>
              <a:t>uncommon in MD</a:t>
            </a:r>
          </a:p>
          <a:p>
            <a:pPr>
              <a:lnSpc>
                <a:spcPct val="90000"/>
              </a:lnSpc>
            </a:pPr>
            <a:r>
              <a:rPr lang="en-US" dirty="0">
                <a:latin typeface="Arial" pitchFamily="34" charset="0"/>
                <a:cs typeface="Arial" pitchFamily="34" charset="0"/>
              </a:rPr>
              <a:t>Choice of Gas</a:t>
            </a:r>
          </a:p>
          <a:p>
            <a:pPr lvl="1">
              <a:lnSpc>
                <a:spcPct val="90000"/>
              </a:lnSpc>
            </a:pPr>
            <a:r>
              <a:rPr lang="en-US" dirty="0">
                <a:latin typeface="Arial" pitchFamily="34" charset="0"/>
                <a:cs typeface="Arial" pitchFamily="34" charset="0"/>
              </a:rPr>
              <a:t>unrestricted in ND</a:t>
            </a:r>
          </a:p>
          <a:p>
            <a:pPr lvl="1">
              <a:lnSpc>
                <a:spcPct val="90000"/>
              </a:lnSpc>
            </a:pPr>
            <a:r>
              <a:rPr lang="en-US" dirty="0">
                <a:latin typeface="Arial" pitchFamily="34" charset="0"/>
                <a:cs typeface="Arial" pitchFamily="34" charset="0"/>
              </a:rPr>
              <a:t>restricted in MD</a:t>
            </a:r>
          </a:p>
        </p:txBody>
      </p:sp>
      <p:pic>
        <p:nvPicPr>
          <p:cNvPr id="56324" name="Picture 4" descr="ND"/>
          <p:cNvPicPr>
            <a:picLocks noChangeAspect="1" noChangeArrowheads="1"/>
          </p:cNvPicPr>
          <p:nvPr/>
        </p:nvPicPr>
        <p:blipFill>
          <a:blip r:embed="rId2" cstate="print"/>
          <a:srcRect/>
          <a:stretch>
            <a:fillRect/>
          </a:stretch>
        </p:blipFill>
        <p:spPr bwMode="auto">
          <a:xfrm>
            <a:off x="4514850" y="1371600"/>
            <a:ext cx="4400550" cy="4371975"/>
          </a:xfrm>
          <a:prstGeom prst="rect">
            <a:avLst/>
          </a:prstGeom>
          <a:noFill/>
        </p:spPr>
      </p:pic>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AU"/>
              <a:t>Why Nanodosimetry?</a:t>
            </a:r>
          </a:p>
        </p:txBody>
      </p:sp>
      <p:sp>
        <p:nvSpPr>
          <p:cNvPr id="57347" name="Rectangle 3"/>
          <p:cNvSpPr>
            <a:spLocks noGrp="1" noChangeArrowheads="1"/>
          </p:cNvSpPr>
          <p:nvPr>
            <p:ph type="body" idx="1"/>
          </p:nvPr>
        </p:nvSpPr>
        <p:spPr>
          <a:xfrm>
            <a:off x="381000" y="1207826"/>
            <a:ext cx="8534400" cy="4495800"/>
          </a:xfrm>
        </p:spPr>
        <p:txBody>
          <a:bodyPr/>
          <a:lstStyle/>
          <a:p>
            <a:pPr algn="just">
              <a:lnSpc>
                <a:spcPct val="130000"/>
              </a:lnSpc>
              <a:spcBef>
                <a:spcPct val="30000"/>
              </a:spcBef>
            </a:pPr>
            <a:r>
              <a:rPr lang="en-US" sz="2400" dirty="0" smtClean="0">
                <a:latin typeface="Arial" pitchFamily="34" charset="0"/>
                <a:cs typeface="Arial" pitchFamily="34" charset="0"/>
              </a:rPr>
              <a:t>Ending point in cell </a:t>
            </a:r>
            <a:r>
              <a:rPr lang="en-US" sz="2400" dirty="0" err="1" smtClean="0">
                <a:latin typeface="Arial" pitchFamily="34" charset="0"/>
                <a:cs typeface="Arial" pitchFamily="34" charset="0"/>
              </a:rPr>
              <a:t>desactivation</a:t>
            </a:r>
            <a:r>
              <a:rPr lang="en-US" sz="2400" dirty="0" smtClean="0">
                <a:latin typeface="Arial" pitchFamily="34" charset="0"/>
                <a:cs typeface="Arial" pitchFamily="34" charset="0"/>
              </a:rPr>
              <a:t>  is DNA damage</a:t>
            </a:r>
          </a:p>
          <a:p>
            <a:pPr algn="just">
              <a:lnSpc>
                <a:spcPct val="130000"/>
              </a:lnSpc>
              <a:spcBef>
                <a:spcPct val="30000"/>
              </a:spcBef>
            </a:pPr>
            <a:r>
              <a:rPr lang="en-US" sz="2400" dirty="0" smtClean="0">
                <a:latin typeface="Arial" pitchFamily="34" charset="0"/>
                <a:cs typeface="Arial" pitchFamily="34" charset="0"/>
              </a:rPr>
              <a:t>Clustered </a:t>
            </a:r>
            <a:r>
              <a:rPr lang="en-US" sz="2400" dirty="0">
                <a:latin typeface="Arial" pitchFamily="34" charset="0"/>
                <a:cs typeface="Arial" pitchFamily="34" charset="0"/>
              </a:rPr>
              <a:t>DNA lesions are difficult to measure </a:t>
            </a:r>
            <a:r>
              <a:rPr lang="en-US" sz="2400" i="1" dirty="0">
                <a:latin typeface="Arial" pitchFamily="34" charset="0"/>
                <a:cs typeface="Arial" pitchFamily="34" charset="0"/>
              </a:rPr>
              <a:t>in vivo</a:t>
            </a:r>
            <a:endParaRPr lang="en-US" sz="2400" dirty="0">
              <a:latin typeface="Arial" pitchFamily="34" charset="0"/>
              <a:cs typeface="Arial" pitchFamily="34" charset="0"/>
            </a:endParaRPr>
          </a:p>
          <a:p>
            <a:pPr algn="just">
              <a:lnSpc>
                <a:spcPct val="130000"/>
              </a:lnSpc>
              <a:spcBef>
                <a:spcPct val="30000"/>
              </a:spcBef>
            </a:pPr>
            <a:r>
              <a:rPr lang="en-US" sz="2400" dirty="0">
                <a:latin typeface="Arial" pitchFamily="34" charset="0"/>
                <a:cs typeface="Arial" pitchFamily="34" charset="0"/>
              </a:rPr>
              <a:t>Relative number of clustered lesions probably determines RBE</a:t>
            </a:r>
          </a:p>
          <a:p>
            <a:pPr algn="just">
              <a:lnSpc>
                <a:spcPct val="130000"/>
              </a:lnSpc>
              <a:spcBef>
                <a:spcPct val="30000"/>
              </a:spcBef>
            </a:pPr>
            <a:r>
              <a:rPr lang="en-US" sz="2400" dirty="0">
                <a:latin typeface="Arial" pitchFamily="34" charset="0"/>
                <a:cs typeface="Arial" pitchFamily="34" charset="0"/>
              </a:rPr>
              <a:t>RBE changes with depth of therapeutic </a:t>
            </a:r>
            <a:r>
              <a:rPr lang="en-US" sz="2400" dirty="0" err="1">
                <a:latin typeface="Arial" pitchFamily="34" charset="0"/>
                <a:cs typeface="Arial" pitchFamily="34" charset="0"/>
              </a:rPr>
              <a:t>hadron</a:t>
            </a:r>
            <a:r>
              <a:rPr lang="en-US" sz="2400" dirty="0">
                <a:latin typeface="Arial" pitchFamily="34" charset="0"/>
                <a:cs typeface="Arial" pitchFamily="34" charset="0"/>
              </a:rPr>
              <a:t> beams are usually subtle (for </a:t>
            </a:r>
            <a:r>
              <a:rPr lang="en-US" sz="2400" dirty="0" smtClean="0">
                <a:latin typeface="Arial" pitchFamily="34" charset="0"/>
                <a:cs typeface="Arial" pitchFamily="34" charset="0"/>
              </a:rPr>
              <a:t>protons)</a:t>
            </a:r>
            <a:endParaRPr lang="en-US" sz="2400" dirty="0">
              <a:latin typeface="Arial" pitchFamily="34" charset="0"/>
              <a:cs typeface="Arial" pitchFamily="34" charset="0"/>
            </a:endParaRPr>
          </a:p>
          <a:p>
            <a:pPr algn="just">
              <a:lnSpc>
                <a:spcPct val="130000"/>
              </a:lnSpc>
              <a:spcBef>
                <a:spcPct val="30000"/>
              </a:spcBef>
            </a:pPr>
            <a:r>
              <a:rPr lang="en-US" sz="2400" dirty="0">
                <a:latin typeface="Arial" pitchFamily="34" charset="0"/>
                <a:cs typeface="Arial" pitchFamily="34" charset="0"/>
              </a:rPr>
              <a:t>Increasing number of </a:t>
            </a:r>
            <a:r>
              <a:rPr lang="en-US" sz="2400" dirty="0" smtClean="0">
                <a:latin typeface="Arial" pitchFamily="34" charset="0"/>
                <a:cs typeface="Arial" pitchFamily="34" charset="0"/>
              </a:rPr>
              <a:t>patients </a:t>
            </a:r>
            <a:r>
              <a:rPr lang="en-US" sz="2400" dirty="0">
                <a:latin typeface="Arial" pitchFamily="34" charset="0"/>
                <a:cs typeface="Arial" pitchFamily="34" charset="0"/>
              </a:rPr>
              <a:t>treated with hadrons requires better definition of RBE values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Century Gothic"/>
        <a:ea typeface=""/>
        <a:cs typeface="Arial"/>
      </a:majorFont>
      <a:minorFont>
        <a:latin typeface="Century Gothic"/>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76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76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Century Gothic"/>
        <a:ea typeface=""/>
        <a:cs typeface="Arial"/>
      </a:majorFont>
      <a:minorFont>
        <a:latin typeface="Century Gothic"/>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76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76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8231</TotalTime>
  <Words>5638</Words>
  <Application>Microsoft Office PowerPoint</Application>
  <PresentationFormat>On-screen Show (4:3)</PresentationFormat>
  <Paragraphs>946</Paragraphs>
  <Slides>109</Slides>
  <Notes>24</Notes>
  <HiddenSlides>1</HiddenSlides>
  <MMClips>2</MMClips>
  <ScaleCrop>false</ScaleCrop>
  <HeadingPairs>
    <vt:vector size="6" baseType="variant">
      <vt:variant>
        <vt:lpstr>Theme</vt:lpstr>
      </vt:variant>
      <vt:variant>
        <vt:i4>2</vt:i4>
      </vt:variant>
      <vt:variant>
        <vt:lpstr>Embedded OLE Servers</vt:lpstr>
      </vt:variant>
      <vt:variant>
        <vt:i4>10</vt:i4>
      </vt:variant>
      <vt:variant>
        <vt:lpstr>Slide Titles</vt:lpstr>
      </vt:variant>
      <vt:variant>
        <vt:i4>109</vt:i4>
      </vt:variant>
    </vt:vector>
  </HeadingPairs>
  <TitlesOfParts>
    <vt:vector size="121" baseType="lpstr">
      <vt:lpstr>Default Design</vt:lpstr>
      <vt:lpstr>1_Default Design</vt:lpstr>
      <vt:lpstr>ClipArt</vt:lpstr>
      <vt:lpstr>Picture</vt:lpstr>
      <vt:lpstr>Chart</vt:lpstr>
      <vt:lpstr>Image</vt:lpstr>
      <vt:lpstr>Worksheet</vt:lpstr>
      <vt:lpstr>Bitmap Image</vt:lpstr>
      <vt:lpstr>Graph</vt:lpstr>
      <vt:lpstr>Equation</vt:lpstr>
      <vt:lpstr>MathType Equation</vt:lpstr>
      <vt:lpstr>Clip</vt:lpstr>
      <vt:lpstr>Overview of Dosimetry and its Applications </vt:lpstr>
      <vt:lpstr>Outline</vt:lpstr>
      <vt:lpstr>What is it dosimetry?</vt:lpstr>
      <vt:lpstr>Why do we need dosimetry?</vt:lpstr>
      <vt:lpstr>Required dose uncertainty in radiotherapy</vt:lpstr>
      <vt:lpstr>Dose should be accurate</vt:lpstr>
      <vt:lpstr>Delivery of dose within +/-5%</vt:lpstr>
      <vt:lpstr>Bragg-Gray Cavity Theory</vt:lpstr>
      <vt:lpstr>Dosimetric Ratios of Silicon-to-Water</vt:lpstr>
      <vt:lpstr>Static Gantry Modulation</vt:lpstr>
      <vt:lpstr>Arc Gantry Modulation</vt:lpstr>
      <vt:lpstr>Arc Gantry Modulation</vt:lpstr>
      <vt:lpstr>Plan Comparisons</vt:lpstr>
      <vt:lpstr>The dose bath...</vt:lpstr>
      <vt:lpstr>The dosimetric environment:</vt:lpstr>
      <vt:lpstr>Scanning water phantom</vt:lpstr>
      <vt:lpstr>Slab Solid Water phantom</vt:lpstr>
      <vt:lpstr>Tissue equivalent materials</vt:lpstr>
      <vt:lpstr>Anthropomorphic phantom</vt:lpstr>
      <vt:lpstr>Allows placement of radiation detectors in the phantom</vt:lpstr>
      <vt:lpstr>RANDO phantom</vt:lpstr>
      <vt:lpstr>Physics Dosimetry Options for QA</vt:lpstr>
      <vt:lpstr>Slide 23</vt:lpstr>
      <vt:lpstr>Physics Dosimetry Process</vt:lpstr>
      <vt:lpstr>Magic Plate (MP)</vt:lpstr>
      <vt:lpstr>Real-time dose display</vt:lpstr>
      <vt:lpstr>Magic Plate mounting on a Linac gantry</vt:lpstr>
      <vt:lpstr>Advanced MOSFET Dosimetry-Principle of Operation</vt:lpstr>
      <vt:lpstr>MOSFET Chips</vt:lpstr>
      <vt:lpstr>Slide 30</vt:lpstr>
      <vt:lpstr>Applications of High Spatial Resolution MOSFETs</vt:lpstr>
      <vt:lpstr>PDR Brachytherapy: Clinical Trials</vt:lpstr>
      <vt:lpstr>Dual MOSkin + rectal balloon</vt:lpstr>
      <vt:lpstr>Real-time rectal wall dosimetry: dual MOSkin</vt:lpstr>
      <vt:lpstr>Dual MOSkin</vt:lpstr>
      <vt:lpstr>Dual MOSkin + rectal balloon</vt:lpstr>
      <vt:lpstr>Visualization of MOSkin using CT</vt:lpstr>
      <vt:lpstr>QA in HDR for Nasopharyngeal Carcinoma </vt:lpstr>
      <vt:lpstr>QA in HDR for Nasopharyngeal Carcinoma</vt:lpstr>
      <vt:lpstr>QA in HDR for Nasopharyngeal Carcinoma</vt:lpstr>
      <vt:lpstr>Slide 41</vt:lpstr>
      <vt:lpstr>MOSkin: Dose verification in serial IMRT treatment (NPC)</vt:lpstr>
      <vt:lpstr>Dosimetry in IMRT</vt:lpstr>
      <vt:lpstr>MOSkin: Dose verification in serial IMRT treatment (NPC)</vt:lpstr>
      <vt:lpstr>Conclusion 1</vt:lpstr>
      <vt:lpstr>Strip Si detectors: from HEP to Radiation Oncology  </vt:lpstr>
      <vt:lpstr>Dose Magnifying Glass (DMG)</vt:lpstr>
      <vt:lpstr>Dosimetry of small radiation fields-SRS </vt:lpstr>
      <vt:lpstr>DMG: SRS delivery verification</vt:lpstr>
      <vt:lpstr>Slide 50</vt:lpstr>
      <vt:lpstr>Interventional Radiology- Skin reactions</vt:lpstr>
      <vt:lpstr>Slide 52</vt:lpstr>
      <vt:lpstr>Slide 53</vt:lpstr>
      <vt:lpstr>Application of the MOSkin in the assessment of breast dose</vt:lpstr>
      <vt:lpstr> Dosimetry in Microbeam RT, ESRF , France</vt:lpstr>
      <vt:lpstr>Slide 56</vt:lpstr>
      <vt:lpstr>Edge-on Microstrip SingleDetector</vt:lpstr>
      <vt:lpstr> What is Electron Paramagnetic Resonance (EPR) ?</vt:lpstr>
      <vt:lpstr>EPR Biodosimetry (Teeth) </vt:lpstr>
      <vt:lpstr>Clinical EPR Spectrometers</vt:lpstr>
      <vt:lpstr>In Vivo EPR Radiation Dosimetry</vt:lpstr>
      <vt:lpstr>Slide 62</vt:lpstr>
      <vt:lpstr>Slide 63</vt:lpstr>
      <vt:lpstr>Slide 64</vt:lpstr>
      <vt:lpstr>Microdosimetry and Fluence approach for stochastic events </vt:lpstr>
      <vt:lpstr>Si microdosimetry</vt:lpstr>
      <vt:lpstr>Slide 67</vt:lpstr>
      <vt:lpstr>3D SOI silicon microdosimetry</vt:lpstr>
      <vt:lpstr>SOI Microdosimertry on 100 MeV Proton Therapy </vt:lpstr>
      <vt:lpstr>Particle Accelerators</vt:lpstr>
      <vt:lpstr>Slide 71</vt:lpstr>
      <vt:lpstr>Slide 72</vt:lpstr>
      <vt:lpstr>Slide 73</vt:lpstr>
      <vt:lpstr>Slide 74</vt:lpstr>
      <vt:lpstr>Slide 75</vt:lpstr>
      <vt:lpstr>Slide 76</vt:lpstr>
      <vt:lpstr>Neutron Dosimetry with CR-39 </vt:lpstr>
      <vt:lpstr>Principle of OSL Dosimetry </vt:lpstr>
      <vt:lpstr>Novel Fluorescent Nuclear Track Detector Technology for measuring neutrons, photons and HCP</vt:lpstr>
      <vt:lpstr>Optical diagram of imaging system</vt:lpstr>
      <vt:lpstr>Recoil protons propagating through  the crystal detector</vt:lpstr>
      <vt:lpstr>Radiation protection in space and avionics</vt:lpstr>
      <vt:lpstr>Slide 83</vt:lpstr>
      <vt:lpstr>Slide 84</vt:lpstr>
      <vt:lpstr>Slide 85</vt:lpstr>
      <vt:lpstr>Human  missions in space</vt:lpstr>
      <vt:lpstr>Slide 87</vt:lpstr>
      <vt:lpstr>Limits on Occupational Doses (ICRP)</vt:lpstr>
      <vt:lpstr>Slide 89</vt:lpstr>
      <vt:lpstr>The most critical health risks for astronauts , those classified by NASA as ranked as 1(I), are:</vt:lpstr>
      <vt:lpstr>Radiation protection in aviation</vt:lpstr>
      <vt:lpstr>Slide 92</vt:lpstr>
      <vt:lpstr>Dosimetry in aviation – Neutron flux (1-10MeV)</vt:lpstr>
      <vt:lpstr>Dosimetry in aviation – proton and ion flux</vt:lpstr>
      <vt:lpstr>Leukemia or Cancer risk for aircrew</vt:lpstr>
      <vt:lpstr>Dosimetry in aviation </vt:lpstr>
      <vt:lpstr>Spectrometers and detectors for dosimetry in aviation</vt:lpstr>
      <vt:lpstr>Nanodosimetry vs Microdosimetry</vt:lpstr>
      <vt:lpstr>Why Nanodosimetry?</vt:lpstr>
      <vt:lpstr>Efforts in Nanodosimetry</vt:lpstr>
      <vt:lpstr>Low-Pressure Gas Nanodosimetry</vt:lpstr>
      <vt:lpstr>Cluster Size Definition</vt:lpstr>
      <vt:lpstr>Cluster size measured for different ions </vt:lpstr>
      <vt:lpstr>Monte Carlo computational Nano-Dosimetry</vt:lpstr>
      <vt:lpstr>Dosimetry of Radiopharmaceuticals for Diagnostic and Therapeutic Nuclear Medicine </vt:lpstr>
      <vt:lpstr>Dosimetry of Radiopharmaceuticals for Diagnostic and Therapeutic Nuclear Medicine</vt:lpstr>
      <vt:lpstr>Conclusion</vt:lpstr>
      <vt:lpstr>Acknowledgement</vt:lpstr>
      <vt:lpstr>MMND and IPCT 2012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Modeling a Novel Detector Module for Positron Emission Tomography using GATE</dc:title>
  <dc:creator>anatoly</dc:creator>
  <cp:lastModifiedBy>anatoly</cp:lastModifiedBy>
  <cp:revision>478</cp:revision>
  <dcterms:modified xsi:type="dcterms:W3CDTF">2012-11-20T16:40:50Z</dcterms:modified>
</cp:coreProperties>
</file>